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299" r:id="rId2"/>
    <p:sldId id="257" r:id="rId3"/>
    <p:sldId id="258" r:id="rId4"/>
    <p:sldId id="344" r:id="rId5"/>
    <p:sldId id="301" r:id="rId6"/>
    <p:sldId id="345" r:id="rId7"/>
    <p:sldId id="352" r:id="rId8"/>
    <p:sldId id="302" r:id="rId9"/>
    <p:sldId id="335" r:id="rId10"/>
    <p:sldId id="328" r:id="rId11"/>
    <p:sldId id="346" r:id="rId12"/>
    <p:sldId id="354" r:id="rId13"/>
    <p:sldId id="359" r:id="rId14"/>
    <p:sldId id="347" r:id="rId15"/>
    <p:sldId id="355" r:id="rId16"/>
    <p:sldId id="360" r:id="rId17"/>
    <p:sldId id="356" r:id="rId18"/>
    <p:sldId id="357" r:id="rId19"/>
    <p:sldId id="358" r:id="rId20"/>
    <p:sldId id="362" r:id="rId21"/>
    <p:sldId id="363" r:id="rId22"/>
    <p:sldId id="365" r:id="rId23"/>
    <p:sldId id="375" r:id="rId24"/>
    <p:sldId id="373" r:id="rId25"/>
    <p:sldId id="377" r:id="rId26"/>
    <p:sldId id="361" r:id="rId27"/>
    <p:sldId id="378" r:id="rId28"/>
    <p:sldId id="379" r:id="rId29"/>
    <p:sldId id="267"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9B1FE2-AEF0-48A2-BCDB-3D748AD4A884}">
          <p14:sldIdLst>
            <p14:sldId id="299"/>
            <p14:sldId id="257"/>
            <p14:sldId id="258"/>
            <p14:sldId id="344"/>
            <p14:sldId id="301"/>
            <p14:sldId id="345"/>
            <p14:sldId id="352"/>
            <p14:sldId id="302"/>
            <p14:sldId id="335"/>
            <p14:sldId id="328"/>
            <p14:sldId id="346"/>
            <p14:sldId id="354"/>
            <p14:sldId id="359"/>
            <p14:sldId id="347"/>
            <p14:sldId id="355"/>
            <p14:sldId id="360"/>
            <p14:sldId id="356"/>
            <p14:sldId id="357"/>
            <p14:sldId id="358"/>
            <p14:sldId id="362"/>
            <p14:sldId id="363"/>
            <p14:sldId id="365"/>
            <p14:sldId id="375"/>
            <p14:sldId id="373"/>
            <p14:sldId id="377"/>
            <p14:sldId id="361"/>
            <p14:sldId id="378"/>
            <p14:sldId id="379"/>
            <p14:sldId id="267"/>
            <p14:sldId id="286"/>
          </p14:sldIdLst>
        </p14:section>
      </p14:sectionLst>
    </p:ext>
    <p:ext uri="{EFAFB233-063F-42B5-8137-9DF3F51BA10A}">
      <p15:sldGuideLst xmlns:p15="http://schemas.microsoft.com/office/powerpoint/2012/main">
        <p15:guide id="1" orient="horz" pos="2201" userDrawn="1">
          <p15:clr>
            <a:srgbClr val="A4A3A4"/>
          </p15:clr>
        </p15:guide>
        <p15:guide id="2" pos="38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9F5FF"/>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53" autoAdjust="0"/>
    <p:restoredTop sz="95165" autoAdjust="0"/>
  </p:normalViewPr>
  <p:slideViewPr>
    <p:cSldViewPr snapToGrid="0">
      <p:cViewPr varScale="1">
        <p:scale>
          <a:sx n="82" d="100"/>
          <a:sy n="82" d="100"/>
        </p:scale>
        <p:origin x="230" y="96"/>
      </p:cViewPr>
      <p:guideLst>
        <p:guide orient="horz" pos="2201"/>
        <p:guide pos="3898"/>
      </p:guideLst>
    </p:cSldViewPr>
  </p:slideViewPr>
  <p:outlineViewPr>
    <p:cViewPr>
      <p:scale>
        <a:sx n="33" d="100"/>
        <a:sy n="33" d="100"/>
      </p:scale>
      <p:origin x="44" y="2984"/>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69E65F8-EF11-4443-BCA3-35AB3F3E2842}" type="datetimeFigureOut">
              <a:rPr lang="en-US" smtClean="0"/>
              <a:t>3/29/2024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137311-62FF-4523-96A1-9E7133B4CE28}"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34"/>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30"/>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1.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3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2.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32"/>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3.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44"/>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4-03-29T16:51:51.235"/>
    </inkml:context>
    <inkml:brush xml:id="br0">
      <inkml:brushProperty name="width" value="0.05292" units="cm"/>
      <inkml:brushProperty name="height" value="0.05292" units="cm"/>
    </inkml:brush>
  </inkml:definitions>
  <inkml:trace contextRef="#ctx0" brushRef="#br0">3708 6365,'0'0</inkml:trace>
</inkml:ink>
</file>

<file path=ppt/ink/ink2.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36"/>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3.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4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2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30"/>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6.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31"/>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32"/>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44"/>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 max="2" units="cm"/>
          <inkml:channel name="Y" type="integer" min="-2" max="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4T11:32:2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78C0F-F658-4322-9A9E-CEA5508B22F3}" type="datetimeFigureOut">
              <a:rPr lang="en-IN" smtClean="0"/>
              <a:t>29-03-2024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C2108C-CFA0-4151-8734-1E780490E860}" type="slidenum">
              <a:rPr lang="en-IN" smtClean="0"/>
              <a:t>‹#›</a:t>
            </a:fld>
            <a:endParaRPr lang="en-IN"/>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C2108C-CFA0-4151-8734-1E780490E860}"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9AC8E7F-2D82-4084-A95C-D49B942AEBD4}" type="datetime1">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9B3A4C-BC6D-4A8B-9785-B94CEB7E564B}" type="datetime1">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44CD5D-964E-4ADD-97DB-A52E648051FE}" type="datetime1">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2B7766B-FF2C-44CB-83A1-FF6230738F3C}" type="datetime1">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40F97-BA56-49E0-BBB7-51D6C3DB7190}" type="datetime1">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28A5C0E-591C-4580-995B-5FA2C6FD726C}" type="datetime1">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9D4B5A0-900A-4AB1-B322-649CB2FBDE35}" type="datetime1">
              <a:rPr lang="en-IN" smtClean="0"/>
              <a:t>29-03-2024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2954668-8AB2-46CD-9692-04CCD45EA2D0}" type="datetime1">
              <a:rPr lang="en-IN" smtClean="0"/>
              <a:t>29-03-2024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12B8D-FA84-42C5-A049-DC3F034305DE}" type="datetime1">
              <a:rPr lang="en-IN" smtClean="0"/>
              <a:t>29-03-2024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EBD11A-6C8B-40CB-A37A-FCA60F98F25F}" type="datetime1">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DB43A4-37E0-4D83-984A-0BA9265B65E1}" type="datetime1">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59E5F-9A9D-48E0-94DF-645631BD3A8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C1D12C-0CCD-4CA8-A17E-AA7D867D05A9}" type="datetime1">
              <a:rPr lang="en-IN" smtClean="0"/>
              <a:t>29-03-2024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59E5F-9A9D-48E0-94DF-645631BD3A8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4.xml"/><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jpe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3.png"/><Relationship Id="rId4" Type="http://schemas.openxmlformats.org/officeDocument/2006/relationships/customXml" Target="../ink/ink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2.png"/><Relationship Id="rId7" Type="http://schemas.openxmlformats.org/officeDocument/2006/relationships/customXml" Target="../ink/ink8.xml"/><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customXml" Target="../ink/ink6.xml"/><Relationship Id="rId4" Type="http://schemas.openxmlformats.org/officeDocument/2006/relationships/customXml" Target="../ink/ink5.xml"/></Relationships>
</file>

<file path=ppt/slides/_rels/slide6.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5.png"/><Relationship Id="rId7" Type="http://schemas.openxmlformats.org/officeDocument/2006/relationships/customXml" Target="../ink/ink13.xml"/><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12.xml"/><Relationship Id="rId5" Type="http://schemas.openxmlformats.org/officeDocument/2006/relationships/customXml" Target="../ink/ink11.xml"/><Relationship Id="rId4" Type="http://schemas.openxmlformats.org/officeDocument/2006/relationships/customXml" Target="../ink/ink10.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ctrTitle"/>
          </p:nvPr>
        </p:nvSpPr>
        <p:spPr>
          <a:xfrm>
            <a:off x="355600" y="1575486"/>
            <a:ext cx="11480800" cy="1316383"/>
          </a:xfrm>
        </p:spPr>
        <p:txBody>
          <a:bodyPr>
            <a:normAutofit fontScale="90000"/>
          </a:bodyPr>
          <a:lstStyle/>
          <a:p>
            <a:br>
              <a:rPr lang="en-IN" sz="3200" b="1" dirty="0">
                <a:latin typeface="Times New Roman" panose="02020603050405020304" pitchFamily="18" charset="0"/>
                <a:cs typeface="Times New Roman" panose="02020603050405020304" pitchFamily="18" charset="0"/>
              </a:rPr>
            </a:br>
            <a:br>
              <a:rPr lang="en-IN" sz="3200" b="1" dirty="0">
                <a:solidFill>
                  <a:srgbClr val="FF0000"/>
                </a:solidFill>
                <a:latin typeface="Times New Roman" panose="02020603050405020304" pitchFamily="18" charset="0"/>
                <a:cs typeface="Times New Roman" panose="02020603050405020304" pitchFamily="18" charset="0"/>
              </a:rPr>
            </a:br>
            <a:r>
              <a:rPr lang="en-US" sz="3200" b="1" i="1" u="sng" dirty="0">
                <a:solidFill>
                  <a:srgbClr val="FF0000"/>
                </a:solidFill>
                <a:latin typeface="Times New Roman" panose="02020603050405020304" pitchFamily="18" charset="0"/>
                <a:cs typeface="Times New Roman" panose="02020603050405020304" pitchFamily="18" charset="0"/>
              </a:rPr>
              <a:t>DESIGN OF MEMRISTOR BASED LOW POWER  ENCODER USING PGL TECHNIQUE</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1048608" name="Slide Number Placeholder 7"/>
          <p:cNvSpPr>
            <a:spLocks noGrp="1"/>
          </p:cNvSpPr>
          <p:nvPr>
            <p:ph type="sldNum" sz="quarter" idx="12"/>
          </p:nvPr>
        </p:nvSpPr>
        <p:spPr/>
        <p:txBody>
          <a:bodyPr/>
          <a:lstStyle/>
          <a:p>
            <a:r>
              <a:rPr lang="en-IN" sz="2000" dirty="0">
                <a:latin typeface="Times New Roman" panose="02020603050405020304" pitchFamily="18" charset="0"/>
                <a:cs typeface="Times New Roman" panose="02020603050405020304" pitchFamily="18" charset="0"/>
              </a:rPr>
              <a:t>1</a:t>
            </a:r>
          </a:p>
        </p:txBody>
      </p:sp>
      <p:sp>
        <p:nvSpPr>
          <p:cNvPr id="3" name="TextBox 2">
            <a:extLst>
              <a:ext uri="{FF2B5EF4-FFF2-40B4-BE49-F238E27FC236}">
                <a16:creationId xmlns:a16="http://schemas.microsoft.com/office/drawing/2014/main" id="{D44A9D3F-C482-7CE2-BA21-CA73AFF8E1FE}"/>
              </a:ext>
            </a:extLst>
          </p:cNvPr>
          <p:cNvSpPr txBox="1"/>
          <p:nvPr/>
        </p:nvSpPr>
        <p:spPr>
          <a:xfrm>
            <a:off x="1399309" y="812643"/>
            <a:ext cx="8821882" cy="560923"/>
          </a:xfrm>
          <a:prstGeom prst="rect">
            <a:avLst/>
          </a:prstGeom>
          <a:noFill/>
        </p:spPr>
        <p:txBody>
          <a:bodyPr wrap="square">
            <a:spAutoFit/>
          </a:bodyPr>
          <a:lstStyle/>
          <a:p>
            <a:pPr algn="r" rtl="0" eaLnBrk="0">
              <a:lnSpc>
                <a:spcPct val="87000"/>
              </a:lnSpc>
              <a:tabLst/>
            </a:pPr>
            <a:r>
              <a:rPr lang="en-IN" sz="3500" b="1" kern="0" spc="-160" dirty="0">
                <a:solidFill>
                  <a:srgbClr val="002060">
                    <a:alpha val="100000"/>
                  </a:srgbClr>
                </a:solidFill>
                <a:latin typeface="Times New Roman" panose="02020603050405020304" pitchFamily="18" charset="0"/>
                <a:ea typeface="Tahoma"/>
                <a:cs typeface="Times New Roman" panose="02020603050405020304" pitchFamily="18" charset="0"/>
              </a:rPr>
              <a:t>ADITYA</a:t>
            </a:r>
            <a:r>
              <a:rPr lang="en-IN" sz="3500" b="1" kern="0" spc="330" dirty="0">
                <a:solidFill>
                  <a:srgbClr val="002060">
                    <a:alpha val="100000"/>
                  </a:srgbClr>
                </a:solidFill>
                <a:latin typeface="Times New Roman" panose="02020603050405020304" pitchFamily="18" charset="0"/>
                <a:ea typeface="Tahoma"/>
                <a:cs typeface="Times New Roman" panose="02020603050405020304" pitchFamily="18" charset="0"/>
              </a:rPr>
              <a:t> </a:t>
            </a:r>
            <a:r>
              <a:rPr lang="en-IN" sz="3500" b="1" kern="0" spc="-160" dirty="0">
                <a:solidFill>
                  <a:srgbClr val="002060">
                    <a:alpha val="100000"/>
                  </a:srgbClr>
                </a:solidFill>
                <a:latin typeface="Times New Roman" panose="02020603050405020304" pitchFamily="18" charset="0"/>
                <a:ea typeface="Tahoma"/>
                <a:cs typeface="Times New Roman" panose="02020603050405020304" pitchFamily="18" charset="0"/>
              </a:rPr>
              <a:t>ENGINEERING</a:t>
            </a:r>
            <a:r>
              <a:rPr lang="en-IN" sz="3500" b="1" kern="0" spc="210" dirty="0">
                <a:solidFill>
                  <a:srgbClr val="002060">
                    <a:alpha val="100000"/>
                  </a:srgbClr>
                </a:solidFill>
                <a:latin typeface="Times New Roman" panose="02020603050405020304" pitchFamily="18" charset="0"/>
                <a:ea typeface="Tahoma"/>
                <a:cs typeface="Times New Roman" panose="02020603050405020304" pitchFamily="18" charset="0"/>
              </a:rPr>
              <a:t> </a:t>
            </a:r>
            <a:r>
              <a:rPr lang="en-IN" sz="3500" b="1" kern="0" spc="-160" dirty="0">
                <a:solidFill>
                  <a:srgbClr val="002060">
                    <a:alpha val="100000"/>
                  </a:srgbClr>
                </a:solidFill>
                <a:latin typeface="Times New Roman" panose="02020603050405020304" pitchFamily="18" charset="0"/>
                <a:ea typeface="Tahoma"/>
                <a:cs typeface="Times New Roman" panose="02020603050405020304" pitchFamily="18" charset="0"/>
              </a:rPr>
              <a:t>COLLEGE</a:t>
            </a:r>
            <a:r>
              <a:rPr lang="en-IN" sz="3500" b="1" kern="0" spc="320" dirty="0">
                <a:solidFill>
                  <a:srgbClr val="002060">
                    <a:alpha val="100000"/>
                  </a:srgbClr>
                </a:solidFill>
                <a:latin typeface="Times New Roman" panose="02020603050405020304" pitchFamily="18" charset="0"/>
                <a:ea typeface="Tahoma"/>
                <a:cs typeface="Times New Roman" panose="02020603050405020304" pitchFamily="18" charset="0"/>
              </a:rPr>
              <a:t> </a:t>
            </a:r>
            <a:r>
              <a:rPr lang="en-IN" sz="3500" b="1" kern="0" spc="-160" dirty="0">
                <a:solidFill>
                  <a:srgbClr val="002060">
                    <a:alpha val="100000"/>
                  </a:srgbClr>
                </a:solidFill>
                <a:latin typeface="Times New Roman" panose="02020603050405020304" pitchFamily="18" charset="0"/>
                <a:ea typeface="Tahoma"/>
                <a:cs typeface="Times New Roman" panose="02020603050405020304" pitchFamily="18" charset="0"/>
              </a:rPr>
              <a:t>(A)</a:t>
            </a:r>
            <a:endParaRPr lang="en-IN" altLang="Tahoma" sz="3500"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EFA2D666-E21D-8B04-C9E7-989ADC1ACFC2}"/>
              </a:ext>
            </a:extLst>
          </p:cNvPr>
          <p:cNvPicPr>
            <a:picLocks noChangeAspect="1"/>
          </p:cNvPicPr>
          <p:nvPr/>
        </p:nvPicPr>
        <p:blipFill>
          <a:blip r:embed="rId3"/>
          <a:stretch>
            <a:fillRect/>
          </a:stretch>
        </p:blipFill>
        <p:spPr>
          <a:xfrm>
            <a:off x="248550" y="344775"/>
            <a:ext cx="1575816" cy="935735"/>
          </a:xfrm>
          <a:prstGeom prst="rect">
            <a:avLst/>
          </a:prstGeom>
        </p:spPr>
      </p:pic>
      <p:sp>
        <p:nvSpPr>
          <p:cNvPr id="9" name="TextBox 8">
            <a:extLst>
              <a:ext uri="{FF2B5EF4-FFF2-40B4-BE49-F238E27FC236}">
                <a16:creationId xmlns:a16="http://schemas.microsoft.com/office/drawing/2014/main" id="{97BF96C7-0644-74C0-7339-EAD8412F57D7}"/>
              </a:ext>
            </a:extLst>
          </p:cNvPr>
          <p:cNvSpPr txBox="1"/>
          <p:nvPr/>
        </p:nvSpPr>
        <p:spPr>
          <a:xfrm>
            <a:off x="696191" y="3171558"/>
            <a:ext cx="8445211" cy="304379"/>
          </a:xfrm>
          <a:prstGeom prst="rect">
            <a:avLst/>
          </a:prstGeom>
          <a:noFill/>
        </p:spPr>
        <p:txBody>
          <a:bodyPr wrap="square">
            <a:spAutoFit/>
          </a:bodyPr>
          <a:lstStyle/>
          <a:p>
            <a:pPr marL="3916045" algn="l" rtl="0" eaLnBrk="0">
              <a:lnSpc>
                <a:spcPct val="76000"/>
              </a:lnSpc>
              <a:spcBef>
                <a:spcPts val="4"/>
              </a:spcBef>
              <a:tabLst/>
            </a:pPr>
            <a:r>
              <a:rPr lang="en-IN" sz="1800" b="1" kern="0" spc="-10" dirty="0">
                <a:solidFill>
                  <a:srgbClr val="C55A11">
                    <a:alpha val="100000"/>
                  </a:srgbClr>
                </a:solidFill>
                <a:latin typeface="Times New Roman" panose="02020603050405020304" pitchFamily="18" charset="0"/>
                <a:ea typeface="Times New Roman"/>
                <a:cs typeface="Times New Roman" panose="02020603050405020304" pitchFamily="18" charset="0"/>
              </a:rPr>
              <a:t>BATCH</a:t>
            </a:r>
            <a:r>
              <a:rPr lang="en-IN" sz="1800" b="1" kern="0" spc="10" dirty="0">
                <a:solidFill>
                  <a:srgbClr val="C55A11">
                    <a:alpha val="100000"/>
                  </a:srgbClr>
                </a:solidFill>
                <a:latin typeface="Times New Roman" panose="02020603050405020304" pitchFamily="18" charset="0"/>
                <a:ea typeface="Times New Roman"/>
                <a:cs typeface="Times New Roman" panose="02020603050405020304" pitchFamily="18" charset="0"/>
              </a:rPr>
              <a:t> </a:t>
            </a:r>
            <a:r>
              <a:rPr lang="en-IN" sz="1800" b="1" kern="0" spc="-10" dirty="0">
                <a:solidFill>
                  <a:srgbClr val="C55A11">
                    <a:alpha val="100000"/>
                  </a:srgbClr>
                </a:solidFill>
                <a:latin typeface="Times New Roman" panose="02020603050405020304" pitchFamily="18" charset="0"/>
                <a:ea typeface="Times New Roman"/>
                <a:cs typeface="Times New Roman" panose="02020603050405020304" pitchFamily="18" charset="0"/>
              </a:rPr>
              <a:t>NUMBER:</a:t>
            </a:r>
            <a:r>
              <a:rPr lang="en-IN" sz="1800" b="1" kern="0" spc="-20" dirty="0">
                <a:solidFill>
                  <a:srgbClr val="C55A11">
                    <a:alpha val="100000"/>
                  </a:srgbClr>
                </a:solidFill>
                <a:latin typeface="Times New Roman" panose="02020603050405020304" pitchFamily="18" charset="0"/>
                <a:ea typeface="Times New Roman"/>
                <a:cs typeface="Times New Roman" panose="02020603050405020304" pitchFamily="18" charset="0"/>
              </a:rPr>
              <a:t> </a:t>
            </a:r>
            <a:r>
              <a:rPr lang="en-IN" b="1" kern="0" spc="-10" dirty="0">
                <a:solidFill>
                  <a:srgbClr val="C55A11">
                    <a:alpha val="100000"/>
                  </a:srgbClr>
                </a:solidFill>
                <a:latin typeface="Times New Roman" panose="02020603050405020304" pitchFamily="18" charset="0"/>
                <a:ea typeface="Times New Roman"/>
                <a:cs typeface="Times New Roman" panose="02020603050405020304" pitchFamily="18" charset="0"/>
              </a:rPr>
              <a:t>C15</a:t>
            </a:r>
            <a:endParaRPr lang="en-IN" altLang="Times New Roman" sz="1800" dirty="0">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1FB4AFDE-A307-C113-D10E-3B33795E496D}"/>
              </a:ext>
            </a:extLst>
          </p:cNvPr>
          <p:cNvGraphicFramePr>
            <a:graphicFrameLocks noGrp="1"/>
          </p:cNvGraphicFramePr>
          <p:nvPr>
            <p:extLst>
              <p:ext uri="{D42A27DB-BD31-4B8C-83A1-F6EECF244321}">
                <p14:modId xmlns:p14="http://schemas.microsoft.com/office/powerpoint/2010/main" val="402768716"/>
              </p:ext>
            </p:extLst>
          </p:nvPr>
        </p:nvGraphicFramePr>
        <p:xfrm>
          <a:off x="1399309" y="3966132"/>
          <a:ext cx="9674223" cy="2216781"/>
        </p:xfrm>
        <a:graphic>
          <a:graphicData uri="http://schemas.openxmlformats.org/drawingml/2006/table">
            <a:tbl>
              <a:tblPr/>
              <a:tblGrid>
                <a:gridCol w="5426709">
                  <a:extLst>
                    <a:ext uri="{9D8B030D-6E8A-4147-A177-3AD203B41FA5}">
                      <a16:colId xmlns:a16="http://schemas.microsoft.com/office/drawing/2014/main" val="945809010"/>
                    </a:ext>
                  </a:extLst>
                </a:gridCol>
                <a:gridCol w="4247514">
                  <a:extLst>
                    <a:ext uri="{9D8B030D-6E8A-4147-A177-3AD203B41FA5}">
                      <a16:colId xmlns:a16="http://schemas.microsoft.com/office/drawing/2014/main" val="1508992616"/>
                    </a:ext>
                  </a:extLst>
                </a:gridCol>
              </a:tblGrid>
              <a:tr h="376554">
                <a:tc>
                  <a:txBody>
                    <a:bodyPr/>
                    <a:lstStyle/>
                    <a:p>
                      <a:pPr marL="635" algn="l" rtl="0" eaLnBrk="0">
                        <a:lnSpc>
                          <a:spcPct val="78000"/>
                        </a:lnSpc>
                        <a:spcBef>
                          <a:spcPts val="5"/>
                        </a:spcBef>
                        <a:tabLst/>
                      </a:pPr>
                      <a:r>
                        <a:rPr sz="1600" b="1" kern="0" spc="0" dirty="0">
                          <a:solidFill>
                            <a:srgbClr val="0070C0">
                              <a:alpha val="100000"/>
                            </a:srgbClr>
                          </a:solidFill>
                          <a:latin typeface="Times New Roman"/>
                          <a:ea typeface="Times New Roman"/>
                          <a:cs typeface="Times New Roman"/>
                        </a:rPr>
                        <a:t>Under</a:t>
                      </a:r>
                      <a:r>
                        <a:rPr sz="1600" b="1" kern="0" spc="-30" dirty="0">
                          <a:solidFill>
                            <a:srgbClr val="0070C0">
                              <a:alpha val="100000"/>
                            </a:srgbClr>
                          </a:solidFill>
                          <a:latin typeface="Times New Roman"/>
                          <a:ea typeface="Times New Roman"/>
                          <a:cs typeface="Times New Roman"/>
                        </a:rPr>
                        <a:t> </a:t>
                      </a:r>
                      <a:r>
                        <a:rPr sz="1600" b="1" kern="0" spc="0" dirty="0">
                          <a:solidFill>
                            <a:srgbClr val="0070C0">
                              <a:alpha val="100000"/>
                            </a:srgbClr>
                          </a:solidFill>
                          <a:latin typeface="Times New Roman"/>
                          <a:ea typeface="Times New Roman"/>
                          <a:cs typeface="Times New Roman"/>
                        </a:rPr>
                        <a:t>the</a:t>
                      </a:r>
                      <a:r>
                        <a:rPr sz="1600" b="1" kern="0" spc="80" dirty="0">
                          <a:solidFill>
                            <a:srgbClr val="0070C0">
                              <a:alpha val="100000"/>
                            </a:srgbClr>
                          </a:solidFill>
                          <a:latin typeface="Times New Roman"/>
                          <a:ea typeface="Times New Roman"/>
                          <a:cs typeface="Times New Roman"/>
                        </a:rPr>
                        <a:t> </a:t>
                      </a:r>
                      <a:r>
                        <a:rPr sz="1600" b="1" kern="0" spc="0" dirty="0">
                          <a:solidFill>
                            <a:srgbClr val="0070C0">
                              <a:alpha val="100000"/>
                            </a:srgbClr>
                          </a:solidFill>
                          <a:latin typeface="Times New Roman"/>
                          <a:ea typeface="Times New Roman"/>
                          <a:cs typeface="Times New Roman"/>
                        </a:rPr>
                        <a:t>guidance</a:t>
                      </a:r>
                      <a:r>
                        <a:rPr sz="1600" b="1" kern="0" spc="20" dirty="0">
                          <a:solidFill>
                            <a:srgbClr val="0070C0">
                              <a:alpha val="100000"/>
                            </a:srgbClr>
                          </a:solidFill>
                          <a:latin typeface="Times New Roman"/>
                          <a:ea typeface="Times New Roman"/>
                          <a:cs typeface="Times New Roman"/>
                        </a:rPr>
                        <a:t> </a:t>
                      </a:r>
                      <a:r>
                        <a:rPr sz="1600" b="1" kern="0" spc="0" dirty="0">
                          <a:solidFill>
                            <a:srgbClr val="0070C0">
                              <a:alpha val="100000"/>
                            </a:srgbClr>
                          </a:solidFill>
                          <a:latin typeface="Times New Roman"/>
                          <a:ea typeface="Times New Roman"/>
                          <a:cs typeface="Times New Roman"/>
                        </a:rPr>
                        <a:t>of</a:t>
                      </a:r>
                      <a:r>
                        <a:rPr sz="1600" b="1" kern="0" spc="-30" dirty="0">
                          <a:solidFill>
                            <a:srgbClr val="0070C0">
                              <a:alpha val="100000"/>
                            </a:srgbClr>
                          </a:solidFill>
                          <a:latin typeface="Times New Roman"/>
                          <a:ea typeface="Times New Roman"/>
                          <a:cs typeface="Times New Roman"/>
                        </a:rPr>
                        <a:t> </a:t>
                      </a:r>
                      <a:r>
                        <a:rPr sz="1600" kern="0" spc="-10" dirty="0">
                          <a:solidFill>
                            <a:srgbClr val="000000">
                              <a:alpha val="100000"/>
                            </a:srgbClr>
                          </a:solidFill>
                          <a:latin typeface="Times New Roman"/>
                          <a:ea typeface="Times New Roman"/>
                          <a:cs typeface="Times New Roman"/>
                        </a:rPr>
                        <a:t>:</a:t>
                      </a:r>
                      <a:endParaRPr lang="Times New Roman" altLang="Times New Roman" sz="1600" dirty="0"/>
                    </a:p>
                  </a:txBody>
                  <a:tcPr marL="0" marR="0" marT="640" marB="0">
                    <a:lnL>
                      <a:noFill/>
                    </a:lnL>
                    <a:lnR>
                      <a:noFill/>
                    </a:lnR>
                    <a:lnT>
                      <a:noFill/>
                    </a:lnT>
                    <a:lnB>
                      <a:noFill/>
                    </a:lnB>
                  </a:tcPr>
                </a:tc>
                <a:tc>
                  <a:txBody>
                    <a:bodyPr/>
                    <a:lstStyle/>
                    <a:p>
                      <a:pPr algn="l" rtl="0" eaLnBrk="0">
                        <a:lnSpc>
                          <a:spcPct val="20206"/>
                        </a:lnSpc>
                        <a:tabLst/>
                      </a:pPr>
                      <a:endParaRPr lang="Arial" altLang="Arial" sz="100" dirty="0"/>
                    </a:p>
                    <a:p>
                      <a:pPr marL="516890" algn="l" rtl="0" eaLnBrk="0">
                        <a:lnSpc>
                          <a:spcPct val="77000"/>
                        </a:lnSpc>
                        <a:tabLst/>
                      </a:pPr>
                      <a:r>
                        <a:rPr sz="1600" b="1" kern="0" spc="-10" dirty="0">
                          <a:solidFill>
                            <a:srgbClr val="0070C0">
                              <a:alpha val="100000"/>
                            </a:srgbClr>
                          </a:solidFill>
                          <a:latin typeface="Times New Roman"/>
                          <a:ea typeface="Times New Roman"/>
                          <a:cs typeface="Times New Roman"/>
                        </a:rPr>
                        <a:t>Presented</a:t>
                      </a:r>
                      <a:r>
                        <a:rPr sz="1600" b="1" kern="0" spc="30" dirty="0">
                          <a:solidFill>
                            <a:srgbClr val="0070C0">
                              <a:alpha val="100000"/>
                            </a:srgbClr>
                          </a:solidFill>
                          <a:latin typeface="Times New Roman"/>
                          <a:ea typeface="Times New Roman"/>
                          <a:cs typeface="Times New Roman"/>
                        </a:rPr>
                        <a:t> </a:t>
                      </a:r>
                      <a:r>
                        <a:rPr sz="1600" b="1" kern="0" spc="-10" dirty="0">
                          <a:solidFill>
                            <a:srgbClr val="0070C0">
                              <a:alpha val="100000"/>
                            </a:srgbClr>
                          </a:solidFill>
                          <a:latin typeface="Times New Roman"/>
                          <a:ea typeface="Times New Roman"/>
                          <a:cs typeface="Times New Roman"/>
                        </a:rPr>
                        <a:t>by:</a:t>
                      </a:r>
                      <a:endParaRPr lang="Times New Roman" altLang="Times New Roman" sz="1600" dirty="0"/>
                    </a:p>
                  </a:txBody>
                  <a:tcPr marL="0" marR="0" marT="0" marB="0">
                    <a:lnL>
                      <a:noFill/>
                    </a:lnL>
                    <a:lnR>
                      <a:noFill/>
                    </a:lnR>
                    <a:lnT>
                      <a:noFill/>
                    </a:lnT>
                    <a:lnB>
                      <a:noFill/>
                    </a:lnB>
                  </a:tcPr>
                </a:tc>
                <a:extLst>
                  <a:ext uri="{0D108BD9-81ED-4DB2-BD59-A6C34878D82A}">
                    <a16:rowId xmlns:a16="http://schemas.microsoft.com/office/drawing/2014/main" val="996875320"/>
                  </a:ext>
                </a:extLst>
              </a:tr>
              <a:tr h="466725">
                <a:tc>
                  <a:txBody>
                    <a:bodyPr/>
                    <a:lstStyle/>
                    <a:p>
                      <a:pPr algn="l" rtl="0" eaLnBrk="0">
                        <a:lnSpc>
                          <a:spcPct val="125000"/>
                        </a:lnSpc>
                        <a:tabLst/>
                      </a:pPr>
                      <a:endParaRPr lang="Arial" altLang="Arial" sz="1000" dirty="0"/>
                    </a:p>
                    <a:p>
                      <a:pPr algn="l" rtl="0" eaLnBrk="0">
                        <a:lnSpc>
                          <a:spcPct val="78000"/>
                        </a:lnSpc>
                        <a:spcBef>
                          <a:spcPts val="4"/>
                        </a:spcBef>
                        <a:tabLst/>
                      </a:pPr>
                      <a:r>
                        <a:rPr lang="en-US" sz="1600" kern="0" spc="-10" dirty="0">
                          <a:solidFill>
                            <a:srgbClr val="000000">
                              <a:alpha val="100000"/>
                            </a:srgbClr>
                          </a:solidFill>
                          <a:latin typeface="Times New Roman"/>
                          <a:cs typeface="Times New Roman"/>
                        </a:rPr>
                        <a:t> </a:t>
                      </a:r>
                      <a:r>
                        <a:rPr lang="en-US" sz="1600" kern="0" spc="-10" dirty="0">
                          <a:solidFill>
                            <a:srgbClr val="000000">
                              <a:alpha val="100000"/>
                            </a:srgbClr>
                          </a:solidFill>
                          <a:latin typeface="Times New Roman" pitchFamily="18" charset="0"/>
                          <a:cs typeface="Times New Roman" pitchFamily="18" charset="0"/>
                        </a:rPr>
                        <a:t>MR.P.BUJJIBABU</a:t>
                      </a:r>
                      <a:endParaRPr lang="Times New Roman" altLang="Times New Roman" sz="1600" dirty="0"/>
                    </a:p>
                  </a:txBody>
                  <a:tcPr marL="0" marR="0" marT="0" marB="0">
                    <a:lnL>
                      <a:noFill/>
                    </a:lnL>
                    <a:lnR>
                      <a:noFill/>
                    </a:lnR>
                    <a:lnT>
                      <a:noFill/>
                    </a:lnT>
                    <a:lnB>
                      <a:noFill/>
                    </a:lnB>
                  </a:tcPr>
                </a:tc>
                <a:tc>
                  <a:txBody>
                    <a:bodyPr/>
                    <a:lstStyle/>
                    <a:p>
                      <a:pPr algn="l" rtl="0" eaLnBrk="0">
                        <a:lnSpc>
                          <a:spcPct val="125000"/>
                        </a:lnSpc>
                        <a:tabLst/>
                      </a:pPr>
                      <a:endParaRPr lang="Arial" altLang="Arial" sz="1000" dirty="0"/>
                    </a:p>
                    <a:p>
                      <a:pPr algn="l" rtl="0" eaLnBrk="0">
                        <a:lnSpc>
                          <a:spcPct val="8165"/>
                        </a:lnSpc>
                        <a:tabLst/>
                      </a:pPr>
                      <a:endParaRPr lang="Arial" altLang="Arial" sz="100" dirty="0"/>
                    </a:p>
                    <a:p>
                      <a:pPr marL="492759" algn="l" rtl="0" eaLnBrk="0">
                        <a:lnSpc>
                          <a:spcPct val="78000"/>
                        </a:lnSpc>
                        <a:tabLst/>
                      </a:pPr>
                      <a:r>
                        <a:rPr sz="1600" kern="0" spc="-30" dirty="0">
                          <a:solidFill>
                            <a:srgbClr val="000000">
                              <a:alpha val="100000"/>
                            </a:srgbClr>
                          </a:solidFill>
                          <a:latin typeface="Times New Roman"/>
                          <a:ea typeface="Times New Roman"/>
                          <a:cs typeface="Times New Roman"/>
                        </a:rPr>
                        <a:t>1.</a:t>
                      </a:r>
                      <a:r>
                        <a:rPr sz="1600" kern="0" spc="70" dirty="0">
                          <a:solidFill>
                            <a:srgbClr val="000000">
                              <a:alpha val="100000"/>
                            </a:srgbClr>
                          </a:solidFill>
                          <a:latin typeface="Times New Roman"/>
                          <a:ea typeface="Times New Roman"/>
                          <a:cs typeface="Times New Roman"/>
                        </a:rPr>
                        <a:t> </a:t>
                      </a:r>
                      <a:r>
                        <a:rPr lang="en-IN" sz="1600" kern="0" spc="70" dirty="0">
                          <a:solidFill>
                            <a:srgbClr val="000000">
                              <a:alpha val="100000"/>
                            </a:srgbClr>
                          </a:solidFill>
                          <a:latin typeface="Times New Roman"/>
                          <a:ea typeface="Times New Roman"/>
                          <a:cs typeface="Times New Roman"/>
                        </a:rPr>
                        <a:t>M</a:t>
                      </a:r>
                      <a:r>
                        <a:rPr lang="en-IN" sz="1600" kern="0" spc="-30" dirty="0">
                          <a:solidFill>
                            <a:srgbClr val="000000">
                              <a:alpha val="100000"/>
                            </a:srgbClr>
                          </a:solidFill>
                          <a:latin typeface="Times New Roman"/>
                          <a:ea typeface="Times New Roman"/>
                          <a:cs typeface="Times New Roman"/>
                        </a:rPr>
                        <a:t>.GANESH</a:t>
                      </a:r>
                      <a:r>
                        <a:rPr sz="1600" kern="0" spc="140" dirty="0">
                          <a:solidFill>
                            <a:srgbClr val="000000">
                              <a:alpha val="100000"/>
                            </a:srgbClr>
                          </a:solidFill>
                          <a:latin typeface="Times New Roman"/>
                          <a:ea typeface="Times New Roman"/>
                          <a:cs typeface="Times New Roman"/>
                        </a:rPr>
                        <a:t> </a:t>
                      </a:r>
                      <a:r>
                        <a:rPr sz="1600" kern="0" spc="-30" dirty="0">
                          <a:solidFill>
                            <a:srgbClr val="000000">
                              <a:alpha val="100000"/>
                            </a:srgbClr>
                          </a:solidFill>
                          <a:latin typeface="Times New Roman"/>
                          <a:ea typeface="Times New Roman"/>
                          <a:cs typeface="Times New Roman"/>
                        </a:rPr>
                        <a:t>(</a:t>
                      </a:r>
                      <a:r>
                        <a:rPr lang="en-US" sz="1600" kern="0" spc="-30" dirty="0">
                          <a:solidFill>
                            <a:srgbClr val="000000">
                              <a:alpha val="100000"/>
                            </a:srgbClr>
                          </a:solidFill>
                          <a:latin typeface="Times New Roman"/>
                          <a:ea typeface="Times New Roman"/>
                          <a:cs typeface="Times New Roman"/>
                        </a:rPr>
                        <a:t>20A91A0</a:t>
                      </a:r>
                      <a:r>
                        <a:rPr sz="1600" kern="0" spc="-30" dirty="0">
                          <a:solidFill>
                            <a:srgbClr val="000000">
                              <a:alpha val="100000"/>
                            </a:srgbClr>
                          </a:solidFill>
                          <a:latin typeface="Times New Roman"/>
                          <a:ea typeface="Times New Roman"/>
                          <a:cs typeface="Times New Roman"/>
                        </a:rPr>
                        <a:t>4</a:t>
                      </a:r>
                      <a:r>
                        <a:rPr lang="en-US" sz="1600" kern="0" spc="-30" dirty="0">
                          <a:solidFill>
                            <a:srgbClr val="000000">
                              <a:alpha val="100000"/>
                            </a:srgbClr>
                          </a:solidFill>
                          <a:latin typeface="Times New Roman"/>
                          <a:ea typeface="Times New Roman"/>
                          <a:cs typeface="Times New Roman"/>
                        </a:rPr>
                        <a:t>F4</a:t>
                      </a:r>
                      <a:r>
                        <a:rPr sz="1600" kern="0" spc="-30" dirty="0">
                          <a:solidFill>
                            <a:srgbClr val="000000">
                              <a:alpha val="100000"/>
                            </a:srgbClr>
                          </a:solidFill>
                          <a:latin typeface="Times New Roman"/>
                          <a:ea typeface="Times New Roman"/>
                          <a:cs typeface="Times New Roman"/>
                        </a:rPr>
                        <a:t>)</a:t>
                      </a:r>
                      <a:endParaRPr lang="Times New Roman" altLang="Times New Roman" sz="1600" dirty="0"/>
                    </a:p>
                  </a:txBody>
                  <a:tcPr marL="0" marR="0" marT="0" marB="0">
                    <a:lnL>
                      <a:noFill/>
                    </a:lnL>
                    <a:lnR>
                      <a:noFill/>
                    </a:lnR>
                    <a:lnT>
                      <a:noFill/>
                    </a:lnT>
                    <a:lnB>
                      <a:noFill/>
                    </a:lnB>
                  </a:tcPr>
                </a:tc>
                <a:extLst>
                  <a:ext uri="{0D108BD9-81ED-4DB2-BD59-A6C34878D82A}">
                    <a16:rowId xmlns:a16="http://schemas.microsoft.com/office/drawing/2014/main" val="1814237114"/>
                  </a:ext>
                </a:extLst>
              </a:tr>
              <a:tr h="365759">
                <a:tc>
                  <a:txBody>
                    <a:bodyPr/>
                    <a:lstStyle/>
                    <a:p>
                      <a:pPr algn="l" rtl="0" eaLnBrk="0">
                        <a:lnSpc>
                          <a:spcPct val="118000"/>
                        </a:lnSpc>
                        <a:tabLst/>
                      </a:pPr>
                      <a:endParaRPr lang="Arial" altLang="Arial" sz="500" dirty="0"/>
                    </a:p>
                    <a:p>
                      <a:pPr marL="48259" algn="l" rtl="0" eaLnBrk="0">
                        <a:lnSpc>
                          <a:spcPct val="95000"/>
                        </a:lnSpc>
                        <a:tabLst/>
                      </a:pPr>
                      <a:r>
                        <a:rPr lang="en-US" sz="1600" kern="0" spc="-10" dirty="0">
                          <a:solidFill>
                            <a:srgbClr val="000000">
                              <a:alpha val="100000"/>
                            </a:srgbClr>
                          </a:solidFill>
                          <a:latin typeface="Times New Roman"/>
                          <a:ea typeface="Times New Roman"/>
                          <a:cs typeface="Times New Roman"/>
                        </a:rPr>
                        <a:t>Associate </a:t>
                      </a:r>
                      <a:r>
                        <a:rPr sz="1600" kern="0" spc="-10" dirty="0">
                          <a:solidFill>
                            <a:srgbClr val="000000">
                              <a:alpha val="100000"/>
                            </a:srgbClr>
                          </a:solidFill>
                          <a:latin typeface="Times New Roman"/>
                          <a:ea typeface="Times New Roman"/>
                          <a:cs typeface="Times New Roman"/>
                        </a:rPr>
                        <a:t>Professor</a:t>
                      </a:r>
                      <a:endParaRPr lang="Times New Roman" altLang="Times New Roman" sz="1600" dirty="0"/>
                    </a:p>
                  </a:txBody>
                  <a:tcPr marL="0" marR="0" marT="0" marB="0">
                    <a:lnL>
                      <a:noFill/>
                    </a:lnL>
                    <a:lnR>
                      <a:noFill/>
                    </a:lnR>
                    <a:lnT>
                      <a:noFill/>
                    </a:lnT>
                    <a:lnB>
                      <a:noFill/>
                    </a:lnB>
                  </a:tcPr>
                </a:tc>
                <a:tc>
                  <a:txBody>
                    <a:bodyPr/>
                    <a:lstStyle/>
                    <a:p>
                      <a:pPr algn="l" rtl="0" eaLnBrk="0">
                        <a:lnSpc>
                          <a:spcPct val="119000"/>
                        </a:lnSpc>
                        <a:tabLst/>
                      </a:pPr>
                      <a:endParaRPr lang="Arial" altLang="Arial" sz="500" dirty="0"/>
                    </a:p>
                    <a:p>
                      <a:pPr marL="482600" algn="l" rtl="0" eaLnBrk="0">
                        <a:lnSpc>
                          <a:spcPct val="78000"/>
                        </a:lnSpc>
                        <a:spcBef>
                          <a:spcPts val="3"/>
                        </a:spcBef>
                        <a:tabLst/>
                      </a:pPr>
                      <a:r>
                        <a:rPr sz="1600" kern="0" spc="-30" dirty="0">
                          <a:solidFill>
                            <a:srgbClr val="000000">
                              <a:alpha val="100000"/>
                            </a:srgbClr>
                          </a:solidFill>
                          <a:latin typeface="Times New Roman"/>
                          <a:ea typeface="Times New Roman"/>
                          <a:cs typeface="Times New Roman"/>
                        </a:rPr>
                        <a:t>2.</a:t>
                      </a:r>
                      <a:r>
                        <a:rPr sz="1600" kern="0" spc="-10" dirty="0">
                          <a:solidFill>
                            <a:srgbClr val="000000">
                              <a:alpha val="100000"/>
                            </a:srgbClr>
                          </a:solidFill>
                          <a:latin typeface="Times New Roman"/>
                          <a:ea typeface="Times New Roman"/>
                          <a:cs typeface="Times New Roman"/>
                        </a:rPr>
                        <a:t> </a:t>
                      </a:r>
                      <a:r>
                        <a:rPr lang="en-US" sz="1600" kern="0" spc="-30" dirty="0">
                          <a:solidFill>
                            <a:srgbClr val="000000">
                              <a:alpha val="100000"/>
                            </a:srgbClr>
                          </a:solidFill>
                          <a:latin typeface="Times New Roman"/>
                          <a:ea typeface="Times New Roman"/>
                          <a:cs typeface="Times New Roman"/>
                        </a:rPr>
                        <a:t>M.KOMAL</a:t>
                      </a:r>
                      <a:r>
                        <a:rPr sz="1600" kern="0" spc="100" dirty="0">
                          <a:solidFill>
                            <a:srgbClr val="000000">
                              <a:alpha val="100000"/>
                            </a:srgbClr>
                          </a:solidFill>
                          <a:latin typeface="Times New Roman"/>
                          <a:ea typeface="Times New Roman"/>
                          <a:cs typeface="Times New Roman"/>
                        </a:rPr>
                        <a:t> </a:t>
                      </a:r>
                      <a:r>
                        <a:rPr sz="1600" kern="0" spc="-30" dirty="0">
                          <a:solidFill>
                            <a:srgbClr val="000000">
                              <a:alpha val="100000"/>
                            </a:srgbClr>
                          </a:solidFill>
                          <a:latin typeface="Times New Roman"/>
                          <a:ea typeface="Times New Roman"/>
                          <a:cs typeface="Times New Roman"/>
                        </a:rPr>
                        <a:t>(</a:t>
                      </a:r>
                      <a:r>
                        <a:rPr lang="en-US" sz="1600" kern="0" spc="-30" dirty="0">
                          <a:solidFill>
                            <a:srgbClr val="000000">
                              <a:alpha val="100000"/>
                            </a:srgbClr>
                          </a:solidFill>
                          <a:latin typeface="Times New Roman"/>
                          <a:ea typeface="Times New Roman"/>
                          <a:cs typeface="Times New Roman"/>
                        </a:rPr>
                        <a:t>21A95A0420</a:t>
                      </a:r>
                      <a:r>
                        <a:rPr sz="1600" kern="0" spc="-30" dirty="0">
                          <a:solidFill>
                            <a:srgbClr val="000000">
                              <a:alpha val="100000"/>
                            </a:srgbClr>
                          </a:solidFill>
                          <a:latin typeface="Times New Roman"/>
                          <a:ea typeface="Times New Roman"/>
                          <a:cs typeface="Times New Roman"/>
                        </a:rPr>
                        <a:t>)</a:t>
                      </a:r>
                      <a:endParaRPr lang="Times New Roman" altLang="Times New Roman" sz="1600" dirty="0"/>
                    </a:p>
                  </a:txBody>
                  <a:tcPr marL="0" marR="0" marT="0" marB="0">
                    <a:lnL>
                      <a:noFill/>
                    </a:lnL>
                    <a:lnR>
                      <a:noFill/>
                    </a:lnR>
                    <a:lnT>
                      <a:noFill/>
                    </a:lnT>
                    <a:lnB>
                      <a:noFill/>
                    </a:lnB>
                  </a:tcPr>
                </a:tc>
                <a:extLst>
                  <a:ext uri="{0D108BD9-81ED-4DB2-BD59-A6C34878D82A}">
                    <a16:rowId xmlns:a16="http://schemas.microsoft.com/office/drawing/2014/main" val="2711631819"/>
                  </a:ext>
                </a:extLst>
              </a:tr>
              <a:tr h="365759">
                <a:tc>
                  <a:txBody>
                    <a:bodyPr/>
                    <a:lstStyle/>
                    <a:p>
                      <a:pPr algn="l" rtl="0" eaLnBrk="0">
                        <a:lnSpc>
                          <a:spcPct val="118000"/>
                        </a:lnSpc>
                        <a:tabLst/>
                      </a:pPr>
                      <a:endParaRPr lang="Arial" altLang="Arial" sz="500" dirty="0"/>
                    </a:p>
                    <a:p>
                      <a:pPr marL="48259" algn="l" rtl="0" eaLnBrk="0">
                        <a:lnSpc>
                          <a:spcPct val="78000"/>
                        </a:lnSpc>
                        <a:spcBef>
                          <a:spcPts val="6"/>
                        </a:spcBef>
                        <a:tabLst/>
                      </a:pPr>
                      <a:r>
                        <a:rPr sz="1600" kern="0" spc="0" dirty="0">
                          <a:solidFill>
                            <a:srgbClr val="000000">
                              <a:alpha val="100000"/>
                            </a:srgbClr>
                          </a:solidFill>
                          <a:latin typeface="Times New Roman"/>
                          <a:ea typeface="Times New Roman"/>
                          <a:cs typeface="Times New Roman"/>
                        </a:rPr>
                        <a:t>Department</a:t>
                      </a:r>
                      <a:r>
                        <a:rPr sz="1600" kern="0" spc="50" dirty="0">
                          <a:solidFill>
                            <a:srgbClr val="000000">
                              <a:alpha val="100000"/>
                            </a:srgbClr>
                          </a:solidFill>
                          <a:latin typeface="Times New Roman"/>
                          <a:ea typeface="Times New Roman"/>
                          <a:cs typeface="Times New Roman"/>
                        </a:rPr>
                        <a:t> </a:t>
                      </a:r>
                      <a:r>
                        <a:rPr sz="1600" kern="0" spc="0" dirty="0">
                          <a:solidFill>
                            <a:srgbClr val="000000">
                              <a:alpha val="100000"/>
                            </a:srgbClr>
                          </a:solidFill>
                          <a:latin typeface="Times New Roman"/>
                          <a:ea typeface="Times New Roman"/>
                          <a:cs typeface="Times New Roman"/>
                        </a:rPr>
                        <a:t>of</a:t>
                      </a:r>
                      <a:r>
                        <a:rPr sz="1600" kern="0" spc="-130" dirty="0">
                          <a:solidFill>
                            <a:srgbClr val="000000">
                              <a:alpha val="100000"/>
                            </a:srgbClr>
                          </a:solidFill>
                          <a:latin typeface="Times New Roman"/>
                          <a:ea typeface="Times New Roman"/>
                          <a:cs typeface="Times New Roman"/>
                        </a:rPr>
                        <a:t> </a:t>
                      </a:r>
                      <a:r>
                        <a:rPr sz="1600" kern="0" spc="0" dirty="0">
                          <a:solidFill>
                            <a:srgbClr val="000000">
                              <a:alpha val="100000"/>
                            </a:srgbClr>
                          </a:solidFill>
                          <a:latin typeface="Times New Roman"/>
                          <a:ea typeface="Times New Roman"/>
                          <a:cs typeface="Times New Roman"/>
                        </a:rPr>
                        <a:t>Electronics</a:t>
                      </a:r>
                      <a:r>
                        <a:rPr sz="1600" kern="0" spc="50" dirty="0">
                          <a:solidFill>
                            <a:srgbClr val="000000">
                              <a:alpha val="100000"/>
                            </a:srgbClr>
                          </a:solidFill>
                          <a:latin typeface="Times New Roman"/>
                          <a:ea typeface="Times New Roman"/>
                          <a:cs typeface="Times New Roman"/>
                        </a:rPr>
                        <a:t> </a:t>
                      </a:r>
                      <a:r>
                        <a:rPr sz="1600" kern="0" spc="0" dirty="0">
                          <a:solidFill>
                            <a:srgbClr val="000000">
                              <a:alpha val="100000"/>
                            </a:srgbClr>
                          </a:solidFill>
                          <a:latin typeface="Times New Roman"/>
                          <a:ea typeface="Times New Roman"/>
                          <a:cs typeface="Times New Roman"/>
                        </a:rPr>
                        <a:t>and</a:t>
                      </a:r>
                      <a:r>
                        <a:rPr sz="1600" kern="0" spc="30" dirty="0">
                          <a:solidFill>
                            <a:srgbClr val="000000">
                              <a:alpha val="100000"/>
                            </a:srgbClr>
                          </a:solidFill>
                          <a:latin typeface="Times New Roman"/>
                          <a:ea typeface="Times New Roman"/>
                          <a:cs typeface="Times New Roman"/>
                        </a:rPr>
                        <a:t> </a:t>
                      </a:r>
                      <a:r>
                        <a:rPr sz="1600" kern="0" spc="0" dirty="0">
                          <a:solidFill>
                            <a:srgbClr val="000000">
                              <a:alpha val="100000"/>
                            </a:srgbClr>
                          </a:solidFill>
                          <a:latin typeface="Times New Roman"/>
                          <a:ea typeface="Times New Roman"/>
                          <a:cs typeface="Times New Roman"/>
                        </a:rPr>
                        <a:t>Communication</a:t>
                      </a:r>
                      <a:r>
                        <a:rPr sz="1600" kern="0" spc="-30" dirty="0">
                          <a:solidFill>
                            <a:srgbClr val="000000">
                              <a:alpha val="100000"/>
                            </a:srgbClr>
                          </a:solidFill>
                          <a:latin typeface="Times New Roman"/>
                          <a:ea typeface="Times New Roman"/>
                          <a:cs typeface="Times New Roman"/>
                        </a:rPr>
                        <a:t> </a:t>
                      </a:r>
                      <a:r>
                        <a:rPr sz="1600" kern="0" spc="0" dirty="0">
                          <a:solidFill>
                            <a:srgbClr val="000000">
                              <a:alpha val="100000"/>
                            </a:srgbClr>
                          </a:solidFill>
                          <a:latin typeface="Times New Roman"/>
                          <a:ea typeface="Times New Roman"/>
                          <a:cs typeface="Times New Roman"/>
                        </a:rPr>
                        <a:t>Engineering</a:t>
                      </a:r>
                      <a:endParaRPr lang="Times New Roman" altLang="Times New Roman" sz="1600" dirty="0"/>
                    </a:p>
                  </a:txBody>
                  <a:tcPr marL="0" marR="0" marT="0" marB="0">
                    <a:lnL>
                      <a:noFill/>
                    </a:lnL>
                    <a:lnR>
                      <a:noFill/>
                    </a:lnR>
                    <a:lnT>
                      <a:noFill/>
                    </a:lnT>
                    <a:lnB>
                      <a:noFill/>
                    </a:lnB>
                  </a:tcPr>
                </a:tc>
                <a:tc>
                  <a:txBody>
                    <a:bodyPr/>
                    <a:lstStyle/>
                    <a:p>
                      <a:pPr algn="l" rtl="0" eaLnBrk="0">
                        <a:lnSpc>
                          <a:spcPct val="119000"/>
                        </a:lnSpc>
                        <a:tabLst/>
                      </a:pPr>
                      <a:endParaRPr lang="Arial" altLang="Arial" sz="500" dirty="0"/>
                    </a:p>
                    <a:p>
                      <a:pPr marL="498475" algn="l" rtl="0" eaLnBrk="0">
                        <a:lnSpc>
                          <a:spcPct val="78000"/>
                        </a:lnSpc>
                        <a:spcBef>
                          <a:spcPts val="3"/>
                        </a:spcBef>
                        <a:tabLst/>
                      </a:pPr>
                      <a:r>
                        <a:rPr sz="1600" kern="0" spc="-10" dirty="0">
                          <a:solidFill>
                            <a:srgbClr val="000000">
                              <a:alpha val="100000"/>
                            </a:srgbClr>
                          </a:solidFill>
                          <a:latin typeface="Times New Roman"/>
                          <a:ea typeface="Times New Roman"/>
                          <a:cs typeface="Times New Roman"/>
                        </a:rPr>
                        <a:t>3.</a:t>
                      </a:r>
                      <a:r>
                        <a:rPr sz="1600" kern="0" spc="-30" dirty="0">
                          <a:solidFill>
                            <a:srgbClr val="000000">
                              <a:alpha val="100000"/>
                            </a:srgbClr>
                          </a:solidFill>
                          <a:latin typeface="Times New Roman"/>
                          <a:ea typeface="Times New Roman"/>
                          <a:cs typeface="Times New Roman"/>
                        </a:rPr>
                        <a:t> </a:t>
                      </a:r>
                      <a:r>
                        <a:rPr lang="en-US" sz="1600" kern="0" spc="-10" dirty="0">
                          <a:solidFill>
                            <a:srgbClr val="000000">
                              <a:alpha val="100000"/>
                            </a:srgbClr>
                          </a:solidFill>
                          <a:latin typeface="Times New Roman"/>
                          <a:ea typeface="Times New Roman"/>
                          <a:cs typeface="Times New Roman"/>
                        </a:rPr>
                        <a:t>SK.A.RAZAK(20A91A04H5</a:t>
                      </a:r>
                      <a:r>
                        <a:rPr sz="1600" kern="0" spc="-20" dirty="0">
                          <a:solidFill>
                            <a:srgbClr val="000000">
                              <a:alpha val="100000"/>
                            </a:srgbClr>
                          </a:solidFill>
                          <a:latin typeface="Times New Roman"/>
                          <a:ea typeface="Times New Roman"/>
                          <a:cs typeface="Times New Roman"/>
                        </a:rPr>
                        <a:t>)</a:t>
                      </a:r>
                      <a:endParaRPr lang="Times New Roman" altLang="Times New Roman" sz="1600" dirty="0"/>
                    </a:p>
                  </a:txBody>
                  <a:tcPr marL="0" marR="0" marT="0" marB="0">
                    <a:lnL>
                      <a:noFill/>
                    </a:lnL>
                    <a:lnR>
                      <a:noFill/>
                    </a:lnR>
                    <a:lnT>
                      <a:noFill/>
                    </a:lnT>
                    <a:lnB>
                      <a:noFill/>
                    </a:lnB>
                  </a:tcPr>
                </a:tc>
                <a:extLst>
                  <a:ext uri="{0D108BD9-81ED-4DB2-BD59-A6C34878D82A}">
                    <a16:rowId xmlns:a16="http://schemas.microsoft.com/office/drawing/2014/main" val="3961641131"/>
                  </a:ext>
                </a:extLst>
              </a:tr>
              <a:tr h="641984">
                <a:tc>
                  <a:txBody>
                    <a:bodyPr/>
                    <a:lstStyle/>
                    <a:p>
                      <a:pPr algn="l" rtl="0" eaLnBrk="0">
                        <a:lnSpc>
                          <a:spcPct val="119000"/>
                        </a:lnSpc>
                        <a:tabLst/>
                      </a:pPr>
                      <a:endParaRPr lang="Arial" altLang="Arial" sz="500" dirty="0"/>
                    </a:p>
                    <a:p>
                      <a:pPr marL="37465" algn="l" rtl="0" eaLnBrk="0">
                        <a:lnSpc>
                          <a:spcPct val="78000"/>
                        </a:lnSpc>
                        <a:spcBef>
                          <a:spcPts val="2"/>
                        </a:spcBef>
                        <a:tabLst/>
                      </a:pPr>
                      <a:r>
                        <a:rPr sz="1600" kern="0" spc="-10" dirty="0">
                          <a:solidFill>
                            <a:srgbClr val="000000">
                              <a:alpha val="100000"/>
                            </a:srgbClr>
                          </a:solidFill>
                          <a:latin typeface="Times New Roman"/>
                          <a:ea typeface="Times New Roman"/>
                          <a:cs typeface="Times New Roman"/>
                        </a:rPr>
                        <a:t>Aditya</a:t>
                      </a:r>
                      <a:r>
                        <a:rPr sz="1600" kern="0" spc="60" dirty="0">
                          <a:solidFill>
                            <a:srgbClr val="000000">
                              <a:alpha val="100000"/>
                            </a:srgbClr>
                          </a:solidFill>
                          <a:latin typeface="Times New Roman"/>
                          <a:ea typeface="Times New Roman"/>
                          <a:cs typeface="Times New Roman"/>
                        </a:rPr>
                        <a:t> </a:t>
                      </a:r>
                      <a:r>
                        <a:rPr sz="1600" kern="0" spc="-10" dirty="0">
                          <a:solidFill>
                            <a:srgbClr val="000000">
                              <a:alpha val="100000"/>
                            </a:srgbClr>
                          </a:solidFill>
                          <a:latin typeface="Times New Roman"/>
                          <a:ea typeface="Times New Roman"/>
                          <a:cs typeface="Times New Roman"/>
                        </a:rPr>
                        <a:t>Engineering</a:t>
                      </a:r>
                      <a:r>
                        <a:rPr sz="1600" kern="0" spc="40" dirty="0">
                          <a:solidFill>
                            <a:srgbClr val="000000">
                              <a:alpha val="100000"/>
                            </a:srgbClr>
                          </a:solidFill>
                          <a:latin typeface="Times New Roman"/>
                          <a:ea typeface="Times New Roman"/>
                          <a:cs typeface="Times New Roman"/>
                        </a:rPr>
                        <a:t> </a:t>
                      </a:r>
                      <a:r>
                        <a:rPr sz="1600" kern="0" spc="-10" dirty="0">
                          <a:solidFill>
                            <a:srgbClr val="000000">
                              <a:alpha val="100000"/>
                            </a:srgbClr>
                          </a:solidFill>
                          <a:latin typeface="Times New Roman"/>
                          <a:ea typeface="Times New Roman"/>
                          <a:cs typeface="Times New Roman"/>
                        </a:rPr>
                        <a:t>College</a:t>
                      </a:r>
                      <a:r>
                        <a:rPr sz="1600" kern="0" spc="120" dirty="0">
                          <a:solidFill>
                            <a:srgbClr val="000000">
                              <a:alpha val="100000"/>
                            </a:srgbClr>
                          </a:solidFill>
                          <a:latin typeface="Times New Roman"/>
                          <a:ea typeface="Times New Roman"/>
                          <a:cs typeface="Times New Roman"/>
                        </a:rPr>
                        <a:t> </a:t>
                      </a:r>
                      <a:r>
                        <a:rPr sz="1600" kern="0" spc="-10" dirty="0">
                          <a:solidFill>
                            <a:srgbClr val="000000">
                              <a:alpha val="100000"/>
                            </a:srgbClr>
                          </a:solidFill>
                          <a:latin typeface="Times New Roman"/>
                          <a:ea typeface="Times New Roman"/>
                          <a:cs typeface="Times New Roman"/>
                        </a:rPr>
                        <a:t>(A)</a:t>
                      </a:r>
                      <a:endParaRPr lang="Times New Roman" altLang="Times New Roman" sz="1600" dirty="0"/>
                    </a:p>
                  </a:txBody>
                  <a:tcPr marL="0" marR="0" marT="0" marB="0">
                    <a:lnL>
                      <a:noFill/>
                    </a:lnL>
                    <a:lnR>
                      <a:noFill/>
                    </a:lnR>
                    <a:lnT>
                      <a:noFill/>
                    </a:lnT>
                    <a:lnB>
                      <a:noFill/>
                    </a:lnB>
                  </a:tcPr>
                </a:tc>
                <a:tc>
                  <a:txBody>
                    <a:bodyPr/>
                    <a:lstStyle/>
                    <a:p>
                      <a:pPr algn="l" rtl="0" eaLnBrk="0">
                        <a:lnSpc>
                          <a:spcPct val="119000"/>
                        </a:lnSpc>
                        <a:tabLst/>
                      </a:pPr>
                      <a:endParaRPr lang="Arial" altLang="Arial" sz="500" dirty="0"/>
                    </a:p>
                    <a:p>
                      <a:pPr marL="481330" algn="l" rtl="0" eaLnBrk="0">
                        <a:lnSpc>
                          <a:spcPct val="78000"/>
                        </a:lnSpc>
                        <a:spcBef>
                          <a:spcPts val="5"/>
                        </a:spcBef>
                        <a:tabLst/>
                      </a:pPr>
                      <a:r>
                        <a:rPr sz="1600" kern="0" spc="-10" dirty="0">
                          <a:solidFill>
                            <a:srgbClr val="000000">
                              <a:alpha val="100000"/>
                            </a:srgbClr>
                          </a:solidFill>
                          <a:latin typeface="Times New Roman"/>
                          <a:ea typeface="Times New Roman"/>
                          <a:cs typeface="Times New Roman"/>
                        </a:rPr>
                        <a:t>4.</a:t>
                      </a:r>
                      <a:r>
                        <a:rPr sz="1600" kern="0" spc="10" dirty="0">
                          <a:solidFill>
                            <a:srgbClr val="000000">
                              <a:alpha val="100000"/>
                            </a:srgbClr>
                          </a:solidFill>
                          <a:latin typeface="Times New Roman"/>
                          <a:ea typeface="Times New Roman"/>
                          <a:cs typeface="Times New Roman"/>
                        </a:rPr>
                        <a:t> </a:t>
                      </a:r>
                      <a:r>
                        <a:rPr lang="en-US" sz="1600" kern="0" spc="-10" dirty="0">
                          <a:solidFill>
                            <a:srgbClr val="000000">
                              <a:alpha val="100000"/>
                            </a:srgbClr>
                          </a:solidFill>
                          <a:latin typeface="Times New Roman"/>
                          <a:ea typeface="Times New Roman"/>
                          <a:cs typeface="Times New Roman"/>
                        </a:rPr>
                        <a:t>K.SAIRAM(20A91A04F1</a:t>
                      </a:r>
                      <a:r>
                        <a:rPr sz="1600" kern="0" spc="-20" dirty="0">
                          <a:solidFill>
                            <a:srgbClr val="000000">
                              <a:alpha val="100000"/>
                            </a:srgbClr>
                          </a:solidFill>
                          <a:latin typeface="Times New Roman"/>
                          <a:ea typeface="Times New Roman"/>
                          <a:cs typeface="Times New Roman"/>
                        </a:rPr>
                        <a:t>)</a:t>
                      </a:r>
                      <a:endParaRPr lang="Times New Roman" altLang="Times New Roman" sz="1600" dirty="0"/>
                    </a:p>
                    <a:p>
                      <a:pPr algn="l" rtl="0" eaLnBrk="0">
                        <a:lnSpc>
                          <a:spcPct val="103000"/>
                        </a:lnSpc>
                        <a:tabLst/>
                      </a:pPr>
                      <a:endParaRPr lang="Arial" altLang="Arial" sz="1100" dirty="0"/>
                    </a:p>
                    <a:p>
                      <a:pPr algn="r" rtl="0" eaLnBrk="0">
                        <a:lnSpc>
                          <a:spcPct val="79000"/>
                        </a:lnSpc>
                        <a:spcBef>
                          <a:spcPts val="7"/>
                        </a:spcBef>
                        <a:tabLst/>
                      </a:pPr>
                      <a:endParaRPr lang="Times New Roman" altLang="Times New Roman" sz="1500" dirty="0"/>
                    </a:p>
                  </a:txBody>
                  <a:tcPr marL="0" marR="0" marT="0" marB="0">
                    <a:lnL>
                      <a:noFill/>
                    </a:lnL>
                    <a:lnR>
                      <a:noFill/>
                    </a:lnR>
                    <a:lnT>
                      <a:noFill/>
                    </a:lnT>
                    <a:lnB>
                      <a:noFill/>
                    </a:lnB>
                  </a:tcPr>
                </a:tc>
                <a:extLst>
                  <a:ext uri="{0D108BD9-81ED-4DB2-BD59-A6C34878D82A}">
                    <a16:rowId xmlns:a16="http://schemas.microsoft.com/office/drawing/2014/main" val="4098645462"/>
                  </a:ext>
                </a:extLst>
              </a:tr>
            </a:tbl>
          </a:graphicData>
        </a:graphic>
      </p:graphicFrame>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548"/>
          </a:xfrm>
        </p:spPr>
        <p:txBody>
          <a:bodyPr>
            <a:normAutofit/>
          </a:bodyPr>
          <a:lstStyle/>
          <a:p>
            <a:r>
              <a:rPr lang="en-US" sz="3200" b="1" dirty="0">
                <a:latin typeface="Times New Roman" panose="02020603050405020304" pitchFamily="18" charset="0"/>
                <a:cs typeface="Times New Roman" panose="02020603050405020304" pitchFamily="18" charset="0"/>
              </a:rPr>
              <a:t>Truth Table of encoder</a:t>
            </a:r>
            <a:endParaRPr lang="en-US" sz="3200" dirty="0"/>
          </a:p>
        </p:txBody>
      </p:sp>
      <p:pic>
        <p:nvPicPr>
          <p:cNvPr id="6" name="Picture 5"/>
          <p:cNvPicPr>
            <a:picLocks noChangeAspect="1"/>
          </p:cNvPicPr>
          <p:nvPr/>
        </p:nvPicPr>
        <p:blipFill>
          <a:blip r:embed="rId2"/>
          <a:stretch>
            <a:fillRect/>
          </a:stretch>
        </p:blipFill>
        <p:spPr>
          <a:xfrm>
            <a:off x="2077269" y="1474649"/>
            <a:ext cx="6376614" cy="2514600"/>
          </a:xfrm>
          <a:prstGeom prst="round2DiagRect">
            <a:avLst>
              <a:gd name="adj1" fmla="val 16667"/>
              <a:gd name="adj2" fmla="val 0"/>
            </a:avLst>
          </a:prstGeom>
          <a:ln w="88900" cap="sq">
            <a:noFill/>
            <a:miter lim="800000"/>
            <a:headEnd/>
            <a:tailEnd/>
          </a:ln>
          <a:effectLst/>
        </p:spPr>
      </p:pic>
      <p:sp>
        <p:nvSpPr>
          <p:cNvPr id="4" name="Rectangle 3"/>
          <p:cNvSpPr/>
          <p:nvPr/>
        </p:nvSpPr>
        <p:spPr>
          <a:xfrm>
            <a:off x="681135" y="4247533"/>
            <a:ext cx="10580913" cy="1754326"/>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From the Encoder truth table, the outputs and inputs are related by </a:t>
            </a:r>
          </a:p>
          <a:p>
            <a:pPr algn="just">
              <a:lnSpc>
                <a:spcPct val="150000"/>
              </a:lnSpc>
            </a:pPr>
            <a:r>
              <a:rPr lang="en-US" dirty="0">
                <a:latin typeface="Times New Roman" panose="02020603050405020304" pitchFamily="18" charset="0"/>
                <a:cs typeface="Times New Roman" panose="02020603050405020304" pitchFamily="18" charset="0"/>
              </a:rPr>
              <a:t>                                              Y0 = X1 + X3 + X5 + X7 </a:t>
            </a:r>
          </a:p>
          <a:p>
            <a:pPr algn="just">
              <a:lnSpc>
                <a:spcPct val="150000"/>
              </a:lnSpc>
            </a:pPr>
            <a:r>
              <a:rPr lang="en-US" dirty="0">
                <a:latin typeface="Times New Roman" panose="02020603050405020304" pitchFamily="18" charset="0"/>
                <a:cs typeface="Times New Roman" panose="02020603050405020304" pitchFamily="18" charset="0"/>
              </a:rPr>
              <a:t>                                               Y1 = X2 + X3 + X6 + X7 </a:t>
            </a:r>
          </a:p>
          <a:p>
            <a:pPr algn="just">
              <a:lnSpc>
                <a:spcPct val="150000"/>
              </a:lnSpc>
            </a:pPr>
            <a:r>
              <a:rPr lang="en-US" dirty="0">
                <a:latin typeface="Times New Roman" panose="02020603050405020304" pitchFamily="18" charset="0"/>
                <a:cs typeface="Times New Roman" panose="02020603050405020304" pitchFamily="18" charset="0"/>
              </a:rPr>
              <a:t>                                               Y2 = X4 + X5 + X6 + X7</a:t>
            </a:r>
          </a:p>
        </p:txBody>
      </p:sp>
      <p:sp>
        <p:nvSpPr>
          <p:cNvPr id="3" name="Slide Number Placeholder 2"/>
          <p:cNvSpPr>
            <a:spLocks noGrp="1"/>
          </p:cNvSpPr>
          <p:nvPr>
            <p:ph type="sldNum" sz="quarter" idx="12"/>
          </p:nvPr>
        </p:nvSpPr>
        <p:spPr>
          <a:xfrm>
            <a:off x="8316686" y="6334578"/>
            <a:ext cx="3254828" cy="365125"/>
          </a:xfrm>
        </p:spPr>
        <p:txBody>
          <a:bodyPr/>
          <a:lstStyle/>
          <a:p>
            <a:fld id="{26459E5F-9A9D-48E0-94DF-645631BD3A85}" type="slidenum">
              <a:rPr lang="en-IN" sz="2000" smtClean="0"/>
              <a:t>10</a:t>
            </a:fld>
            <a:endParaRPr lang="en-IN" sz="2000" dirty="0"/>
          </a:p>
        </p:txBody>
      </p:sp>
      <p:pic>
        <p:nvPicPr>
          <p:cNvPr id="5" name="picture 4">
            <a:extLst>
              <a:ext uri="{FF2B5EF4-FFF2-40B4-BE49-F238E27FC236}">
                <a16:creationId xmlns:a16="http://schemas.microsoft.com/office/drawing/2014/main" id="{120797D1-2A17-222F-730F-E443DDA8524B}"/>
              </a:ext>
            </a:extLst>
          </p:cNvPr>
          <p:cNvPicPr>
            <a:picLocks noChangeAspect="1"/>
          </p:cNvPicPr>
          <p:nvPr/>
        </p:nvPicPr>
        <p:blipFill>
          <a:blip r:embed="rId3"/>
          <a:stretch>
            <a:fillRect/>
          </a:stretch>
        </p:blipFill>
        <p:spPr>
          <a:xfrm>
            <a:off x="10624561" y="216041"/>
            <a:ext cx="1274974" cy="757092"/>
          </a:xfrm>
          <a:prstGeom prst="rect">
            <a:avLst/>
          </a:prstGeom>
          <a:effec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Encoder using CMOS logic </a:t>
            </a:r>
            <a:endParaRPr lang="en-US" sz="3600" dirty="0"/>
          </a:p>
        </p:txBody>
      </p:sp>
      <p:sp>
        <p:nvSpPr>
          <p:cNvPr id="7" name="Content Placeholder 6">
            <a:extLst>
              <a:ext uri="{FF2B5EF4-FFF2-40B4-BE49-F238E27FC236}">
                <a16:creationId xmlns:a16="http://schemas.microsoft.com/office/drawing/2014/main" id="{92B93B64-FAE4-1F42-904A-8F8AE9DC49DE}"/>
              </a:ext>
            </a:extLst>
          </p:cNvPr>
          <p:cNvSpPr>
            <a:spLocks noGrp="1"/>
          </p:cNvSpPr>
          <p:nvPr>
            <p:ph sz="half" idx="1"/>
          </p:nvPr>
        </p:nvSpPr>
        <p:spPr/>
        <p:txBody>
          <a:bodyPr/>
          <a:lstStyle/>
          <a:p>
            <a:endParaRPr lang="en-US"/>
          </a:p>
        </p:txBody>
      </p:sp>
      <p:sp>
        <p:nvSpPr>
          <p:cNvPr id="8" name="Content Placeholder 7">
            <a:extLst>
              <a:ext uri="{FF2B5EF4-FFF2-40B4-BE49-F238E27FC236}">
                <a16:creationId xmlns:a16="http://schemas.microsoft.com/office/drawing/2014/main" id="{2DFBCB9F-A25D-6DE0-68F8-2FCFD7DCDE9A}"/>
              </a:ext>
            </a:extLst>
          </p:cNvPr>
          <p:cNvSpPr>
            <a:spLocks noGrp="1"/>
          </p:cNvSpPr>
          <p:nvPr>
            <p:ph sz="half" idx="2"/>
          </p:nvPr>
        </p:nvSpPr>
        <p:spPr/>
        <p:txBody>
          <a:bodyPr/>
          <a:lstStyle/>
          <a:p>
            <a:endParaRPr lang="en-US"/>
          </a:p>
        </p:txBody>
      </p:sp>
      <p:sp>
        <p:nvSpPr>
          <p:cNvPr id="3" name="Slide Number Placeholder 2"/>
          <p:cNvSpPr>
            <a:spLocks noGrp="1"/>
          </p:cNvSpPr>
          <p:nvPr>
            <p:ph type="sldNum" sz="quarter" idx="12"/>
          </p:nvPr>
        </p:nvSpPr>
        <p:spPr/>
        <p:txBody>
          <a:bodyPr/>
          <a:lstStyle/>
          <a:p>
            <a:fld id="{26459E5F-9A9D-48E0-94DF-645631BD3A85}" type="slidenum">
              <a:rPr lang="en-IN" sz="2000" smtClean="0"/>
              <a:t>11</a:t>
            </a:fld>
            <a:endParaRPr lang="en-IN" sz="2000" dirty="0"/>
          </a:p>
        </p:txBody>
      </p:sp>
      <p:pic>
        <p:nvPicPr>
          <p:cNvPr id="5" name="picture 4">
            <a:extLst>
              <a:ext uri="{FF2B5EF4-FFF2-40B4-BE49-F238E27FC236}">
                <a16:creationId xmlns:a16="http://schemas.microsoft.com/office/drawing/2014/main" id="{120797D1-2A17-222F-730F-E443DDA8524B}"/>
              </a:ext>
            </a:extLst>
          </p:cNvPr>
          <p:cNvPicPr>
            <a:picLocks noChangeAspect="1"/>
          </p:cNvPicPr>
          <p:nvPr/>
        </p:nvPicPr>
        <p:blipFill>
          <a:blip r:embed="rId2"/>
          <a:stretch>
            <a:fillRect/>
          </a:stretch>
        </p:blipFill>
        <p:spPr>
          <a:xfrm>
            <a:off x="10624561" y="216041"/>
            <a:ext cx="1274974" cy="757092"/>
          </a:xfrm>
          <a:prstGeom prst="rect">
            <a:avLst/>
          </a:prstGeom>
          <a:effectLst/>
        </p:spPr>
      </p:pic>
      <p:pic>
        <p:nvPicPr>
          <p:cNvPr id="9" name="Content Placeholder 5">
            <a:extLst>
              <a:ext uri="{FF2B5EF4-FFF2-40B4-BE49-F238E27FC236}">
                <a16:creationId xmlns:a16="http://schemas.microsoft.com/office/drawing/2014/main" id="{C09176DA-0578-D86C-CF8C-2E606B5C3C33}"/>
              </a:ext>
            </a:extLst>
          </p:cNvPr>
          <p:cNvPicPr>
            <a:picLocks noChangeAspect="1"/>
          </p:cNvPicPr>
          <p:nvPr/>
        </p:nvPicPr>
        <p:blipFill>
          <a:blip r:embed="rId3"/>
          <a:stretch>
            <a:fillRect/>
          </a:stretch>
        </p:blipFill>
        <p:spPr>
          <a:xfrm>
            <a:off x="135400" y="1434353"/>
            <a:ext cx="6745901" cy="5169311"/>
          </a:xfrm>
          <a:prstGeom prst="rect">
            <a:avLst/>
          </a:prstGeom>
        </p:spPr>
      </p:pic>
      <p:pic>
        <p:nvPicPr>
          <p:cNvPr id="10" name="Content Placeholder 8">
            <a:extLst>
              <a:ext uri="{FF2B5EF4-FFF2-40B4-BE49-F238E27FC236}">
                <a16:creationId xmlns:a16="http://schemas.microsoft.com/office/drawing/2014/main" id="{D5BA75DA-6F2F-4C7C-5A45-0C5BC4CFADBF}"/>
              </a:ext>
            </a:extLst>
          </p:cNvPr>
          <p:cNvPicPr>
            <a:picLocks noChangeAspect="1"/>
          </p:cNvPicPr>
          <p:nvPr/>
        </p:nvPicPr>
        <p:blipFill>
          <a:blip r:embed="rId4"/>
          <a:stretch>
            <a:fillRect/>
          </a:stretch>
        </p:blipFill>
        <p:spPr>
          <a:xfrm>
            <a:off x="6881301" y="1372178"/>
            <a:ext cx="4687006" cy="5275729"/>
          </a:xfrm>
          <a:prstGeom prst="rect">
            <a:avLst/>
          </a:prstGeom>
        </p:spPr>
      </p:pic>
    </p:spTree>
    <p:extLst>
      <p:ext uri="{BB962C8B-B14F-4D97-AF65-F5344CB8AC3E}">
        <p14:creationId xmlns:p14="http://schemas.microsoft.com/office/powerpoint/2010/main" val="330069168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98F903-FBB3-9214-9673-4001E6CFD5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1DB6D0-A8A4-F521-3AA7-0D38C47AD143}"/>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Encoder using CMOS logic </a:t>
            </a:r>
            <a:endParaRPr lang="en-US" sz="2800" dirty="0"/>
          </a:p>
        </p:txBody>
      </p:sp>
      <p:sp>
        <p:nvSpPr>
          <p:cNvPr id="3" name="Slide Number Placeholder 2">
            <a:extLst>
              <a:ext uri="{FF2B5EF4-FFF2-40B4-BE49-F238E27FC236}">
                <a16:creationId xmlns:a16="http://schemas.microsoft.com/office/drawing/2014/main" id="{750B44BE-F467-4576-56BC-4060E76981B6}"/>
              </a:ext>
            </a:extLst>
          </p:cNvPr>
          <p:cNvSpPr>
            <a:spLocks noGrp="1"/>
          </p:cNvSpPr>
          <p:nvPr>
            <p:ph type="sldNum" sz="quarter" idx="12"/>
          </p:nvPr>
        </p:nvSpPr>
        <p:spPr/>
        <p:txBody>
          <a:bodyPr/>
          <a:lstStyle/>
          <a:p>
            <a:fld id="{26459E5F-9A9D-48E0-94DF-645631BD3A85}" type="slidenum">
              <a:rPr lang="en-IN" sz="2000" smtClean="0"/>
              <a:t>12</a:t>
            </a:fld>
            <a:endParaRPr lang="en-IN" sz="2000" dirty="0"/>
          </a:p>
        </p:txBody>
      </p:sp>
      <p:pic>
        <p:nvPicPr>
          <p:cNvPr id="5" name="picture 4">
            <a:extLst>
              <a:ext uri="{FF2B5EF4-FFF2-40B4-BE49-F238E27FC236}">
                <a16:creationId xmlns:a16="http://schemas.microsoft.com/office/drawing/2014/main" id="{AA41CA2A-7CB1-A80E-44D9-F4AD2E8D7138}"/>
              </a:ext>
            </a:extLst>
          </p:cNvPr>
          <p:cNvPicPr>
            <a:picLocks noChangeAspect="1"/>
          </p:cNvPicPr>
          <p:nvPr/>
        </p:nvPicPr>
        <p:blipFill>
          <a:blip r:embed="rId2"/>
          <a:stretch>
            <a:fillRect/>
          </a:stretch>
        </p:blipFill>
        <p:spPr>
          <a:xfrm>
            <a:off x="10624561" y="216041"/>
            <a:ext cx="1274974" cy="757092"/>
          </a:xfrm>
          <a:prstGeom prst="rect">
            <a:avLst/>
          </a:prstGeom>
          <a:effectLst/>
        </p:spPr>
      </p:pic>
      <p:sp>
        <p:nvSpPr>
          <p:cNvPr id="4" name="AutoShape 2">
            <a:extLst>
              <a:ext uri="{FF2B5EF4-FFF2-40B4-BE49-F238E27FC236}">
                <a16:creationId xmlns:a16="http://schemas.microsoft.com/office/drawing/2014/main" id="{A1586DF3-A442-9444-B7A9-8FEFA97D18D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a:extLst>
              <a:ext uri="{FF2B5EF4-FFF2-40B4-BE49-F238E27FC236}">
                <a16:creationId xmlns:a16="http://schemas.microsoft.com/office/drawing/2014/main" id="{AF062B05-9962-A0B0-AA86-371B7B78E54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C7CF9961-499A-0446-A223-82E83B77079F}"/>
              </a:ext>
            </a:extLst>
          </p:cNvPr>
          <p:cNvPicPr>
            <a:picLocks noChangeAspect="1"/>
          </p:cNvPicPr>
          <p:nvPr/>
        </p:nvPicPr>
        <p:blipFill>
          <a:blip r:embed="rId3"/>
          <a:stretch>
            <a:fillRect/>
          </a:stretch>
        </p:blipFill>
        <p:spPr>
          <a:xfrm>
            <a:off x="3744488" y="1442636"/>
            <a:ext cx="4572396" cy="5278839"/>
          </a:xfrm>
          <a:prstGeom prst="rect">
            <a:avLst/>
          </a:prstGeom>
        </p:spPr>
      </p:pic>
    </p:spTree>
    <p:extLst>
      <p:ext uri="{BB962C8B-B14F-4D97-AF65-F5344CB8AC3E}">
        <p14:creationId xmlns:p14="http://schemas.microsoft.com/office/powerpoint/2010/main" val="139497165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1DC212F-E8EC-402F-74F8-4896DE458E91}"/>
              </a:ext>
            </a:extLst>
          </p:cNvPr>
          <p:cNvSpPr>
            <a:spLocks noGrp="1"/>
          </p:cNvSpPr>
          <p:nvPr>
            <p:ph type="title"/>
          </p:nvPr>
        </p:nvSpPr>
        <p:spPr/>
        <p:txBody>
          <a:bodyPr>
            <a:normAutofit/>
          </a:bodyPr>
          <a:lstStyle/>
          <a:p>
            <a:r>
              <a:rPr lang="en-US" sz="2800" b="1" dirty="0"/>
              <a:t>Resulting waveform</a:t>
            </a:r>
          </a:p>
        </p:txBody>
      </p:sp>
      <p:sp>
        <p:nvSpPr>
          <p:cNvPr id="5" name="Slide Number Placeholder 4">
            <a:extLst>
              <a:ext uri="{FF2B5EF4-FFF2-40B4-BE49-F238E27FC236}">
                <a16:creationId xmlns:a16="http://schemas.microsoft.com/office/drawing/2014/main" id="{39C580BB-5213-003C-1E89-46BA3DACB6A9}"/>
              </a:ext>
            </a:extLst>
          </p:cNvPr>
          <p:cNvSpPr>
            <a:spLocks noGrp="1"/>
          </p:cNvSpPr>
          <p:nvPr>
            <p:ph type="sldNum" sz="quarter" idx="12"/>
          </p:nvPr>
        </p:nvSpPr>
        <p:spPr/>
        <p:txBody>
          <a:bodyPr/>
          <a:lstStyle/>
          <a:p>
            <a:fld id="{26459E5F-9A9D-48E0-94DF-645631BD3A85}" type="slidenum">
              <a:rPr lang="en-IN" smtClean="0"/>
              <a:t>13</a:t>
            </a:fld>
            <a:endParaRPr lang="en-IN"/>
          </a:p>
        </p:txBody>
      </p:sp>
      <p:pic>
        <p:nvPicPr>
          <p:cNvPr id="8" name="Picture 7">
            <a:extLst>
              <a:ext uri="{FF2B5EF4-FFF2-40B4-BE49-F238E27FC236}">
                <a16:creationId xmlns:a16="http://schemas.microsoft.com/office/drawing/2014/main" id="{0CD5B4E5-1953-1859-F73B-09683572B1C0}"/>
              </a:ext>
            </a:extLst>
          </p:cNvPr>
          <p:cNvPicPr>
            <a:picLocks noChangeAspect="1"/>
          </p:cNvPicPr>
          <p:nvPr/>
        </p:nvPicPr>
        <p:blipFill>
          <a:blip r:embed="rId2"/>
          <a:stretch>
            <a:fillRect/>
          </a:stretch>
        </p:blipFill>
        <p:spPr>
          <a:xfrm>
            <a:off x="1412120" y="1920479"/>
            <a:ext cx="8733277" cy="4572396"/>
          </a:xfrm>
          <a:prstGeom prst="rect">
            <a:avLst/>
          </a:prstGeom>
        </p:spPr>
      </p:pic>
      <p:pic>
        <p:nvPicPr>
          <p:cNvPr id="2" name="picture 4">
            <a:extLst>
              <a:ext uri="{FF2B5EF4-FFF2-40B4-BE49-F238E27FC236}">
                <a16:creationId xmlns:a16="http://schemas.microsoft.com/office/drawing/2014/main" id="{F3D4BEED-3C03-D6A0-C1EC-190415018A01}"/>
              </a:ext>
            </a:extLst>
          </p:cNvPr>
          <p:cNvPicPr>
            <a:picLocks noChangeAspect="1"/>
          </p:cNvPicPr>
          <p:nvPr/>
        </p:nvPicPr>
        <p:blipFill>
          <a:blip r:embed="rId3"/>
          <a:stretch>
            <a:fillRect/>
          </a:stretch>
        </p:blipFill>
        <p:spPr>
          <a:xfrm>
            <a:off x="10624561" y="216041"/>
            <a:ext cx="1274974" cy="757092"/>
          </a:xfrm>
          <a:prstGeom prst="rect">
            <a:avLst/>
          </a:prstGeom>
          <a:effectLst/>
        </p:spPr>
      </p:pic>
    </p:spTree>
    <p:extLst>
      <p:ext uri="{BB962C8B-B14F-4D97-AF65-F5344CB8AC3E}">
        <p14:creationId xmlns:p14="http://schemas.microsoft.com/office/powerpoint/2010/main" val="3302777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Encoder using Pseudo NMOS logic </a:t>
            </a:r>
            <a:endParaRPr lang="en-US" sz="2800" dirty="0"/>
          </a:p>
        </p:txBody>
      </p:sp>
      <p:sp>
        <p:nvSpPr>
          <p:cNvPr id="7" name="Content Placeholder 6">
            <a:extLst>
              <a:ext uri="{FF2B5EF4-FFF2-40B4-BE49-F238E27FC236}">
                <a16:creationId xmlns:a16="http://schemas.microsoft.com/office/drawing/2014/main" id="{92B93B64-FAE4-1F42-904A-8F8AE9DC49DE}"/>
              </a:ext>
            </a:extLst>
          </p:cNvPr>
          <p:cNvSpPr>
            <a:spLocks noGrp="1"/>
          </p:cNvSpPr>
          <p:nvPr>
            <p:ph sz="half" idx="1"/>
          </p:nvPr>
        </p:nvSpPr>
        <p:spPr/>
        <p:txBody>
          <a:bodyPr/>
          <a:lstStyle/>
          <a:p>
            <a:endParaRPr lang="en-US"/>
          </a:p>
        </p:txBody>
      </p:sp>
      <p:sp>
        <p:nvSpPr>
          <p:cNvPr id="8" name="Content Placeholder 7">
            <a:extLst>
              <a:ext uri="{FF2B5EF4-FFF2-40B4-BE49-F238E27FC236}">
                <a16:creationId xmlns:a16="http://schemas.microsoft.com/office/drawing/2014/main" id="{2DFBCB9F-A25D-6DE0-68F8-2FCFD7DCDE9A}"/>
              </a:ext>
            </a:extLst>
          </p:cNvPr>
          <p:cNvSpPr>
            <a:spLocks noGrp="1"/>
          </p:cNvSpPr>
          <p:nvPr>
            <p:ph sz="half" idx="2"/>
          </p:nvPr>
        </p:nvSpPr>
        <p:spPr/>
        <p:txBody>
          <a:bodyPr/>
          <a:lstStyle/>
          <a:p>
            <a:endParaRPr lang="en-US"/>
          </a:p>
        </p:txBody>
      </p:sp>
      <p:sp>
        <p:nvSpPr>
          <p:cNvPr id="3" name="Slide Number Placeholder 2"/>
          <p:cNvSpPr>
            <a:spLocks noGrp="1"/>
          </p:cNvSpPr>
          <p:nvPr>
            <p:ph type="sldNum" sz="quarter" idx="12"/>
          </p:nvPr>
        </p:nvSpPr>
        <p:spPr/>
        <p:txBody>
          <a:bodyPr/>
          <a:lstStyle/>
          <a:p>
            <a:fld id="{26459E5F-9A9D-48E0-94DF-645631BD3A85}" type="slidenum">
              <a:rPr lang="en-IN" sz="2000" smtClean="0"/>
              <a:t>14</a:t>
            </a:fld>
            <a:endParaRPr lang="en-IN" sz="2000" dirty="0"/>
          </a:p>
        </p:txBody>
      </p:sp>
      <p:pic>
        <p:nvPicPr>
          <p:cNvPr id="5" name="picture 4">
            <a:extLst>
              <a:ext uri="{FF2B5EF4-FFF2-40B4-BE49-F238E27FC236}">
                <a16:creationId xmlns:a16="http://schemas.microsoft.com/office/drawing/2014/main" id="{120797D1-2A17-222F-730F-E443DDA8524B}"/>
              </a:ext>
            </a:extLst>
          </p:cNvPr>
          <p:cNvPicPr>
            <a:picLocks noChangeAspect="1"/>
          </p:cNvPicPr>
          <p:nvPr/>
        </p:nvPicPr>
        <p:blipFill>
          <a:blip r:embed="rId2"/>
          <a:stretch>
            <a:fillRect/>
          </a:stretch>
        </p:blipFill>
        <p:spPr>
          <a:xfrm>
            <a:off x="10624561" y="216041"/>
            <a:ext cx="1274974" cy="757092"/>
          </a:xfrm>
          <a:prstGeom prst="rect">
            <a:avLst/>
          </a:prstGeom>
          <a:effectLst/>
        </p:spPr>
      </p:pic>
      <p:pic>
        <p:nvPicPr>
          <p:cNvPr id="4" name="Content Placeholder 7">
            <a:extLst>
              <a:ext uri="{FF2B5EF4-FFF2-40B4-BE49-F238E27FC236}">
                <a16:creationId xmlns:a16="http://schemas.microsoft.com/office/drawing/2014/main" id="{20F20736-DCB0-DA29-F8E4-6467C2D6E85B}"/>
              </a:ext>
            </a:extLst>
          </p:cNvPr>
          <p:cNvPicPr>
            <a:picLocks noChangeAspect="1"/>
          </p:cNvPicPr>
          <p:nvPr/>
        </p:nvPicPr>
        <p:blipFill>
          <a:blip r:embed="rId3"/>
          <a:stretch>
            <a:fillRect/>
          </a:stretch>
        </p:blipFill>
        <p:spPr>
          <a:xfrm>
            <a:off x="596347" y="1422083"/>
            <a:ext cx="10665701" cy="5158422"/>
          </a:xfrm>
          <a:prstGeom prst="rect">
            <a:avLst/>
          </a:prstGeom>
        </p:spPr>
      </p:pic>
    </p:spTree>
    <p:extLst>
      <p:ext uri="{BB962C8B-B14F-4D97-AF65-F5344CB8AC3E}">
        <p14:creationId xmlns:p14="http://schemas.microsoft.com/office/powerpoint/2010/main" val="220547074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B9C84-6BA6-FFBD-FFD4-91F26A51F6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C8AF40-AEDC-E405-3D75-86DDC9CFC891}"/>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Encoder using Pseudo NMOS logic </a:t>
            </a:r>
            <a:endParaRPr lang="en-US" sz="2800" dirty="0"/>
          </a:p>
        </p:txBody>
      </p:sp>
      <p:sp>
        <p:nvSpPr>
          <p:cNvPr id="3" name="Slide Number Placeholder 2">
            <a:extLst>
              <a:ext uri="{FF2B5EF4-FFF2-40B4-BE49-F238E27FC236}">
                <a16:creationId xmlns:a16="http://schemas.microsoft.com/office/drawing/2014/main" id="{98CB129F-1DA8-0D32-F92D-DCB6186651B5}"/>
              </a:ext>
            </a:extLst>
          </p:cNvPr>
          <p:cNvSpPr>
            <a:spLocks noGrp="1"/>
          </p:cNvSpPr>
          <p:nvPr>
            <p:ph type="sldNum" sz="quarter" idx="12"/>
          </p:nvPr>
        </p:nvSpPr>
        <p:spPr/>
        <p:txBody>
          <a:bodyPr/>
          <a:lstStyle/>
          <a:p>
            <a:fld id="{26459E5F-9A9D-48E0-94DF-645631BD3A85}" type="slidenum">
              <a:rPr lang="en-IN" sz="2000" smtClean="0"/>
              <a:t>15</a:t>
            </a:fld>
            <a:endParaRPr lang="en-IN" sz="2000" dirty="0"/>
          </a:p>
        </p:txBody>
      </p:sp>
      <p:pic>
        <p:nvPicPr>
          <p:cNvPr id="5" name="picture 4">
            <a:extLst>
              <a:ext uri="{FF2B5EF4-FFF2-40B4-BE49-F238E27FC236}">
                <a16:creationId xmlns:a16="http://schemas.microsoft.com/office/drawing/2014/main" id="{9602C46A-8739-CFEF-C33E-2CA305685DA0}"/>
              </a:ext>
            </a:extLst>
          </p:cNvPr>
          <p:cNvPicPr>
            <a:picLocks noChangeAspect="1"/>
          </p:cNvPicPr>
          <p:nvPr/>
        </p:nvPicPr>
        <p:blipFill>
          <a:blip r:embed="rId2"/>
          <a:stretch>
            <a:fillRect/>
          </a:stretch>
        </p:blipFill>
        <p:spPr>
          <a:xfrm>
            <a:off x="10624561" y="216041"/>
            <a:ext cx="1274974" cy="757092"/>
          </a:xfrm>
          <a:prstGeom prst="rect">
            <a:avLst/>
          </a:prstGeom>
          <a:effectLst/>
        </p:spPr>
      </p:pic>
      <p:pic>
        <p:nvPicPr>
          <p:cNvPr id="6" name="Picture 5">
            <a:extLst>
              <a:ext uri="{FF2B5EF4-FFF2-40B4-BE49-F238E27FC236}">
                <a16:creationId xmlns:a16="http://schemas.microsoft.com/office/drawing/2014/main" id="{482423A8-6D95-79E1-5150-74E1F8113437}"/>
              </a:ext>
            </a:extLst>
          </p:cNvPr>
          <p:cNvPicPr>
            <a:picLocks noChangeAspect="1"/>
          </p:cNvPicPr>
          <p:nvPr/>
        </p:nvPicPr>
        <p:blipFill>
          <a:blip r:embed="rId3"/>
          <a:stretch>
            <a:fillRect/>
          </a:stretch>
        </p:blipFill>
        <p:spPr>
          <a:xfrm>
            <a:off x="3380297" y="1447331"/>
            <a:ext cx="4237087" cy="5410669"/>
          </a:xfrm>
          <a:prstGeom prst="rect">
            <a:avLst/>
          </a:prstGeom>
        </p:spPr>
      </p:pic>
    </p:spTree>
    <p:extLst>
      <p:ext uri="{BB962C8B-B14F-4D97-AF65-F5344CB8AC3E}">
        <p14:creationId xmlns:p14="http://schemas.microsoft.com/office/powerpoint/2010/main" val="34209718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77FA846-22C4-573E-63DC-A4E065FB1DE6}"/>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Resulting waveform</a:t>
            </a:r>
          </a:p>
        </p:txBody>
      </p:sp>
      <p:sp>
        <p:nvSpPr>
          <p:cNvPr id="5" name="Slide Number Placeholder 4">
            <a:extLst>
              <a:ext uri="{FF2B5EF4-FFF2-40B4-BE49-F238E27FC236}">
                <a16:creationId xmlns:a16="http://schemas.microsoft.com/office/drawing/2014/main" id="{987725F7-2854-14F8-2CE3-09C961B3714A}"/>
              </a:ext>
            </a:extLst>
          </p:cNvPr>
          <p:cNvSpPr>
            <a:spLocks noGrp="1"/>
          </p:cNvSpPr>
          <p:nvPr>
            <p:ph type="sldNum" sz="quarter" idx="12"/>
          </p:nvPr>
        </p:nvSpPr>
        <p:spPr/>
        <p:txBody>
          <a:bodyPr/>
          <a:lstStyle/>
          <a:p>
            <a:fld id="{26459E5F-9A9D-48E0-94DF-645631BD3A85}" type="slidenum">
              <a:rPr lang="en-IN" smtClean="0"/>
              <a:t>16</a:t>
            </a:fld>
            <a:endParaRPr lang="en-IN"/>
          </a:p>
        </p:txBody>
      </p:sp>
      <p:pic>
        <p:nvPicPr>
          <p:cNvPr id="10" name="Picture 9">
            <a:extLst>
              <a:ext uri="{FF2B5EF4-FFF2-40B4-BE49-F238E27FC236}">
                <a16:creationId xmlns:a16="http://schemas.microsoft.com/office/drawing/2014/main" id="{59C190B6-BAD9-2DCA-6D08-6520F66374A3}"/>
              </a:ext>
            </a:extLst>
          </p:cNvPr>
          <p:cNvPicPr>
            <a:picLocks noChangeAspect="1"/>
          </p:cNvPicPr>
          <p:nvPr/>
        </p:nvPicPr>
        <p:blipFill>
          <a:blip r:embed="rId2"/>
          <a:stretch>
            <a:fillRect/>
          </a:stretch>
        </p:blipFill>
        <p:spPr>
          <a:xfrm>
            <a:off x="1690463" y="1573649"/>
            <a:ext cx="8227978" cy="4624546"/>
          </a:xfrm>
          <a:prstGeom prst="rect">
            <a:avLst/>
          </a:prstGeom>
        </p:spPr>
      </p:pic>
      <p:pic>
        <p:nvPicPr>
          <p:cNvPr id="2" name="picture 4">
            <a:extLst>
              <a:ext uri="{FF2B5EF4-FFF2-40B4-BE49-F238E27FC236}">
                <a16:creationId xmlns:a16="http://schemas.microsoft.com/office/drawing/2014/main" id="{18D39D4B-7769-F48A-58A4-7F688D745D5F}"/>
              </a:ext>
            </a:extLst>
          </p:cNvPr>
          <p:cNvPicPr>
            <a:picLocks noChangeAspect="1"/>
          </p:cNvPicPr>
          <p:nvPr/>
        </p:nvPicPr>
        <p:blipFill>
          <a:blip r:embed="rId3"/>
          <a:stretch>
            <a:fillRect/>
          </a:stretch>
        </p:blipFill>
        <p:spPr>
          <a:xfrm>
            <a:off x="10624561" y="216041"/>
            <a:ext cx="1274974" cy="757092"/>
          </a:xfrm>
          <a:prstGeom prst="rect">
            <a:avLst/>
          </a:prstGeom>
          <a:effectLst/>
        </p:spPr>
      </p:pic>
    </p:spTree>
    <p:extLst>
      <p:ext uri="{BB962C8B-B14F-4D97-AF65-F5344CB8AC3E}">
        <p14:creationId xmlns:p14="http://schemas.microsoft.com/office/powerpoint/2010/main" val="1164890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3FA56-06C4-B397-3798-3144C1D92A68}"/>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5A49E31B-6427-8105-5154-403F82BBFEAA}"/>
              </a:ext>
            </a:extLst>
          </p:cNvPr>
          <p:cNvSpPr>
            <a:spLocks noGrp="1"/>
          </p:cNvSpPr>
          <p:nvPr>
            <p:ph type="title"/>
          </p:nvPr>
        </p:nvSpPr>
        <p:spPr>
          <a:xfrm>
            <a:off x="3004457" y="32669"/>
            <a:ext cx="6260841" cy="607414"/>
          </a:xfrm>
        </p:spPr>
        <p:txBody>
          <a:bodyPr>
            <a:normAutofit/>
          </a:bodyPr>
          <a:lstStyle/>
          <a:p>
            <a:r>
              <a:rPr lang="en-US" sz="2800" b="1" dirty="0">
                <a:latin typeface="Times New Roman" panose="02020603050405020304" pitchFamily="18" charset="0"/>
                <a:cs typeface="Times New Roman" panose="02020603050405020304" pitchFamily="18" charset="0"/>
              </a:rPr>
              <a:t>   Encoder using memristor</a:t>
            </a:r>
          </a:p>
        </p:txBody>
      </p:sp>
      <p:pic>
        <p:nvPicPr>
          <p:cNvPr id="16" name="picture 4">
            <a:extLst>
              <a:ext uri="{FF2B5EF4-FFF2-40B4-BE49-F238E27FC236}">
                <a16:creationId xmlns:a16="http://schemas.microsoft.com/office/drawing/2014/main" id="{84B21169-B174-669D-3772-546F93217B52}"/>
              </a:ext>
            </a:extLst>
          </p:cNvPr>
          <p:cNvPicPr>
            <a:picLocks noChangeAspect="1"/>
          </p:cNvPicPr>
          <p:nvPr/>
        </p:nvPicPr>
        <p:blipFill>
          <a:blip r:embed="rId2"/>
          <a:stretch>
            <a:fillRect/>
          </a:stretch>
        </p:blipFill>
        <p:spPr>
          <a:xfrm>
            <a:off x="11116984" y="111939"/>
            <a:ext cx="889413" cy="528142"/>
          </a:xfrm>
          <a:prstGeom prst="rect">
            <a:avLst/>
          </a:prstGeom>
          <a:effectLst/>
        </p:spPr>
      </p:pic>
      <p:pic>
        <p:nvPicPr>
          <p:cNvPr id="2" name="Content Placeholder 6">
            <a:extLst>
              <a:ext uri="{FF2B5EF4-FFF2-40B4-BE49-F238E27FC236}">
                <a16:creationId xmlns:a16="http://schemas.microsoft.com/office/drawing/2014/main" id="{17EE4C92-6D0A-966B-02EB-87CF03953687}"/>
              </a:ext>
            </a:extLst>
          </p:cNvPr>
          <p:cNvPicPr>
            <a:picLocks noChangeAspect="1"/>
          </p:cNvPicPr>
          <p:nvPr/>
        </p:nvPicPr>
        <p:blipFill>
          <a:blip r:embed="rId3"/>
          <a:stretch>
            <a:fillRect/>
          </a:stretch>
        </p:blipFill>
        <p:spPr>
          <a:xfrm>
            <a:off x="251926" y="749301"/>
            <a:ext cx="11940073" cy="5981852"/>
          </a:xfrm>
          <a:prstGeom prst="rect">
            <a:avLst/>
          </a:prstGeom>
        </p:spPr>
      </p:pic>
    </p:spTree>
    <p:extLst>
      <p:ext uri="{BB962C8B-B14F-4D97-AF65-F5344CB8AC3E}">
        <p14:creationId xmlns:p14="http://schemas.microsoft.com/office/powerpoint/2010/main" val="296604820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ED9B-4BFE-2FE7-6B10-49BEA83D4AEF}"/>
              </a:ext>
            </a:extLst>
          </p:cNvPr>
          <p:cNvSpPr>
            <a:spLocks noGrp="1"/>
          </p:cNvSpPr>
          <p:nvPr>
            <p:ph type="title"/>
          </p:nvPr>
        </p:nvSpPr>
        <p:spPr/>
        <p:txBody>
          <a:bodyPr/>
          <a:lstStyle/>
          <a:p>
            <a:r>
              <a:rPr lang="en-US" b="1" dirty="0"/>
              <a:t>		    </a:t>
            </a:r>
            <a:r>
              <a:rPr lang="en-US" sz="2800" b="1" dirty="0">
                <a:latin typeface="Times New Roman" panose="02020603050405020304" pitchFamily="18" charset="0"/>
                <a:cs typeface="Times New Roman" panose="02020603050405020304" pitchFamily="18" charset="0"/>
              </a:rPr>
              <a:t>Encoder using memristor</a:t>
            </a:r>
          </a:p>
        </p:txBody>
      </p:sp>
      <p:sp>
        <p:nvSpPr>
          <p:cNvPr id="3" name="Slide Number Placeholder 2">
            <a:extLst>
              <a:ext uri="{FF2B5EF4-FFF2-40B4-BE49-F238E27FC236}">
                <a16:creationId xmlns:a16="http://schemas.microsoft.com/office/drawing/2014/main" id="{9CE2FD7F-7533-4380-A594-494AC01865F5}"/>
              </a:ext>
            </a:extLst>
          </p:cNvPr>
          <p:cNvSpPr>
            <a:spLocks noGrp="1"/>
          </p:cNvSpPr>
          <p:nvPr>
            <p:ph type="sldNum" sz="quarter" idx="12"/>
          </p:nvPr>
        </p:nvSpPr>
        <p:spPr/>
        <p:txBody>
          <a:bodyPr/>
          <a:lstStyle/>
          <a:p>
            <a:fld id="{26459E5F-9A9D-48E0-94DF-645631BD3A85}" type="slidenum">
              <a:rPr lang="en-IN" smtClean="0"/>
              <a:t>18</a:t>
            </a:fld>
            <a:endParaRPr lang="en-IN"/>
          </a:p>
        </p:txBody>
      </p:sp>
      <p:pic>
        <p:nvPicPr>
          <p:cNvPr id="6" name="Picture 5">
            <a:extLst>
              <a:ext uri="{FF2B5EF4-FFF2-40B4-BE49-F238E27FC236}">
                <a16:creationId xmlns:a16="http://schemas.microsoft.com/office/drawing/2014/main" id="{516473F2-DD40-546C-9610-EECE4FECE517}"/>
              </a:ext>
            </a:extLst>
          </p:cNvPr>
          <p:cNvPicPr>
            <a:picLocks noChangeAspect="1"/>
          </p:cNvPicPr>
          <p:nvPr/>
        </p:nvPicPr>
        <p:blipFill>
          <a:blip r:embed="rId2"/>
          <a:stretch>
            <a:fillRect/>
          </a:stretch>
        </p:blipFill>
        <p:spPr>
          <a:xfrm>
            <a:off x="2640563" y="1935350"/>
            <a:ext cx="7296539" cy="4222854"/>
          </a:xfrm>
          <a:prstGeom prst="rect">
            <a:avLst/>
          </a:prstGeom>
        </p:spPr>
      </p:pic>
      <p:pic>
        <p:nvPicPr>
          <p:cNvPr id="4" name="picture 4">
            <a:extLst>
              <a:ext uri="{FF2B5EF4-FFF2-40B4-BE49-F238E27FC236}">
                <a16:creationId xmlns:a16="http://schemas.microsoft.com/office/drawing/2014/main" id="{403ECECB-4D74-8810-2DFD-D5845117AC3E}"/>
              </a:ext>
            </a:extLst>
          </p:cNvPr>
          <p:cNvPicPr>
            <a:picLocks noChangeAspect="1"/>
          </p:cNvPicPr>
          <p:nvPr/>
        </p:nvPicPr>
        <p:blipFill>
          <a:blip r:embed="rId3"/>
          <a:stretch>
            <a:fillRect/>
          </a:stretch>
        </p:blipFill>
        <p:spPr>
          <a:xfrm>
            <a:off x="11116984" y="111939"/>
            <a:ext cx="889413" cy="528142"/>
          </a:xfrm>
          <a:prstGeom prst="rect">
            <a:avLst/>
          </a:prstGeom>
          <a:effectLst/>
        </p:spPr>
      </p:pic>
    </p:spTree>
    <p:extLst>
      <p:ext uri="{BB962C8B-B14F-4D97-AF65-F5344CB8AC3E}">
        <p14:creationId xmlns:p14="http://schemas.microsoft.com/office/powerpoint/2010/main" val="2187520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33E04-59C8-B865-EA2D-15DE0FFE884B}"/>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Resulting waveform</a:t>
            </a:r>
          </a:p>
        </p:txBody>
      </p:sp>
      <p:sp>
        <p:nvSpPr>
          <p:cNvPr id="3" name="Slide Number Placeholder 2">
            <a:extLst>
              <a:ext uri="{FF2B5EF4-FFF2-40B4-BE49-F238E27FC236}">
                <a16:creationId xmlns:a16="http://schemas.microsoft.com/office/drawing/2014/main" id="{501C1331-6BC4-BE14-F71B-6624C94871B3}"/>
              </a:ext>
            </a:extLst>
          </p:cNvPr>
          <p:cNvSpPr>
            <a:spLocks noGrp="1"/>
          </p:cNvSpPr>
          <p:nvPr>
            <p:ph type="sldNum" sz="quarter" idx="12"/>
          </p:nvPr>
        </p:nvSpPr>
        <p:spPr/>
        <p:txBody>
          <a:bodyPr/>
          <a:lstStyle/>
          <a:p>
            <a:fld id="{26459E5F-9A9D-48E0-94DF-645631BD3A85}" type="slidenum">
              <a:rPr lang="en-IN" smtClean="0"/>
              <a:t>19</a:t>
            </a:fld>
            <a:endParaRPr lang="en-IN"/>
          </a:p>
        </p:txBody>
      </p:sp>
      <p:pic>
        <p:nvPicPr>
          <p:cNvPr id="5" name="Picture 4">
            <a:extLst>
              <a:ext uri="{FF2B5EF4-FFF2-40B4-BE49-F238E27FC236}">
                <a16:creationId xmlns:a16="http://schemas.microsoft.com/office/drawing/2014/main" id="{DBB50530-D0EB-0570-5807-F0ECDB64BCAC}"/>
              </a:ext>
            </a:extLst>
          </p:cNvPr>
          <p:cNvPicPr>
            <a:picLocks noChangeAspect="1"/>
          </p:cNvPicPr>
          <p:nvPr/>
        </p:nvPicPr>
        <p:blipFill>
          <a:blip r:embed="rId2"/>
          <a:stretch>
            <a:fillRect/>
          </a:stretch>
        </p:blipFill>
        <p:spPr>
          <a:xfrm>
            <a:off x="1867304" y="1690688"/>
            <a:ext cx="7677786" cy="4133450"/>
          </a:xfrm>
          <a:prstGeom prst="rect">
            <a:avLst/>
          </a:prstGeom>
        </p:spPr>
      </p:pic>
      <p:pic>
        <p:nvPicPr>
          <p:cNvPr id="4" name="picture 4">
            <a:extLst>
              <a:ext uri="{FF2B5EF4-FFF2-40B4-BE49-F238E27FC236}">
                <a16:creationId xmlns:a16="http://schemas.microsoft.com/office/drawing/2014/main" id="{0DE4E178-F84E-99ED-ED08-C9FE0221CD75}"/>
              </a:ext>
            </a:extLst>
          </p:cNvPr>
          <p:cNvPicPr>
            <a:picLocks noChangeAspect="1"/>
          </p:cNvPicPr>
          <p:nvPr/>
        </p:nvPicPr>
        <p:blipFill>
          <a:blip r:embed="rId3"/>
          <a:stretch>
            <a:fillRect/>
          </a:stretch>
        </p:blipFill>
        <p:spPr>
          <a:xfrm>
            <a:off x="11116984" y="111939"/>
            <a:ext cx="889413" cy="528142"/>
          </a:xfrm>
          <a:prstGeom prst="rect">
            <a:avLst/>
          </a:prstGeom>
          <a:effectLst/>
        </p:spPr>
      </p:pic>
    </p:spTree>
    <p:extLst>
      <p:ext uri="{BB962C8B-B14F-4D97-AF65-F5344CB8AC3E}">
        <p14:creationId xmlns:p14="http://schemas.microsoft.com/office/powerpoint/2010/main" val="172291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945"/>
            <a:ext cx="10515600" cy="671659"/>
          </a:xfrm>
        </p:spPr>
        <p:txBody>
          <a:bodyPr>
            <a:normAutofit/>
          </a:bodyPr>
          <a:lstStyle/>
          <a:p>
            <a:r>
              <a:rPr lang="en-US" sz="3600" b="1" dirty="0">
                <a:latin typeface="Times New Roman" panose="02020603050405020304" pitchFamily="18" charset="0"/>
                <a:cs typeface="Times New Roman" panose="02020603050405020304" pitchFamily="18" charset="0"/>
              </a:rPr>
              <a:t>				      Contents</a:t>
            </a:r>
          </a:p>
        </p:txBody>
      </p:sp>
      <p:sp>
        <p:nvSpPr>
          <p:cNvPr id="3" name="Content Placeholder 2"/>
          <p:cNvSpPr>
            <a:spLocks noGrp="1"/>
          </p:cNvSpPr>
          <p:nvPr>
            <p:ph idx="1"/>
          </p:nvPr>
        </p:nvSpPr>
        <p:spPr>
          <a:xfrm>
            <a:off x="584694" y="1423515"/>
            <a:ext cx="10345004" cy="4360923"/>
          </a:xfrm>
        </p:spPr>
        <p:txBody>
          <a:bodyPr>
            <a:noAutofit/>
          </a:bodyPr>
          <a:lstStyle/>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Existing system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Results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References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26459E5F-9A9D-48E0-94DF-645631BD3A85}" type="slidenum">
              <a:rPr lang="en-IN" sz="2000" smtClean="0">
                <a:latin typeface="Times New Roman" panose="02020603050405020304" pitchFamily="18" charset="0"/>
                <a:cs typeface="Times New Roman" panose="02020603050405020304" pitchFamily="18" charset="0"/>
              </a:rPr>
              <a:t>2</a:t>
            </a:fld>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74D1740-5E37-7151-7238-649426C961C7}"/>
              </a:ext>
            </a:extLst>
          </p:cNvPr>
          <p:cNvPicPr>
            <a:picLocks noChangeAspect="1"/>
          </p:cNvPicPr>
          <p:nvPr/>
        </p:nvPicPr>
        <p:blipFill>
          <a:blip r:embed="rId2"/>
          <a:stretch>
            <a:fillRect/>
          </a:stretch>
        </p:blipFill>
        <p:spPr>
          <a:xfrm>
            <a:off x="709385" y="175744"/>
            <a:ext cx="1575816" cy="935735"/>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33E04-59C8-B865-EA2D-15DE0FFE884B}"/>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Problems Identified</a:t>
            </a:r>
          </a:p>
        </p:txBody>
      </p:sp>
      <p:sp>
        <p:nvSpPr>
          <p:cNvPr id="4" name="Content Placeholder 3">
            <a:extLst>
              <a:ext uri="{FF2B5EF4-FFF2-40B4-BE49-F238E27FC236}">
                <a16:creationId xmlns:a16="http://schemas.microsoft.com/office/drawing/2014/main" id="{2107D4FC-DC15-E8BD-9C46-5F309D8B3454}"/>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More Power consumption</a:t>
            </a:r>
          </a:p>
          <a:p>
            <a:r>
              <a:rPr lang="en-US" sz="2400" dirty="0">
                <a:latin typeface="Times New Roman" panose="02020603050405020304" pitchFamily="18" charset="0"/>
                <a:cs typeface="Times New Roman" panose="02020603050405020304" pitchFamily="18" charset="0"/>
              </a:rPr>
              <a:t>More Delay</a:t>
            </a:r>
          </a:p>
          <a:p>
            <a:r>
              <a:rPr lang="en-US" sz="2400" dirty="0">
                <a:latin typeface="Times New Roman" panose="02020603050405020304" pitchFamily="18" charset="0"/>
                <a:cs typeface="Times New Roman" panose="02020603050405020304" pitchFamily="18" charset="0"/>
              </a:rPr>
              <a:t>Area is More</a:t>
            </a:r>
          </a:p>
          <a:p>
            <a:r>
              <a:rPr lang="en-US" sz="2400" dirty="0">
                <a:latin typeface="Times New Roman" panose="02020603050405020304" pitchFamily="18" charset="0"/>
                <a:cs typeface="Times New Roman" panose="02020603050405020304" pitchFamily="18" charset="0"/>
              </a:rPr>
              <a:t>High power-delay factor</a:t>
            </a:r>
          </a:p>
          <a:p>
            <a:pPr marL="0" indent="0">
              <a:buNone/>
            </a:pPr>
            <a:endParaRPr lang="en-US" dirty="0"/>
          </a:p>
        </p:txBody>
      </p:sp>
      <p:sp>
        <p:nvSpPr>
          <p:cNvPr id="3" name="Slide Number Placeholder 2">
            <a:extLst>
              <a:ext uri="{FF2B5EF4-FFF2-40B4-BE49-F238E27FC236}">
                <a16:creationId xmlns:a16="http://schemas.microsoft.com/office/drawing/2014/main" id="{501C1331-6BC4-BE14-F71B-6624C94871B3}"/>
              </a:ext>
            </a:extLst>
          </p:cNvPr>
          <p:cNvSpPr>
            <a:spLocks noGrp="1"/>
          </p:cNvSpPr>
          <p:nvPr>
            <p:ph type="sldNum" sz="quarter" idx="12"/>
          </p:nvPr>
        </p:nvSpPr>
        <p:spPr/>
        <p:txBody>
          <a:bodyPr/>
          <a:lstStyle/>
          <a:p>
            <a:fld id="{26459E5F-9A9D-48E0-94DF-645631BD3A85}" type="slidenum">
              <a:rPr lang="en-IN" smtClean="0"/>
              <a:t>20</a:t>
            </a:fld>
            <a:endParaRPr lang="en-IN"/>
          </a:p>
        </p:txBody>
      </p:sp>
      <p:pic>
        <p:nvPicPr>
          <p:cNvPr id="6" name="picture 4">
            <a:extLst>
              <a:ext uri="{FF2B5EF4-FFF2-40B4-BE49-F238E27FC236}">
                <a16:creationId xmlns:a16="http://schemas.microsoft.com/office/drawing/2014/main" id="{6C75369F-F755-837E-9EF1-22907CBADD38}"/>
              </a:ext>
            </a:extLst>
          </p:cNvPr>
          <p:cNvPicPr>
            <a:picLocks noChangeAspect="1"/>
          </p:cNvPicPr>
          <p:nvPr/>
        </p:nvPicPr>
        <p:blipFill>
          <a:blip r:embed="rId2"/>
          <a:stretch>
            <a:fillRect/>
          </a:stretch>
        </p:blipFill>
        <p:spPr>
          <a:xfrm>
            <a:off x="11116984" y="111939"/>
            <a:ext cx="889413" cy="528142"/>
          </a:xfrm>
          <a:prstGeom prst="rect">
            <a:avLst/>
          </a:prstGeom>
          <a:effectLst/>
        </p:spPr>
      </p:pic>
    </p:spTree>
    <p:extLst>
      <p:ext uri="{BB962C8B-B14F-4D97-AF65-F5344CB8AC3E}">
        <p14:creationId xmlns:p14="http://schemas.microsoft.com/office/powerpoint/2010/main" val="3873382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33E04-59C8-B865-EA2D-15DE0FFE884B}"/>
              </a:ext>
            </a:extLst>
          </p:cNvPr>
          <p:cNvSpPr>
            <a:spLocks noGrp="1"/>
          </p:cNvSpPr>
          <p:nvPr>
            <p:ph type="title"/>
          </p:nvPr>
        </p:nvSpPr>
        <p:spPr/>
        <p:txBody>
          <a:bodyPr/>
          <a:lstStyle/>
          <a:p>
            <a:r>
              <a:rPr lang="en-US" b="1" dirty="0"/>
              <a:t>Problems Identified</a:t>
            </a:r>
          </a:p>
        </p:txBody>
      </p:sp>
      <p:sp>
        <p:nvSpPr>
          <p:cNvPr id="3" name="Slide Number Placeholder 2">
            <a:extLst>
              <a:ext uri="{FF2B5EF4-FFF2-40B4-BE49-F238E27FC236}">
                <a16:creationId xmlns:a16="http://schemas.microsoft.com/office/drawing/2014/main" id="{501C1331-6BC4-BE14-F71B-6624C94871B3}"/>
              </a:ext>
            </a:extLst>
          </p:cNvPr>
          <p:cNvSpPr>
            <a:spLocks noGrp="1"/>
          </p:cNvSpPr>
          <p:nvPr>
            <p:ph type="sldNum" sz="quarter" idx="12"/>
          </p:nvPr>
        </p:nvSpPr>
        <p:spPr/>
        <p:txBody>
          <a:bodyPr/>
          <a:lstStyle/>
          <a:p>
            <a:fld id="{26459E5F-9A9D-48E0-94DF-645631BD3A85}" type="slidenum">
              <a:rPr lang="en-IN" smtClean="0"/>
              <a:t>21</a:t>
            </a:fld>
            <a:endParaRPr lang="en-IN"/>
          </a:p>
        </p:txBody>
      </p:sp>
      <p:sp>
        <p:nvSpPr>
          <p:cNvPr id="4" name="Content Placeholder 3">
            <a:extLst>
              <a:ext uri="{FF2B5EF4-FFF2-40B4-BE49-F238E27FC236}">
                <a16:creationId xmlns:a16="http://schemas.microsoft.com/office/drawing/2014/main" id="{2107D4FC-DC15-E8BD-9C46-5F309D8B3454}"/>
              </a:ext>
            </a:extLst>
          </p:cNvPr>
          <p:cNvSpPr>
            <a:spLocks noGrp="1"/>
          </p:cNvSpPr>
          <p:nvPr>
            <p:ph idx="4294967295"/>
          </p:nvPr>
        </p:nvSpPr>
        <p:spPr>
          <a:xfrm>
            <a:off x="0" y="1825625"/>
            <a:ext cx="10515600" cy="4351338"/>
          </a:xfrm>
        </p:spPr>
        <p:txBody>
          <a:bodyPr>
            <a:normAutofit/>
          </a:bodyPr>
          <a:lstStyle/>
          <a:p>
            <a:pPr marL="0" indent="0">
              <a:buNone/>
            </a:pPr>
            <a:endParaRPr lang="en-US" dirty="0"/>
          </a:p>
        </p:txBody>
      </p:sp>
      <p:pic>
        <p:nvPicPr>
          <p:cNvPr id="6" name="picture 4">
            <a:extLst>
              <a:ext uri="{FF2B5EF4-FFF2-40B4-BE49-F238E27FC236}">
                <a16:creationId xmlns:a16="http://schemas.microsoft.com/office/drawing/2014/main" id="{6C75369F-F755-837E-9EF1-22907CBADD38}"/>
              </a:ext>
            </a:extLst>
          </p:cNvPr>
          <p:cNvPicPr>
            <a:picLocks noChangeAspect="1"/>
          </p:cNvPicPr>
          <p:nvPr/>
        </p:nvPicPr>
        <p:blipFill>
          <a:blip r:embed="rId2"/>
          <a:stretch>
            <a:fillRect/>
          </a:stretch>
        </p:blipFill>
        <p:spPr>
          <a:xfrm>
            <a:off x="11116984" y="111939"/>
            <a:ext cx="889413" cy="528142"/>
          </a:xfrm>
          <a:prstGeom prst="rect">
            <a:avLst/>
          </a:prstGeom>
          <a:effectLst/>
        </p:spPr>
      </p:pic>
      <p:graphicFrame>
        <p:nvGraphicFramePr>
          <p:cNvPr id="5" name="Table 4">
            <a:extLst>
              <a:ext uri="{FF2B5EF4-FFF2-40B4-BE49-F238E27FC236}">
                <a16:creationId xmlns:a16="http://schemas.microsoft.com/office/drawing/2014/main" id="{1654E734-9F8F-6EB1-8B18-14F6C8D3C510}"/>
              </a:ext>
            </a:extLst>
          </p:cNvPr>
          <p:cNvGraphicFramePr>
            <a:graphicFrameLocks/>
          </p:cNvGraphicFramePr>
          <p:nvPr>
            <p:extLst>
              <p:ext uri="{D42A27DB-BD31-4B8C-83A1-F6EECF244321}">
                <p14:modId xmlns:p14="http://schemas.microsoft.com/office/powerpoint/2010/main" val="490971193"/>
              </p:ext>
            </p:extLst>
          </p:nvPr>
        </p:nvGraphicFramePr>
        <p:xfrm>
          <a:off x="0" y="653355"/>
          <a:ext cx="10823510" cy="6217918"/>
        </p:xfrm>
        <a:graphic>
          <a:graphicData uri="http://schemas.openxmlformats.org/drawingml/2006/table">
            <a:tbl>
              <a:tblPr firstRow="1">
                <a:tableStyleId>{5C22544A-7EE6-4342-B048-85BDC9FD1C3A}</a:tableStyleId>
              </a:tblPr>
              <a:tblGrid>
                <a:gridCol w="1349359">
                  <a:extLst>
                    <a:ext uri="{9D8B030D-6E8A-4147-A177-3AD203B41FA5}">
                      <a16:colId xmlns:a16="http://schemas.microsoft.com/office/drawing/2014/main" val="20000"/>
                    </a:ext>
                  </a:extLst>
                </a:gridCol>
                <a:gridCol w="1825300">
                  <a:extLst>
                    <a:ext uri="{9D8B030D-6E8A-4147-A177-3AD203B41FA5}">
                      <a16:colId xmlns:a16="http://schemas.microsoft.com/office/drawing/2014/main" val="20001"/>
                    </a:ext>
                  </a:extLst>
                </a:gridCol>
                <a:gridCol w="1523470">
                  <a:extLst>
                    <a:ext uri="{9D8B030D-6E8A-4147-A177-3AD203B41FA5}">
                      <a16:colId xmlns:a16="http://schemas.microsoft.com/office/drawing/2014/main" val="20002"/>
                    </a:ext>
                  </a:extLst>
                </a:gridCol>
                <a:gridCol w="3105359">
                  <a:extLst>
                    <a:ext uri="{9D8B030D-6E8A-4147-A177-3AD203B41FA5}">
                      <a16:colId xmlns:a16="http://schemas.microsoft.com/office/drawing/2014/main" val="20003"/>
                    </a:ext>
                  </a:extLst>
                </a:gridCol>
                <a:gridCol w="3020022">
                  <a:extLst>
                    <a:ext uri="{9D8B030D-6E8A-4147-A177-3AD203B41FA5}">
                      <a16:colId xmlns:a16="http://schemas.microsoft.com/office/drawing/2014/main" val="20004"/>
                    </a:ext>
                  </a:extLst>
                </a:gridCol>
              </a:tblGrid>
              <a:tr h="475412">
                <a:tc>
                  <a:txBody>
                    <a:bodyPr/>
                    <a:lstStyle/>
                    <a:p>
                      <a:pPr algn="ctr"/>
                      <a:r>
                        <a:rPr lang="en-IN" sz="1400" dirty="0"/>
                        <a:t>Year of publishing</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a:t>Type of publishing</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a:t>Authors</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a:t>Title  </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IN" sz="1400" dirty="0"/>
                        <a:t>Description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845274">
                <a:tc>
                  <a:txBody>
                    <a:bodyPr/>
                    <a:lstStyle/>
                    <a:p>
                      <a:pPr algn="ctr">
                        <a:lnSpc>
                          <a:spcPct val="100000"/>
                        </a:lnSpc>
                      </a:pPr>
                      <a:r>
                        <a:rPr lang="en-US" sz="1400" dirty="0"/>
                        <a:t>2012</a:t>
                      </a:r>
                      <a:endParaRPr lang="en-IN" sz="1400" dirty="0">
                        <a:latin typeface="Times New Roman" panose="02020603050405020304" pitchFamily="18" charset="0"/>
                        <a:cs typeface="Times New Roman" panose="02020603050405020304" pitchFamily="18" charset="0"/>
                      </a:endParaRPr>
                    </a:p>
                  </a:txBody>
                  <a:tcPr/>
                </a:tc>
                <a:tc>
                  <a:txBody>
                    <a:bodyPr/>
                    <a:lstStyle/>
                    <a:p>
                      <a:pPr algn="l">
                        <a:lnSpc>
                          <a:spcPct val="100000"/>
                        </a:lnSpc>
                      </a:pPr>
                      <a:r>
                        <a:rPr lang="en-US" sz="1400" dirty="0">
                          <a:latin typeface="Times New Roman" panose="02020603050405020304" pitchFamily="18" charset="0"/>
                          <a:cs typeface="Times New Roman" panose="02020603050405020304" pitchFamily="18" charset="0"/>
                        </a:rPr>
                        <a:t>International Journal of Technical Research and Applications</a:t>
                      </a:r>
                    </a:p>
                  </a:txBody>
                  <a:tcPr/>
                </a:tc>
                <a:tc>
                  <a:txBody>
                    <a:bodyPr/>
                    <a:lstStyle/>
                    <a:p>
                      <a:pPr>
                        <a:lnSpc>
                          <a:spcPct val="100000"/>
                        </a:lnSpc>
                      </a:pPr>
                      <a:r>
                        <a:rPr lang="sv-SE" sz="1400" dirty="0">
                          <a:latin typeface="Times New Roman" panose="02020603050405020304" pitchFamily="18" charset="0"/>
                          <a:cs typeface="Times New Roman" panose="02020603050405020304" pitchFamily="18" charset="0"/>
                        </a:rPr>
                        <a:t>S. Kvatinsky, N. Wald, G. Satat</a:t>
                      </a:r>
                      <a:endParaRPr lang="sv-SE" sz="1400" i="0" dirty="0">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en-US" sz="1400" dirty="0">
                          <a:latin typeface="Times New Roman" panose="02020603050405020304" pitchFamily="18" charset="0"/>
                          <a:cs typeface="Times New Roman" panose="02020603050405020304" pitchFamily="18" charset="0"/>
                        </a:rPr>
                        <a:t>Mrl—memristor ratioed logic</a:t>
                      </a:r>
                      <a:endParaRPr lang="en-US" sz="1400" i="0" dirty="0">
                        <a:latin typeface="Times New Roman" panose="02020603050405020304" pitchFamily="18" charset="0"/>
                        <a:cs typeface="Times New Roman" panose="02020603050405020304" pitchFamily="18" charset="0"/>
                      </a:endParaRPr>
                    </a:p>
                  </a:txBody>
                  <a:tcPr/>
                </a:tc>
                <a:tc>
                  <a:txBody>
                    <a:bodyPr/>
                    <a:lstStyle/>
                    <a:p>
                      <a:pPr algn="just">
                        <a:lnSpc>
                          <a:spcPct val="100000"/>
                        </a:lnSpc>
                      </a:pPr>
                      <a:r>
                        <a:rPr lang="en-US" sz="1400" dirty="0">
                          <a:latin typeface="Times New Roman" panose="02020603050405020304" pitchFamily="18" charset="0"/>
                          <a:cs typeface="Times New Roman" panose="02020603050405020304" pitchFamily="18" charset="0"/>
                        </a:rPr>
                        <a:t>It</a:t>
                      </a:r>
                      <a:r>
                        <a:rPr lang="en-US" sz="1400" baseline="0" dirty="0">
                          <a:latin typeface="Times New Roman" panose="02020603050405020304" pitchFamily="18" charset="0"/>
                          <a:cs typeface="Times New Roman" panose="02020603050405020304" pitchFamily="18" charset="0"/>
                        </a:rPr>
                        <a:t> is about to </a:t>
                      </a:r>
                      <a:r>
                        <a:rPr lang="en-US" sz="1400" dirty="0">
                          <a:latin typeface="Times New Roman" panose="02020603050405020304" pitchFamily="18" charset="0"/>
                          <a:cs typeface="Times New Roman" panose="02020603050405020304" pitchFamily="18" charset="0"/>
                        </a:rPr>
                        <a:t>reduce the design effort of an MRL circuit by using standard library cells composed of only NOR and NAND logic gates. </a:t>
                      </a:r>
                    </a:p>
                  </a:txBody>
                  <a:tcPr/>
                </a:tc>
                <a:extLst>
                  <a:ext uri="{0D108BD9-81ED-4DB2-BD59-A6C34878D82A}">
                    <a16:rowId xmlns:a16="http://schemas.microsoft.com/office/drawing/2014/main" val="10001"/>
                  </a:ext>
                </a:extLst>
              </a:tr>
              <a:tr h="845274">
                <a:tc>
                  <a:txBody>
                    <a:bodyPr/>
                    <a:lstStyle/>
                    <a:p>
                      <a:pPr algn="ctr">
                        <a:lnSpc>
                          <a:spcPct val="100000"/>
                        </a:lnSpc>
                      </a:pPr>
                      <a:r>
                        <a:rPr lang="en-IN" sz="1400" dirty="0"/>
                        <a:t>2013</a:t>
                      </a:r>
                      <a:endParaRPr lang="en-IN" sz="1400" dirty="0">
                        <a:latin typeface="Times New Roman" panose="02020603050405020304" pitchFamily="18" charset="0"/>
                        <a:cs typeface="Times New Roman" panose="02020603050405020304" pitchFamily="18" charset="0"/>
                      </a:endParaRPr>
                    </a:p>
                  </a:txBody>
                  <a:tcPr/>
                </a:tc>
                <a:tc>
                  <a:txBody>
                    <a:bodyPr/>
                    <a:lstStyle/>
                    <a:p>
                      <a:pPr algn="l">
                        <a:lnSpc>
                          <a:spcPct val="100000"/>
                        </a:lnSpc>
                      </a:pPr>
                      <a:r>
                        <a:rPr lang="en-US" sz="1400" kern="1200" dirty="0">
                          <a:effectLst/>
                          <a:latin typeface="Times New Roman" panose="02020603050405020304" pitchFamily="18" charset="0"/>
                          <a:cs typeface="Times New Roman" panose="02020603050405020304" pitchFamily="18" charset="0"/>
                        </a:rPr>
                        <a:t>IEEE Transactions on</a:t>
                      </a:r>
                      <a:r>
                        <a:rPr lang="en-US" sz="1400" kern="1200" baseline="0" dirty="0">
                          <a:effectLst/>
                          <a:latin typeface="Times New Roman" panose="02020603050405020304" pitchFamily="18" charset="0"/>
                          <a:cs typeface="Times New Roman" panose="02020603050405020304" pitchFamily="18" charset="0"/>
                        </a:rPr>
                        <a:t> </a:t>
                      </a:r>
                      <a:r>
                        <a:rPr lang="en-US" sz="1400" kern="1200" dirty="0">
                          <a:effectLst/>
                          <a:latin typeface="Times New Roman" panose="02020603050405020304" pitchFamily="18" charset="0"/>
                          <a:cs typeface="Times New Roman" panose="02020603050405020304" pitchFamily="18" charset="0"/>
                        </a:rPr>
                        <a:t>Very Large Scale Integration (VLSI) SYSTEMS</a:t>
                      </a:r>
                      <a:endParaRPr lang="en-IN" sz="1400" dirty="0">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pl-PL" sz="1400" dirty="0">
                          <a:latin typeface="Times New Roman" panose="02020603050405020304" pitchFamily="18" charset="0"/>
                          <a:cs typeface="Times New Roman" panose="02020603050405020304" pitchFamily="18" charset="0"/>
                        </a:rPr>
                        <a:t>S. Kvatinsky, G. Satat, N. Wald</a:t>
                      </a:r>
                      <a:endParaRPr lang="pl-PL" sz="1400" i="0" dirty="0">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en-US" sz="1400" dirty="0">
                          <a:latin typeface="Times New Roman" panose="02020603050405020304" pitchFamily="18" charset="0"/>
                          <a:cs typeface="Times New Roman" panose="02020603050405020304" pitchFamily="18" charset="0"/>
                        </a:rPr>
                        <a:t>Memristor-based material implication (imply) logic: Design principles and methodologies</a:t>
                      </a:r>
                    </a:p>
                    <a:p>
                      <a:pPr algn="l">
                        <a:lnSpc>
                          <a:spcPct val="100000"/>
                        </a:lnSpc>
                      </a:pPr>
                      <a:endParaRPr lang="en-IN" sz="1400" i="0" dirty="0">
                        <a:latin typeface="Times New Roman" panose="02020603050405020304" pitchFamily="18" charset="0"/>
                        <a:cs typeface="Times New Roman" panose="02020603050405020304" pitchFamily="18" charset="0"/>
                      </a:endParaRPr>
                    </a:p>
                  </a:txBody>
                  <a:tcPr/>
                </a:tc>
                <a:tc>
                  <a:txBody>
                    <a:bodyPr/>
                    <a:lstStyle/>
                    <a:p>
                      <a:pPr algn="just">
                        <a:lnSpc>
                          <a:spcPct val="100000"/>
                        </a:lnSpc>
                      </a:pPr>
                      <a:r>
                        <a:rPr lang="en-IN" sz="1400" dirty="0">
                          <a:latin typeface="Times New Roman" panose="02020603050405020304" pitchFamily="18" charset="0"/>
                          <a:cs typeface="Times New Roman" panose="02020603050405020304" pitchFamily="18" charset="0"/>
                        </a:rPr>
                        <a:t>It tells about </a:t>
                      </a:r>
                      <a:r>
                        <a:rPr lang="en-US" sz="1400" dirty="0">
                          <a:latin typeface="Times New Roman" panose="02020603050405020304" pitchFamily="18" charset="0"/>
                          <a:cs typeface="Times New Roman" panose="02020603050405020304" pitchFamily="18" charset="0"/>
                        </a:rPr>
                        <a:t>device structure optimization, logic synthesis methods, array structures, and computing architectures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654404">
                <a:tc>
                  <a:txBody>
                    <a:bodyPr/>
                    <a:lstStyle/>
                    <a:p>
                      <a:pPr indent="0">
                        <a:buNone/>
                      </a:pPr>
                      <a:r>
                        <a:rPr lang="en-US" sz="1400" b="0">
                          <a:solidFill>
                            <a:srgbClr val="000000"/>
                          </a:solidFill>
                          <a:latin typeface="Times New Roman" panose="02020603050405020304" pitchFamily="18" charset="0"/>
                          <a:cs typeface="Times New Roman" panose="02020603050405020304" pitchFamily="18" charset="0"/>
                        </a:rPr>
                        <a:t>           2020</a:t>
                      </a: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45719" marB="45719"/>
                </a:tc>
                <a:tc>
                  <a:txBody>
                    <a:bodyPr/>
                    <a:lstStyle/>
                    <a:p>
                      <a:pPr indent="0">
                        <a:buNone/>
                      </a:pPr>
                      <a:r>
                        <a:rPr lang="en-US" sz="1400" b="0">
                          <a:solidFill>
                            <a:srgbClr val="000000"/>
                          </a:solidFill>
                          <a:latin typeface="Times New Roman" panose="02020603050405020304" pitchFamily="18" charset="0"/>
                          <a:cs typeface="Times New Roman" panose="02020603050405020304" pitchFamily="18" charset="0"/>
                        </a:rPr>
                        <a:t>International Institute of Information Technology</a:t>
                      </a: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45719" marB="45719"/>
                </a:tc>
                <a:tc>
                  <a:txBody>
                    <a:bodyPr/>
                    <a:lstStyle/>
                    <a:p>
                      <a:pPr indent="0">
                        <a:buNone/>
                      </a:pPr>
                      <a:r>
                        <a:rPr lang="en-US" sz="1400" b="0">
                          <a:solidFill>
                            <a:srgbClr val="000000"/>
                          </a:solidFill>
                          <a:latin typeface="Times New Roman" panose="02020603050405020304" pitchFamily="18" charset="0"/>
                          <a:cs typeface="Times New Roman" panose="02020603050405020304" pitchFamily="18" charset="0"/>
                        </a:rPr>
                        <a:t>K. Mbarek, F. O. Rziga</a:t>
                      </a: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45719" marB="45719"/>
                </a:tc>
                <a:tc>
                  <a:txBody>
                    <a:bodyPr/>
                    <a:lstStyle/>
                    <a:p>
                      <a:pPr indent="0">
                        <a:buNone/>
                      </a:pPr>
                      <a:r>
                        <a:rPr lang="en-US" sz="1400" b="0">
                          <a:solidFill>
                            <a:srgbClr val="000000"/>
                          </a:solidFill>
                          <a:latin typeface="Times New Roman" panose="02020603050405020304" pitchFamily="18" charset="0"/>
                          <a:cs typeface="Times New Roman" panose="02020603050405020304" pitchFamily="18" charset="0"/>
                        </a:rPr>
                        <a:t>Design and properties of logic circuits based on memristor devices</a:t>
                      </a: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45719" marB="45719"/>
                </a:tc>
                <a:tc>
                  <a:txBody>
                    <a:bodyPr/>
                    <a:lstStyle/>
                    <a:p>
                      <a:pPr indent="0">
                        <a:buNone/>
                      </a:pPr>
                      <a:r>
                        <a:rPr lang="en-US" sz="1400" b="0">
                          <a:solidFill>
                            <a:srgbClr val="000000"/>
                          </a:solidFill>
                          <a:latin typeface="Times New Roman" panose="02020603050405020304" pitchFamily="18" charset="0"/>
                          <a:cs typeface="Times New Roman" panose="02020603050405020304" pitchFamily="18" charset="0"/>
                        </a:rPr>
                        <a:t>In this context, we examined the model behavior under the configuration of the 1T1R OxRRAM.</a:t>
                      </a: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45719" marB="45719"/>
                </a:tc>
                <a:extLst>
                  <a:ext uri="{0D108BD9-81ED-4DB2-BD59-A6C34878D82A}">
                    <a16:rowId xmlns:a16="http://schemas.microsoft.com/office/drawing/2014/main" val="10003"/>
                  </a:ext>
                </a:extLst>
              </a:tr>
              <a:tr h="2753956">
                <a:tc>
                  <a:txBody>
                    <a:bodyPr/>
                    <a:lstStyle/>
                    <a:p>
                      <a:pPr indent="0">
                        <a:buNone/>
                      </a:pPr>
                      <a:r>
                        <a:rPr lang="en-US" sz="1400" b="0">
                          <a:solidFill>
                            <a:srgbClr val="000000"/>
                          </a:solidFill>
                          <a:latin typeface="Times New Roman" panose="02020603050405020304" pitchFamily="18" charset="0"/>
                          <a:cs typeface="Times New Roman" panose="02020603050405020304" pitchFamily="18" charset="0"/>
                        </a:rPr>
                        <a:t>            2021</a:t>
                      </a: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r>
                        <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2022      </a:t>
                      </a: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91439" marR="91439" marT="45719" marB="45719"/>
                </a:tc>
                <a:tc>
                  <a:txBody>
                    <a:bodyPr/>
                    <a:lstStyle/>
                    <a:p>
                      <a:pPr indent="0">
                        <a:buNone/>
                      </a:pPr>
                      <a:r>
                        <a:rPr lang="en-US" sz="1400" b="0">
                          <a:solidFill>
                            <a:srgbClr val="000000"/>
                          </a:solidFill>
                          <a:latin typeface="Times New Roman" panose="02020603050405020304" pitchFamily="18" charset="0"/>
                          <a:cs typeface="Times New Roman" panose="02020603050405020304" pitchFamily="18" charset="0"/>
                        </a:rPr>
                        <a:t>IEEE journal of solid state circuits</a:t>
                      </a: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r>
                        <a:rPr lang="en-US" sz="1400" b="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International  conference on intellignt technologies </a:t>
                      </a:r>
                    </a:p>
                  </a:txBody>
                  <a:tcPr marL="91439" marR="91439" marT="45719" marB="45719"/>
                </a:tc>
                <a:tc>
                  <a:txBody>
                    <a:bodyPr/>
                    <a:lstStyle/>
                    <a:p>
                      <a:pPr indent="0">
                        <a:buNone/>
                      </a:pPr>
                      <a:r>
                        <a:rPr lang="en-US" sz="1400" b="0" dirty="0">
                          <a:solidFill>
                            <a:srgbClr val="000000"/>
                          </a:solidFill>
                          <a:latin typeface="Times New Roman" panose="02020603050405020304" pitchFamily="18" charset="0"/>
                          <a:cs typeface="Times New Roman" panose="02020603050405020304" pitchFamily="18" charset="0"/>
                        </a:rPr>
                        <a:t>Liu, </a:t>
                      </a:r>
                      <a:r>
                        <a:rPr lang="en-US" sz="1400" b="0" dirty="0" err="1">
                          <a:solidFill>
                            <a:srgbClr val="000000"/>
                          </a:solidFill>
                          <a:latin typeface="Times New Roman" panose="02020603050405020304" pitchFamily="18" charset="0"/>
                          <a:cs typeface="Times New Roman" panose="02020603050405020304" pitchFamily="18" charset="0"/>
                        </a:rPr>
                        <a:t>Gongzhi</a:t>
                      </a:r>
                      <a:r>
                        <a:rPr lang="en-US" sz="1400" b="0" dirty="0">
                          <a:solidFill>
                            <a:srgbClr val="000000"/>
                          </a:solidFill>
                          <a:latin typeface="Times New Roman" panose="02020603050405020304" pitchFamily="18" charset="0"/>
                          <a:cs typeface="Times New Roman" panose="02020603050405020304" pitchFamily="18" charset="0"/>
                        </a:rPr>
                        <a:t> &amp; Shen, </a:t>
                      </a:r>
                      <a:r>
                        <a:rPr lang="en-US" sz="1400" b="0" dirty="0" err="1">
                          <a:solidFill>
                            <a:srgbClr val="000000"/>
                          </a:solidFill>
                          <a:latin typeface="Times New Roman" panose="02020603050405020304" pitchFamily="18" charset="0"/>
                          <a:cs typeface="Times New Roman" panose="02020603050405020304" pitchFamily="18" charset="0"/>
                        </a:rPr>
                        <a:t>Shuhang</a:t>
                      </a:r>
                      <a:r>
                        <a:rPr lang="en-US" sz="1400" b="0" dirty="0">
                          <a:solidFill>
                            <a:srgbClr val="000000"/>
                          </a:solidFill>
                          <a:latin typeface="Times New Roman" panose="02020603050405020304" pitchFamily="18" charset="0"/>
                          <a:cs typeface="Times New Roman" panose="02020603050405020304" pitchFamily="18" charset="0"/>
                        </a:rPr>
                        <a:t> </a:t>
                      </a: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r>
                        <a:rPr lang="en-US" sz="1400" b="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SuriShanmukh,Sompalli</a:t>
                      </a:r>
                      <a:r>
                        <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Rohit </a:t>
                      </a:r>
                      <a:r>
                        <a:rPr lang="en-US" sz="1400" b="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kumar</a:t>
                      </a:r>
                      <a:r>
                        <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txBody>
                  <a:tcPr marL="91439" marR="91439" marT="45719" marB="45719"/>
                </a:tc>
                <a:tc>
                  <a:txBody>
                    <a:bodyPr/>
                    <a:lstStyle/>
                    <a:p>
                      <a:pPr indent="0">
                        <a:buNone/>
                      </a:pPr>
                      <a:r>
                        <a:rPr lang="en-US" sz="1400" b="0" dirty="0">
                          <a:solidFill>
                            <a:srgbClr val="000000"/>
                          </a:solidFill>
                          <a:latin typeface="Times New Roman" panose="02020603050405020304" pitchFamily="18" charset="0"/>
                          <a:cs typeface="Times New Roman" panose="02020603050405020304" pitchFamily="18" charset="0"/>
                        </a:rPr>
                        <a:t>Memristor based XNOR for high speed area efficient 1-bit Full Adder</a:t>
                      </a: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endPar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indent="0">
                        <a:buNone/>
                      </a:pPr>
                      <a:r>
                        <a:rPr lang="en-US" sz="14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Low power 3-bit encoder using Memristor</a:t>
                      </a:r>
                    </a:p>
                  </a:txBody>
                  <a:tcPr marL="91439" marR="91439" marT="45719" marB="45719"/>
                </a:tc>
                <a:tc>
                  <a:txBody>
                    <a:bodyPr/>
                    <a:lstStyle/>
                    <a:p>
                      <a:pPr indent="0">
                        <a:buNone/>
                      </a:pPr>
                      <a:r>
                        <a:rPr lang="en-US" sz="1400" dirty="0">
                          <a:latin typeface="Times New Roman" panose="02020603050405020304" pitchFamily="18" charset="0"/>
                          <a:cs typeface="Times New Roman" panose="02020603050405020304" pitchFamily="18" charset="0"/>
                          <a:sym typeface="+mn-ea"/>
                        </a:rPr>
                        <a:t>In this paper </a:t>
                      </a:r>
                      <a:r>
                        <a:rPr lang="en-US" sz="1400" dirty="0" err="1">
                          <a:latin typeface="Times New Roman" panose="02020603050405020304" pitchFamily="18" charset="0"/>
                          <a:cs typeface="Times New Roman" panose="02020603050405020304" pitchFamily="18" charset="0"/>
                          <a:sym typeface="+mn-ea"/>
                        </a:rPr>
                        <a:t>nano</a:t>
                      </a:r>
                      <a:r>
                        <a:rPr lang="en-US" sz="1400" dirty="0">
                          <a:latin typeface="Times New Roman" panose="02020603050405020304" pitchFamily="18" charset="0"/>
                          <a:cs typeface="Times New Roman" panose="02020603050405020304" pitchFamily="18" charset="0"/>
                          <a:sym typeface="+mn-ea"/>
                        </a:rPr>
                        <a:t>-device property of Memristor has been utilized to design an area efficient high speed full adder. In comparison to other design of logic gate and full adder, the novel full adder circuit has the advantage of simplified architecture, better speed and higher power efficiency.</a:t>
                      </a:r>
                    </a:p>
                    <a:p>
                      <a:pPr indent="0">
                        <a:buNone/>
                      </a:pPr>
                      <a:endParaRPr lang="en-US" sz="1400" dirty="0">
                        <a:latin typeface="Times New Roman" panose="02020603050405020304" pitchFamily="18" charset="0"/>
                        <a:cs typeface="Times New Roman" panose="02020603050405020304" pitchFamily="18" charset="0"/>
                        <a:sym typeface="+mn-ea"/>
                      </a:endParaRPr>
                    </a:p>
                    <a:p>
                      <a:pPr indent="0">
                        <a:buNone/>
                      </a:pPr>
                      <a:r>
                        <a:rPr lang="en-US" sz="1400" dirty="0">
                          <a:latin typeface="Times New Roman" panose="02020603050405020304" pitchFamily="18" charset="0"/>
                          <a:cs typeface="Times New Roman" panose="02020603050405020304" pitchFamily="18" charset="0"/>
                          <a:sym typeface="+mn-ea"/>
                        </a:rPr>
                        <a:t>In this paper designing of encoder using memristor is designed and also compare with the other design with CMOS,Pseudo NMOS. </a:t>
                      </a:r>
                    </a:p>
                    <a:p>
                      <a:pPr indent="0">
                        <a:buNone/>
                      </a:pPr>
                      <a:endParaRPr lang="en-US" sz="1400" b="0" dirty="0"/>
                    </a:p>
                  </a:txBody>
                  <a:tcPr/>
                </a:tc>
                <a:extLst>
                  <a:ext uri="{0D108BD9-81ED-4DB2-BD59-A6C34878D82A}">
                    <a16:rowId xmlns:a16="http://schemas.microsoft.com/office/drawing/2014/main" val="10004"/>
                  </a:ext>
                </a:extLst>
              </a:tr>
            </a:tbl>
          </a:graphicData>
        </a:graphic>
      </p:graphicFrame>
      <p:sp>
        <p:nvSpPr>
          <p:cNvPr id="7" name="Slide Number Placeholder 2">
            <a:extLst>
              <a:ext uri="{FF2B5EF4-FFF2-40B4-BE49-F238E27FC236}">
                <a16:creationId xmlns:a16="http://schemas.microsoft.com/office/drawing/2014/main" id="{05E2AE42-31F0-F985-3294-D5475967A00B}"/>
              </a:ext>
            </a:extLst>
          </p:cNvPr>
          <p:cNvSpPr txBox="1">
            <a:spLocks/>
          </p:cNvSpPr>
          <p:nvPr/>
        </p:nvSpPr>
        <p:spPr>
          <a:xfrm>
            <a:off x="8321929" y="6178665"/>
            <a:ext cx="2474208" cy="2687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6459E5F-9A9D-48E0-94DF-645631BD3A85}" type="slidenum">
              <a:rPr lang="en-IN" sz="2000" smtClean="0"/>
              <a:pPr/>
              <a:t>21</a:t>
            </a:fld>
            <a:endParaRPr lang="en-IN" sz="2000" dirty="0"/>
          </a:p>
        </p:txBody>
      </p:sp>
      <p:sp>
        <p:nvSpPr>
          <p:cNvPr id="8" name="TextBox 7">
            <a:extLst>
              <a:ext uri="{FF2B5EF4-FFF2-40B4-BE49-F238E27FC236}">
                <a16:creationId xmlns:a16="http://schemas.microsoft.com/office/drawing/2014/main" id="{D28BE23D-F711-A618-037B-2286C198C02F}"/>
              </a:ext>
            </a:extLst>
          </p:cNvPr>
          <p:cNvSpPr txBox="1"/>
          <p:nvPr/>
        </p:nvSpPr>
        <p:spPr>
          <a:xfrm>
            <a:off x="3545632" y="140387"/>
            <a:ext cx="2940164"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Literature</a:t>
            </a:r>
            <a:r>
              <a:rPr lang="en-US" b="1" dirty="0"/>
              <a:t> </a:t>
            </a:r>
            <a:r>
              <a:rPr lang="en-US" sz="2800" b="1" dirty="0">
                <a:latin typeface="Times New Roman" panose="02020603050405020304" pitchFamily="18" charset="0"/>
                <a:cs typeface="Times New Roman" panose="02020603050405020304" pitchFamily="18" charset="0"/>
              </a:rPr>
              <a:t>Review</a:t>
            </a:r>
          </a:p>
        </p:txBody>
      </p:sp>
    </p:spTree>
    <p:extLst>
      <p:ext uri="{BB962C8B-B14F-4D97-AF65-F5344CB8AC3E}">
        <p14:creationId xmlns:p14="http://schemas.microsoft.com/office/powerpoint/2010/main" val="3136573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34135-CF5C-DF81-C29B-D1403BF12A72}"/>
              </a:ext>
            </a:extLst>
          </p:cNvPr>
          <p:cNvSpPr>
            <a:spLocks noGrp="1"/>
          </p:cNvSpPr>
          <p:nvPr>
            <p:ph type="title"/>
          </p:nvPr>
        </p:nvSpPr>
        <p:spPr>
          <a:xfrm>
            <a:off x="1194318" y="852149"/>
            <a:ext cx="6137988" cy="802363"/>
          </a:xfrm>
        </p:spPr>
        <p:txBody>
          <a:bodyPr>
            <a:normAutofit/>
          </a:bodyPr>
          <a:lstStyle/>
          <a:p>
            <a:r>
              <a:rPr lang="en-US" sz="2800" b="1" dirty="0">
                <a:latin typeface="Times New Roman" panose="02020603050405020304" pitchFamily="18" charset="0"/>
                <a:cs typeface="Times New Roman" panose="02020603050405020304" pitchFamily="18" charset="0"/>
              </a:rPr>
              <a:t>                                        PGL Technique</a:t>
            </a:r>
            <a:endParaRPr lang="en-US" sz="2800" dirty="0"/>
          </a:p>
        </p:txBody>
      </p:sp>
      <p:sp>
        <p:nvSpPr>
          <p:cNvPr id="3" name="Content Placeholder 2">
            <a:extLst>
              <a:ext uri="{FF2B5EF4-FFF2-40B4-BE49-F238E27FC236}">
                <a16:creationId xmlns:a16="http://schemas.microsoft.com/office/drawing/2014/main" id="{B2BB3F02-966D-357D-1635-E508340DD46B}"/>
              </a:ext>
            </a:extLst>
          </p:cNvPr>
          <p:cNvSpPr>
            <a:spLocks noGrp="1"/>
          </p:cNvSpPr>
          <p:nvPr>
            <p:ph idx="1"/>
          </p:nvPr>
        </p:nvSpPr>
        <p:spPr>
          <a:xfrm>
            <a:off x="838200" y="1592360"/>
            <a:ext cx="10515600" cy="4351338"/>
          </a:xfrm>
        </p:spPr>
        <p:txBody>
          <a:bodyPr>
            <a:normAutofit fontScale="92500" lnSpcReduction="10000"/>
          </a:bodyPr>
          <a:lstStyle/>
          <a:p>
            <a:pPr>
              <a:lnSpc>
                <a:spcPct val="150000"/>
              </a:lnSpc>
              <a:buFont typeface="Wingdings" panose="05000000000000000000" charset="0"/>
              <a:buChar char="Ø"/>
            </a:pPr>
            <a:r>
              <a:rPr lang="en-US" sz="2800" dirty="0">
                <a:latin typeface="Times New Roman" panose="02020603050405020304" pitchFamily="18" charset="0"/>
                <a:cs typeface="Times New Roman" panose="02020603050405020304" pitchFamily="18" charset="0"/>
                <a:sym typeface="+mn-ea"/>
              </a:rPr>
              <a:t> </a:t>
            </a:r>
            <a:r>
              <a:rPr lang="en-US" sz="2600" dirty="0">
                <a:latin typeface="Times New Roman" panose="02020603050405020304" pitchFamily="18" charset="0"/>
                <a:cs typeface="Times New Roman" panose="02020603050405020304" pitchFamily="18" charset="0"/>
                <a:sym typeface="+mn-ea"/>
              </a:rPr>
              <a:t>In the power gating structure, a circuit operates in two different modes. </a:t>
            </a:r>
          </a:p>
          <a:p>
            <a:pPr>
              <a:lnSpc>
                <a:spcPct val="150000"/>
              </a:lnSpc>
              <a:buFont typeface="Wingdings" panose="05000000000000000000" charset="0"/>
              <a:buChar char="Ø"/>
            </a:pPr>
            <a:r>
              <a:rPr lang="en-US" sz="2600" dirty="0">
                <a:latin typeface="Times New Roman" panose="02020603050405020304" pitchFamily="18" charset="0"/>
                <a:cs typeface="Times New Roman" panose="02020603050405020304" pitchFamily="18" charset="0"/>
                <a:sym typeface="+mn-ea"/>
              </a:rPr>
              <a:t>In the active mode, the sleep transistors are turned ON and can be treated as the functional redundant resistances. </a:t>
            </a:r>
          </a:p>
          <a:p>
            <a:pPr>
              <a:lnSpc>
                <a:spcPct val="150000"/>
              </a:lnSpc>
              <a:buFont typeface="Wingdings" panose="05000000000000000000" charset="0"/>
              <a:buChar char="Ø"/>
            </a:pPr>
            <a:r>
              <a:rPr lang="en-US" sz="2600" dirty="0">
                <a:latin typeface="Times New Roman" panose="02020603050405020304" pitchFamily="18" charset="0"/>
                <a:cs typeface="Times New Roman" panose="02020603050405020304" pitchFamily="18" charset="0"/>
                <a:sym typeface="+mn-ea"/>
              </a:rPr>
              <a:t>In the sleep mode, the sleep transistors are turned OFF to reduce the leakage power. </a:t>
            </a:r>
          </a:p>
          <a:p>
            <a:pPr>
              <a:lnSpc>
                <a:spcPct val="150000"/>
              </a:lnSpc>
              <a:buFont typeface="Wingdings" panose="05000000000000000000" charset="0"/>
              <a:buChar char="Ø"/>
            </a:pPr>
            <a:r>
              <a:rPr lang="en-US" sz="2600" dirty="0">
                <a:latin typeface="Times New Roman" panose="02020603050405020304" pitchFamily="18" charset="0"/>
                <a:cs typeface="Times New Roman" panose="02020603050405020304" pitchFamily="18" charset="0"/>
                <a:sym typeface="+mn-ea"/>
              </a:rPr>
              <a:t>When a sleep transistor is placed at VDD, it is called as the "Header switch" and while it is placed near the ground, it is called as "Footer switch".. </a:t>
            </a:r>
          </a:p>
          <a:p>
            <a:pPr marL="0" indent="0">
              <a:buNone/>
            </a:pPr>
            <a:endParaRPr lang="en-US" dirty="0"/>
          </a:p>
        </p:txBody>
      </p:sp>
      <p:sp>
        <p:nvSpPr>
          <p:cNvPr id="4" name="Slide Number Placeholder 3">
            <a:extLst>
              <a:ext uri="{FF2B5EF4-FFF2-40B4-BE49-F238E27FC236}">
                <a16:creationId xmlns:a16="http://schemas.microsoft.com/office/drawing/2014/main" id="{A9995C4E-B8FA-AA80-F71A-7D832F04C9A3}"/>
              </a:ext>
            </a:extLst>
          </p:cNvPr>
          <p:cNvSpPr>
            <a:spLocks noGrp="1"/>
          </p:cNvSpPr>
          <p:nvPr>
            <p:ph type="sldNum" sz="quarter" idx="12"/>
          </p:nvPr>
        </p:nvSpPr>
        <p:spPr/>
        <p:txBody>
          <a:bodyPr/>
          <a:lstStyle/>
          <a:p>
            <a:fld id="{26459E5F-9A9D-48E0-94DF-645631BD3A85}" type="slidenum">
              <a:rPr lang="en-IN" smtClean="0"/>
              <a:t>22</a:t>
            </a:fld>
            <a:endParaRPr lang="en-IN"/>
          </a:p>
        </p:txBody>
      </p:sp>
      <p:pic>
        <p:nvPicPr>
          <p:cNvPr id="5" name="picture 4">
            <a:extLst>
              <a:ext uri="{FF2B5EF4-FFF2-40B4-BE49-F238E27FC236}">
                <a16:creationId xmlns:a16="http://schemas.microsoft.com/office/drawing/2014/main" id="{87408139-E529-BF8A-302F-0E8AD7646C71}"/>
              </a:ext>
            </a:extLst>
          </p:cNvPr>
          <p:cNvPicPr>
            <a:picLocks noChangeAspect="1"/>
          </p:cNvPicPr>
          <p:nvPr/>
        </p:nvPicPr>
        <p:blipFill>
          <a:blip r:embed="rId2"/>
          <a:stretch>
            <a:fillRect/>
          </a:stretch>
        </p:blipFill>
        <p:spPr>
          <a:xfrm>
            <a:off x="10655184" y="111938"/>
            <a:ext cx="1351213" cy="802363"/>
          </a:xfrm>
          <a:prstGeom prst="rect">
            <a:avLst/>
          </a:prstGeom>
          <a:effectLst/>
        </p:spPr>
      </p:pic>
    </p:spTree>
    <p:extLst>
      <p:ext uri="{BB962C8B-B14F-4D97-AF65-F5344CB8AC3E}">
        <p14:creationId xmlns:p14="http://schemas.microsoft.com/office/powerpoint/2010/main" val="2231803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7BB51A-BC4B-0320-4BAE-1C8DD2E2B48C}"/>
              </a:ext>
            </a:extLst>
          </p:cNvPr>
          <p:cNvSpPr>
            <a:spLocks noGrp="1"/>
          </p:cNvSpPr>
          <p:nvPr>
            <p:ph type="sldNum" sz="quarter" idx="12"/>
          </p:nvPr>
        </p:nvSpPr>
        <p:spPr/>
        <p:txBody>
          <a:bodyPr/>
          <a:lstStyle/>
          <a:p>
            <a:fld id="{26459E5F-9A9D-48E0-94DF-645631BD3A85}" type="slidenum">
              <a:rPr lang="en-IN" smtClean="0"/>
              <a:t>23</a:t>
            </a:fld>
            <a:endParaRPr lang="en-IN"/>
          </a:p>
        </p:txBody>
      </p:sp>
      <p:sp>
        <p:nvSpPr>
          <p:cNvPr id="3" name="Title 1">
            <a:extLst>
              <a:ext uri="{FF2B5EF4-FFF2-40B4-BE49-F238E27FC236}">
                <a16:creationId xmlns:a16="http://schemas.microsoft.com/office/drawing/2014/main" id="{2D96A243-8B4D-185D-A85B-98EA4DCA7962}"/>
              </a:ext>
            </a:extLst>
          </p:cNvPr>
          <p:cNvSpPr txBox="1">
            <a:spLocks/>
          </p:cNvSpPr>
          <p:nvPr/>
        </p:nvSpPr>
        <p:spPr>
          <a:xfrm>
            <a:off x="1194318" y="852149"/>
            <a:ext cx="6137988" cy="8023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Times New Roman" panose="02020603050405020304" pitchFamily="18" charset="0"/>
                <a:cs typeface="Times New Roman" panose="02020603050405020304" pitchFamily="18" charset="0"/>
              </a:rPr>
              <a:t>                                       </a:t>
            </a:r>
            <a:endParaRPr lang="en-US" sz="2800" dirty="0"/>
          </a:p>
        </p:txBody>
      </p:sp>
      <p:sp>
        <p:nvSpPr>
          <p:cNvPr id="4" name="Slide Number Placeholder 3">
            <a:extLst>
              <a:ext uri="{FF2B5EF4-FFF2-40B4-BE49-F238E27FC236}">
                <a16:creationId xmlns:a16="http://schemas.microsoft.com/office/drawing/2014/main" id="{7C203517-CFA3-E7CB-C2A3-E3F9490A4FD5}"/>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6459E5F-9A9D-48E0-94DF-645631BD3A85}" type="slidenum">
              <a:rPr lang="en-IN" smtClean="0"/>
              <a:pPr/>
              <a:t>23</a:t>
            </a:fld>
            <a:endParaRPr lang="en-IN"/>
          </a:p>
        </p:txBody>
      </p:sp>
      <p:pic>
        <p:nvPicPr>
          <p:cNvPr id="5" name="picture 4">
            <a:extLst>
              <a:ext uri="{FF2B5EF4-FFF2-40B4-BE49-F238E27FC236}">
                <a16:creationId xmlns:a16="http://schemas.microsoft.com/office/drawing/2014/main" id="{B03ED7D2-BA37-7CA3-DF27-DD2AEF3FB477}"/>
              </a:ext>
            </a:extLst>
          </p:cNvPr>
          <p:cNvPicPr>
            <a:picLocks noChangeAspect="1"/>
          </p:cNvPicPr>
          <p:nvPr/>
        </p:nvPicPr>
        <p:blipFill>
          <a:blip r:embed="rId2"/>
          <a:stretch>
            <a:fillRect/>
          </a:stretch>
        </p:blipFill>
        <p:spPr>
          <a:xfrm>
            <a:off x="11112759" y="111938"/>
            <a:ext cx="893638" cy="530651"/>
          </a:xfrm>
          <a:prstGeom prst="rect">
            <a:avLst/>
          </a:prstGeom>
          <a:effectLst/>
        </p:spPr>
      </p:pic>
      <p:sp>
        <p:nvSpPr>
          <p:cNvPr id="6" name="Title 11">
            <a:extLst>
              <a:ext uri="{FF2B5EF4-FFF2-40B4-BE49-F238E27FC236}">
                <a16:creationId xmlns:a16="http://schemas.microsoft.com/office/drawing/2014/main" id="{63E37CFC-03D2-CA4B-626D-D7C0D7194B89}"/>
              </a:ext>
            </a:extLst>
          </p:cNvPr>
          <p:cNvSpPr txBox="1">
            <a:spLocks/>
          </p:cNvSpPr>
          <p:nvPr/>
        </p:nvSpPr>
        <p:spPr>
          <a:xfrm>
            <a:off x="838200" y="365125"/>
            <a:ext cx="10515600" cy="1325563"/>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sz="2665">
                <a:latin typeface="Times New Roman" panose="02020603050405020304" pitchFamily="18" charset="0"/>
                <a:cs typeface="Times New Roman" panose="02020603050405020304" pitchFamily="18" charset="0"/>
                <a:sym typeface="+mn-ea"/>
              </a:rPr>
              <a:t>Sleep transistor (ST) are used as switches to shut off power supplies of the standby circuits, as shown in fig. A ST is referred to either a PMOS or NMOS.High Vth transistor that connects permanent power supply to circuit power supply which is commonly called “virtual power supply”. </a:t>
            </a:r>
            <a:r>
              <a:rPr lang="en-US" sz="240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3C3AE651-8832-B8E2-6D1D-F5C19A050814}"/>
              </a:ext>
            </a:extLst>
          </p:cNvPr>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endParaRPr lang="en-IN" sz="240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dirty="0"/>
          </a:p>
        </p:txBody>
      </p:sp>
      <p:sp>
        <p:nvSpPr>
          <p:cNvPr id="8" name="Rectangle 7">
            <a:extLst>
              <a:ext uri="{FF2B5EF4-FFF2-40B4-BE49-F238E27FC236}">
                <a16:creationId xmlns:a16="http://schemas.microsoft.com/office/drawing/2014/main" id="{C92139D4-1786-C3FD-F024-D65A58BBDDBC}"/>
              </a:ext>
            </a:extLst>
          </p:cNvPr>
          <p:cNvSpPr/>
          <p:nvPr/>
        </p:nvSpPr>
        <p:spPr>
          <a:xfrm>
            <a:off x="3048000" y="5993955"/>
            <a:ext cx="6096000" cy="368300"/>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              Fig 6 :  Block Diagram of PGL Aproach</a:t>
            </a:r>
            <a:endParaRPr lang="en-IN" dirty="0">
              <a:latin typeface="Times New Roman" panose="02020603050405020304" pitchFamily="18" charset="0"/>
              <a:cs typeface="Times New Roman" panose="02020603050405020304" pitchFamily="18" charset="0"/>
            </a:endParaRPr>
          </a:p>
        </p:txBody>
      </p:sp>
      <p:sp>
        <p:nvSpPr>
          <p:cNvPr id="9" name="Slide Number Placeholder 1">
            <a:extLst>
              <a:ext uri="{FF2B5EF4-FFF2-40B4-BE49-F238E27FC236}">
                <a16:creationId xmlns:a16="http://schemas.microsoft.com/office/drawing/2014/main" id="{DB88F7B6-E536-0791-7DD5-9EF199CA76E7}"/>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dirty="0"/>
          </a:p>
        </p:txBody>
      </p:sp>
      <p:pic>
        <p:nvPicPr>
          <p:cNvPr id="10" name="Picture 1">
            <a:extLst>
              <a:ext uri="{FF2B5EF4-FFF2-40B4-BE49-F238E27FC236}">
                <a16:creationId xmlns:a16="http://schemas.microsoft.com/office/drawing/2014/main" id="{68151706-F40E-E628-900E-29366BB46804}"/>
              </a:ext>
            </a:extLst>
          </p:cNvPr>
          <p:cNvPicPr>
            <a:picLocks noChangeAspect="1"/>
          </p:cNvPicPr>
          <p:nvPr/>
        </p:nvPicPr>
        <p:blipFill>
          <a:blip r:embed="rId3"/>
          <a:stretch>
            <a:fillRect/>
          </a:stretch>
        </p:blipFill>
        <p:spPr>
          <a:xfrm>
            <a:off x="3322955" y="2346960"/>
            <a:ext cx="5097780" cy="3382010"/>
          </a:xfrm>
          <a:prstGeom prst="rect">
            <a:avLst/>
          </a:prstGeom>
          <a:noFill/>
          <a:ln>
            <a:noFill/>
          </a:ln>
        </p:spPr>
      </p:pic>
    </p:spTree>
    <p:extLst>
      <p:ext uri="{BB962C8B-B14F-4D97-AF65-F5344CB8AC3E}">
        <p14:creationId xmlns:p14="http://schemas.microsoft.com/office/powerpoint/2010/main" val="1140519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98C364-796B-B11C-6FEA-9CBEE9888F0D}"/>
              </a:ext>
            </a:extLst>
          </p:cNvPr>
          <p:cNvSpPr>
            <a:spLocks noGrp="1"/>
          </p:cNvSpPr>
          <p:nvPr>
            <p:ph type="sldNum" sz="quarter" idx="12"/>
          </p:nvPr>
        </p:nvSpPr>
        <p:spPr/>
        <p:txBody>
          <a:bodyPr/>
          <a:lstStyle/>
          <a:p>
            <a:fld id="{26459E5F-9A9D-48E0-94DF-645631BD3A85}" type="slidenum">
              <a:rPr lang="en-IN" smtClean="0"/>
              <a:t>24</a:t>
            </a:fld>
            <a:endParaRPr lang="en-IN"/>
          </a:p>
        </p:txBody>
      </p:sp>
      <p:sp>
        <p:nvSpPr>
          <p:cNvPr id="3" name="Rectangle 2">
            <a:extLst>
              <a:ext uri="{FF2B5EF4-FFF2-40B4-BE49-F238E27FC236}">
                <a16:creationId xmlns:a16="http://schemas.microsoft.com/office/drawing/2014/main" id="{6B5754C7-9369-B21A-17C9-BEFD8A82514F}"/>
              </a:ext>
            </a:extLst>
          </p:cNvPr>
          <p:cNvSpPr/>
          <p:nvPr/>
        </p:nvSpPr>
        <p:spPr>
          <a:xfrm>
            <a:off x="8617422" y="5623697"/>
            <a:ext cx="261610" cy="1190069"/>
          </a:xfrm>
          <a:prstGeom prst="rect">
            <a:avLst/>
          </a:prstGeom>
        </p:spPr>
        <p:txBody>
          <a:bodyPr wrap="none">
            <a:spAutoFit/>
          </a:bodyPr>
          <a:lstStyle/>
          <a:p>
            <a:pPr algn="ctr">
              <a:lnSpc>
                <a:spcPct val="150000"/>
              </a:lnSpc>
              <a:spcAft>
                <a:spcPts val="10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10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2">
            <a:extLst>
              <a:ext uri="{FF2B5EF4-FFF2-40B4-BE49-F238E27FC236}">
                <a16:creationId xmlns:a16="http://schemas.microsoft.com/office/drawing/2014/main" id="{66206BDA-C928-7817-19F8-62985452B857}"/>
              </a:ext>
            </a:extLst>
          </p:cNvPr>
          <p:cNvSpPr txBox="1">
            <a:spLocks/>
          </p:cNvSpPr>
          <p:nvPr/>
        </p:nvSpPr>
        <p:spPr>
          <a:xfrm>
            <a:off x="170815" y="479425"/>
            <a:ext cx="11182985" cy="620395"/>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r>
              <a:rPr lang="en-US" sz="4000" b="1">
                <a:latin typeface="Times New Roman" panose="02020603050405020304" pitchFamily="18" charset="0"/>
                <a:cs typeface="Times New Roman" panose="02020603050405020304" pitchFamily="18" charset="0"/>
              </a:rPr>
              <a:t> </a:t>
            </a:r>
            <a:br>
              <a:rPr lang="en-US"/>
            </a:br>
            <a:r>
              <a:rPr lang="en-US" sz="3110" b="1">
                <a:latin typeface="Times New Roman" panose="02020603050405020304" pitchFamily="18" charset="0"/>
                <a:cs typeface="Times New Roman" panose="02020603050405020304" pitchFamily="18" charset="0"/>
              </a:rPr>
              <a:t>Block Diagram for Memristor Using PGL</a:t>
            </a:r>
            <a:endParaRPr lang="en-US" sz="3110" b="1" dirty="0">
              <a:latin typeface="Times New Roman" panose="02020603050405020304" pitchFamily="18" charset="0"/>
              <a:cs typeface="Times New Roman" panose="02020603050405020304" pitchFamily="18" charset="0"/>
            </a:endParaRPr>
          </a:p>
        </p:txBody>
      </p:sp>
      <p:sp>
        <p:nvSpPr>
          <p:cNvPr id="5" name="Slide Number Placeholder 1">
            <a:extLst>
              <a:ext uri="{FF2B5EF4-FFF2-40B4-BE49-F238E27FC236}">
                <a16:creationId xmlns:a16="http://schemas.microsoft.com/office/drawing/2014/main" id="{971DE51D-5C16-A7A0-824E-28330A851D63}"/>
              </a:ext>
            </a:extLst>
          </p:cNvPr>
          <p:cNvSpPr txBox="1">
            <a:spLocks/>
          </p:cNvSpPr>
          <p:nvPr/>
        </p:nvSpPr>
        <p:spPr>
          <a:xfrm>
            <a:off x="8610600" y="64706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a:t>
            </a:r>
            <a:endParaRPr lang="en-IN" dirty="0"/>
          </a:p>
        </p:txBody>
      </p:sp>
      <p:sp>
        <p:nvSpPr>
          <p:cNvPr id="6" name="Rectangle 5">
            <a:extLst>
              <a:ext uri="{FF2B5EF4-FFF2-40B4-BE49-F238E27FC236}">
                <a16:creationId xmlns:a16="http://schemas.microsoft.com/office/drawing/2014/main" id="{34CA6651-91FD-8E1E-4BAF-6FC3EFEEF4B3}"/>
              </a:ext>
            </a:extLst>
          </p:cNvPr>
          <p:cNvSpPr/>
          <p:nvPr/>
        </p:nvSpPr>
        <p:spPr>
          <a:xfrm>
            <a:off x="2526030" y="6527165"/>
            <a:ext cx="7635875" cy="645160"/>
          </a:xfrm>
          <a:prstGeom prst="rect">
            <a:avLst/>
          </a:prstGeom>
        </p:spPr>
        <p:txBody>
          <a:bodyPr wrap="square">
            <a:spAutoFit/>
          </a:bodyPr>
          <a:lstStyle/>
          <a:p>
            <a:pPr algn="l"/>
            <a:r>
              <a:rPr lang="en-US" dirty="0">
                <a:latin typeface="Times New Roman" panose="02020603050405020304" pitchFamily="18" charset="0"/>
                <a:cs typeface="Times New Roman" panose="02020603050405020304" pitchFamily="18" charset="0"/>
              </a:rPr>
              <a:t>                 </a:t>
            </a:r>
            <a:endParaRPr lang="en-US" dirty="0"/>
          </a:p>
          <a:p>
            <a:endParaRPr lang="en-US"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46E04FE1-4975-7A3F-3D43-26CC99E6EBB7}"/>
                  </a:ext>
                </a:extLst>
              </p14:cNvPr>
              <p14:cNvContentPartPr/>
              <p14:nvPr/>
            </p14:nvContentPartPr>
            <p14:xfrm>
              <a:off x="2355215" y="4156075"/>
              <a:ext cx="635" cy="635"/>
            </p14:xfrm>
          </p:contentPart>
        </mc:Choice>
        <mc:Fallback xmlns="">
          <p:pic>
            <p:nvPicPr>
              <p:cNvPr id="7" name="Ink 6">
                <a:extLst>
                  <a:ext uri="{FF2B5EF4-FFF2-40B4-BE49-F238E27FC236}">
                    <a16:creationId xmlns:a16="http://schemas.microsoft.com/office/drawing/2014/main" id="{46E04FE1-4975-7A3F-3D43-26CC99E6EBB7}"/>
                  </a:ext>
                </a:extLst>
              </p:cNvPr>
              <p:cNvPicPr/>
              <p:nvPr/>
            </p:nvPicPr>
            <p:blipFill>
              <a:blip r:embed="rId3"/>
              <a:stretch>
                <a:fillRect/>
              </a:stretch>
            </p:blipFill>
            <p:spPr>
              <a:xfrm>
                <a:off x="2338705" y="4139565"/>
                <a:ext cx="33655" cy="33655"/>
              </a:xfrm>
              <a:prstGeom prst="rect">
                <a:avLst/>
              </a:prstGeom>
            </p:spPr>
          </p:pic>
        </mc:Fallback>
      </mc:AlternateContent>
      <p:sp>
        <p:nvSpPr>
          <p:cNvPr id="8" name="Text Box 9">
            <a:extLst>
              <a:ext uri="{FF2B5EF4-FFF2-40B4-BE49-F238E27FC236}">
                <a16:creationId xmlns:a16="http://schemas.microsoft.com/office/drawing/2014/main" id="{660735FC-7144-5D72-4299-7557B6D58D21}"/>
              </a:ext>
            </a:extLst>
          </p:cNvPr>
          <p:cNvSpPr txBox="1"/>
          <p:nvPr/>
        </p:nvSpPr>
        <p:spPr>
          <a:xfrm>
            <a:off x="8770620" y="4658360"/>
            <a:ext cx="309880" cy="368300"/>
          </a:xfrm>
          <a:prstGeom prst="rect">
            <a:avLst/>
          </a:prstGeom>
          <a:solidFill>
            <a:schemeClr val="accent2"/>
          </a:solidFill>
        </p:spPr>
        <p:txBody>
          <a:bodyPr wrap="none" rtlCol="0">
            <a:spAutoFit/>
          </a:bodyPr>
          <a:lstStyle/>
          <a:p>
            <a:endParaRPr lang="en-US"/>
          </a:p>
        </p:txBody>
      </p:sp>
      <p:sp>
        <p:nvSpPr>
          <p:cNvPr id="9" name="Text Box 5">
            <a:extLst>
              <a:ext uri="{FF2B5EF4-FFF2-40B4-BE49-F238E27FC236}">
                <a16:creationId xmlns:a16="http://schemas.microsoft.com/office/drawing/2014/main" id="{73FE687C-2E0E-0247-B181-65375CE49650}"/>
              </a:ext>
            </a:extLst>
          </p:cNvPr>
          <p:cNvSpPr txBox="1"/>
          <p:nvPr/>
        </p:nvSpPr>
        <p:spPr>
          <a:xfrm>
            <a:off x="12257405" y="2919730"/>
            <a:ext cx="309880" cy="368300"/>
          </a:xfrm>
          <a:prstGeom prst="rect">
            <a:avLst/>
          </a:prstGeom>
          <a:solidFill>
            <a:schemeClr val="bg1"/>
          </a:solidFill>
        </p:spPr>
        <p:txBody>
          <a:bodyPr wrap="none" rtlCol="0">
            <a:spAutoFit/>
          </a:bodyPr>
          <a:lstStyle/>
          <a:p>
            <a:endParaRPr lang="en-US"/>
          </a:p>
        </p:txBody>
      </p:sp>
      <p:pic>
        <p:nvPicPr>
          <p:cNvPr id="10" name="Content Placeholder 7">
            <a:extLst>
              <a:ext uri="{FF2B5EF4-FFF2-40B4-BE49-F238E27FC236}">
                <a16:creationId xmlns:a16="http://schemas.microsoft.com/office/drawing/2014/main" id="{ECE34D02-E37F-B2A9-F1F1-7F69875E93BE}"/>
              </a:ext>
            </a:extLst>
          </p:cNvPr>
          <p:cNvPicPr>
            <a:picLocks noChangeAspect="1"/>
          </p:cNvPicPr>
          <p:nvPr/>
        </p:nvPicPr>
        <p:blipFill>
          <a:blip r:embed="rId4"/>
          <a:stretch>
            <a:fillRect/>
          </a:stretch>
        </p:blipFill>
        <p:spPr>
          <a:xfrm>
            <a:off x="635" y="1348740"/>
            <a:ext cx="12257405" cy="5667375"/>
          </a:xfrm>
          <a:prstGeom prst="rect">
            <a:avLst/>
          </a:prstGeom>
        </p:spPr>
      </p:pic>
      <p:pic>
        <p:nvPicPr>
          <p:cNvPr id="11" name="picture 4">
            <a:extLst>
              <a:ext uri="{FF2B5EF4-FFF2-40B4-BE49-F238E27FC236}">
                <a16:creationId xmlns:a16="http://schemas.microsoft.com/office/drawing/2014/main" id="{20B98834-8D0A-7779-951E-AC951A877449}"/>
              </a:ext>
            </a:extLst>
          </p:cNvPr>
          <p:cNvPicPr>
            <a:picLocks noChangeAspect="1"/>
          </p:cNvPicPr>
          <p:nvPr/>
        </p:nvPicPr>
        <p:blipFill>
          <a:blip r:embed="rId5"/>
          <a:stretch>
            <a:fillRect/>
          </a:stretch>
        </p:blipFill>
        <p:spPr>
          <a:xfrm>
            <a:off x="11112759" y="111938"/>
            <a:ext cx="893638" cy="530651"/>
          </a:xfrm>
          <a:prstGeom prst="rect">
            <a:avLst/>
          </a:prstGeom>
          <a:effectLst/>
        </p:spPr>
      </p:pic>
    </p:spTree>
    <p:extLst>
      <p:ext uri="{BB962C8B-B14F-4D97-AF65-F5344CB8AC3E}">
        <p14:creationId xmlns:p14="http://schemas.microsoft.com/office/powerpoint/2010/main" val="2977940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4493A1-7619-6E56-B106-0820BF6E7694}"/>
              </a:ext>
            </a:extLst>
          </p:cNvPr>
          <p:cNvSpPr>
            <a:spLocks noGrp="1"/>
          </p:cNvSpPr>
          <p:nvPr>
            <p:ph type="sldNum" sz="quarter" idx="12"/>
          </p:nvPr>
        </p:nvSpPr>
        <p:spPr/>
        <p:txBody>
          <a:bodyPr/>
          <a:lstStyle/>
          <a:p>
            <a:fld id="{26459E5F-9A9D-48E0-94DF-645631BD3A85}" type="slidenum">
              <a:rPr lang="en-IN" smtClean="0"/>
              <a:t>25</a:t>
            </a:fld>
            <a:endParaRPr lang="en-IN"/>
          </a:p>
        </p:txBody>
      </p:sp>
      <p:sp>
        <p:nvSpPr>
          <p:cNvPr id="3" name="Title 1">
            <a:extLst>
              <a:ext uri="{FF2B5EF4-FFF2-40B4-BE49-F238E27FC236}">
                <a16:creationId xmlns:a16="http://schemas.microsoft.com/office/drawing/2014/main" id="{633E9479-74FF-665E-219F-202210F78426}"/>
              </a:ext>
            </a:extLst>
          </p:cNvPr>
          <p:cNvSpPr txBox="1">
            <a:spLocks/>
          </p:cNvSpPr>
          <p:nvPr/>
        </p:nvSpPr>
        <p:spPr>
          <a:xfrm>
            <a:off x="838200" y="35579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Times New Roman" panose="02020603050405020304" pitchFamily="18" charset="0"/>
                <a:cs typeface="Times New Roman" panose="02020603050405020304" pitchFamily="18" charset="0"/>
              </a:rPr>
              <a:t>Advantages</a:t>
            </a:r>
            <a:endParaRPr lang="en-US" sz="2800" b="1"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4D532A79-2F15-258F-C488-14500E3D0459}"/>
              </a:ext>
            </a:extLst>
          </p:cNvPr>
          <p:cNvSpPr txBox="1">
            <a:spLocks/>
          </p:cNvSpPr>
          <p:nvPr/>
        </p:nvSpPr>
        <p:spPr>
          <a:xfrm>
            <a:off x="838200" y="1219200"/>
            <a:ext cx="10017455" cy="45558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Less Power consumption</a:t>
            </a:r>
          </a:p>
          <a:p>
            <a:r>
              <a:rPr lang="en-US" sz="2400" dirty="0">
                <a:latin typeface="Times New Roman" panose="02020603050405020304" pitchFamily="18" charset="0"/>
                <a:cs typeface="Times New Roman" panose="02020603050405020304" pitchFamily="18" charset="0"/>
              </a:rPr>
              <a:t>Less Delay</a:t>
            </a:r>
          </a:p>
          <a:p>
            <a:r>
              <a:rPr lang="en-US" sz="2400" dirty="0">
                <a:latin typeface="Times New Roman" panose="02020603050405020304" pitchFamily="18" charset="0"/>
                <a:cs typeface="Times New Roman" panose="02020603050405020304" pitchFamily="18" charset="0"/>
              </a:rPr>
              <a:t>Less Number of Transistors used</a:t>
            </a:r>
          </a:p>
          <a:p>
            <a:pPr marL="0" indent="0">
              <a:buFont typeface="Arial" panose="020B0604020202020204" pitchFamily="34" charset="0"/>
              <a:buNone/>
            </a:pPr>
            <a:r>
              <a:rPr lang="en-US" b="1" dirty="0">
                <a:latin typeface="Times New Roman" panose="02020603050405020304" pitchFamily="18" charset="0"/>
                <a:cs typeface="Times New Roman" panose="02020603050405020304" pitchFamily="18" charset="0"/>
              </a:rPr>
              <a:t>Applications</a:t>
            </a:r>
          </a:p>
          <a:p>
            <a:r>
              <a:rPr lang="en-US" sz="2400" dirty="0">
                <a:latin typeface="Times New Roman" panose="02020603050405020304" pitchFamily="18" charset="0"/>
                <a:cs typeface="Times New Roman" panose="02020603050405020304" pitchFamily="18" charset="0"/>
              </a:rPr>
              <a:t>Data Backup Technique</a:t>
            </a:r>
          </a:p>
          <a:p>
            <a:r>
              <a:rPr lang="en-US" sz="2400" dirty="0">
                <a:latin typeface="Times New Roman" panose="02020603050405020304" pitchFamily="18" charset="0"/>
                <a:cs typeface="Times New Roman" panose="02020603050405020304" pitchFamily="18" charset="0"/>
              </a:rPr>
              <a:t>Digital circuit design</a:t>
            </a:r>
          </a:p>
          <a:p>
            <a:pPr marL="0" indent="0">
              <a:buFont typeface="Arial" panose="020B0604020202020204" pitchFamily="34" charset="0"/>
              <a:buNone/>
            </a:pPr>
            <a:endParaRPr lang="en-US" sz="3200" b="1"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3200" dirty="0">
              <a:latin typeface="Times New Roman" panose="02020603050405020304" pitchFamily="18" charset="0"/>
              <a:cs typeface="Times New Roman" panose="02020603050405020304" pitchFamily="18" charset="0"/>
            </a:endParaRPr>
          </a:p>
        </p:txBody>
      </p:sp>
      <p:sp>
        <p:nvSpPr>
          <p:cNvPr id="5" name="Slide Number Placeholder 3">
            <a:extLst>
              <a:ext uri="{FF2B5EF4-FFF2-40B4-BE49-F238E27FC236}">
                <a16:creationId xmlns:a16="http://schemas.microsoft.com/office/drawing/2014/main" id="{9522A809-9710-1EB9-5726-F4955A747D39}"/>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6459E5F-9A9D-48E0-94DF-645631BD3A85}" type="slidenum">
              <a:rPr lang="en-IN" sz="2000" smtClean="0"/>
              <a:pPr/>
              <a:t>25</a:t>
            </a:fld>
            <a:endParaRPr lang="en-IN" sz="2000" dirty="0"/>
          </a:p>
        </p:txBody>
      </p:sp>
      <p:pic>
        <p:nvPicPr>
          <p:cNvPr id="6" name="picture 4">
            <a:extLst>
              <a:ext uri="{FF2B5EF4-FFF2-40B4-BE49-F238E27FC236}">
                <a16:creationId xmlns:a16="http://schemas.microsoft.com/office/drawing/2014/main" id="{AA908DDB-1B58-A69C-9E18-3559E1F5A01F}"/>
              </a:ext>
            </a:extLst>
          </p:cNvPr>
          <p:cNvPicPr>
            <a:picLocks noChangeAspect="1"/>
          </p:cNvPicPr>
          <p:nvPr/>
        </p:nvPicPr>
        <p:blipFill>
          <a:blip r:embed="rId2"/>
          <a:stretch>
            <a:fillRect/>
          </a:stretch>
        </p:blipFill>
        <p:spPr>
          <a:xfrm>
            <a:off x="10655184" y="111938"/>
            <a:ext cx="1351213" cy="802363"/>
          </a:xfrm>
          <a:prstGeom prst="rect">
            <a:avLst/>
          </a:prstGeom>
          <a:effectLst/>
        </p:spPr>
      </p:pic>
    </p:spTree>
    <p:extLst>
      <p:ext uri="{BB962C8B-B14F-4D97-AF65-F5344CB8AC3E}">
        <p14:creationId xmlns:p14="http://schemas.microsoft.com/office/powerpoint/2010/main" val="1573597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936B1-43AD-2C59-2E50-5D84F34A93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C548A6-049B-9C0A-DE69-400AA30830B9}"/>
              </a:ext>
            </a:extLst>
          </p:cNvPr>
          <p:cNvSpPr>
            <a:spLocks noGrp="1"/>
          </p:cNvSpPr>
          <p:nvPr>
            <p:ph type="title"/>
          </p:nvPr>
        </p:nvSpPr>
        <p:spPr/>
        <p:txBody>
          <a:bodyPr/>
          <a:lstStyle/>
          <a:p>
            <a:r>
              <a:rPr lang="en-US" b="1" dirty="0"/>
              <a:t>Performance evaluation</a:t>
            </a:r>
          </a:p>
        </p:txBody>
      </p:sp>
      <p:sp>
        <p:nvSpPr>
          <p:cNvPr id="3" name="Slide Number Placeholder 2">
            <a:extLst>
              <a:ext uri="{FF2B5EF4-FFF2-40B4-BE49-F238E27FC236}">
                <a16:creationId xmlns:a16="http://schemas.microsoft.com/office/drawing/2014/main" id="{79B7DC68-387C-A8A7-E438-549FAD568726}"/>
              </a:ext>
            </a:extLst>
          </p:cNvPr>
          <p:cNvSpPr>
            <a:spLocks noGrp="1"/>
          </p:cNvSpPr>
          <p:nvPr>
            <p:ph type="sldNum" sz="quarter" idx="12"/>
          </p:nvPr>
        </p:nvSpPr>
        <p:spPr/>
        <p:txBody>
          <a:bodyPr/>
          <a:lstStyle/>
          <a:p>
            <a:fld id="{26459E5F-9A9D-48E0-94DF-645631BD3A85}" type="slidenum">
              <a:rPr lang="en-IN" smtClean="0"/>
              <a:t>26</a:t>
            </a:fld>
            <a:endParaRPr lang="en-IN"/>
          </a:p>
        </p:txBody>
      </p:sp>
      <p:graphicFrame>
        <p:nvGraphicFramePr>
          <p:cNvPr id="5" name="Table 4">
            <a:extLst>
              <a:ext uri="{FF2B5EF4-FFF2-40B4-BE49-F238E27FC236}">
                <a16:creationId xmlns:a16="http://schemas.microsoft.com/office/drawing/2014/main" id="{3ED91175-347B-A61A-CDE8-B425E859EC51}"/>
              </a:ext>
            </a:extLst>
          </p:cNvPr>
          <p:cNvGraphicFramePr>
            <a:graphicFrameLocks noGrp="1"/>
          </p:cNvGraphicFramePr>
          <p:nvPr>
            <p:extLst>
              <p:ext uri="{D42A27DB-BD31-4B8C-83A1-F6EECF244321}">
                <p14:modId xmlns:p14="http://schemas.microsoft.com/office/powerpoint/2010/main" val="2160218407"/>
              </p:ext>
            </p:extLst>
          </p:nvPr>
        </p:nvGraphicFramePr>
        <p:xfrm>
          <a:off x="1129553" y="1416423"/>
          <a:ext cx="8429812" cy="4874560"/>
        </p:xfrm>
        <a:graphic>
          <a:graphicData uri="http://schemas.openxmlformats.org/drawingml/2006/table">
            <a:tbl>
              <a:tblPr firstRow="1" bandRow="1">
                <a:tableStyleId>{93296810-A885-4BE3-A3E7-6D5BEEA58F35}</a:tableStyleId>
              </a:tblPr>
              <a:tblGrid>
                <a:gridCol w="2107453">
                  <a:extLst>
                    <a:ext uri="{9D8B030D-6E8A-4147-A177-3AD203B41FA5}">
                      <a16:colId xmlns:a16="http://schemas.microsoft.com/office/drawing/2014/main" val="3707359454"/>
                    </a:ext>
                  </a:extLst>
                </a:gridCol>
                <a:gridCol w="2107453">
                  <a:extLst>
                    <a:ext uri="{9D8B030D-6E8A-4147-A177-3AD203B41FA5}">
                      <a16:colId xmlns:a16="http://schemas.microsoft.com/office/drawing/2014/main" val="3167963479"/>
                    </a:ext>
                  </a:extLst>
                </a:gridCol>
                <a:gridCol w="2107453">
                  <a:extLst>
                    <a:ext uri="{9D8B030D-6E8A-4147-A177-3AD203B41FA5}">
                      <a16:colId xmlns:a16="http://schemas.microsoft.com/office/drawing/2014/main" val="2164878264"/>
                    </a:ext>
                  </a:extLst>
                </a:gridCol>
                <a:gridCol w="2107453">
                  <a:extLst>
                    <a:ext uri="{9D8B030D-6E8A-4147-A177-3AD203B41FA5}">
                      <a16:colId xmlns:a16="http://schemas.microsoft.com/office/drawing/2014/main" val="3408494899"/>
                    </a:ext>
                  </a:extLst>
                </a:gridCol>
              </a:tblGrid>
              <a:tr h="974912">
                <a:tc>
                  <a:txBody>
                    <a:bodyPr/>
                    <a:lstStyle/>
                    <a:p>
                      <a:endParaRPr lang="en-IN" dirty="0"/>
                    </a:p>
                  </a:txBody>
                  <a:tcPr/>
                </a:tc>
                <a:tc>
                  <a:txBody>
                    <a:bodyPr/>
                    <a:lstStyle/>
                    <a:p>
                      <a:r>
                        <a:rPr lang="en-US" dirty="0"/>
                        <a:t>Average Power (</a:t>
                      </a:r>
                      <a:r>
                        <a:rPr lang="en-US" dirty="0" err="1"/>
                        <a:t>mW</a:t>
                      </a:r>
                      <a:r>
                        <a:rPr lang="en-US" dirty="0"/>
                        <a:t>)</a:t>
                      </a:r>
                      <a:endParaRPr lang="en-IN" dirty="0"/>
                    </a:p>
                  </a:txBody>
                  <a:tcPr/>
                </a:tc>
                <a:tc>
                  <a:txBody>
                    <a:bodyPr/>
                    <a:lstStyle/>
                    <a:p>
                      <a:r>
                        <a:rPr lang="en-US" dirty="0"/>
                        <a:t>Delay  (</a:t>
                      </a:r>
                      <a:r>
                        <a:rPr lang="en-US" dirty="0" err="1"/>
                        <a:t>ps</a:t>
                      </a:r>
                      <a:r>
                        <a:rPr lang="en-US" dirty="0"/>
                        <a:t>)</a:t>
                      </a:r>
                      <a:endParaRPr lang="en-IN" dirty="0"/>
                    </a:p>
                  </a:txBody>
                  <a:tcPr/>
                </a:tc>
                <a:tc>
                  <a:txBody>
                    <a:bodyPr/>
                    <a:lstStyle/>
                    <a:p>
                      <a:r>
                        <a:rPr lang="en-IN" dirty="0"/>
                        <a:t>Power-Delay Product (PDP)</a:t>
                      </a:r>
                    </a:p>
                  </a:txBody>
                  <a:tcPr/>
                </a:tc>
                <a:extLst>
                  <a:ext uri="{0D108BD9-81ED-4DB2-BD59-A6C34878D82A}">
                    <a16:rowId xmlns:a16="http://schemas.microsoft.com/office/drawing/2014/main" val="1646204970"/>
                  </a:ext>
                </a:extLst>
              </a:tr>
              <a:tr h="974912">
                <a:tc>
                  <a:txBody>
                    <a:bodyPr/>
                    <a:lstStyle/>
                    <a:p>
                      <a:r>
                        <a:rPr lang="en-US" dirty="0"/>
                        <a:t>CMOS Based Encoder</a:t>
                      </a:r>
                      <a:endParaRPr lang="en-IN" dirty="0"/>
                    </a:p>
                  </a:txBody>
                  <a:tcPr/>
                </a:tc>
                <a:tc>
                  <a:txBody>
                    <a:bodyPr/>
                    <a:lstStyle/>
                    <a:p>
                      <a:r>
                        <a:rPr lang="en-US" dirty="0"/>
                        <a:t>719.5</a:t>
                      </a:r>
                      <a:endParaRPr lang="en-IN" dirty="0"/>
                    </a:p>
                  </a:txBody>
                  <a:tcPr/>
                </a:tc>
                <a:tc>
                  <a:txBody>
                    <a:bodyPr/>
                    <a:lstStyle/>
                    <a:p>
                      <a:r>
                        <a:rPr lang="en-IN" dirty="0"/>
                        <a:t>129.57</a:t>
                      </a:r>
                    </a:p>
                  </a:txBody>
                  <a:tcPr/>
                </a:tc>
                <a:tc>
                  <a:txBody>
                    <a:bodyPr/>
                    <a:lstStyle/>
                    <a:p>
                      <a:r>
                        <a:rPr lang="en-US" dirty="0"/>
                        <a:t>93225 x 10^-12</a:t>
                      </a:r>
                      <a:endParaRPr lang="en-IN" dirty="0"/>
                    </a:p>
                  </a:txBody>
                  <a:tcPr/>
                </a:tc>
                <a:extLst>
                  <a:ext uri="{0D108BD9-81ED-4DB2-BD59-A6C34878D82A}">
                    <a16:rowId xmlns:a16="http://schemas.microsoft.com/office/drawing/2014/main" val="3029486952"/>
                  </a:ext>
                </a:extLst>
              </a:tr>
              <a:tr h="974912">
                <a:tc>
                  <a:txBody>
                    <a:bodyPr/>
                    <a:lstStyle/>
                    <a:p>
                      <a:r>
                        <a:rPr lang="en-US" dirty="0"/>
                        <a:t>Pseudo NMOS encoder</a:t>
                      </a:r>
                      <a:endParaRPr lang="en-IN" dirty="0"/>
                    </a:p>
                  </a:txBody>
                  <a:tcPr/>
                </a:tc>
                <a:tc>
                  <a:txBody>
                    <a:bodyPr/>
                    <a:lstStyle/>
                    <a:p>
                      <a:r>
                        <a:rPr lang="en-US" dirty="0"/>
                        <a:t>104.7</a:t>
                      </a:r>
                      <a:endParaRPr lang="en-IN" dirty="0"/>
                    </a:p>
                  </a:txBody>
                  <a:tcPr/>
                </a:tc>
                <a:tc>
                  <a:txBody>
                    <a:bodyPr/>
                    <a:lstStyle/>
                    <a:p>
                      <a:r>
                        <a:rPr lang="en-US" dirty="0"/>
                        <a:t>177.94</a:t>
                      </a:r>
                      <a:endParaRPr lang="en-IN" dirty="0"/>
                    </a:p>
                  </a:txBody>
                  <a:tcPr/>
                </a:tc>
                <a:tc>
                  <a:txBody>
                    <a:bodyPr/>
                    <a:lstStyle/>
                    <a:p>
                      <a:r>
                        <a:rPr lang="en-US" dirty="0"/>
                        <a:t>18630 x 10^-12</a:t>
                      </a:r>
                      <a:endParaRPr lang="en-IN" dirty="0"/>
                    </a:p>
                  </a:txBody>
                  <a:tcPr/>
                </a:tc>
                <a:extLst>
                  <a:ext uri="{0D108BD9-81ED-4DB2-BD59-A6C34878D82A}">
                    <a16:rowId xmlns:a16="http://schemas.microsoft.com/office/drawing/2014/main" val="2351252893"/>
                  </a:ext>
                </a:extLst>
              </a:tr>
              <a:tr h="974912">
                <a:tc>
                  <a:txBody>
                    <a:bodyPr/>
                    <a:lstStyle/>
                    <a:p>
                      <a:r>
                        <a:rPr lang="en-US" dirty="0"/>
                        <a:t>MRL Based encoder</a:t>
                      </a:r>
                      <a:endParaRPr lang="en-IN" dirty="0"/>
                    </a:p>
                  </a:txBody>
                  <a:tcPr/>
                </a:tc>
                <a:tc>
                  <a:txBody>
                    <a:bodyPr/>
                    <a:lstStyle/>
                    <a:p>
                      <a:r>
                        <a:rPr lang="en-US" dirty="0"/>
                        <a:t>80.7</a:t>
                      </a:r>
                      <a:endParaRPr lang="en-IN" dirty="0"/>
                    </a:p>
                  </a:txBody>
                  <a:tcPr/>
                </a:tc>
                <a:tc>
                  <a:txBody>
                    <a:bodyPr/>
                    <a:lstStyle/>
                    <a:p>
                      <a:r>
                        <a:rPr lang="en-US" dirty="0"/>
                        <a:t>134.031</a:t>
                      </a:r>
                      <a:endParaRPr lang="en-IN" dirty="0"/>
                    </a:p>
                  </a:txBody>
                  <a:tcPr/>
                </a:tc>
                <a:tc>
                  <a:txBody>
                    <a:bodyPr/>
                    <a:lstStyle/>
                    <a:p>
                      <a:r>
                        <a:rPr lang="en-US" dirty="0"/>
                        <a:t>10816 x 10^-12</a:t>
                      </a:r>
                      <a:endParaRPr lang="en-IN" dirty="0"/>
                    </a:p>
                  </a:txBody>
                  <a:tcPr/>
                </a:tc>
                <a:extLst>
                  <a:ext uri="{0D108BD9-81ED-4DB2-BD59-A6C34878D82A}">
                    <a16:rowId xmlns:a16="http://schemas.microsoft.com/office/drawing/2014/main" val="2175445230"/>
                  </a:ext>
                </a:extLst>
              </a:tr>
              <a:tr h="974912">
                <a:tc>
                  <a:txBody>
                    <a:bodyPr/>
                    <a:lstStyle/>
                    <a:p>
                      <a:r>
                        <a:rPr lang="en-IN" dirty="0"/>
                        <a:t>MRL based encoder using PGL technique</a:t>
                      </a:r>
                    </a:p>
                  </a:txBody>
                  <a:tcPr/>
                </a:tc>
                <a:tc>
                  <a:txBody>
                    <a:bodyPr/>
                    <a:lstStyle/>
                    <a:p>
                      <a:r>
                        <a:rPr lang="en-IN" dirty="0"/>
                        <a:t>60.4</a:t>
                      </a:r>
                    </a:p>
                  </a:txBody>
                  <a:tcPr/>
                </a:tc>
                <a:tc>
                  <a:txBody>
                    <a:bodyPr/>
                    <a:lstStyle/>
                    <a:p>
                      <a:r>
                        <a:rPr lang="en-IN" dirty="0"/>
                        <a:t>173.74</a:t>
                      </a:r>
                    </a:p>
                  </a:txBody>
                  <a:tcPr/>
                </a:tc>
                <a:tc>
                  <a:txBody>
                    <a:bodyPr/>
                    <a:lstStyle/>
                    <a:p>
                      <a:r>
                        <a:rPr lang="en-IN" dirty="0"/>
                        <a:t>10667 x 10^-12</a:t>
                      </a:r>
                    </a:p>
                  </a:txBody>
                  <a:tcPr/>
                </a:tc>
                <a:extLst>
                  <a:ext uri="{0D108BD9-81ED-4DB2-BD59-A6C34878D82A}">
                    <a16:rowId xmlns:a16="http://schemas.microsoft.com/office/drawing/2014/main" val="188077206"/>
                  </a:ext>
                </a:extLst>
              </a:tr>
            </a:tbl>
          </a:graphicData>
        </a:graphic>
      </p:graphicFrame>
      <p:pic>
        <p:nvPicPr>
          <p:cNvPr id="4" name="picture 4">
            <a:extLst>
              <a:ext uri="{FF2B5EF4-FFF2-40B4-BE49-F238E27FC236}">
                <a16:creationId xmlns:a16="http://schemas.microsoft.com/office/drawing/2014/main" id="{0CB3D4A9-0401-794E-861C-16BB4750944C}"/>
              </a:ext>
            </a:extLst>
          </p:cNvPr>
          <p:cNvPicPr>
            <a:picLocks noChangeAspect="1"/>
          </p:cNvPicPr>
          <p:nvPr/>
        </p:nvPicPr>
        <p:blipFill>
          <a:blip r:embed="rId2"/>
          <a:stretch>
            <a:fillRect/>
          </a:stretch>
        </p:blipFill>
        <p:spPr>
          <a:xfrm>
            <a:off x="11116984" y="111939"/>
            <a:ext cx="889413" cy="528142"/>
          </a:xfrm>
          <a:prstGeom prst="rect">
            <a:avLst/>
          </a:prstGeom>
          <a:effectLst/>
        </p:spPr>
      </p:pic>
    </p:spTree>
    <p:extLst>
      <p:ext uri="{BB962C8B-B14F-4D97-AF65-F5344CB8AC3E}">
        <p14:creationId xmlns:p14="http://schemas.microsoft.com/office/powerpoint/2010/main" val="2819918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DAC37D-9491-0FE4-FA8F-08E4B3C2429B}"/>
              </a:ext>
            </a:extLst>
          </p:cNvPr>
          <p:cNvSpPr>
            <a:spLocks noGrp="1"/>
          </p:cNvSpPr>
          <p:nvPr>
            <p:ph type="sldNum" sz="quarter" idx="12"/>
          </p:nvPr>
        </p:nvSpPr>
        <p:spPr/>
        <p:txBody>
          <a:bodyPr/>
          <a:lstStyle/>
          <a:p>
            <a:fld id="{26459E5F-9A9D-48E0-94DF-645631BD3A85}" type="slidenum">
              <a:rPr lang="en-IN" smtClean="0"/>
              <a:t>27</a:t>
            </a:fld>
            <a:endParaRPr lang="en-IN"/>
          </a:p>
        </p:txBody>
      </p:sp>
      <p:sp>
        <p:nvSpPr>
          <p:cNvPr id="3" name="Slide Number Placeholder 2">
            <a:extLst>
              <a:ext uri="{FF2B5EF4-FFF2-40B4-BE49-F238E27FC236}">
                <a16:creationId xmlns:a16="http://schemas.microsoft.com/office/drawing/2014/main" id="{2C045FE8-4922-B5CE-DC66-B4D607D3D469}"/>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6459E5F-9A9D-48E0-94DF-645631BD3A85}" type="slidenum">
              <a:rPr lang="en-IN" smtClean="0"/>
              <a:pPr/>
              <a:t>27</a:t>
            </a:fld>
            <a:endParaRPr lang="en-IN"/>
          </a:p>
        </p:txBody>
      </p:sp>
      <p:sp>
        <p:nvSpPr>
          <p:cNvPr id="4" name="Title 3">
            <a:extLst>
              <a:ext uri="{FF2B5EF4-FFF2-40B4-BE49-F238E27FC236}">
                <a16:creationId xmlns:a16="http://schemas.microsoft.com/office/drawing/2014/main" id="{964B93D2-C5E2-F601-4891-B980A3F0502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Times New Roman" panose="02020603050405020304" pitchFamily="18" charset="0"/>
                <a:cs typeface="Times New Roman" panose="02020603050405020304" pitchFamily="18" charset="0"/>
              </a:rPr>
              <a:t>SWOT Analysis</a:t>
            </a:r>
            <a:endParaRPr lang="en-IN" sz="28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499BCAF-790A-BC5B-F2F4-7E329F50C932}"/>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600" dirty="0">
                <a:latin typeface="Times New Roman" panose="02020603050405020304" pitchFamily="18" charset="0"/>
                <a:cs typeface="Times New Roman" panose="02020603050405020304" pitchFamily="18" charset="0"/>
              </a:rPr>
              <a:t>STRENGTHS</a:t>
            </a:r>
          </a:p>
          <a:p>
            <a:pPr marL="0" indent="0">
              <a:buFont typeface="Arial" panose="020B0604020202020204" pitchFamily="34" charset="0"/>
              <a:buNone/>
            </a:pPr>
            <a:r>
              <a:rPr lang="en-IN" sz="2400" dirty="0">
                <a:latin typeface="Times New Roman" panose="02020603050405020304" pitchFamily="18" charset="0"/>
                <a:cs typeface="Times New Roman" panose="02020603050405020304" pitchFamily="18" charset="0"/>
              </a:rPr>
              <a:t>  </a:t>
            </a:r>
            <a:r>
              <a:rPr lang="en-US" sz="2400" dirty="0">
                <a:solidFill>
                  <a:srgbClr val="374151"/>
                </a:solidFill>
                <a:latin typeface="Times New Roman" panose="02020603050405020304" pitchFamily="18" charset="0"/>
                <a:cs typeface="Times New Roman" panose="02020603050405020304" pitchFamily="18" charset="0"/>
              </a:rPr>
              <a:t>Memristor logic offers enhanced performance compared to CMOS encoders. Resulting in</a:t>
            </a:r>
          </a:p>
          <a:p>
            <a:pPr>
              <a:buFont typeface="Wingdings" panose="05000000000000000000" pitchFamily="2" charset="2"/>
              <a:buChar char="Ø"/>
            </a:pPr>
            <a:r>
              <a:rPr lang="en-US" sz="2400" dirty="0">
                <a:solidFill>
                  <a:srgbClr val="374151"/>
                </a:solidFill>
                <a:latin typeface="Times New Roman" panose="02020603050405020304" pitchFamily="18" charset="0"/>
                <a:cs typeface="Times New Roman" panose="02020603050405020304" pitchFamily="18" charset="0"/>
              </a:rPr>
              <a:t>Low power Consumption</a:t>
            </a:r>
          </a:p>
          <a:p>
            <a:pPr>
              <a:buFont typeface="Wingdings" panose="05000000000000000000" pitchFamily="2" charset="2"/>
              <a:buChar char="Ø"/>
            </a:pPr>
            <a:r>
              <a:rPr lang="en-US" sz="2400" dirty="0">
                <a:solidFill>
                  <a:srgbClr val="374151"/>
                </a:solidFill>
                <a:latin typeface="Times New Roman" panose="02020603050405020304" pitchFamily="18" charset="0"/>
                <a:cs typeface="Times New Roman" panose="02020603050405020304" pitchFamily="18" charset="0"/>
              </a:rPr>
              <a:t>Faster Operation</a:t>
            </a:r>
          </a:p>
          <a:p>
            <a:r>
              <a:rPr lang="en-US" sz="2600" dirty="0">
                <a:solidFill>
                  <a:srgbClr val="374151"/>
                </a:solidFill>
                <a:latin typeface="Times New Roman" panose="02020603050405020304" pitchFamily="18" charset="0"/>
                <a:cs typeface="Times New Roman" panose="02020603050405020304" pitchFamily="18" charset="0"/>
              </a:rPr>
              <a:t>WEAKNESS</a:t>
            </a:r>
          </a:p>
          <a:p>
            <a:pPr marL="0" indent="0">
              <a:buFont typeface="Arial" panose="020B0604020202020204" pitchFamily="34" charset="0"/>
              <a:buNone/>
            </a:pPr>
            <a:r>
              <a:rPr lang="en-US" sz="2400" dirty="0">
                <a:solidFill>
                  <a:srgbClr val="374151"/>
                </a:solidFill>
                <a:latin typeface="Times New Roman" panose="02020603050405020304" pitchFamily="18" charset="0"/>
                <a:cs typeface="Times New Roman" panose="02020603050405020304" pitchFamily="18" charset="0"/>
              </a:rPr>
              <a:t>The design and function of memristor is somewhat complex to understand compared to resistor, capacitor and inductor</a:t>
            </a:r>
          </a:p>
          <a:p>
            <a:pPr>
              <a:buFont typeface="Wingdings" panose="05000000000000000000" pitchFamily="2" charset="2"/>
              <a:buChar char="Ø"/>
            </a:pPr>
            <a:r>
              <a:rPr lang="en-US" sz="2400" dirty="0">
                <a:solidFill>
                  <a:srgbClr val="374151"/>
                </a:solidFill>
                <a:latin typeface="Times New Roman" panose="02020603050405020304" pitchFamily="18" charset="0"/>
                <a:cs typeface="Times New Roman" panose="02020603050405020304" pitchFamily="18" charset="0"/>
              </a:rPr>
              <a:t>High power consumption</a:t>
            </a:r>
          </a:p>
          <a:p>
            <a:pPr>
              <a:buFont typeface="Wingdings" panose="05000000000000000000" pitchFamily="2" charset="2"/>
              <a:buChar char="Ø"/>
            </a:pPr>
            <a:r>
              <a:rPr lang="en-US" sz="2400" dirty="0">
                <a:solidFill>
                  <a:srgbClr val="374151"/>
                </a:solidFill>
                <a:latin typeface="Times New Roman" panose="02020603050405020304" pitchFamily="18" charset="0"/>
                <a:cs typeface="Times New Roman" panose="02020603050405020304" pitchFamily="18" charset="0"/>
              </a:rPr>
              <a:t>Limited scalability</a:t>
            </a:r>
          </a:p>
          <a:p>
            <a:pPr marL="0" indent="0">
              <a:buFont typeface="Arial" panose="020B0604020202020204" pitchFamily="34" charset="0"/>
              <a:buNone/>
            </a:pPr>
            <a:endParaRPr lang="en-IN" sz="2400" dirty="0">
              <a:latin typeface="Times New Roman" panose="02020603050405020304" pitchFamily="18" charset="0"/>
              <a:cs typeface="Times New Roman" panose="02020603050405020304" pitchFamily="18" charset="0"/>
            </a:endParaRPr>
          </a:p>
        </p:txBody>
      </p:sp>
      <p:sp>
        <p:nvSpPr>
          <p:cNvPr id="6" name="Slide Number Placeholder 2">
            <a:extLst>
              <a:ext uri="{FF2B5EF4-FFF2-40B4-BE49-F238E27FC236}">
                <a16:creationId xmlns:a16="http://schemas.microsoft.com/office/drawing/2014/main" id="{1B8BE9B2-E253-57A8-F65C-FB9BF4AC4B6E}"/>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6459E5F-9A9D-48E0-94DF-645631BD3A85}" type="slidenum">
              <a:rPr lang="en-IN" smtClean="0"/>
              <a:pPr/>
              <a:t>27</a:t>
            </a:fld>
            <a:endParaRPr lang="en-IN"/>
          </a:p>
        </p:txBody>
      </p:sp>
      <p:pic>
        <p:nvPicPr>
          <p:cNvPr id="7" name="picture 4">
            <a:extLst>
              <a:ext uri="{FF2B5EF4-FFF2-40B4-BE49-F238E27FC236}">
                <a16:creationId xmlns:a16="http://schemas.microsoft.com/office/drawing/2014/main" id="{363A53ED-30F6-C1D3-C70E-81A94EDA9A60}"/>
              </a:ext>
            </a:extLst>
          </p:cNvPr>
          <p:cNvPicPr>
            <a:picLocks noChangeAspect="1"/>
          </p:cNvPicPr>
          <p:nvPr/>
        </p:nvPicPr>
        <p:blipFill>
          <a:blip r:embed="rId2"/>
          <a:stretch>
            <a:fillRect/>
          </a:stretch>
        </p:blipFill>
        <p:spPr>
          <a:xfrm>
            <a:off x="10624561" y="216041"/>
            <a:ext cx="1274974" cy="757092"/>
          </a:xfrm>
          <a:prstGeom prst="rect">
            <a:avLst/>
          </a:prstGeom>
          <a:effectLst/>
        </p:spPr>
      </p:pic>
    </p:spTree>
    <p:extLst>
      <p:ext uri="{BB962C8B-B14F-4D97-AF65-F5344CB8AC3E}">
        <p14:creationId xmlns:p14="http://schemas.microsoft.com/office/powerpoint/2010/main" val="1264290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DCFB82-299E-47A4-9CBD-CF83B3A8D152}"/>
              </a:ext>
            </a:extLst>
          </p:cNvPr>
          <p:cNvSpPr>
            <a:spLocks noGrp="1"/>
          </p:cNvSpPr>
          <p:nvPr>
            <p:ph type="sldNum" sz="quarter" idx="12"/>
          </p:nvPr>
        </p:nvSpPr>
        <p:spPr/>
        <p:txBody>
          <a:bodyPr/>
          <a:lstStyle/>
          <a:p>
            <a:fld id="{26459E5F-9A9D-48E0-94DF-645631BD3A85}" type="slidenum">
              <a:rPr lang="en-IN" smtClean="0"/>
              <a:t>28</a:t>
            </a:fld>
            <a:endParaRPr lang="en-IN"/>
          </a:p>
        </p:txBody>
      </p:sp>
      <p:sp>
        <p:nvSpPr>
          <p:cNvPr id="3" name="Slide Number Placeholder 2">
            <a:extLst>
              <a:ext uri="{FF2B5EF4-FFF2-40B4-BE49-F238E27FC236}">
                <a16:creationId xmlns:a16="http://schemas.microsoft.com/office/drawing/2014/main" id="{B9756959-03C0-857A-DED5-DCFB81C705F9}"/>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6459E5F-9A9D-48E0-94DF-645631BD3A85}" type="slidenum">
              <a:rPr lang="en-IN" smtClean="0"/>
              <a:pPr/>
              <a:t>28</a:t>
            </a:fld>
            <a:endParaRPr lang="en-IN"/>
          </a:p>
        </p:txBody>
      </p:sp>
      <p:sp>
        <p:nvSpPr>
          <p:cNvPr id="4" name="Title 3">
            <a:extLst>
              <a:ext uri="{FF2B5EF4-FFF2-40B4-BE49-F238E27FC236}">
                <a16:creationId xmlns:a16="http://schemas.microsoft.com/office/drawing/2014/main" id="{DA4844E9-8A89-6232-8776-972C59E155E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a:latin typeface="Times New Roman" panose="02020603050405020304" pitchFamily="18" charset="0"/>
                <a:cs typeface="Times New Roman" panose="02020603050405020304" pitchFamily="18" charset="0"/>
              </a:rPr>
              <a:t>SWOT Analysis</a:t>
            </a:r>
            <a:endParaRPr lang="en-IN" sz="36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110EF93-0E5F-3D5B-1B57-B362092FECC9}"/>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600" dirty="0">
                <a:latin typeface="Times New Roman" panose="02020603050405020304" pitchFamily="18" charset="0"/>
                <a:cs typeface="Times New Roman" panose="02020603050405020304" pitchFamily="18" charset="0"/>
              </a:rPr>
              <a:t>OPPORTUNITY</a:t>
            </a:r>
          </a:p>
          <a:p>
            <a:pPr marL="0" indent="0">
              <a:buFont typeface="Arial" panose="020B0604020202020204" pitchFamily="34" charset="0"/>
              <a:buNone/>
            </a:pPr>
            <a:r>
              <a:rPr lang="en-IN" dirty="0"/>
              <a:t>  </a:t>
            </a:r>
            <a:r>
              <a:rPr lang="en-US" sz="2400" dirty="0">
                <a:solidFill>
                  <a:srgbClr val="374151"/>
                </a:solidFill>
                <a:latin typeface="Times New Roman" panose="02020603050405020304" pitchFamily="18" charset="0"/>
                <a:cs typeface="Times New Roman" panose="02020603050405020304" pitchFamily="18" charset="0"/>
              </a:rPr>
              <a:t>Implementing memristor logic opens up new opportunities in digital electronics</a:t>
            </a:r>
          </a:p>
          <a:p>
            <a:pPr>
              <a:buFont typeface="Wingdings" panose="05000000000000000000" pitchFamily="2" charset="2"/>
              <a:buChar char="Ø"/>
            </a:pPr>
            <a:r>
              <a:rPr lang="en-US" sz="2400" dirty="0">
                <a:solidFill>
                  <a:srgbClr val="374151"/>
                </a:solidFill>
                <a:latin typeface="Times New Roman" panose="02020603050405020304" pitchFamily="18" charset="0"/>
                <a:cs typeface="Times New Roman" panose="02020603050405020304" pitchFamily="18" charset="0"/>
              </a:rPr>
              <a:t>Enhanced performance</a:t>
            </a:r>
          </a:p>
          <a:p>
            <a:pPr>
              <a:buFont typeface="Wingdings" panose="05000000000000000000" pitchFamily="2" charset="2"/>
              <a:buChar char="Ø"/>
            </a:pPr>
            <a:r>
              <a:rPr lang="en-US" sz="2400" dirty="0">
                <a:solidFill>
                  <a:srgbClr val="374151"/>
                </a:solidFill>
                <a:latin typeface="Times New Roman" panose="02020603050405020304" pitchFamily="18" charset="0"/>
                <a:cs typeface="Times New Roman" panose="02020603050405020304" pitchFamily="18" charset="0"/>
              </a:rPr>
              <a:t>Expanded functionality</a:t>
            </a:r>
          </a:p>
          <a:p>
            <a:r>
              <a:rPr lang="en-US" sz="2600" dirty="0">
                <a:solidFill>
                  <a:srgbClr val="374151"/>
                </a:solidFill>
                <a:latin typeface="Times New Roman" panose="02020603050405020304" pitchFamily="18" charset="0"/>
                <a:cs typeface="Times New Roman" panose="02020603050405020304" pitchFamily="18" charset="0"/>
              </a:rPr>
              <a:t>THREATS</a:t>
            </a:r>
          </a:p>
          <a:p>
            <a:pPr marL="0" indent="0">
              <a:buFont typeface="Arial" panose="020B0604020202020204" pitchFamily="34" charset="0"/>
              <a:buNone/>
            </a:pPr>
            <a:r>
              <a:rPr lang="en-US" sz="2400" dirty="0">
                <a:solidFill>
                  <a:srgbClr val="374151"/>
                </a:solidFill>
                <a:latin typeface="Times New Roman" panose="02020603050405020304" pitchFamily="18" charset="0"/>
                <a:cs typeface="Times New Roman" panose="02020603050405020304" pitchFamily="18" charset="0"/>
              </a:rPr>
              <a:t>There might be a resistance to change from traditional CMOS technology.</a:t>
            </a:r>
          </a:p>
          <a:p>
            <a:pPr marL="0" indent="0">
              <a:buFont typeface="Arial" panose="020B0604020202020204" pitchFamily="34" charset="0"/>
              <a:buNone/>
            </a:pPr>
            <a:endParaRPr lang="en-IN" sz="2400" dirty="0">
              <a:latin typeface="Times New Roman" panose="02020603050405020304" pitchFamily="18" charset="0"/>
              <a:cs typeface="Times New Roman" panose="02020603050405020304" pitchFamily="18" charset="0"/>
            </a:endParaRPr>
          </a:p>
        </p:txBody>
      </p:sp>
      <p:sp>
        <p:nvSpPr>
          <p:cNvPr id="6" name="Slide Number Placeholder 2">
            <a:extLst>
              <a:ext uri="{FF2B5EF4-FFF2-40B4-BE49-F238E27FC236}">
                <a16:creationId xmlns:a16="http://schemas.microsoft.com/office/drawing/2014/main" id="{31F76ED1-D276-812F-61C1-F01BE0E38BA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6459E5F-9A9D-48E0-94DF-645631BD3A85}" type="slidenum">
              <a:rPr lang="en-IN" smtClean="0"/>
              <a:pPr/>
              <a:t>28</a:t>
            </a:fld>
            <a:endParaRPr lang="en-IN"/>
          </a:p>
        </p:txBody>
      </p:sp>
      <p:pic>
        <p:nvPicPr>
          <p:cNvPr id="7" name="picture 4">
            <a:extLst>
              <a:ext uri="{FF2B5EF4-FFF2-40B4-BE49-F238E27FC236}">
                <a16:creationId xmlns:a16="http://schemas.microsoft.com/office/drawing/2014/main" id="{5946AF5B-B46F-45E0-9C54-E990179A1FBC}"/>
              </a:ext>
            </a:extLst>
          </p:cNvPr>
          <p:cNvPicPr>
            <a:picLocks noChangeAspect="1"/>
          </p:cNvPicPr>
          <p:nvPr/>
        </p:nvPicPr>
        <p:blipFill>
          <a:blip r:embed="rId2"/>
          <a:stretch>
            <a:fillRect/>
          </a:stretch>
        </p:blipFill>
        <p:spPr>
          <a:xfrm>
            <a:off x="10624561" y="216041"/>
            <a:ext cx="1274974" cy="757092"/>
          </a:xfrm>
          <a:prstGeom prst="rect">
            <a:avLst/>
          </a:prstGeom>
          <a:effectLst/>
        </p:spPr>
      </p:pic>
    </p:spTree>
    <p:extLst>
      <p:ext uri="{BB962C8B-B14F-4D97-AF65-F5344CB8AC3E}">
        <p14:creationId xmlns:p14="http://schemas.microsoft.com/office/powerpoint/2010/main" val="3606836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0320" y="202565"/>
            <a:ext cx="8825865" cy="634365"/>
          </a:xfrm>
        </p:spPr>
        <p:txBody>
          <a:bodyPr>
            <a:normAutofit/>
          </a:bodyPr>
          <a:lstStyle/>
          <a:p>
            <a:r>
              <a:rPr lang="en-US" sz="3600" b="1" dirty="0">
                <a:latin typeface="Times New Roman" panose="02020603050405020304" pitchFamily="18" charset="0"/>
                <a:cs typeface="Times New Roman" panose="02020603050405020304" pitchFamily="18" charset="0"/>
              </a:rPr>
              <a:t>				References</a:t>
            </a:r>
          </a:p>
        </p:txBody>
      </p:sp>
      <p:sp>
        <p:nvSpPr>
          <p:cNvPr id="6" name="TextBox 5"/>
          <p:cNvSpPr txBox="1"/>
          <p:nvPr/>
        </p:nvSpPr>
        <p:spPr>
          <a:xfrm>
            <a:off x="425450" y="836930"/>
            <a:ext cx="11342370" cy="8308975"/>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sym typeface="+mn-ea"/>
              </a:rPr>
              <a:t> S. </a:t>
            </a:r>
            <a:r>
              <a:rPr lang="en-US" sz="2000" dirty="0" err="1">
                <a:latin typeface="Times New Roman" panose="02020603050405020304" pitchFamily="18" charset="0"/>
                <a:cs typeface="Times New Roman" panose="02020603050405020304" pitchFamily="18" charset="0"/>
                <a:sym typeface="+mn-ea"/>
              </a:rPr>
              <a:t>Smaili</a:t>
            </a:r>
            <a:r>
              <a:rPr lang="en-US" sz="2000" dirty="0">
                <a:latin typeface="Times New Roman" panose="02020603050405020304" pitchFamily="18" charset="0"/>
                <a:cs typeface="Times New Roman" panose="02020603050405020304" pitchFamily="18" charset="0"/>
                <a:sym typeface="+mn-ea"/>
              </a:rPr>
              <a:t> and Y. </a:t>
            </a:r>
            <a:r>
              <a:rPr lang="en-US" sz="2000" dirty="0" err="1">
                <a:latin typeface="Times New Roman" panose="02020603050405020304" pitchFamily="18" charset="0"/>
                <a:cs typeface="Times New Roman" panose="02020603050405020304" pitchFamily="18" charset="0"/>
                <a:sym typeface="+mn-ea"/>
              </a:rPr>
              <a:t>Massoud</a:t>
            </a:r>
            <a:r>
              <a:rPr lang="en-US" sz="2000" dirty="0">
                <a:latin typeface="Times New Roman" panose="02020603050405020304" pitchFamily="18" charset="0"/>
                <a:cs typeface="Times New Roman" panose="02020603050405020304" pitchFamily="18" charset="0"/>
                <a:sym typeface="+mn-ea"/>
              </a:rPr>
              <a:t>, “Analytic modeling of memristor variability for robust memristor systems designs,” in 2014 IEEE International Symposium on Circuits and Systems (ISCAS). IEEE, 2014, pp. 794–797</a:t>
            </a:r>
          </a:p>
          <a:p>
            <a:pPr algn="just">
              <a:lnSpc>
                <a:spcPct val="150000"/>
              </a:lnSpc>
            </a:pPr>
            <a:r>
              <a:rPr lang="en-US" sz="2000" dirty="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sym typeface="+mn-ea"/>
              </a:rPr>
              <a:t>S. Mandal, J. Sinha, and A. Chakraborty, “Design of memristor– cmos based logic gates and logic circuits,” in </a:t>
            </a:r>
            <a:r>
              <a:rPr lang="en-US" sz="2000" i="1" dirty="0">
                <a:latin typeface="Times New Roman" panose="02020603050405020304" pitchFamily="18" charset="0"/>
                <a:cs typeface="Times New Roman" panose="02020603050405020304" pitchFamily="18" charset="0"/>
                <a:sym typeface="+mn-ea"/>
              </a:rPr>
              <a:t>2019 2nd International Conference on Innovations in Electronics, Signal Processing and Com- </a:t>
            </a:r>
            <a:r>
              <a:rPr lang="en-US" sz="2000" i="1" dirty="0" err="1">
                <a:latin typeface="Times New Roman" panose="02020603050405020304" pitchFamily="18" charset="0"/>
                <a:cs typeface="Times New Roman" panose="02020603050405020304" pitchFamily="18" charset="0"/>
                <a:sym typeface="+mn-ea"/>
              </a:rPr>
              <a:t>munication</a:t>
            </a:r>
            <a:r>
              <a:rPr lang="en-US" sz="2000" i="1" dirty="0">
                <a:latin typeface="Times New Roman" panose="02020603050405020304" pitchFamily="18" charset="0"/>
                <a:cs typeface="Times New Roman" panose="02020603050405020304" pitchFamily="18" charset="0"/>
                <a:sym typeface="+mn-ea"/>
              </a:rPr>
              <a:t> (IESC)</a:t>
            </a:r>
            <a:r>
              <a:rPr lang="en-US" sz="2000" dirty="0">
                <a:latin typeface="Times New Roman" panose="02020603050405020304" pitchFamily="18" charset="0"/>
                <a:cs typeface="Times New Roman" panose="02020603050405020304" pitchFamily="18" charset="0"/>
                <a:sym typeface="+mn-ea"/>
              </a:rPr>
              <a:t>. IEEE, 2019, pp. 215–220.</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sym typeface="+mn-ea"/>
              </a:rPr>
              <a:t>[3] G. Liu, S. </a:t>
            </a:r>
            <a:r>
              <a:rPr lang="en-US" sz="2000" dirty="0" err="1">
                <a:latin typeface="Times New Roman" panose="02020603050405020304" pitchFamily="18" charset="0"/>
                <a:cs typeface="Times New Roman" panose="02020603050405020304" pitchFamily="18" charset="0"/>
                <a:sym typeface="+mn-ea"/>
              </a:rPr>
              <a:t>Shen</a:t>
            </a:r>
            <a:r>
              <a:rPr lang="en-US" sz="2000" dirty="0">
                <a:latin typeface="Times New Roman" panose="02020603050405020304" pitchFamily="18" charset="0"/>
                <a:cs typeface="Times New Roman" panose="02020603050405020304" pitchFamily="18" charset="0"/>
                <a:sym typeface="+mn-ea"/>
              </a:rPr>
              <a:t>, P. Jin, G. Wang, and Y. Liang, “Design of memristor based combinational logic circuits,” Circuits, Systems, and Signal Processing, vol. 40, no. 12, pp. 5825–5846, 2021.</a:t>
            </a:r>
            <a:endParaRPr lang="en-US"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sym typeface="+mn-ea"/>
              </a:rPr>
              <a:t>G. Liu, S. </a:t>
            </a:r>
            <a:r>
              <a:rPr lang="en-US" sz="2000" dirty="0" err="1">
                <a:latin typeface="Times New Roman" panose="02020603050405020304" pitchFamily="18" charset="0"/>
                <a:cs typeface="Times New Roman" panose="02020603050405020304" pitchFamily="18" charset="0"/>
                <a:sym typeface="+mn-ea"/>
              </a:rPr>
              <a:t>Shen</a:t>
            </a:r>
            <a:r>
              <a:rPr lang="en-US" sz="2000" dirty="0">
                <a:latin typeface="Times New Roman" panose="02020603050405020304" pitchFamily="18" charset="0"/>
                <a:cs typeface="Times New Roman" panose="02020603050405020304" pitchFamily="18" charset="0"/>
                <a:sym typeface="+mn-ea"/>
              </a:rPr>
              <a:t>, P. Jin, G. Wang, and Y. Liang, “Design of memristor based combinational logic circuits,” Circuits, Systems, and Signal Processing, vol. 40, no. 12, pp. 5825–5846, 2021. </a:t>
            </a:r>
            <a:endParaRPr lang="en-US"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[5]Suri Shanmukh, Sompalli RohitKumar, Paluru Hemaprasad‡ and R.Sakthivel Low Power 3-Bit Encoder Design using Memristor2nd International Conference on Intelligent Technologies (CONIT) Karnataka, India. June 24-26, 2022</a:t>
            </a:r>
          </a:p>
          <a:p>
            <a:pPr lvl="0" algn="just">
              <a:lnSpc>
                <a:spcPct val="150000"/>
              </a:lnSpc>
            </a:pPr>
            <a:endParaRPr lang="en-US" sz="2000" dirty="0"/>
          </a:p>
          <a:p>
            <a:pPr algn="just">
              <a:lnSpc>
                <a:spcPct val="150000"/>
              </a:lnSpc>
            </a:pPr>
            <a:r>
              <a:rPr lang="en-US" sz="2000" dirty="0">
                <a:latin typeface="Times New Roman" panose="02020603050405020304" pitchFamily="18" charset="0"/>
                <a:cs typeface="Times New Roman" panose="02020603050405020304" pitchFamily="18" charset="0"/>
              </a:rPr>
              <a:t> </a:t>
            </a:r>
          </a:p>
          <a:p>
            <a:pPr algn="just">
              <a:lnSpc>
                <a:spcPct val="150000"/>
              </a:lnSpc>
            </a:pPr>
            <a:endPar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26459E5F-9A9D-48E0-94DF-645631BD3A85}" type="slidenum">
              <a:rPr lang="en-IN" sz="2000" smtClean="0"/>
              <a:t>29</a:t>
            </a:fld>
            <a:endParaRPr lang="en-IN" sz="2000" dirty="0"/>
          </a:p>
        </p:txBody>
      </p:sp>
      <p:pic>
        <p:nvPicPr>
          <p:cNvPr id="4" name="picture 4">
            <a:extLst>
              <a:ext uri="{FF2B5EF4-FFF2-40B4-BE49-F238E27FC236}">
                <a16:creationId xmlns:a16="http://schemas.microsoft.com/office/drawing/2014/main" id="{28999D40-1D46-2C8A-8E30-8552384D8BC7}"/>
              </a:ext>
            </a:extLst>
          </p:cNvPr>
          <p:cNvPicPr>
            <a:picLocks noChangeAspect="1"/>
          </p:cNvPicPr>
          <p:nvPr/>
        </p:nvPicPr>
        <p:blipFill>
          <a:blip r:embed="rId2"/>
          <a:stretch>
            <a:fillRect/>
          </a:stretch>
        </p:blipFill>
        <p:spPr>
          <a:xfrm>
            <a:off x="10646540" y="79838"/>
            <a:ext cx="1274974" cy="757092"/>
          </a:xfrm>
          <a:prstGeom prst="rect">
            <a:avLst/>
          </a:prstGeom>
          <a:effec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377" y="366660"/>
            <a:ext cx="8825659" cy="706964"/>
          </a:xfrm>
        </p:spPr>
        <p:txBody>
          <a:bodyPr/>
          <a:lstStyle/>
          <a:p>
            <a:r>
              <a:rPr lang="en-US" sz="2400" b="1" dirty="0">
                <a:latin typeface="Cambria" panose="02040503050406030204" pitchFamily="18" charset="0"/>
              </a:rPr>
              <a:t>			      </a:t>
            </a:r>
            <a:r>
              <a:rPr lang="en-US" sz="3600" b="1" dirty="0">
                <a:latin typeface="Cambria" panose="02040503050406030204" pitchFamily="18" charset="0"/>
              </a:rPr>
              <a:t>  </a:t>
            </a:r>
            <a:r>
              <a:rPr lang="en-US" sz="3600"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654995" y="1297073"/>
            <a:ext cx="10591061" cy="5045022"/>
          </a:xfrm>
        </p:spPr>
        <p:txBody>
          <a:bodyPr>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IN" sz="1800" kern="100" dirty="0">
                <a:solidFill>
                  <a:srgbClr val="000000"/>
                </a:solidFill>
                <a:effectLst/>
                <a:latin typeface="Times New Roman" panose="02020603050405020304" pitchFamily="18" charset="0"/>
                <a:ea typeface="Times New Roman" panose="02020603050405020304" pitchFamily="18" charset="0"/>
              </a:rPr>
              <a:t>Combinational logic circuits are the fundamental building blocks for almost all digital electronic systems. The design of digital logic gates using a Memristor gives an alternative to the present IC design because of its lower power consumption as compared to CMOS logic. Data converters are even crucial for signal processing modules. In such case, encoders and decoders are playing key role. Another interesting application for Memristor devices is logic circuits. Here, a Memristor-based Encoder using Power Gating Logic(PGL) is superior in performance. </a:t>
            </a:r>
            <a:r>
              <a:rPr lang="en-IN" sz="1800" kern="100" dirty="0" err="1">
                <a:solidFill>
                  <a:srgbClr val="000000"/>
                </a:solidFill>
                <a:effectLst/>
                <a:latin typeface="Times New Roman" panose="02020603050405020304" pitchFamily="18" charset="0"/>
                <a:ea typeface="Times New Roman" panose="02020603050405020304" pitchFamily="18" charset="0"/>
              </a:rPr>
              <a:t>Memristive</a:t>
            </a:r>
            <a:r>
              <a:rPr lang="en-IN" sz="1800" kern="100" dirty="0">
                <a:solidFill>
                  <a:srgbClr val="000000"/>
                </a:solidFill>
                <a:effectLst/>
                <a:latin typeface="Times New Roman" panose="02020603050405020304" pitchFamily="18" charset="0"/>
                <a:ea typeface="Times New Roman" panose="02020603050405020304" pitchFamily="18" charset="0"/>
              </a:rPr>
              <a:t> devices are novel structures, developed primarily as memory. Here, a Memristor-based encoder using Power Gating Logic(PGL) can be used to reduce the power consumption, delay of overall logic circuit. The encoder will be design using various logic styles such as CMOS logic, Pseudo NMOS logic, and Memristor (MRL) logic for comparative analysis. This project mainly aims to design power efficient encoder, and at potential delay besides the area in different combinational circuits. By virtually designing these circuits in Cadence Tools we can select the circuit that is most effective which can be used in various applications such as sample and hold, or other type of communication channels.</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70000"/>
              </a:lnSpc>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071433" y="2680833"/>
              <a:ext cx="360" cy="360"/>
            </p14:xfrm>
          </p:contentPart>
        </mc:Choice>
        <mc:Fallback xmlns="">
          <p:pic>
            <p:nvPicPr>
              <p:cNvPr id="4" name="Ink 3"/>
            </p:nvPicPr>
            <p:blipFill>
              <a:blip r:embed="rId3"/>
            </p:blipFill>
            <p:spPr>
              <a:xfrm>
                <a:off x="3071433" y="2680833"/>
                <a:ext cx="360" cy="360"/>
              </a:xfrm>
              <a:prstGeom prst="rect"/>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5210913" y="736473"/>
              <a:ext cx="360" cy="360"/>
            </p14:xfrm>
          </p:contentPart>
        </mc:Choice>
        <mc:Fallback xmlns="">
          <p:pic>
            <p:nvPicPr>
              <p:cNvPr id="5" name="Ink 4"/>
            </p:nvPicPr>
            <p:blipFill>
              <a:blip r:embed="rId5"/>
            </p:blipFill>
            <p:spPr>
              <a:xfrm>
                <a:off x="5210913" y="736473"/>
                <a:ext cx="360" cy="36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1154073" y="1322193"/>
              <a:ext cx="360" cy="360"/>
            </p14:xfrm>
          </p:contentPart>
        </mc:Choice>
        <mc:Fallback xmlns="">
          <p:pic>
            <p:nvPicPr>
              <p:cNvPr id="6" name="Ink 5"/>
            </p:nvPicPr>
            <p:blipFill>
              <a:blip r:embed="rId3"/>
            </p:blipFill>
            <p:spPr>
              <a:xfrm>
                <a:off x="1154073" y="1322193"/>
                <a:ext cx="360" cy="360"/>
              </a:xfrm>
              <a:prstGeom prst="rect"/>
            </p:spPr>
          </p:pic>
        </mc:Fallback>
      </mc:AlternateContent>
      <p:sp>
        <p:nvSpPr>
          <p:cNvPr id="7" name="Slide Number Placeholder 6"/>
          <p:cNvSpPr>
            <a:spLocks noGrp="1"/>
          </p:cNvSpPr>
          <p:nvPr>
            <p:ph type="sldNum" sz="quarter" idx="12"/>
          </p:nvPr>
        </p:nvSpPr>
        <p:spPr/>
        <p:txBody>
          <a:bodyPr/>
          <a:lstStyle/>
          <a:p>
            <a:fld id="{26459E5F-9A9D-48E0-94DF-645631BD3A85}" type="slidenum">
              <a:rPr lang="en-IN" sz="2000" smtClean="0">
                <a:latin typeface="Times New Roman" panose="02020603050405020304" pitchFamily="18" charset="0"/>
                <a:cs typeface="Times New Roman" panose="02020603050405020304" pitchFamily="18" charset="0"/>
              </a:rPr>
              <a:t>3</a:t>
            </a:fld>
            <a:endParaRPr lang="en-IN" sz="2000" dirty="0">
              <a:latin typeface="Times New Roman" panose="02020603050405020304" pitchFamily="18" charset="0"/>
              <a:cs typeface="Times New Roman" panose="02020603050405020304" pitchFamily="18" charset="0"/>
            </a:endParaRPr>
          </a:p>
        </p:txBody>
      </p:sp>
      <p:pic>
        <p:nvPicPr>
          <p:cNvPr id="8" name="picture 4">
            <a:extLst>
              <a:ext uri="{FF2B5EF4-FFF2-40B4-BE49-F238E27FC236}">
                <a16:creationId xmlns:a16="http://schemas.microsoft.com/office/drawing/2014/main" id="{C1CD2973-EBB0-4BA5-B00A-DA021B3688AF}"/>
              </a:ext>
            </a:extLst>
          </p:cNvPr>
          <p:cNvPicPr>
            <a:picLocks noChangeAspect="1"/>
          </p:cNvPicPr>
          <p:nvPr/>
        </p:nvPicPr>
        <p:blipFill>
          <a:blip r:embed="rId7"/>
          <a:stretch>
            <a:fillRect/>
          </a:stretch>
        </p:blipFill>
        <p:spPr>
          <a:xfrm>
            <a:off x="290113" y="242486"/>
            <a:ext cx="1575816" cy="935735"/>
          </a:xfrm>
          <a:prstGeom prst="rect">
            <a:avLst/>
          </a:prstGeom>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a:xfrm>
            <a:off x="3777343" y="2016367"/>
            <a:ext cx="4833257" cy="2825265"/>
          </a:xfrm>
        </p:spPr>
        <p:txBody>
          <a:bodyPr>
            <a:normAutofit/>
          </a:bodyPr>
          <a:lstStyle/>
          <a:p>
            <a:r>
              <a:rPr lang="en-US" sz="6600" dirty="0">
                <a:latin typeface="Times New Roman" panose="02020603050405020304" pitchFamily="18" charset="0"/>
                <a:cs typeface="Times New Roman" panose="02020603050405020304" pitchFamily="18" charset="0"/>
              </a:rPr>
              <a:t>Thank You…</a:t>
            </a:r>
            <a:endParaRPr lang="en-IN" sz="6600" dirty="0">
              <a:latin typeface="Times New Roman" panose="02020603050405020304" pitchFamily="18" charset="0"/>
              <a:cs typeface="Times New Roman" panose="02020603050405020304" pitchFamily="18" charset="0"/>
            </a:endParaRPr>
          </a:p>
        </p:txBody>
      </p:sp>
      <p:sp>
        <p:nvSpPr>
          <p:cNvPr id="1048594" name="Slide Number Placeholder 3"/>
          <p:cNvSpPr>
            <a:spLocks noGrp="1"/>
          </p:cNvSpPr>
          <p:nvPr>
            <p:ph type="sldNum" sz="quarter" idx="12"/>
          </p:nvPr>
        </p:nvSpPr>
        <p:spPr/>
        <p:txBody>
          <a:bodyPr/>
          <a:lstStyle/>
          <a:p>
            <a:fld id="{73FF1434-089D-446C-B4AD-81B020C60792}" type="slidenum">
              <a:rPr lang="en-IN" sz="2000" smtClean="0"/>
              <a:t>30</a:t>
            </a:fld>
            <a:endParaRPr lang="en-IN" sz="20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51C20B-CF95-E405-F168-B2BB9E773E24}"/>
              </a:ext>
            </a:extLst>
          </p:cNvPr>
          <p:cNvSpPr>
            <a:spLocks noGrp="1"/>
          </p:cNvSpPr>
          <p:nvPr>
            <p:ph type="sldNum" sz="quarter" idx="12"/>
          </p:nvPr>
        </p:nvSpPr>
        <p:spPr/>
        <p:txBody>
          <a:bodyPr/>
          <a:lstStyle/>
          <a:p>
            <a:fld id="{26459E5F-9A9D-48E0-94DF-645631BD3A85}" type="slidenum">
              <a:rPr lang="en-IN" smtClean="0"/>
              <a:t>4</a:t>
            </a:fld>
            <a:endParaRPr lang="en-IN"/>
          </a:p>
        </p:txBody>
      </p:sp>
      <p:sp>
        <p:nvSpPr>
          <p:cNvPr id="6" name="TextBox 5">
            <a:extLst>
              <a:ext uri="{FF2B5EF4-FFF2-40B4-BE49-F238E27FC236}">
                <a16:creationId xmlns:a16="http://schemas.microsoft.com/office/drawing/2014/main" id="{05DD3A8C-14EA-AD5D-9E1F-12737C0BC5D9}"/>
              </a:ext>
            </a:extLst>
          </p:cNvPr>
          <p:cNvSpPr txBox="1"/>
          <p:nvPr/>
        </p:nvSpPr>
        <p:spPr>
          <a:xfrm>
            <a:off x="4607007" y="136525"/>
            <a:ext cx="2249334"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Base Paper</a:t>
            </a:r>
          </a:p>
        </p:txBody>
      </p:sp>
      <p:pic>
        <p:nvPicPr>
          <p:cNvPr id="5" name="Picture 4">
            <a:extLst>
              <a:ext uri="{FF2B5EF4-FFF2-40B4-BE49-F238E27FC236}">
                <a16:creationId xmlns:a16="http://schemas.microsoft.com/office/drawing/2014/main" id="{9BD381BC-59C1-04D9-6269-6FB7762C8E33}"/>
              </a:ext>
            </a:extLst>
          </p:cNvPr>
          <p:cNvPicPr>
            <a:picLocks noChangeAspect="1"/>
          </p:cNvPicPr>
          <p:nvPr/>
        </p:nvPicPr>
        <p:blipFill>
          <a:blip r:embed="rId2"/>
          <a:stretch>
            <a:fillRect/>
          </a:stretch>
        </p:blipFill>
        <p:spPr>
          <a:xfrm>
            <a:off x="2001360" y="782856"/>
            <a:ext cx="7460627" cy="5944115"/>
          </a:xfrm>
          <a:prstGeom prst="rect">
            <a:avLst/>
          </a:prstGeom>
        </p:spPr>
      </p:pic>
      <p:pic>
        <p:nvPicPr>
          <p:cNvPr id="7" name="picture 4">
            <a:extLst>
              <a:ext uri="{FF2B5EF4-FFF2-40B4-BE49-F238E27FC236}">
                <a16:creationId xmlns:a16="http://schemas.microsoft.com/office/drawing/2014/main" id="{69EB40F5-3559-44E7-B05D-1686F6FB973D}"/>
              </a:ext>
            </a:extLst>
          </p:cNvPr>
          <p:cNvPicPr>
            <a:picLocks noChangeAspect="1"/>
          </p:cNvPicPr>
          <p:nvPr/>
        </p:nvPicPr>
        <p:blipFill>
          <a:blip r:embed="rId3"/>
          <a:stretch>
            <a:fillRect/>
          </a:stretch>
        </p:blipFill>
        <p:spPr>
          <a:xfrm>
            <a:off x="290113" y="242486"/>
            <a:ext cx="1575816" cy="935735"/>
          </a:xfrm>
          <a:prstGeom prst="rect">
            <a:avLst/>
          </a:prstGeom>
        </p:spPr>
      </p:pic>
    </p:spTree>
    <p:extLst>
      <p:ext uri="{BB962C8B-B14F-4D97-AF65-F5344CB8AC3E}">
        <p14:creationId xmlns:p14="http://schemas.microsoft.com/office/powerpoint/2010/main" val="1686007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64" y="499084"/>
            <a:ext cx="10515600" cy="541176"/>
          </a:xfrm>
        </p:spPr>
        <p:txBody>
          <a:bodyPr>
            <a:normAutofit fontScale="90000"/>
          </a:bodyPr>
          <a:lstStyle/>
          <a:p>
            <a:r>
              <a:rPr lang="en-US"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sym typeface="+mn-ea"/>
              </a:rPr>
              <a:t>Introduction</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t>
            </a:r>
            <a:endParaRPr lang="en-US" sz="311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9735" y="1035698"/>
            <a:ext cx="10829064" cy="5650769"/>
          </a:xfrm>
        </p:spPr>
        <p:txBody>
          <a:bodyPr>
            <a:noAutofit/>
          </a:bodyPr>
          <a:lstStyle/>
          <a:p>
            <a:pPr algn="just">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A memristor is an electrical component that regulates flow of electrical current in a circuit and remembers the amount of charge that has previously flowed through it.</a:t>
            </a:r>
          </a:p>
          <a:p>
            <a:pPr algn="just">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Memristor is a non-volatile and passive element which has two terminals. </a:t>
            </a:r>
          </a:p>
          <a:p>
            <a:pPr algn="just">
              <a:lnSpc>
                <a:spcPct val="150000"/>
              </a:lnSpc>
              <a:buFont typeface="Wingdings" panose="05000000000000000000" charset="0"/>
              <a:buChar char="Ø"/>
            </a:pPr>
            <a:r>
              <a:rPr lang="en-US" sz="2400" dirty="0" err="1">
                <a:latin typeface="Times New Roman" panose="02020603050405020304" pitchFamily="18" charset="0"/>
                <a:cs typeface="Times New Roman" panose="02020603050405020304" pitchFamily="18" charset="0"/>
              </a:rPr>
              <a:t>Memristance</a:t>
            </a:r>
            <a:r>
              <a:rPr lang="en-US" sz="2400" dirty="0">
                <a:latin typeface="Times New Roman" panose="02020603050405020304" pitchFamily="18" charset="0"/>
                <a:cs typeface="Times New Roman" panose="02020603050405020304" pitchFamily="18" charset="0"/>
              </a:rPr>
              <a:t> is related to the magnetic flux and charge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a:t>
            </a:r>
          </a:p>
          <a:p>
            <a:pPr marL="0" indent="0" algn="just">
              <a:lnSpc>
                <a:spcPct val="150000"/>
              </a:lnSpc>
              <a:buFont typeface="Wingdings" panose="05000000000000000000" charset="0"/>
              <a:buNone/>
            </a:pPr>
            <a:r>
              <a:rPr lang="en-US" sz="2400" dirty="0">
                <a:latin typeface="Times New Roman" panose="02020603050405020304" pitchFamily="18" charset="0"/>
                <a:cs typeface="Times New Roman" panose="02020603050405020304" pitchFamily="18" charset="0"/>
              </a:rPr>
              <a:t>                                                     M = </a:t>
            </a:r>
            <a:r>
              <a:rPr lang="en-US" sz="2400" dirty="0" err="1">
                <a:latin typeface="Times New Roman" panose="02020603050405020304" pitchFamily="18" charset="0"/>
                <a:cs typeface="Times New Roman" panose="02020603050405020304" pitchFamily="18" charset="0"/>
              </a:rPr>
              <a:t>dφ</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dq</a:t>
            </a:r>
            <a:r>
              <a:rPr lang="en-US" sz="2400" dirty="0">
                <a:latin typeface="Times New Roman" panose="02020603050405020304" pitchFamily="18" charset="0"/>
                <a:cs typeface="Times New Roman" panose="02020603050405020304" pitchFamily="18" charset="0"/>
              </a:rPr>
              <a:t> </a:t>
            </a:r>
          </a:p>
          <a:p>
            <a:pPr marL="0" indent="0" algn="just">
              <a:lnSpc>
                <a:spcPct val="150000"/>
              </a:lnSpc>
              <a:buFont typeface="Wingdings" panose="05000000000000000000" charset="0"/>
              <a:buChar char="Ø"/>
            </a:pPr>
            <a:r>
              <a:rPr lang="en-US" sz="2400" dirty="0" err="1">
                <a:latin typeface="Times New Roman" panose="02020603050405020304" pitchFamily="18" charset="0"/>
                <a:cs typeface="Times New Roman" panose="02020603050405020304" pitchFamily="18" charset="0"/>
              </a:rPr>
              <a:t>Memristance</a:t>
            </a:r>
            <a:r>
              <a:rPr lang="en-US" sz="2400" dirty="0">
                <a:latin typeface="Times New Roman" panose="02020603050405020304" pitchFamily="18" charset="0"/>
                <a:cs typeface="Times New Roman" panose="02020603050405020304" pitchFamily="18" charset="0"/>
              </a:rPr>
              <a:t> is simply charge-dependent resistance and the unit of the </a:t>
            </a:r>
            <a:r>
              <a:rPr lang="en-US" sz="2400" dirty="0" err="1">
                <a:latin typeface="Times New Roman" panose="02020603050405020304" pitchFamily="18" charset="0"/>
                <a:cs typeface="Times New Roman" panose="02020603050405020304" pitchFamily="18" charset="0"/>
              </a:rPr>
              <a:t>memristance</a:t>
            </a:r>
            <a:r>
              <a:rPr lang="en-US" sz="2400" dirty="0">
                <a:latin typeface="Times New Roman" panose="02020603050405020304" pitchFamily="18" charset="0"/>
                <a:cs typeface="Times New Roman" panose="02020603050405020304" pitchFamily="18" charset="0"/>
              </a:rPr>
              <a:t>                      is ohm. </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597593" y="3923553"/>
              <a:ext cx="360" cy="360"/>
            </p14:xfrm>
          </p:contentPart>
        </mc:Choice>
        <mc:Fallback xmlns="">
          <p:pic>
            <p:nvPicPr>
              <p:cNvPr id="4" name="Ink 3"/>
            </p:nvPicPr>
            <p:blipFill>
              <a:blip r:embed="rId3"/>
            </p:blipFill>
            <p:spPr>
              <a:xfrm>
                <a:off x="1597593" y="3923553"/>
                <a:ext cx="360" cy="360"/>
              </a:xfrm>
              <a:prstGeom prst="rect"/>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2769393" y="2734113"/>
              <a:ext cx="360" cy="360"/>
            </p14:xfrm>
          </p:contentPart>
        </mc:Choice>
        <mc:Fallback xmlns="">
          <p:pic>
            <p:nvPicPr>
              <p:cNvPr id="5" name="Ink 4"/>
            </p:nvPicPr>
            <p:blipFill>
              <a:blip r:embed="rId3"/>
            </p:blipFill>
            <p:spPr>
              <a:xfrm>
                <a:off x="2769393" y="2734113"/>
                <a:ext cx="360" cy="360"/>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3231273" y="2671833"/>
              <a:ext cx="360" cy="360"/>
            </p14:xfrm>
          </p:contentPart>
        </mc:Choice>
        <mc:Fallback xmlns="">
          <p:pic>
            <p:nvPicPr>
              <p:cNvPr id="6" name="Ink 5"/>
            </p:nvPicPr>
            <p:blipFill>
              <a:blip r:embed="rId3"/>
            </p:blipFill>
            <p:spPr>
              <a:xfrm>
                <a:off x="3231273" y="2671833"/>
                <a:ext cx="360" cy="36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7" name="Ink 6"/>
              <p14:cNvContentPartPr/>
              <p14:nvPr/>
            </p14:nvContentPartPr>
            <p14:xfrm>
              <a:off x="4687113" y="3284193"/>
              <a:ext cx="360" cy="360"/>
            </p14:xfrm>
          </p:contentPart>
        </mc:Choice>
        <mc:Fallback xmlns="">
          <p:pic>
            <p:nvPicPr>
              <p:cNvPr id="7" name="Ink 6"/>
            </p:nvPicPr>
            <p:blipFill>
              <a:blip r:embed="rId3"/>
            </p:blipFill>
            <p:spPr>
              <a:xfrm>
                <a:off x="4687113" y="3284193"/>
                <a:ext cx="360" cy="36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9" name="Ink 8"/>
              <p14:cNvContentPartPr/>
              <p14:nvPr/>
            </p14:nvContentPartPr>
            <p14:xfrm>
              <a:off x="2618553" y="3417753"/>
              <a:ext cx="360" cy="360"/>
            </p14:xfrm>
          </p:contentPart>
        </mc:Choice>
        <mc:Fallback xmlns="">
          <p:pic>
            <p:nvPicPr>
              <p:cNvPr id="9" name="Ink 8"/>
            </p:nvPicPr>
            <p:blipFill>
              <a:blip r:embed="rId3"/>
            </p:blipFill>
            <p:spPr>
              <a:xfrm>
                <a:off x="2618553" y="3417753"/>
                <a:ext cx="360" cy="360"/>
              </a:xfrm>
              <a:prstGeom prst="rect"/>
            </p:spPr>
          </p:pic>
        </mc:Fallback>
      </mc:AlternateContent>
      <p:sp>
        <p:nvSpPr>
          <p:cNvPr id="8" name="Slide Number Placeholder 7"/>
          <p:cNvSpPr>
            <a:spLocks noGrp="1"/>
          </p:cNvSpPr>
          <p:nvPr>
            <p:ph type="sldNum" sz="quarter" idx="12"/>
          </p:nvPr>
        </p:nvSpPr>
        <p:spPr/>
        <p:txBody>
          <a:bodyPr/>
          <a:lstStyle/>
          <a:p>
            <a:fld id="{26459E5F-9A9D-48E0-94DF-645631BD3A85}" type="slidenum">
              <a:rPr lang="en-IN" sz="2000" smtClean="0"/>
              <a:t>5</a:t>
            </a:fld>
            <a:endParaRPr lang="en-IN" sz="2000" dirty="0"/>
          </a:p>
        </p:txBody>
      </p:sp>
      <p:pic>
        <p:nvPicPr>
          <p:cNvPr id="10" name="picture 4">
            <a:extLst>
              <a:ext uri="{FF2B5EF4-FFF2-40B4-BE49-F238E27FC236}">
                <a16:creationId xmlns:a16="http://schemas.microsoft.com/office/drawing/2014/main" id="{BEA04ACE-6129-93C5-CBC9-C2DB820F2492}"/>
              </a:ext>
            </a:extLst>
          </p:cNvPr>
          <p:cNvPicPr>
            <a:picLocks noChangeAspect="1"/>
          </p:cNvPicPr>
          <p:nvPr/>
        </p:nvPicPr>
        <p:blipFill>
          <a:blip r:embed="rId8"/>
          <a:stretch>
            <a:fillRect/>
          </a:stretch>
        </p:blipFill>
        <p:spPr>
          <a:xfrm>
            <a:off x="152263" y="171533"/>
            <a:ext cx="1575816" cy="935735"/>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64" y="499084"/>
            <a:ext cx="10515600" cy="541176"/>
          </a:xfrm>
        </p:spPr>
        <p:txBody>
          <a:bodyPr>
            <a:normAutofit fontScale="90000"/>
          </a:bodyPr>
          <a:lstStyle/>
          <a:p>
            <a:r>
              <a:rPr lang="en-US"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t>
            </a:r>
            <a:endParaRPr lang="en-US" sz="311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9735" y="1035698"/>
            <a:ext cx="10829064" cy="5650769"/>
          </a:xfrm>
        </p:spPr>
        <p:txBody>
          <a:bodyPr>
            <a:noAutofit/>
          </a:bodyPr>
          <a:lstStyle/>
          <a:p>
            <a:pPr marL="342900" indent="-342900">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Memristor is usually an MIM structure i.e. an insulating layer/resistive layer is sandwiched between two metal layers.</a:t>
            </a:r>
          </a:p>
          <a:p>
            <a:pPr marL="342900" indent="-342900">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 pure(undoped) titanium dioxide (TiO2) acts as a dielectric. </a:t>
            </a:r>
          </a:p>
          <a:p>
            <a:pPr marL="342900" indent="-342900">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On top of the dielectric, a doped titanium dioxide (TiO2−x) acts as a semiconductor. The current through the memristor makes the resistance of the device to vary. </a:t>
            </a:r>
            <a:endParaRPr lang="en-US" sz="2400" dirty="0"/>
          </a:p>
          <a:p>
            <a:pPr algn="just">
              <a:lnSpc>
                <a:spcPct val="150000"/>
              </a:lnSpc>
              <a:buFont typeface="Wingdings" panose="05000000000000000000" charset="0"/>
              <a:buChar char="Ø"/>
            </a:pP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597593" y="3923553"/>
              <a:ext cx="360" cy="360"/>
            </p14:xfrm>
          </p:contentPart>
        </mc:Choice>
        <mc:Fallback xmlns="">
          <p:pic>
            <p:nvPicPr>
              <p:cNvPr id="4" name="Ink 3"/>
              <p:cNvPicPr/>
              <p:nvPr/>
            </p:nvPicPr>
            <p:blipFill>
              <a:blip r:embed="rId3"/>
              <a:stretch>
                <a:fillRect/>
              </a:stretch>
            </p:blipFill>
            <p:spPr>
              <a:xfrm>
                <a:off x="1588593" y="391455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2769393" y="2734113"/>
              <a:ext cx="360" cy="360"/>
            </p14:xfrm>
          </p:contentPart>
        </mc:Choice>
        <mc:Fallback xmlns="">
          <p:pic>
            <p:nvPicPr>
              <p:cNvPr id="5" name="Ink 4"/>
              <p:cNvPicPr/>
              <p:nvPr/>
            </p:nvPicPr>
            <p:blipFill>
              <a:blip r:embed="rId3"/>
              <a:stretch>
                <a:fillRect/>
              </a:stretch>
            </p:blipFill>
            <p:spPr>
              <a:xfrm>
                <a:off x="2760393" y="272511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3231273" y="2671833"/>
              <a:ext cx="360" cy="360"/>
            </p14:xfrm>
          </p:contentPart>
        </mc:Choice>
        <mc:Fallback xmlns="">
          <p:pic>
            <p:nvPicPr>
              <p:cNvPr id="6" name="Ink 5"/>
              <p:cNvPicPr/>
              <p:nvPr/>
            </p:nvPicPr>
            <p:blipFill>
              <a:blip r:embed="rId3"/>
              <a:stretch>
                <a:fillRect/>
              </a:stretch>
            </p:blipFill>
            <p:spPr>
              <a:xfrm>
                <a:off x="3222273" y="266283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p14:cNvContentPartPr/>
              <p14:nvPr/>
            </p14:nvContentPartPr>
            <p14:xfrm>
              <a:off x="4687113" y="3284193"/>
              <a:ext cx="360" cy="360"/>
            </p14:xfrm>
          </p:contentPart>
        </mc:Choice>
        <mc:Fallback xmlns="">
          <p:pic>
            <p:nvPicPr>
              <p:cNvPr id="7" name="Ink 6"/>
              <p:cNvPicPr/>
              <p:nvPr/>
            </p:nvPicPr>
            <p:blipFill>
              <a:blip r:embed="rId3"/>
              <a:stretch>
                <a:fillRect/>
              </a:stretch>
            </p:blipFill>
            <p:spPr>
              <a:xfrm>
                <a:off x="4678113" y="327519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p14:cNvContentPartPr/>
              <p14:nvPr/>
            </p14:nvContentPartPr>
            <p14:xfrm>
              <a:off x="2618553" y="3417753"/>
              <a:ext cx="360" cy="360"/>
            </p14:xfrm>
          </p:contentPart>
        </mc:Choice>
        <mc:Fallback xmlns="">
          <p:pic>
            <p:nvPicPr>
              <p:cNvPr id="9" name="Ink 8"/>
              <p:cNvPicPr/>
              <p:nvPr/>
            </p:nvPicPr>
            <p:blipFill>
              <a:blip r:embed="rId3"/>
              <a:stretch>
                <a:fillRect/>
              </a:stretch>
            </p:blipFill>
            <p:spPr>
              <a:xfrm>
                <a:off x="2609553" y="3408753"/>
                <a:ext cx="18000" cy="18000"/>
              </a:xfrm>
              <a:prstGeom prst="rect">
                <a:avLst/>
              </a:prstGeom>
            </p:spPr>
          </p:pic>
        </mc:Fallback>
      </mc:AlternateContent>
      <p:sp>
        <p:nvSpPr>
          <p:cNvPr id="8" name="Slide Number Placeholder 7"/>
          <p:cNvSpPr>
            <a:spLocks noGrp="1"/>
          </p:cNvSpPr>
          <p:nvPr>
            <p:ph type="sldNum" sz="quarter" idx="12"/>
          </p:nvPr>
        </p:nvSpPr>
        <p:spPr/>
        <p:txBody>
          <a:bodyPr/>
          <a:lstStyle/>
          <a:p>
            <a:fld id="{26459E5F-9A9D-48E0-94DF-645631BD3A85}" type="slidenum">
              <a:rPr lang="en-IN" sz="2000" smtClean="0"/>
              <a:t>6</a:t>
            </a:fld>
            <a:endParaRPr lang="en-IN" sz="2000" dirty="0"/>
          </a:p>
        </p:txBody>
      </p:sp>
      <p:pic>
        <p:nvPicPr>
          <p:cNvPr id="10" name="picture 4">
            <a:extLst>
              <a:ext uri="{FF2B5EF4-FFF2-40B4-BE49-F238E27FC236}">
                <a16:creationId xmlns:a16="http://schemas.microsoft.com/office/drawing/2014/main" id="{BEA04ACE-6129-93C5-CBC9-C2DB820F2492}"/>
              </a:ext>
            </a:extLst>
          </p:cNvPr>
          <p:cNvPicPr>
            <a:picLocks noChangeAspect="1"/>
          </p:cNvPicPr>
          <p:nvPr/>
        </p:nvPicPr>
        <p:blipFill>
          <a:blip r:embed="rId8"/>
          <a:stretch>
            <a:fillRect/>
          </a:stretch>
        </p:blipFill>
        <p:spPr>
          <a:xfrm>
            <a:off x="152263" y="171533"/>
            <a:ext cx="1575816" cy="935735"/>
          </a:xfrm>
          <a:prstGeom prst="rect">
            <a:avLst/>
          </a:prstGeom>
        </p:spPr>
      </p:pic>
      <p:pic>
        <p:nvPicPr>
          <p:cNvPr id="11" name="image2.png">
            <a:extLst>
              <a:ext uri="{FF2B5EF4-FFF2-40B4-BE49-F238E27FC236}">
                <a16:creationId xmlns:a16="http://schemas.microsoft.com/office/drawing/2014/main" id="{2FB792B7-2079-18AE-2B93-BF84BCC3C859}"/>
              </a:ext>
            </a:extLst>
          </p:cNvPr>
          <p:cNvPicPr>
            <a:picLocks/>
          </p:cNvPicPr>
          <p:nvPr/>
        </p:nvPicPr>
        <p:blipFill>
          <a:blip r:embed="rId9" cstate="print"/>
          <a:stretch>
            <a:fillRect/>
          </a:stretch>
        </p:blipFill>
        <p:spPr>
          <a:xfrm>
            <a:off x="4552940" y="4104994"/>
            <a:ext cx="3291396" cy="2753006"/>
          </a:xfrm>
          <a:prstGeom prst="rect">
            <a:avLst/>
          </a:prstGeom>
        </p:spPr>
      </p:pic>
    </p:spTree>
    <p:extLst>
      <p:ext uri="{BB962C8B-B14F-4D97-AF65-F5344CB8AC3E}">
        <p14:creationId xmlns:p14="http://schemas.microsoft.com/office/powerpoint/2010/main" val="270596300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DDD730-25A3-9EE4-810A-CC45607E5988}"/>
              </a:ext>
            </a:extLst>
          </p:cNvPr>
          <p:cNvSpPr>
            <a:spLocks noGrp="1"/>
          </p:cNvSpPr>
          <p:nvPr>
            <p:ph type="sldNum" sz="quarter" idx="12"/>
          </p:nvPr>
        </p:nvSpPr>
        <p:spPr/>
        <p:txBody>
          <a:bodyPr/>
          <a:lstStyle/>
          <a:p>
            <a:fld id="{26459E5F-9A9D-48E0-94DF-645631BD3A85}" type="slidenum">
              <a:rPr lang="en-IN" smtClean="0"/>
              <a:t>7</a:t>
            </a:fld>
            <a:endParaRPr lang="en-IN"/>
          </a:p>
        </p:txBody>
      </p:sp>
      <p:sp>
        <p:nvSpPr>
          <p:cNvPr id="6" name="TextBox 5">
            <a:extLst>
              <a:ext uri="{FF2B5EF4-FFF2-40B4-BE49-F238E27FC236}">
                <a16:creationId xmlns:a16="http://schemas.microsoft.com/office/drawing/2014/main" id="{4AA66752-3A8E-EEF5-888F-495EB5574EA9}"/>
              </a:ext>
            </a:extLst>
          </p:cNvPr>
          <p:cNvSpPr txBox="1"/>
          <p:nvPr/>
        </p:nvSpPr>
        <p:spPr>
          <a:xfrm>
            <a:off x="856083" y="581682"/>
            <a:ext cx="10648561" cy="2249142"/>
          </a:xfrm>
          <a:prstGeom prst="rect">
            <a:avLst/>
          </a:prstGeom>
          <a:noFill/>
        </p:spPr>
        <p:txBody>
          <a:bodyPr wrap="square">
            <a:spAutoFit/>
          </a:bodyPr>
          <a:lstStyle/>
          <a:p>
            <a:pPr marL="342900" indent="-342900">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Resistance offered by the memristor when the width of the doped region(w) is higher than the undoped region width(D-w) of TiO2 is Low and is known as Ron. </a:t>
            </a:r>
          </a:p>
          <a:p>
            <a:pPr marL="342900" indent="-342900">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Resistance offered by the memristor where the width of the undoped region(D-w) is higher than the width of the doped region(w) is High and is know as </a:t>
            </a:r>
            <a:r>
              <a:rPr lang="en-US" sz="2400" dirty="0" err="1">
                <a:latin typeface="Times New Roman" panose="02020603050405020304" pitchFamily="18" charset="0"/>
                <a:cs typeface="Times New Roman" panose="02020603050405020304" pitchFamily="18" charset="0"/>
              </a:rPr>
              <a:t>Roff</a:t>
            </a:r>
            <a:r>
              <a:rPr lang="en-US" sz="2400" dirty="0">
                <a:latin typeface="Times New Roman" panose="02020603050405020304" pitchFamily="18" charset="0"/>
                <a:cs typeface="Times New Roman" panose="02020603050405020304" pitchFamily="18" charset="0"/>
              </a:rPr>
              <a:t> .  </a:t>
            </a:r>
            <a:endParaRPr lang="en-US" sz="2400" dirty="0"/>
          </a:p>
        </p:txBody>
      </p:sp>
      <p:pic>
        <p:nvPicPr>
          <p:cNvPr id="7" name="Content Placeholder 7">
            <a:extLst>
              <a:ext uri="{FF2B5EF4-FFF2-40B4-BE49-F238E27FC236}">
                <a16:creationId xmlns:a16="http://schemas.microsoft.com/office/drawing/2014/main" id="{01A9C2E2-81AC-773A-BEC5-9A7DD99293A7}"/>
              </a:ext>
            </a:extLst>
          </p:cNvPr>
          <p:cNvPicPr>
            <a:picLocks noChangeAspect="1"/>
          </p:cNvPicPr>
          <p:nvPr/>
        </p:nvPicPr>
        <p:blipFill>
          <a:blip r:embed="rId2"/>
          <a:stretch>
            <a:fillRect/>
          </a:stretch>
        </p:blipFill>
        <p:spPr>
          <a:xfrm>
            <a:off x="289249" y="2707072"/>
            <a:ext cx="10341610" cy="3314700"/>
          </a:xfrm>
          <a:prstGeom prst="rect">
            <a:avLst/>
          </a:prstGeom>
        </p:spPr>
      </p:pic>
      <p:sp>
        <p:nvSpPr>
          <p:cNvPr id="9" name="TextBox 8">
            <a:extLst>
              <a:ext uri="{FF2B5EF4-FFF2-40B4-BE49-F238E27FC236}">
                <a16:creationId xmlns:a16="http://schemas.microsoft.com/office/drawing/2014/main" id="{7A7F3366-EE21-4C42-78E2-0709A8E4A19F}"/>
              </a:ext>
            </a:extLst>
          </p:cNvPr>
          <p:cNvSpPr txBox="1"/>
          <p:nvPr/>
        </p:nvSpPr>
        <p:spPr>
          <a:xfrm>
            <a:off x="3904953" y="5987018"/>
            <a:ext cx="6097554"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Fig 2 : Resistances in memristor </a:t>
            </a:r>
            <a:endParaRPr lang="en-US" dirty="0"/>
          </a:p>
        </p:txBody>
      </p:sp>
      <p:pic>
        <p:nvPicPr>
          <p:cNvPr id="2" name="picture 4">
            <a:extLst>
              <a:ext uri="{FF2B5EF4-FFF2-40B4-BE49-F238E27FC236}">
                <a16:creationId xmlns:a16="http://schemas.microsoft.com/office/drawing/2014/main" id="{6949D07B-C143-8099-9CFD-5660C96D8A9F}"/>
              </a:ext>
            </a:extLst>
          </p:cNvPr>
          <p:cNvPicPr>
            <a:picLocks noChangeAspect="1"/>
          </p:cNvPicPr>
          <p:nvPr/>
        </p:nvPicPr>
        <p:blipFill>
          <a:blip r:embed="rId3"/>
          <a:stretch>
            <a:fillRect/>
          </a:stretch>
        </p:blipFill>
        <p:spPr>
          <a:xfrm>
            <a:off x="10823509" y="216041"/>
            <a:ext cx="1076025" cy="638954"/>
          </a:xfrm>
          <a:prstGeom prst="rect">
            <a:avLst/>
          </a:prstGeom>
          <a:effectLst/>
        </p:spPr>
      </p:pic>
    </p:spTree>
    <p:extLst>
      <p:ext uri="{BB962C8B-B14F-4D97-AF65-F5344CB8AC3E}">
        <p14:creationId xmlns:p14="http://schemas.microsoft.com/office/powerpoint/2010/main" val="752400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2364" y="149291"/>
            <a:ext cx="11261436" cy="961052"/>
          </a:xfrm>
        </p:spPr>
        <p:txBody>
          <a:bodyPr>
            <a:normAutofit fontScale="90000"/>
          </a:bodyPr>
          <a:lstStyle/>
          <a:p>
            <a:r>
              <a:rPr lang="en-US" sz="3200" dirty="0"/>
              <a:t>                                           </a:t>
            </a:r>
            <a:br>
              <a:rPr lang="en-US" sz="3200" dirty="0"/>
            </a:br>
            <a:r>
              <a:rPr lang="en-US" sz="3200" dirty="0"/>
              <a:t>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 Encoder</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br>
              <a:rPr lang="en-US" sz="2800" b="1" dirty="0"/>
            </a:br>
            <a:endParaRPr lang="en-US" sz="2800" b="1" dirty="0"/>
          </a:p>
        </p:txBody>
      </p:sp>
      <p:sp>
        <p:nvSpPr>
          <p:cNvPr id="3" name="Content Placeholder 2"/>
          <p:cNvSpPr>
            <a:spLocks noGrp="1"/>
          </p:cNvSpPr>
          <p:nvPr>
            <p:ph idx="4294967295"/>
          </p:nvPr>
        </p:nvSpPr>
        <p:spPr>
          <a:xfrm>
            <a:off x="406400" y="961052"/>
            <a:ext cx="10506075" cy="6652597"/>
          </a:xfrm>
        </p:spPr>
        <p:txBody>
          <a:bodyPr>
            <a:noAutofit/>
          </a:bodyPr>
          <a:lstStyle/>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Encoder is a combinational circuit which does the encoding function. The encoder function is to encode when one of the input bits is of effective level, and the encoder output changes in accordance with its input bits. The circuit has</a:t>
            </a:r>
            <a:r>
              <a:rPr lang="en-US" sz="2400" dirty="0">
                <a:latin typeface="Times New Roman" panose="02020603050405020304" pitchFamily="18" charset="0"/>
                <a:cs typeface="Times New Roman" panose="02020603050405020304" pitchFamily="18" charset="0"/>
                <a:sym typeface="+mn-ea"/>
              </a:rPr>
              <a:t>‘2</a:t>
            </a:r>
            <a:r>
              <a:rPr lang="en-US" sz="2400" baseline="30000" dirty="0">
                <a:latin typeface="Times New Roman" panose="02020603050405020304" pitchFamily="18" charset="0"/>
                <a:cs typeface="Times New Roman" panose="02020603050405020304" pitchFamily="18" charset="0"/>
                <a:sym typeface="+mn-ea"/>
              </a:rPr>
              <a:t>N</a:t>
            </a:r>
            <a:r>
              <a:rPr lang="en-US" sz="2400" dirty="0">
                <a:latin typeface="Times New Roman" panose="02020603050405020304" pitchFamily="18" charset="0"/>
                <a:cs typeface="Times New Roman" panose="02020603050405020304" pitchFamily="18" charset="0"/>
                <a:sym typeface="+mn-ea"/>
              </a:rPr>
              <a:t>’ inputs.</a:t>
            </a:r>
            <a:r>
              <a:rPr lang="en-US" sz="2400" dirty="0">
                <a:latin typeface="Times New Roman" panose="02020603050405020304" pitchFamily="18" charset="0"/>
                <a:cs typeface="Times New Roman" panose="02020603050405020304" pitchFamily="18" charset="0"/>
              </a:rPr>
              <a:t> ‘N’ outputs.</a:t>
            </a:r>
          </a:p>
        </p:txBody>
      </p:sp>
      <p:sp>
        <p:nvSpPr>
          <p:cNvPr id="2" name="Rectangle 1"/>
          <p:cNvSpPr/>
          <p:nvPr/>
        </p:nvSpPr>
        <p:spPr>
          <a:xfrm>
            <a:off x="3913505" y="6136640"/>
            <a:ext cx="3897630" cy="36830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Fig 4 : Block Diagram  of Encoder</a:t>
            </a:r>
            <a:endParaRPr lang="en-US" dirty="0"/>
          </a:p>
        </p:txBody>
      </p:sp>
      <p:pic>
        <p:nvPicPr>
          <p:cNvPr id="7" name="image2.png"/>
          <p:cNvPicPr/>
          <p:nvPr/>
        </p:nvPicPr>
        <p:blipFill>
          <a:blip r:embed="rId2" cstate="print"/>
          <a:stretch>
            <a:fillRect/>
          </a:stretch>
        </p:blipFill>
        <p:spPr>
          <a:xfrm>
            <a:off x="3189514" y="3570514"/>
            <a:ext cx="4027715" cy="2155372"/>
          </a:xfrm>
          <a:prstGeom prst="rect">
            <a:avLst/>
          </a:prstGeom>
        </p:spPr>
      </p:pic>
      <p:sp>
        <p:nvSpPr>
          <p:cNvPr id="4" name="Slide Number Placeholder 3"/>
          <p:cNvSpPr>
            <a:spLocks noGrp="1"/>
          </p:cNvSpPr>
          <p:nvPr>
            <p:ph type="sldNum" sz="quarter" idx="12"/>
          </p:nvPr>
        </p:nvSpPr>
        <p:spPr/>
        <p:txBody>
          <a:bodyPr/>
          <a:lstStyle/>
          <a:p>
            <a:fld id="{26459E5F-9A9D-48E0-94DF-645631BD3A85}" type="slidenum">
              <a:rPr lang="en-IN" sz="2000" smtClean="0">
                <a:latin typeface="Times New Roman" panose="02020603050405020304" pitchFamily="18" charset="0"/>
                <a:cs typeface="Times New Roman" panose="02020603050405020304" pitchFamily="18" charset="0"/>
              </a:rPr>
              <a:t>8</a:t>
            </a:fld>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D13BFD0-2DBA-F443-B07B-FD595C5736D4}"/>
              </a:ext>
            </a:extLst>
          </p:cNvPr>
          <p:cNvPicPr>
            <a:picLocks noChangeAspect="1"/>
          </p:cNvPicPr>
          <p:nvPr/>
        </p:nvPicPr>
        <p:blipFill>
          <a:blip r:embed="rId3"/>
          <a:stretch>
            <a:fillRect/>
          </a:stretch>
        </p:blipFill>
        <p:spPr>
          <a:xfrm>
            <a:off x="10495651" y="149291"/>
            <a:ext cx="1274974" cy="757092"/>
          </a:xfrm>
          <a:prstGeom prst="rect">
            <a:avLst/>
          </a:prstGeom>
          <a:effec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 y="365125"/>
            <a:ext cx="11289030" cy="1325880"/>
          </a:xfrm>
        </p:spPr>
        <p:txBody>
          <a:bodyPr>
            <a:normAutofit fontScale="90000"/>
          </a:bodyPr>
          <a:lstStyle/>
          <a:p>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3110" b="1" dirty="0">
                <a:latin typeface="Times New Roman" panose="02020603050405020304" pitchFamily="18" charset="0"/>
                <a:cs typeface="Times New Roman" panose="02020603050405020304" pitchFamily="18" charset="0"/>
              </a:rPr>
              <a:t>Design of 8 to 3 Encoder:</a:t>
            </a:r>
            <a:br>
              <a:rPr lang="en-US" sz="3600" b="1" dirty="0">
                <a:latin typeface="Times New Roman" panose="02020603050405020304" pitchFamily="18" charset="0"/>
                <a:cs typeface="Times New Roman" panose="02020603050405020304" pitchFamily="18" charset="0"/>
              </a:rPr>
            </a:br>
            <a:r>
              <a:rPr lang="en-US" sz="3110" dirty="0">
                <a:latin typeface="Times New Roman" panose="02020603050405020304" pitchFamily="18" charset="0"/>
                <a:cs typeface="Times New Roman" panose="02020603050405020304" pitchFamily="18" charset="0"/>
              </a:rPr>
              <a:t> </a:t>
            </a:r>
          </a:p>
        </p:txBody>
      </p:sp>
      <p:sp>
        <p:nvSpPr>
          <p:cNvPr id="3" name="Slide Number Placeholder 2"/>
          <p:cNvSpPr>
            <a:spLocks noGrp="1"/>
          </p:cNvSpPr>
          <p:nvPr>
            <p:ph type="sldNum" sz="quarter" idx="12"/>
          </p:nvPr>
        </p:nvSpPr>
        <p:spPr/>
        <p:txBody>
          <a:bodyPr/>
          <a:lstStyle/>
          <a:p>
            <a:fld id="{26459E5F-9A9D-48E0-94DF-645631BD3A85}" type="slidenum">
              <a:rPr lang="en-IN" sz="2000" smtClean="0"/>
              <a:t>9</a:t>
            </a:fld>
            <a:endParaRPr lang="en-IN" sz="2000" dirty="0"/>
          </a:p>
        </p:txBody>
      </p:sp>
      <p:sp>
        <p:nvSpPr>
          <p:cNvPr id="4" name="Text Box 3"/>
          <p:cNvSpPr txBox="1"/>
          <p:nvPr/>
        </p:nvSpPr>
        <p:spPr>
          <a:xfrm>
            <a:off x="10908665" y="5299075"/>
            <a:ext cx="309880" cy="368300"/>
          </a:xfrm>
          <a:prstGeom prst="rect">
            <a:avLst/>
          </a:prstGeom>
          <a:noFill/>
        </p:spPr>
        <p:txBody>
          <a:bodyPr wrap="none" rtlCol="0">
            <a:spAutoFit/>
          </a:bodyPr>
          <a:lstStyle/>
          <a:p>
            <a:endParaRPr lang="en-US"/>
          </a:p>
        </p:txBody>
      </p:sp>
      <p:pic>
        <p:nvPicPr>
          <p:cNvPr id="38" name="Picture 1"/>
          <p:cNvPicPr>
            <a:picLocks noGrp="1" noChangeAspect="1"/>
          </p:cNvPicPr>
          <p:nvPr>
            <p:ph idx="1"/>
          </p:nvPr>
        </p:nvPicPr>
        <p:blipFill>
          <a:blip r:embed="rId2"/>
          <a:stretch>
            <a:fillRect/>
          </a:stretch>
        </p:blipFill>
        <p:spPr>
          <a:xfrm>
            <a:off x="2277110" y="2207260"/>
            <a:ext cx="7159625" cy="3587750"/>
          </a:xfrm>
          <a:prstGeom prst="rect">
            <a:avLst/>
          </a:prstGeom>
          <a:noFill/>
          <a:ln>
            <a:noFill/>
          </a:ln>
        </p:spPr>
      </p:pic>
      <p:sp>
        <p:nvSpPr>
          <p:cNvPr id="8" name="Text Box 7"/>
          <p:cNvSpPr txBox="1"/>
          <p:nvPr/>
        </p:nvSpPr>
        <p:spPr>
          <a:xfrm>
            <a:off x="3975100" y="5946140"/>
            <a:ext cx="4540885" cy="67564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sym typeface="+mn-ea"/>
              </a:rPr>
              <a:t>    </a:t>
            </a:r>
            <a:r>
              <a:rPr lang="en-US" sz="2000">
                <a:latin typeface="Times New Roman" panose="02020603050405020304" pitchFamily="18" charset="0"/>
                <a:cs typeface="Times New Roman" panose="02020603050405020304" pitchFamily="18" charset="0"/>
                <a:sym typeface="+mn-ea"/>
              </a:rPr>
              <a:t>  Fig 5 : Block diagram</a:t>
            </a:r>
            <a:endParaRPr lang="en-US">
              <a:latin typeface="Times New Roman" panose="02020603050405020304" pitchFamily="18" charset="0"/>
              <a:cs typeface="Times New Roman" panose="02020603050405020304" pitchFamily="18" charset="0"/>
            </a:endParaRPr>
          </a:p>
          <a:p>
            <a:endParaRPr lang="en-US"/>
          </a:p>
        </p:txBody>
      </p:sp>
      <p:pic>
        <p:nvPicPr>
          <p:cNvPr id="5" name="picture 4">
            <a:extLst>
              <a:ext uri="{FF2B5EF4-FFF2-40B4-BE49-F238E27FC236}">
                <a16:creationId xmlns:a16="http://schemas.microsoft.com/office/drawing/2014/main" id="{7AA2CCCF-ACD4-580D-60A8-99BE97A2BAB7}"/>
              </a:ext>
            </a:extLst>
          </p:cNvPr>
          <p:cNvPicPr>
            <a:picLocks noChangeAspect="1"/>
          </p:cNvPicPr>
          <p:nvPr/>
        </p:nvPicPr>
        <p:blipFill>
          <a:blip r:embed="rId3"/>
          <a:stretch>
            <a:fillRect/>
          </a:stretch>
        </p:blipFill>
        <p:spPr>
          <a:xfrm>
            <a:off x="10581058" y="220462"/>
            <a:ext cx="1274974" cy="757092"/>
          </a:xfrm>
          <a:prstGeom prst="rect">
            <a:avLst/>
          </a:prstGeom>
          <a:effectLst/>
        </p:spPr>
      </p:pic>
    </p:spTree>
  </p:cSld>
  <p:clrMapOvr>
    <a:masterClrMapping/>
  </p:clrMapOvr>
  <p:transition/>
</p:sld>
</file>

<file path=ppt/theme/theme1.xml><?xml version="1.0" encoding="utf-8"?>
<a:theme xmlns:a="http://schemas.openxmlformats.org/drawingml/2006/main" name="Office Them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1640</Words>
  <Application>Microsoft Office PowerPoint</Application>
  <PresentationFormat>Widescreen</PresentationFormat>
  <Paragraphs>241</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Cambria</vt:lpstr>
      <vt:lpstr>Times New Roman</vt:lpstr>
      <vt:lpstr>Wingdings</vt:lpstr>
      <vt:lpstr>Office Theme</vt:lpstr>
      <vt:lpstr>  DESIGN OF MEMRISTOR BASED LOW POWER  ENCODER USING PGL TECHNIQUE</vt:lpstr>
      <vt:lpstr>          Contents</vt:lpstr>
      <vt:lpstr>           Abstract</vt:lpstr>
      <vt:lpstr>PowerPoint Presentation</vt:lpstr>
      <vt:lpstr>        Introduction     </vt:lpstr>
      <vt:lpstr>             </vt:lpstr>
      <vt:lpstr>PowerPoint Presentation</vt:lpstr>
      <vt:lpstr>                                                                                                                                                  Encoder       </vt:lpstr>
      <vt:lpstr>  Design of 8 to 3 Encoder:  </vt:lpstr>
      <vt:lpstr>Truth Table of encoder</vt:lpstr>
      <vt:lpstr>Encoder using CMOS logic </vt:lpstr>
      <vt:lpstr>Encoder using CMOS logic </vt:lpstr>
      <vt:lpstr>Resulting waveform</vt:lpstr>
      <vt:lpstr>Encoder using Pseudo NMOS logic </vt:lpstr>
      <vt:lpstr>Encoder using Pseudo NMOS logic </vt:lpstr>
      <vt:lpstr>Resulting waveform</vt:lpstr>
      <vt:lpstr>   Encoder using memristor</vt:lpstr>
      <vt:lpstr>      Encoder using memristor</vt:lpstr>
      <vt:lpstr>Resulting waveform</vt:lpstr>
      <vt:lpstr>Problems Identified</vt:lpstr>
      <vt:lpstr>Problems Identified</vt:lpstr>
      <vt:lpstr>                                        PGL Technique</vt:lpstr>
      <vt:lpstr>PowerPoint Presentation</vt:lpstr>
      <vt:lpstr>PowerPoint Presentation</vt:lpstr>
      <vt:lpstr>PowerPoint Presentation</vt:lpstr>
      <vt:lpstr>Performance evaluation</vt:lpstr>
      <vt:lpstr>PowerPoint Presentation</vt:lpstr>
      <vt:lpstr>PowerPoint Presentation</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LOW POWER AND HIGH PERFORMANCE TERNARY CONTENT ADDRESSABLE MEMORY(TCAM)</dc:title>
  <dc:creator>Administrator</dc:creator>
  <cp:lastModifiedBy>Ganesh Maganti</cp:lastModifiedBy>
  <cp:revision>235</cp:revision>
  <dcterms:created xsi:type="dcterms:W3CDTF">2022-07-04T06:43:00Z</dcterms:created>
  <dcterms:modified xsi:type="dcterms:W3CDTF">2024-03-29T16:56:22Z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9E8AE81F01A94DF0BD04BDD802200D6B</vt:lpwstr>
  </property>
  <property fmtid="{D5CDD505-2E9C-101B-9397-08002B2CF9AE}" pid="3" name="KSOProductBuildVer">
    <vt:lpwstr>1033-12.2.0.13215</vt:lpwstr>
  </property>
</Properties>
</file>