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58" r:id="rId6"/>
    <p:sldId id="259" r:id="rId7"/>
    <p:sldId id="260" r:id="rId8"/>
    <p:sldId id="261" r:id="rId9"/>
    <p:sldId id="262" r:id="rId10"/>
    <p:sldId id="263"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3/18/2017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3/18/2017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3/18/2017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3/18/2017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3/18/2017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unavakar.cs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grawalyash012@gmail.com" TargetMode="External"/><Relationship Id="rId4" Type="http://schemas.openxmlformats.org/officeDocument/2006/relationships/hyperlink" Target="mailto:abhishek.mishra2014@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Deloitte CCTC</a:t>
            </a:r>
            <a:endParaRPr lang="en-US" dirty="0"/>
          </a:p>
        </p:txBody>
      </p:sp>
      <p:sp>
        <p:nvSpPr>
          <p:cNvPr id="3" name="Content Placeholder 2"/>
          <p:cNvSpPr>
            <a:spLocks noGrp="1"/>
          </p:cNvSpPr>
          <p:nvPr>
            <p:ph type="subTitle" idx="1"/>
          </p:nvPr>
        </p:nvSpPr>
        <p:spPr>
          <a:xfrm>
            <a:off x="1065212" y="3403600"/>
            <a:ext cx="8305800" cy="2387600"/>
          </a:xfrm>
        </p:spPr>
        <p:txBody>
          <a:bodyPr>
            <a:normAutofit lnSpcReduction="10000"/>
          </a:bodyPr>
          <a:lstStyle/>
          <a:p>
            <a:r>
              <a:rPr lang="en-US" dirty="0" smtClean="0"/>
              <a:t>Team Name: TIME2LAUNCH</a:t>
            </a:r>
          </a:p>
          <a:p>
            <a:r>
              <a:rPr lang="en-US" dirty="0" smtClean="0"/>
              <a:t>College: VIT University Vellore</a:t>
            </a:r>
          </a:p>
          <a:p>
            <a:r>
              <a:rPr lang="en-US" dirty="0" smtClean="0"/>
              <a:t>Team Captain: </a:t>
            </a:r>
            <a:r>
              <a:rPr lang="en-US" dirty="0" err="1" smtClean="0"/>
              <a:t>Arunava</a:t>
            </a:r>
            <a:r>
              <a:rPr lang="en-US" dirty="0" smtClean="0"/>
              <a:t> </a:t>
            </a:r>
            <a:r>
              <a:rPr lang="en-US" dirty="0" err="1" smtClean="0"/>
              <a:t>Kar</a:t>
            </a:r>
            <a:r>
              <a:rPr lang="en-US" dirty="0" smtClean="0"/>
              <a:t> (</a:t>
            </a:r>
            <a:r>
              <a:rPr lang="en-US" dirty="0" smtClean="0">
                <a:hlinkClick r:id="rId3"/>
              </a:rPr>
              <a:t>arunavakar.cse@gmail.com</a:t>
            </a:r>
            <a:r>
              <a:rPr lang="en-US" dirty="0" smtClean="0"/>
              <a:t>)</a:t>
            </a:r>
          </a:p>
          <a:p>
            <a:r>
              <a:rPr lang="en-US" dirty="0" smtClean="0"/>
              <a:t>Team Members:</a:t>
            </a:r>
          </a:p>
          <a:p>
            <a:r>
              <a:rPr lang="en-US" dirty="0" smtClean="0"/>
              <a:t>Abhishek Mishra (</a:t>
            </a:r>
            <a:r>
              <a:rPr lang="en-US" dirty="0" smtClean="0">
                <a:hlinkClick r:id="rId4"/>
              </a:rPr>
              <a:t>abhishek.mishra2014@yahoo.com</a:t>
            </a:r>
            <a:r>
              <a:rPr lang="en-US" dirty="0" smtClean="0"/>
              <a:t>)</a:t>
            </a:r>
          </a:p>
          <a:p>
            <a:r>
              <a:rPr lang="en-US" dirty="0" err="1" smtClean="0"/>
              <a:t>Yash</a:t>
            </a:r>
            <a:r>
              <a:rPr lang="en-US" dirty="0" smtClean="0"/>
              <a:t> Agrawal (</a:t>
            </a:r>
            <a:r>
              <a:rPr lang="en-US" dirty="0" smtClean="0">
                <a:hlinkClick r:id="rId5"/>
              </a:rPr>
              <a:t>agrawalyash012@gmail.com</a:t>
            </a:r>
            <a:r>
              <a:rPr lang="en-US" dirty="0" smtClean="0"/>
              <a:t>)</a:t>
            </a:r>
            <a:endParaRPr lang="en-US" dirty="0"/>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Email scenario to capture user credentials :</a:t>
            </a:r>
            <a:endParaRPr lang="en-US" dirty="0"/>
          </a:p>
        </p:txBody>
      </p:sp>
      <p:sp>
        <p:nvSpPr>
          <p:cNvPr id="3" name="Content Placeholder 2"/>
          <p:cNvSpPr>
            <a:spLocks noGrp="1"/>
          </p:cNvSpPr>
          <p:nvPr>
            <p:ph idx="1"/>
          </p:nvPr>
        </p:nvSpPr>
        <p:spPr>
          <a:xfrm>
            <a:off x="1065212" y="1600200"/>
            <a:ext cx="8839200" cy="5181600"/>
          </a:xfrm>
        </p:spPr>
        <p:txBody>
          <a:bodyPr>
            <a:normAutofit fontScale="92500" lnSpcReduction="10000"/>
          </a:bodyPr>
          <a:lstStyle/>
          <a:p>
            <a:pPr marL="45720" indent="0">
              <a:buNone/>
            </a:pPr>
            <a:r>
              <a:rPr lang="en-GB" b="1" dirty="0"/>
              <a:t>From </a:t>
            </a:r>
            <a:r>
              <a:rPr lang="en-GB" dirty="0"/>
              <a:t>: </a:t>
            </a:r>
            <a:r>
              <a:rPr lang="en-GB" dirty="0" smtClean="0"/>
              <a:t>shekharraj_cctc@gmail.com</a:t>
            </a:r>
            <a:endParaRPr lang="en-GB" dirty="0"/>
          </a:p>
          <a:p>
            <a:pPr marL="45720" indent="0">
              <a:buNone/>
            </a:pPr>
            <a:r>
              <a:rPr lang="en-GB" b="1" dirty="0" smtClean="0"/>
              <a:t>To</a:t>
            </a:r>
            <a:r>
              <a:rPr lang="en-GB" b="1" dirty="0"/>
              <a:t>: </a:t>
            </a:r>
            <a:r>
              <a:rPr lang="en-GB" u="sng" dirty="0"/>
              <a:t>sample@cctcltd.com</a:t>
            </a:r>
            <a:endParaRPr lang="en-GB" dirty="0"/>
          </a:p>
          <a:p>
            <a:pPr marL="45720" indent="0">
              <a:buNone/>
            </a:pPr>
            <a:r>
              <a:rPr lang="en-GB" b="1" dirty="0"/>
              <a:t>Subject: </a:t>
            </a:r>
            <a:r>
              <a:rPr lang="en-GB" dirty="0"/>
              <a:t>Reg.</a:t>
            </a:r>
            <a:r>
              <a:rPr lang="en-GB" b="1" dirty="0"/>
              <a:t> </a:t>
            </a:r>
            <a:r>
              <a:rPr lang="en-GB" dirty="0"/>
              <a:t>maintenance process</a:t>
            </a:r>
          </a:p>
          <a:p>
            <a:pPr marL="45720" indent="0">
              <a:buNone/>
            </a:pPr>
            <a:endParaRPr lang="en-GB" dirty="0"/>
          </a:p>
          <a:p>
            <a:pPr marL="45720" indent="0">
              <a:buNone/>
            </a:pPr>
            <a:r>
              <a:rPr lang="en-GB" dirty="0"/>
              <a:t>Dear [Name of the employee] ,</a:t>
            </a:r>
          </a:p>
          <a:p>
            <a:pPr marL="45720" indent="0">
              <a:buNone/>
            </a:pPr>
            <a:r>
              <a:rPr lang="en-GB" dirty="0" smtClean="0"/>
              <a:t>This </a:t>
            </a:r>
            <a:r>
              <a:rPr lang="en-GB" dirty="0"/>
              <a:t>is to inform you that we are  currently carrying out a maintenance process to reduce risks of cyber attacks. Please  click on the link below and activate your account on the new domain as the old domain will not be functional starting tomorrow.</a:t>
            </a:r>
          </a:p>
          <a:p>
            <a:pPr marL="45720" indent="0">
              <a:buNone/>
            </a:pPr>
            <a:r>
              <a:rPr lang="en-GB" dirty="0"/>
              <a:t>Please click </a:t>
            </a:r>
            <a:r>
              <a:rPr lang="en-GB" dirty="0" smtClean="0">
                <a:solidFill>
                  <a:schemeClr val="bg2">
                    <a:lumMod val="50000"/>
                  </a:schemeClr>
                </a:solidFill>
              </a:rPr>
              <a:t>here</a:t>
            </a:r>
            <a:r>
              <a:rPr lang="en-GB" dirty="0" smtClean="0"/>
              <a:t> </a:t>
            </a:r>
            <a:r>
              <a:rPr lang="en-GB" dirty="0"/>
              <a:t>to proceed</a:t>
            </a:r>
            <a:r>
              <a:rPr lang="en-GB" dirty="0" smtClean="0"/>
              <a:t>.</a:t>
            </a:r>
            <a:r>
              <a:rPr lang="en-GB" dirty="0"/>
              <a:t> </a:t>
            </a:r>
          </a:p>
          <a:p>
            <a:pPr marL="45720" indent="0">
              <a:buNone/>
            </a:pPr>
            <a:r>
              <a:rPr lang="en-GB" dirty="0"/>
              <a:t>Regards</a:t>
            </a:r>
          </a:p>
          <a:p>
            <a:pPr marL="45720" indent="0">
              <a:buNone/>
            </a:pPr>
            <a:r>
              <a:rPr lang="en-GB" dirty="0" err="1"/>
              <a:t>Shekhar</a:t>
            </a:r>
            <a:r>
              <a:rPr lang="en-GB" dirty="0"/>
              <a:t> raj </a:t>
            </a:r>
          </a:p>
          <a:p>
            <a:pPr marL="45720" indent="0">
              <a:buNone/>
            </a:pPr>
            <a:r>
              <a:rPr lang="en-GB" dirty="0"/>
              <a:t>CCTC Financial</a:t>
            </a:r>
          </a:p>
          <a:p>
            <a:pPr marL="45720" indent="0">
              <a:buNone/>
            </a:pPr>
            <a:endParaRPr lang="en-US" dirty="0"/>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404" y="152400"/>
            <a:ext cx="8686801" cy="1066800"/>
          </a:xfrm>
        </p:spPr>
        <p:txBody>
          <a:bodyPr/>
          <a:lstStyle/>
          <a:p>
            <a:r>
              <a:rPr lang="en-GB" dirty="0" smtClean="0"/>
              <a:t>Email </a:t>
            </a:r>
            <a:r>
              <a:rPr lang="en-GB" dirty="0"/>
              <a:t>scenario with attachment </a:t>
            </a:r>
            <a:r>
              <a:rPr lang="en-GB" dirty="0" smtClean="0"/>
              <a:t>:</a:t>
            </a:r>
            <a:endParaRPr lang="en-GB" dirty="0"/>
          </a:p>
        </p:txBody>
      </p:sp>
      <p:sp>
        <p:nvSpPr>
          <p:cNvPr id="3" name="Content Placeholder 2"/>
          <p:cNvSpPr>
            <a:spLocks noGrp="1"/>
          </p:cNvSpPr>
          <p:nvPr>
            <p:ph idx="1"/>
          </p:nvPr>
        </p:nvSpPr>
        <p:spPr>
          <a:xfrm>
            <a:off x="1065212" y="1600200"/>
            <a:ext cx="8686801" cy="5257800"/>
          </a:xfrm>
        </p:spPr>
        <p:txBody>
          <a:bodyPr>
            <a:normAutofit/>
          </a:bodyPr>
          <a:lstStyle/>
          <a:p>
            <a:pPr marL="45720" indent="0">
              <a:buNone/>
            </a:pPr>
            <a:r>
              <a:rPr lang="en-GB" dirty="0"/>
              <a:t>From: </a:t>
            </a:r>
            <a:r>
              <a:rPr lang="en-GB" dirty="0" smtClean="0"/>
              <a:t>shekharraj_cctc@gmail.com</a:t>
            </a:r>
            <a:endParaRPr lang="en-GB" dirty="0"/>
          </a:p>
          <a:p>
            <a:pPr marL="45720" indent="0">
              <a:buNone/>
            </a:pPr>
            <a:r>
              <a:rPr lang="en-GB" dirty="0"/>
              <a:t>To: </a:t>
            </a:r>
            <a:r>
              <a:rPr lang="en-GB" u="sng" dirty="0"/>
              <a:t>sample@cctcltd.com</a:t>
            </a:r>
            <a:endParaRPr lang="en-GB" dirty="0"/>
          </a:p>
          <a:p>
            <a:pPr marL="45720" indent="0">
              <a:buNone/>
            </a:pPr>
            <a:r>
              <a:rPr lang="en-GB" dirty="0"/>
              <a:t>Subject: Urgent - Business meeting tomorrow</a:t>
            </a:r>
          </a:p>
          <a:p>
            <a:pPr marL="45720" indent="0">
              <a:buNone/>
            </a:pPr>
            <a:r>
              <a:rPr lang="en-GB" dirty="0"/>
              <a:t> </a:t>
            </a:r>
          </a:p>
          <a:p>
            <a:pPr marL="45720" indent="0">
              <a:buNone/>
            </a:pPr>
            <a:r>
              <a:rPr lang="en-GB" dirty="0"/>
              <a:t>Dear [Name of employee],</a:t>
            </a:r>
          </a:p>
          <a:p>
            <a:pPr marL="45720" indent="0">
              <a:buNone/>
            </a:pPr>
            <a:r>
              <a:rPr lang="en-GB" dirty="0" smtClean="0"/>
              <a:t>This </a:t>
            </a:r>
            <a:r>
              <a:rPr lang="en-GB" dirty="0"/>
              <a:t>is to inform you that (Name of the company) has decided to visit us in regard to the business deal offered by them earlier this year. They want to know the status of work being done. We have compiled a brief analysis pattern for each department which can be viewed in the attachment. </a:t>
            </a:r>
          </a:p>
          <a:p>
            <a:pPr marL="45720" indent="0">
              <a:buNone/>
            </a:pPr>
            <a:r>
              <a:rPr lang="en-GB" dirty="0"/>
              <a:t>Regards</a:t>
            </a:r>
          </a:p>
          <a:p>
            <a:pPr marL="45720" indent="0">
              <a:buNone/>
            </a:pPr>
            <a:r>
              <a:rPr lang="en-GB" dirty="0" err="1"/>
              <a:t>Shekhar</a:t>
            </a:r>
            <a:r>
              <a:rPr lang="en-GB" dirty="0"/>
              <a:t> Raj</a:t>
            </a:r>
          </a:p>
          <a:p>
            <a:pPr marL="45720" indent="0">
              <a:buNone/>
            </a:pPr>
            <a:r>
              <a:rPr lang="en-GB" dirty="0"/>
              <a:t>CCTC Financial</a:t>
            </a:r>
          </a:p>
          <a:p>
            <a:pPr marL="45720" indent="0">
              <a:buNone/>
            </a:pP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Voice based </a:t>
            </a:r>
            <a:r>
              <a:rPr lang="en-GB" dirty="0" smtClean="0"/>
              <a:t>“</a:t>
            </a:r>
            <a:r>
              <a:rPr lang="en-GB" dirty="0" err="1" smtClean="0"/>
              <a:t>vishing</a:t>
            </a:r>
            <a:r>
              <a:rPr lang="en-GB" dirty="0" smtClean="0"/>
              <a:t>” </a:t>
            </a:r>
            <a:r>
              <a:rPr lang="en-GB" dirty="0"/>
              <a:t>scenario:</a:t>
            </a:r>
            <a:br>
              <a:rPr lang="en-GB" dirty="0"/>
            </a:br>
            <a:endParaRPr lang="en-US" dirty="0"/>
          </a:p>
        </p:txBody>
      </p:sp>
      <p:sp>
        <p:nvSpPr>
          <p:cNvPr id="3" name="Content Placeholder 2"/>
          <p:cNvSpPr>
            <a:spLocks noGrp="1"/>
          </p:cNvSpPr>
          <p:nvPr>
            <p:ph idx="1"/>
          </p:nvPr>
        </p:nvSpPr>
        <p:spPr>
          <a:xfrm>
            <a:off x="1065212" y="1219200"/>
            <a:ext cx="8686801" cy="5257800"/>
          </a:xfrm>
        </p:spPr>
        <p:txBody>
          <a:bodyPr>
            <a:normAutofit fontScale="92500" lnSpcReduction="20000"/>
          </a:bodyPr>
          <a:lstStyle/>
          <a:p>
            <a:pPr marL="45720" indent="0">
              <a:buNone/>
            </a:pPr>
            <a:r>
              <a:rPr lang="en-GB" dirty="0"/>
              <a:t>Hello, we are calling from the head </a:t>
            </a:r>
            <a:r>
              <a:rPr lang="en-GB" dirty="0" smtClean="0"/>
              <a:t>office, </a:t>
            </a:r>
            <a:r>
              <a:rPr lang="en-GB" dirty="0"/>
              <a:t>there has been an unusual activity in your account and hence your account is being blocked. If you have not accessed your account in the past hour  please call </a:t>
            </a:r>
            <a:r>
              <a:rPr lang="en-GB" dirty="0" smtClean="0"/>
              <a:t>on the following number</a:t>
            </a:r>
          </a:p>
          <a:p>
            <a:pPr marL="45720" indent="0">
              <a:buNone/>
            </a:pPr>
            <a:r>
              <a:rPr lang="en-GB" dirty="0" smtClean="0"/>
              <a:t>9005590055.</a:t>
            </a:r>
            <a:endParaRPr lang="en-GB" dirty="0"/>
          </a:p>
          <a:p>
            <a:pPr marL="45720" indent="0">
              <a:buNone/>
            </a:pPr>
            <a:r>
              <a:rPr lang="en-GB" dirty="0"/>
              <a:t>T</a:t>
            </a:r>
            <a:r>
              <a:rPr lang="en-GB" dirty="0" smtClean="0"/>
              <a:t>hank you.</a:t>
            </a:r>
          </a:p>
          <a:p>
            <a:pPr marL="45720" indent="0">
              <a:buNone/>
            </a:pPr>
            <a:r>
              <a:rPr lang="en-US" b="1" dirty="0" smtClean="0"/>
              <a:t>Scenario after the victim dials the provided phone number-</a:t>
            </a:r>
            <a:endParaRPr lang="en-GB" b="1" dirty="0"/>
          </a:p>
          <a:p>
            <a:pPr marL="45720" indent="0">
              <a:buNone/>
            </a:pPr>
            <a:r>
              <a:rPr lang="en-GB" dirty="0"/>
              <a:t>Welcome to the helpdesk of CCTC financial,</a:t>
            </a:r>
          </a:p>
          <a:p>
            <a:pPr marL="45720" indent="0">
              <a:buNone/>
            </a:pPr>
            <a:r>
              <a:rPr lang="en-GB" dirty="0" smtClean="0"/>
              <a:t>Please </a:t>
            </a:r>
            <a:r>
              <a:rPr lang="en-GB" dirty="0"/>
              <a:t>type your employee ID then press ‘#’ button to proceed.</a:t>
            </a:r>
          </a:p>
          <a:p>
            <a:pPr marL="45720" indent="0">
              <a:buNone/>
            </a:pPr>
            <a:r>
              <a:rPr lang="en-GB" dirty="0" smtClean="0"/>
              <a:t>Please </a:t>
            </a:r>
            <a:r>
              <a:rPr lang="en-GB" dirty="0"/>
              <a:t>enter your user-Id and press ‘#’ to </a:t>
            </a:r>
            <a:r>
              <a:rPr lang="en-GB" dirty="0" smtClean="0"/>
              <a:t>proceed.</a:t>
            </a:r>
          </a:p>
          <a:p>
            <a:pPr marL="45720" indent="0">
              <a:buNone/>
            </a:pPr>
            <a:r>
              <a:rPr lang="en-GB" dirty="0" smtClean="0"/>
              <a:t>We </a:t>
            </a:r>
            <a:r>
              <a:rPr lang="en-GB" dirty="0"/>
              <a:t>strongly recommend you to change your password,</a:t>
            </a:r>
          </a:p>
          <a:p>
            <a:pPr marL="45720" indent="0">
              <a:buNone/>
            </a:pPr>
            <a:r>
              <a:rPr lang="en-GB" dirty="0"/>
              <a:t>To proceed press ‘#’ button.</a:t>
            </a:r>
          </a:p>
          <a:p>
            <a:pPr marL="45720" indent="0">
              <a:buNone/>
            </a:pPr>
            <a:r>
              <a:rPr lang="en-GB" dirty="0"/>
              <a:t>Please enter your old password:</a:t>
            </a:r>
          </a:p>
          <a:p>
            <a:pPr marL="45720" indent="0">
              <a:buNone/>
            </a:pPr>
            <a:r>
              <a:rPr lang="en-GB" dirty="0"/>
              <a:t>Please enter your new password:</a:t>
            </a:r>
          </a:p>
          <a:p>
            <a:pPr marL="45720" indent="0">
              <a:buNone/>
            </a:pP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Strategy to gather email IDs and phone numbers:</a:t>
            </a:r>
          </a:p>
        </p:txBody>
      </p:sp>
      <p:sp>
        <p:nvSpPr>
          <p:cNvPr id="3" name="Content Placeholder 2"/>
          <p:cNvSpPr>
            <a:spLocks noGrp="1"/>
          </p:cNvSpPr>
          <p:nvPr>
            <p:ph idx="1"/>
          </p:nvPr>
        </p:nvSpPr>
        <p:spPr/>
        <p:txBody>
          <a:bodyPr>
            <a:normAutofit/>
          </a:bodyPr>
          <a:lstStyle/>
          <a:p>
            <a:r>
              <a:rPr lang="en-GB" dirty="0"/>
              <a:t>To gather the information like email Ids and phone numbers of the individuals of CCTC Financial we can use social networking sites like </a:t>
            </a:r>
            <a:r>
              <a:rPr lang="en-GB" b="1" dirty="0" smtClean="0"/>
              <a:t>LinkedIn</a:t>
            </a:r>
            <a:r>
              <a:rPr lang="en-GB" b="1" dirty="0"/>
              <a:t>. </a:t>
            </a:r>
            <a:r>
              <a:rPr lang="en-GB" dirty="0"/>
              <a:t>From </a:t>
            </a:r>
            <a:r>
              <a:rPr lang="en-GB" dirty="0"/>
              <a:t>L</a:t>
            </a:r>
            <a:r>
              <a:rPr lang="en-GB" dirty="0" smtClean="0"/>
              <a:t>inkedIn </a:t>
            </a:r>
            <a:r>
              <a:rPr lang="en-GB" dirty="0"/>
              <a:t>we can search the details of the current employees of CCTC </a:t>
            </a:r>
            <a:r>
              <a:rPr lang="en-GB" dirty="0" smtClean="0"/>
              <a:t>Financial with </a:t>
            </a:r>
            <a:r>
              <a:rPr lang="en-GB" dirty="0"/>
              <a:t>the location.</a:t>
            </a:r>
          </a:p>
          <a:p>
            <a:r>
              <a:rPr lang="en-GB" dirty="0"/>
              <a:t>If the email Ids and phone numbers are not open to public , we may send them a </a:t>
            </a:r>
            <a:r>
              <a:rPr lang="en-GB" b="1" dirty="0"/>
              <a:t>connect request </a:t>
            </a:r>
            <a:r>
              <a:rPr lang="en-GB" dirty="0"/>
              <a:t>as a friend so after they accept our request we can </a:t>
            </a:r>
            <a:r>
              <a:rPr lang="en-GB" dirty="0" smtClean="0"/>
              <a:t>get the </a:t>
            </a:r>
            <a:r>
              <a:rPr lang="en-GB" dirty="0"/>
              <a:t>required information.</a:t>
            </a:r>
          </a:p>
          <a:p>
            <a:r>
              <a:rPr lang="en-GB" dirty="0"/>
              <a:t>The other way is that we can ask the companies which have done business </a:t>
            </a:r>
            <a:r>
              <a:rPr lang="en-GB" dirty="0" smtClean="0"/>
              <a:t>with </a:t>
            </a:r>
            <a:r>
              <a:rPr lang="en-GB" dirty="0"/>
              <a:t>the CCTC financial in the past</a:t>
            </a:r>
            <a:r>
              <a:rPr lang="en-GB" dirty="0" smtClean="0"/>
              <a:t>.</a:t>
            </a:r>
          </a:p>
          <a:p>
            <a:r>
              <a:rPr lang="en-US" dirty="0" smtClean="0"/>
              <a:t>We can create an employer ID on websites like </a:t>
            </a:r>
            <a:r>
              <a:rPr lang="en-US" b="1" dirty="0" smtClean="0"/>
              <a:t>naukri.com</a:t>
            </a:r>
            <a:r>
              <a:rPr lang="en-US" dirty="0" smtClean="0"/>
              <a:t> so we can get access to resumes of various aspirants. This way we can get access to their contact number.</a:t>
            </a:r>
            <a:endParaRPr lang="en-GB" dirty="0"/>
          </a:p>
          <a:p>
            <a:pPr marL="45720" indent="0">
              <a:buNone/>
            </a:pP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smtClean="0"/>
              <a:t>In the first email phishing scenario we are aiming to capture user credentials of the employees by creating a new domain of their company’s website and asking them to update their account. </a:t>
            </a:r>
            <a:r>
              <a:rPr lang="en-US" dirty="0" smtClean="0"/>
              <a:t>As they will enter their credentials in our domain, we can get access to their user ID’s and passwords which can be used to capture important data regarding the company from the official website of the company.</a:t>
            </a:r>
          </a:p>
          <a:p>
            <a:pPr marL="45720" indent="0">
              <a:buNone/>
            </a:pPr>
            <a:r>
              <a:rPr lang="en-US" dirty="0" smtClean="0"/>
              <a:t>In the second email-phishing scenario we are aiming to entice the user into clicking the attachment. When the user clicks the attachment, we can have the document as password protected document through which we can capture user credentials of the employees or upon clicking the attachment some malware or virus may be downloaded which could infect the entire system.</a:t>
            </a:r>
          </a:p>
          <a:p>
            <a:pPr marL="45720" indent="0">
              <a:buNone/>
            </a:pPr>
            <a:r>
              <a:rPr lang="en-US" dirty="0" smtClean="0"/>
              <a:t>In the third ‘</a:t>
            </a:r>
            <a:r>
              <a:rPr lang="en-US" dirty="0" err="1" smtClean="0"/>
              <a:t>Vishing</a:t>
            </a:r>
            <a:r>
              <a:rPr lang="en-US" dirty="0" smtClean="0"/>
              <a:t>’ scenario we are aiming to capture user credentials of the employee by tricking the employee to believe that the call is being made from the company itself. After the employee makes a call to the provided number, he will be asked to enter his/her employee ID and password. This whole procedure will be done with a pre-recorded voice.</a:t>
            </a:r>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GB" dirty="0"/>
          </a:p>
        </p:txBody>
      </p:sp>
      <p:sp>
        <p:nvSpPr>
          <p:cNvPr id="3" name="Content Placeholder 2"/>
          <p:cNvSpPr>
            <a:spLocks noGrp="1"/>
          </p:cNvSpPr>
          <p:nvPr>
            <p:ph idx="1"/>
          </p:nvPr>
        </p:nvSpPr>
        <p:spPr>
          <a:xfrm>
            <a:off x="2894012" y="2743200"/>
            <a:ext cx="5410200" cy="1524000"/>
          </a:xfrm>
        </p:spPr>
        <p:txBody>
          <a:bodyPr>
            <a:normAutofit/>
          </a:bodyPr>
          <a:lstStyle/>
          <a:p>
            <a:pPr marL="45720" indent="0">
              <a:buNone/>
            </a:pPr>
            <a:r>
              <a:rPr lang="en-US" sz="8000" dirty="0" smtClean="0">
                <a:solidFill>
                  <a:schemeClr val="tx2">
                    <a:lumMod val="60000"/>
                    <a:lumOff val="40000"/>
                  </a:schemeClr>
                </a:solidFill>
              </a:rPr>
              <a:t>Thank you</a:t>
            </a:r>
            <a:endParaRPr lang="en-GB" sz="8000" dirty="0">
              <a:solidFill>
                <a:schemeClr val="tx2">
                  <a:lumMod val="60000"/>
                  <a:lumOff val="40000"/>
                </a:schemeClr>
              </a:solidFill>
            </a:endParaRPr>
          </a:p>
        </p:txBody>
      </p:sp>
    </p:spTree>
    <p:extLst>
      <p:ext uri="{BB962C8B-B14F-4D97-AF65-F5344CB8AC3E}">
        <p14:creationId xmlns:p14="http://schemas.microsoft.com/office/powerpoint/2010/main" val="1436930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72</TotalTime>
  <Words>590</Words>
  <Application>Microsoft Office PowerPoint</Application>
  <PresentationFormat>Custom</PresentationFormat>
  <Paragraphs>52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Palatino Linotype</vt:lpstr>
      <vt:lpstr>Business strategy presentation</vt:lpstr>
      <vt:lpstr>Deloitte CCTC</vt:lpstr>
      <vt:lpstr>Email scenario to capture user credentials :</vt:lpstr>
      <vt:lpstr>Email scenario with attachment :</vt:lpstr>
      <vt:lpstr>Voice based “vishing” scenario: </vt:lpstr>
      <vt:lpstr>Strategy to gather email IDs and phone numbers:</vt:lpstr>
      <vt:lpstr>Summary:</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CCTC</dc:title>
  <dc:creator>Abhishek Mishra</dc:creator>
  <cp:lastModifiedBy>Abhishek Mishra</cp:lastModifiedBy>
  <cp:revision>13</cp:revision>
  <dcterms:created xsi:type="dcterms:W3CDTF">2017-03-18T06:51:38Z</dcterms:created>
  <dcterms:modified xsi:type="dcterms:W3CDTF">2017-03-18T08:04:36Z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