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7" r:id="rId3"/>
    <p:sldId id="272" r:id="rId4"/>
    <p:sldId id="257" r:id="rId5"/>
    <p:sldId id="269" r:id="rId6"/>
    <p:sldId id="271" r:id="rId7"/>
    <p:sldId id="261" r:id="rId8"/>
    <p:sldId id="274" r:id="rId9"/>
    <p:sldId id="277" r:id="rId10"/>
    <p:sldId id="276" r:id="rId11"/>
    <p:sldId id="259" r:id="rId12"/>
    <p:sldId id="264" r:id="rId13"/>
    <p:sldId id="25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E30889-2DD4-4316-984F-ED5F7BD5CB7E}" v="9" dt="2023-07-19T07:17:24.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10"/>
  </p:normalViewPr>
  <p:slideViewPr>
    <p:cSldViewPr snapToGrid="0" snapToObjects="1">
      <p:cViewPr varScale="1">
        <p:scale>
          <a:sx n="69" d="100"/>
          <a:sy n="69" d="100"/>
        </p:scale>
        <p:origin x="600" y="67"/>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Kaza" userId="823c71a669d5af21" providerId="LiveId" clId="{FAE30889-2DD4-4316-984F-ED5F7BD5CB7E}"/>
    <pc:docChg chg="modSld">
      <pc:chgData name="Manasa Kaza" userId="823c71a669d5af21" providerId="LiveId" clId="{FAE30889-2DD4-4316-984F-ED5F7BD5CB7E}" dt="2023-07-19T07:23:05.446" v="10" actId="1076"/>
      <pc:docMkLst>
        <pc:docMk/>
      </pc:docMkLst>
      <pc:sldChg chg="modAnim">
        <pc:chgData name="Manasa Kaza" userId="823c71a669d5af21" providerId="LiveId" clId="{FAE30889-2DD4-4316-984F-ED5F7BD5CB7E}" dt="2023-07-19T07:17:24.221" v="8"/>
        <pc:sldMkLst>
          <pc:docMk/>
          <pc:sldMk cId="971522787" sldId="265"/>
        </pc:sldMkLst>
      </pc:sldChg>
      <pc:sldChg chg="modSp mod">
        <pc:chgData name="Manasa Kaza" userId="823c71a669d5af21" providerId="LiveId" clId="{FAE30889-2DD4-4316-984F-ED5F7BD5CB7E}" dt="2023-07-19T07:23:05.446" v="10" actId="1076"/>
        <pc:sldMkLst>
          <pc:docMk/>
          <pc:sldMk cId="1756324993" sldId="266"/>
        </pc:sldMkLst>
        <pc:spChg chg="mod">
          <ac:chgData name="Manasa Kaza" userId="823c71a669d5af21" providerId="LiveId" clId="{FAE30889-2DD4-4316-984F-ED5F7BD5CB7E}" dt="2023-07-19T07:22:58.733" v="9" actId="1076"/>
          <ac:spMkLst>
            <pc:docMk/>
            <pc:sldMk cId="1756324993" sldId="266"/>
            <ac:spMk id="3" creationId="{00000000-0000-0000-0000-000000000000}"/>
          </ac:spMkLst>
        </pc:spChg>
        <pc:spChg chg="mod">
          <ac:chgData name="Manasa Kaza" userId="823c71a669d5af21" providerId="LiveId" clId="{FAE30889-2DD4-4316-984F-ED5F7BD5CB7E}" dt="2023-07-19T07:23:05.446" v="10" actId="1076"/>
          <ac:spMkLst>
            <pc:docMk/>
            <pc:sldMk cId="1756324993" sldId="266"/>
            <ac:spMk id="12" creationId="{B5E229AF-F68C-1F2D-C475-84F7A5E0CB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42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40713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349594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349594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C169C-A58A-3B48-DB7D-15D47144E111}"/>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61CB6950-9A41-1D37-A025-CBF21D7060EE}"/>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9A9A2F-9778-57D3-585F-7F131290AB3D}"/>
              </a:ext>
            </a:extLst>
          </p:cNvPr>
          <p:cNvSpPr>
            <a:spLocks noGrp="1"/>
          </p:cNvSpPr>
          <p:nvPr>
            <p:ph type="dt" sz="half" idx="10"/>
          </p:nvPr>
        </p:nvSpPr>
        <p:spPr/>
        <p:txBody>
          <a:bodyPr/>
          <a:lstStyle/>
          <a:p>
            <a:fld id="{FB96453E-F35D-468F-B6CD-48FEBB870E28}" type="datetimeFigureOut">
              <a:rPr lang="en-IN" smtClean="0"/>
              <a:t>22-09-2023</a:t>
            </a:fld>
            <a:endParaRPr lang="en-IN"/>
          </a:p>
        </p:txBody>
      </p:sp>
      <p:sp>
        <p:nvSpPr>
          <p:cNvPr id="5" name="Footer Placeholder 4">
            <a:extLst>
              <a:ext uri="{FF2B5EF4-FFF2-40B4-BE49-F238E27FC236}">
                <a16:creationId xmlns:a16="http://schemas.microsoft.com/office/drawing/2014/main" id="{E2D50140-3FF6-3644-C68F-C5DE217F0E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6FD91B-89BB-F376-64AE-4E3852DDC98B}"/>
              </a:ext>
            </a:extLst>
          </p:cNvPr>
          <p:cNvSpPr>
            <a:spLocks noGrp="1"/>
          </p:cNvSpPr>
          <p:nvPr>
            <p:ph type="sldNum" sz="quarter" idx="12"/>
          </p:nvPr>
        </p:nvSpPr>
        <p:spPr/>
        <p:txBody>
          <a:bodyPr/>
          <a:lstStyle/>
          <a:p>
            <a:fld id="{66ED2BA4-5179-42B7-9F29-61BE2B74D610}" type="slidenum">
              <a:rPr lang="en-IN" smtClean="0"/>
              <a:t>‹#›</a:t>
            </a:fld>
            <a:endParaRPr lang="en-IN"/>
          </a:p>
        </p:txBody>
      </p:sp>
    </p:spTree>
    <p:extLst>
      <p:ext uri="{BB962C8B-B14F-4D97-AF65-F5344CB8AC3E}">
        <p14:creationId xmlns:p14="http://schemas.microsoft.com/office/powerpoint/2010/main" val="71776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9DCE5-F30D-D39F-0AF1-F12E4F3238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D7B6C-F427-6670-D3F9-D1DDCCB5F6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EEC9AC-3A6A-AA5B-7FCA-B52C03E1E58B}"/>
              </a:ext>
            </a:extLst>
          </p:cNvPr>
          <p:cNvSpPr>
            <a:spLocks noGrp="1"/>
          </p:cNvSpPr>
          <p:nvPr>
            <p:ph type="dt" sz="half" idx="10"/>
          </p:nvPr>
        </p:nvSpPr>
        <p:spPr/>
        <p:txBody>
          <a:bodyPr/>
          <a:lstStyle/>
          <a:p>
            <a:fld id="{FB96453E-F35D-468F-B6CD-48FEBB870E28}" type="datetimeFigureOut">
              <a:rPr lang="en-IN" smtClean="0"/>
              <a:t>22-09-2023</a:t>
            </a:fld>
            <a:endParaRPr lang="en-IN"/>
          </a:p>
        </p:txBody>
      </p:sp>
      <p:sp>
        <p:nvSpPr>
          <p:cNvPr id="5" name="Footer Placeholder 4">
            <a:extLst>
              <a:ext uri="{FF2B5EF4-FFF2-40B4-BE49-F238E27FC236}">
                <a16:creationId xmlns:a16="http://schemas.microsoft.com/office/drawing/2014/main" id="{96FF723D-FA3F-8E9C-A1EC-38FDE631BD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8FC115-D412-3046-FEDF-A6BEF6171092}"/>
              </a:ext>
            </a:extLst>
          </p:cNvPr>
          <p:cNvSpPr>
            <a:spLocks noGrp="1"/>
          </p:cNvSpPr>
          <p:nvPr>
            <p:ph type="sldNum" sz="quarter" idx="12"/>
          </p:nvPr>
        </p:nvSpPr>
        <p:spPr/>
        <p:txBody>
          <a:bodyPr/>
          <a:lstStyle/>
          <a:p>
            <a:fld id="{66ED2BA4-5179-42B7-9F29-61BE2B74D610}" type="slidenum">
              <a:rPr lang="en-IN" smtClean="0"/>
              <a:t>‹#›</a:t>
            </a:fld>
            <a:endParaRPr lang="en-IN"/>
          </a:p>
        </p:txBody>
      </p:sp>
    </p:spTree>
    <p:extLst>
      <p:ext uri="{BB962C8B-B14F-4D97-AF65-F5344CB8AC3E}">
        <p14:creationId xmlns:p14="http://schemas.microsoft.com/office/powerpoint/2010/main" val="628502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74842-02BB-0BD9-8A02-653C967F480A}"/>
              </a:ext>
            </a:extLst>
          </p:cNvPr>
          <p:cNvSpPr>
            <a:spLocks noGrp="1"/>
          </p:cNvSpPr>
          <p:nvPr>
            <p:ph type="dt" sz="half" idx="10"/>
          </p:nvPr>
        </p:nvSpPr>
        <p:spPr/>
        <p:txBody>
          <a:bodyPr/>
          <a:lstStyle/>
          <a:p>
            <a:fld id="{FB96453E-F35D-468F-B6CD-48FEBB870E28}" type="datetimeFigureOut">
              <a:rPr lang="en-IN" smtClean="0"/>
              <a:t>22-09-2023</a:t>
            </a:fld>
            <a:endParaRPr lang="en-IN"/>
          </a:p>
        </p:txBody>
      </p:sp>
      <p:sp>
        <p:nvSpPr>
          <p:cNvPr id="3" name="Footer Placeholder 2">
            <a:extLst>
              <a:ext uri="{FF2B5EF4-FFF2-40B4-BE49-F238E27FC236}">
                <a16:creationId xmlns:a16="http://schemas.microsoft.com/office/drawing/2014/main" id="{D216345D-6612-F57D-AF7C-0203C168EF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5BE839-B6C3-324F-4D79-DDBBB4F7E5A0}"/>
              </a:ext>
            </a:extLst>
          </p:cNvPr>
          <p:cNvSpPr>
            <a:spLocks noGrp="1"/>
          </p:cNvSpPr>
          <p:nvPr>
            <p:ph type="sldNum" sz="quarter" idx="12"/>
          </p:nvPr>
        </p:nvSpPr>
        <p:spPr/>
        <p:txBody>
          <a:bodyPr/>
          <a:lstStyle/>
          <a:p>
            <a:fld id="{66ED2BA4-5179-42B7-9F29-61BE2B74D610}" type="slidenum">
              <a:rPr lang="en-IN" smtClean="0"/>
              <a:t>‹#›</a:t>
            </a:fld>
            <a:endParaRPr lang="en-IN"/>
          </a:p>
        </p:txBody>
      </p:sp>
    </p:spTree>
    <p:extLst>
      <p:ext uri="{BB962C8B-B14F-4D97-AF65-F5344CB8AC3E}">
        <p14:creationId xmlns:p14="http://schemas.microsoft.com/office/powerpoint/2010/main" val="16913670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7916"/>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6319599" y="2662045"/>
            <a:ext cx="7477601" cy="1720331"/>
          </a:xfrm>
          <a:prstGeom prst="rect">
            <a:avLst/>
          </a:prstGeom>
          <a:noFill/>
          <a:ln/>
        </p:spPr>
        <p:txBody>
          <a:bodyPr wrap="square" rtlCol="0" anchor="t"/>
          <a:lstStyle/>
          <a:p>
            <a:pPr marL="0" indent="0">
              <a:lnSpc>
                <a:spcPts val="6823"/>
              </a:lnSpc>
              <a:buNone/>
            </a:pPr>
            <a:endParaRPr lang="en-US" sz="4400" dirty="0"/>
          </a:p>
        </p:txBody>
      </p:sp>
      <p:sp>
        <p:nvSpPr>
          <p:cNvPr id="5" name="Text 2"/>
          <p:cNvSpPr/>
          <p:nvPr/>
        </p:nvSpPr>
        <p:spPr>
          <a:xfrm>
            <a:off x="6319599" y="5011222"/>
            <a:ext cx="7477601" cy="793744"/>
          </a:xfrm>
          <a:prstGeom prst="rect">
            <a:avLst/>
          </a:prstGeom>
          <a:noFill/>
          <a:ln/>
        </p:spPr>
        <p:txBody>
          <a:bodyPr wrap="square" rtlCol="0" anchor="t"/>
          <a:lstStyle/>
          <a:p>
            <a:pPr marL="0" indent="0">
              <a:lnSpc>
                <a:spcPts val="3149"/>
              </a:lnSpc>
              <a:buNone/>
            </a:pPr>
            <a:endParaRPr lang="en-US" sz="2000" dirty="0">
              <a:solidFill>
                <a:srgbClr val="272525"/>
              </a:solidFill>
              <a:latin typeface="Lato" pitchFamily="34" charset="0"/>
              <a:ea typeface="Lato" pitchFamily="34" charset="-122"/>
              <a:cs typeface="Lato" pitchFamily="34" charset="-120"/>
            </a:endParaRPr>
          </a:p>
        </p:txBody>
      </p:sp>
      <p:grpSp>
        <p:nvGrpSpPr>
          <p:cNvPr id="9" name="Group 8">
            <a:extLst>
              <a:ext uri="{FF2B5EF4-FFF2-40B4-BE49-F238E27FC236}">
                <a16:creationId xmlns:a16="http://schemas.microsoft.com/office/drawing/2014/main" id="{3EAAB653-EFCB-8DF4-8C41-089B6C63C751}"/>
              </a:ext>
            </a:extLst>
          </p:cNvPr>
          <p:cNvGrpSpPr/>
          <p:nvPr/>
        </p:nvGrpSpPr>
        <p:grpSpPr>
          <a:xfrm>
            <a:off x="702018" y="450323"/>
            <a:ext cx="9345624" cy="931882"/>
            <a:chOff x="1605661" y="886161"/>
            <a:chExt cx="8452738" cy="931882"/>
          </a:xfrm>
        </p:grpSpPr>
        <p:sp>
          <p:nvSpPr>
            <p:cNvPr id="7" name="Rectangle: Rounded Corners 6">
              <a:extLst>
                <a:ext uri="{FF2B5EF4-FFF2-40B4-BE49-F238E27FC236}">
                  <a16:creationId xmlns:a16="http://schemas.microsoft.com/office/drawing/2014/main" id="{9F224AB1-B23C-9A26-6BE8-E3F68790F84D}"/>
                </a:ext>
              </a:extLst>
            </p:cNvPr>
            <p:cNvSpPr/>
            <p:nvPr/>
          </p:nvSpPr>
          <p:spPr>
            <a:xfrm>
              <a:off x="2356144" y="972222"/>
              <a:ext cx="7702255" cy="75863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30" name="Picture 6" descr="Shri Vishnu Engineering College For Women - Vishnu Educational Society ...">
              <a:extLst>
                <a:ext uri="{FF2B5EF4-FFF2-40B4-BE49-F238E27FC236}">
                  <a16:creationId xmlns:a16="http://schemas.microsoft.com/office/drawing/2014/main" id="{D2B634AD-D60F-D393-F04B-3B927BA6D6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5661" y="886161"/>
              <a:ext cx="1331178" cy="931882"/>
            </a:xfrm>
            <a:prstGeom prst="ellipse">
              <a:avLst/>
            </a:prstGeom>
            <a:ln w="19050" cap="rnd">
              <a:solidFill>
                <a:schemeClr val="bg2">
                  <a:lumMod val="50000"/>
                </a:schemeClr>
              </a:solidFill>
            </a:ln>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sp>
        <p:nvSpPr>
          <p:cNvPr id="8" name="TextBox 7">
            <a:extLst>
              <a:ext uri="{FF2B5EF4-FFF2-40B4-BE49-F238E27FC236}">
                <a16:creationId xmlns:a16="http://schemas.microsoft.com/office/drawing/2014/main" id="{CBB214F7-83F9-AA87-95C7-59D7056D7F5F}"/>
              </a:ext>
            </a:extLst>
          </p:cNvPr>
          <p:cNvSpPr txBox="1"/>
          <p:nvPr/>
        </p:nvSpPr>
        <p:spPr>
          <a:xfrm>
            <a:off x="2216076" y="664847"/>
            <a:ext cx="8197325" cy="584775"/>
          </a:xfrm>
          <a:prstGeom prst="rect">
            <a:avLst/>
          </a:prstGeom>
          <a:noFill/>
        </p:spPr>
        <p:txBody>
          <a:bodyPr wrap="square" rtlCol="0">
            <a:spAutoFit/>
          </a:bodyPr>
          <a:lstStyle/>
          <a:p>
            <a:r>
              <a:rPr lang="en-US" sz="2800" dirty="0"/>
              <a:t> </a:t>
            </a:r>
            <a:r>
              <a:rPr lang="en-US" sz="3200" b="1" dirty="0"/>
              <a:t>Shri Vishnu Engineering College for Women</a:t>
            </a:r>
            <a:endParaRPr lang="en-IN" sz="2800" b="1" dirty="0"/>
          </a:p>
        </p:txBody>
      </p:sp>
      <p:sp>
        <p:nvSpPr>
          <p:cNvPr id="11" name="TextBox 10">
            <a:extLst>
              <a:ext uri="{FF2B5EF4-FFF2-40B4-BE49-F238E27FC236}">
                <a16:creationId xmlns:a16="http://schemas.microsoft.com/office/drawing/2014/main" id="{07915543-B550-F5BB-3834-D396DBB6F243}"/>
              </a:ext>
            </a:extLst>
          </p:cNvPr>
          <p:cNvSpPr txBox="1"/>
          <p:nvPr/>
        </p:nvSpPr>
        <p:spPr>
          <a:xfrm>
            <a:off x="1308446" y="2979441"/>
            <a:ext cx="8666675" cy="646331"/>
          </a:xfrm>
          <a:prstGeom prst="rect">
            <a:avLst/>
          </a:prstGeom>
          <a:noFill/>
        </p:spPr>
        <p:txBody>
          <a:bodyPr wrap="square" rtlCol="0">
            <a:spAutoFit/>
          </a:bodyPr>
          <a:lstStyle/>
          <a:p>
            <a:r>
              <a:rPr lang="en-US" sz="3600" dirty="0"/>
              <a:t>Domain </a:t>
            </a:r>
            <a:r>
              <a:rPr lang="en-US" sz="2800" dirty="0">
                <a:latin typeface="Algerian" panose="04020705040A02060702" pitchFamily="82" charset="0"/>
              </a:rPr>
              <a:t>:  Logistics </a:t>
            </a:r>
          </a:p>
        </p:txBody>
      </p:sp>
      <p:grpSp>
        <p:nvGrpSpPr>
          <p:cNvPr id="12" name="Group 11">
            <a:extLst>
              <a:ext uri="{FF2B5EF4-FFF2-40B4-BE49-F238E27FC236}">
                <a16:creationId xmlns:a16="http://schemas.microsoft.com/office/drawing/2014/main" id="{8B82D629-7132-3FE3-588E-269412D588BF}"/>
              </a:ext>
            </a:extLst>
          </p:cNvPr>
          <p:cNvGrpSpPr/>
          <p:nvPr/>
        </p:nvGrpSpPr>
        <p:grpSpPr>
          <a:xfrm>
            <a:off x="1115425" y="3633592"/>
            <a:ext cx="8222212" cy="3793206"/>
            <a:chOff x="5574989" y="2281372"/>
            <a:chExt cx="8222212" cy="3793206"/>
          </a:xfrm>
        </p:grpSpPr>
        <p:sp>
          <p:nvSpPr>
            <p:cNvPr id="13" name="TextBox 12">
              <a:extLst>
                <a:ext uri="{FF2B5EF4-FFF2-40B4-BE49-F238E27FC236}">
                  <a16:creationId xmlns:a16="http://schemas.microsoft.com/office/drawing/2014/main" id="{21448C64-78F4-1646-0872-522A12B65004}"/>
                </a:ext>
              </a:extLst>
            </p:cNvPr>
            <p:cNvSpPr txBox="1"/>
            <p:nvPr/>
          </p:nvSpPr>
          <p:spPr>
            <a:xfrm>
              <a:off x="5768010" y="2281372"/>
              <a:ext cx="6428214" cy="584775"/>
            </a:xfrm>
            <a:prstGeom prst="rect">
              <a:avLst/>
            </a:prstGeom>
            <a:noFill/>
          </p:spPr>
          <p:txBody>
            <a:bodyPr wrap="square" rtlCol="0">
              <a:spAutoFit/>
            </a:bodyPr>
            <a:lstStyle/>
            <a:p>
              <a:r>
                <a:rPr lang="en-US" sz="3200" b="1" dirty="0"/>
                <a:t>Project Guide: </a:t>
              </a:r>
              <a:r>
                <a:rPr lang="en-US" sz="2800" dirty="0"/>
                <a:t>P. Venkata Rama Raju Sir</a:t>
              </a:r>
              <a:endParaRPr lang="en-IN" sz="2000" dirty="0"/>
            </a:p>
          </p:txBody>
        </p:sp>
        <p:sp>
          <p:nvSpPr>
            <p:cNvPr id="14" name="Text 2">
              <a:extLst>
                <a:ext uri="{FF2B5EF4-FFF2-40B4-BE49-F238E27FC236}">
                  <a16:creationId xmlns:a16="http://schemas.microsoft.com/office/drawing/2014/main" id="{98E15AFE-0B57-2B96-96FF-C2A078EEF320}"/>
                </a:ext>
              </a:extLst>
            </p:cNvPr>
            <p:cNvSpPr/>
            <p:nvPr/>
          </p:nvSpPr>
          <p:spPr>
            <a:xfrm>
              <a:off x="6675001" y="3649143"/>
              <a:ext cx="7122200" cy="396872"/>
            </a:xfrm>
            <a:prstGeom prst="rect">
              <a:avLst/>
            </a:prstGeom>
            <a:noFill/>
            <a:ln/>
          </p:spPr>
          <p:txBody>
            <a:bodyPr wrap="none" rtlCol="0" anchor="t"/>
            <a:lstStyle/>
            <a:p>
              <a:pPr marL="342900" indent="-342900" algn="l">
                <a:lnSpc>
                  <a:spcPts val="3149"/>
                </a:lnSpc>
                <a:buSzPct val="100000"/>
                <a:buChar char="•"/>
              </a:pPr>
              <a:r>
                <a:rPr lang="en-US" sz="2800" dirty="0">
                  <a:solidFill>
                    <a:srgbClr val="272525"/>
                  </a:solidFill>
                  <a:latin typeface="Lato" pitchFamily="34" charset="0"/>
                  <a:ea typeface="Lato" pitchFamily="34" charset="-122"/>
                  <a:cs typeface="Lato" pitchFamily="34" charset="-120"/>
                </a:rPr>
                <a:t>22B05A1211 - K. Varshini</a:t>
              </a:r>
            </a:p>
            <a:p>
              <a:pPr marL="342900" indent="-342900" algn="l">
                <a:lnSpc>
                  <a:spcPts val="3149"/>
                </a:lnSpc>
                <a:buSzPct val="100000"/>
                <a:buChar char="•"/>
              </a:pPr>
              <a:endParaRPr lang="en-US" sz="2800" dirty="0"/>
            </a:p>
          </p:txBody>
        </p:sp>
        <p:sp>
          <p:nvSpPr>
            <p:cNvPr id="15" name="Text 4">
              <a:extLst>
                <a:ext uri="{FF2B5EF4-FFF2-40B4-BE49-F238E27FC236}">
                  <a16:creationId xmlns:a16="http://schemas.microsoft.com/office/drawing/2014/main" id="{205E0607-F02F-62A7-399F-A7A896C1910F}"/>
                </a:ext>
              </a:extLst>
            </p:cNvPr>
            <p:cNvSpPr/>
            <p:nvPr/>
          </p:nvSpPr>
          <p:spPr>
            <a:xfrm>
              <a:off x="6664245" y="4178385"/>
              <a:ext cx="7122200" cy="396872"/>
            </a:xfrm>
            <a:prstGeom prst="rect">
              <a:avLst/>
            </a:prstGeom>
            <a:noFill/>
            <a:ln/>
          </p:spPr>
          <p:txBody>
            <a:bodyPr wrap="none" rtlCol="0" anchor="t"/>
            <a:lstStyle/>
            <a:p>
              <a:pPr marL="342900" indent="-342900" algn="l">
                <a:lnSpc>
                  <a:spcPts val="3149"/>
                </a:lnSpc>
                <a:buSzPct val="100000"/>
                <a:buChar char="•"/>
              </a:pPr>
              <a:r>
                <a:rPr lang="en-US" sz="2800" dirty="0">
                  <a:solidFill>
                    <a:srgbClr val="272525"/>
                  </a:solidFill>
                  <a:latin typeface="Lato" pitchFamily="34" charset="0"/>
                  <a:ea typeface="Lato" pitchFamily="34" charset="-122"/>
                  <a:cs typeface="Lato" pitchFamily="34" charset="-120"/>
                </a:rPr>
                <a:t>21B01A1276 – K. Manasa</a:t>
              </a:r>
              <a:endParaRPr lang="en-US" sz="2800" dirty="0"/>
            </a:p>
          </p:txBody>
        </p:sp>
        <p:sp>
          <p:nvSpPr>
            <p:cNvPr id="16" name="Text 5">
              <a:extLst>
                <a:ext uri="{FF2B5EF4-FFF2-40B4-BE49-F238E27FC236}">
                  <a16:creationId xmlns:a16="http://schemas.microsoft.com/office/drawing/2014/main" id="{8DFBB1BD-F266-C5AC-70B2-4E2B860077E7}"/>
                </a:ext>
              </a:extLst>
            </p:cNvPr>
            <p:cNvSpPr/>
            <p:nvPr/>
          </p:nvSpPr>
          <p:spPr>
            <a:xfrm>
              <a:off x="6675001" y="5170565"/>
              <a:ext cx="7122200" cy="396872"/>
            </a:xfrm>
            <a:prstGeom prst="rect">
              <a:avLst/>
            </a:prstGeom>
            <a:noFill/>
            <a:ln/>
          </p:spPr>
          <p:txBody>
            <a:bodyPr wrap="none" rtlCol="0" anchor="t"/>
            <a:lstStyle/>
            <a:p>
              <a:pPr marL="342900" indent="-342900" algn="l">
                <a:lnSpc>
                  <a:spcPts val="3149"/>
                </a:lnSpc>
                <a:buSzPct val="100000"/>
                <a:buChar char="•"/>
              </a:pPr>
              <a:r>
                <a:rPr lang="en-US" sz="2800" dirty="0">
                  <a:solidFill>
                    <a:srgbClr val="272525"/>
                  </a:solidFill>
                  <a:latin typeface="Lato" pitchFamily="34" charset="0"/>
                  <a:ea typeface="Lato" pitchFamily="34" charset="-122"/>
                  <a:cs typeface="Lato" pitchFamily="34" charset="-120"/>
                </a:rPr>
                <a:t>21B01A1297 – K. Prasanna</a:t>
              </a:r>
              <a:endParaRPr lang="en-US" sz="2800" dirty="0"/>
            </a:p>
          </p:txBody>
        </p:sp>
        <p:sp>
          <p:nvSpPr>
            <p:cNvPr id="17" name="Text 5">
              <a:extLst>
                <a:ext uri="{FF2B5EF4-FFF2-40B4-BE49-F238E27FC236}">
                  <a16:creationId xmlns:a16="http://schemas.microsoft.com/office/drawing/2014/main" id="{EB9F21C9-00C0-E6A5-5A21-006E77B17703}"/>
                </a:ext>
              </a:extLst>
            </p:cNvPr>
            <p:cNvSpPr/>
            <p:nvPr/>
          </p:nvSpPr>
          <p:spPr>
            <a:xfrm>
              <a:off x="6675001" y="5677706"/>
              <a:ext cx="7122200" cy="396872"/>
            </a:xfrm>
            <a:prstGeom prst="rect">
              <a:avLst/>
            </a:prstGeom>
            <a:noFill/>
            <a:ln/>
          </p:spPr>
          <p:txBody>
            <a:bodyPr wrap="none" rtlCol="0" anchor="t"/>
            <a:lstStyle/>
            <a:p>
              <a:pPr marL="342900" indent="-342900" algn="l">
                <a:lnSpc>
                  <a:spcPts val="3149"/>
                </a:lnSpc>
                <a:buSzPct val="100000"/>
                <a:buChar char="•"/>
              </a:pPr>
              <a:r>
                <a:rPr lang="en-US" sz="2800" dirty="0">
                  <a:solidFill>
                    <a:srgbClr val="272525"/>
                  </a:solidFill>
                  <a:latin typeface="Lato" pitchFamily="34" charset="0"/>
                  <a:ea typeface="Lato" pitchFamily="34" charset="-122"/>
                  <a:cs typeface="Lato" pitchFamily="34" charset="-120"/>
                </a:rPr>
                <a:t>21B01A1298 – L. Eswari</a:t>
              </a:r>
              <a:endParaRPr lang="en-US" sz="2800" dirty="0"/>
            </a:p>
          </p:txBody>
        </p:sp>
        <p:sp>
          <p:nvSpPr>
            <p:cNvPr id="18" name="TextBox 17">
              <a:extLst>
                <a:ext uri="{FF2B5EF4-FFF2-40B4-BE49-F238E27FC236}">
                  <a16:creationId xmlns:a16="http://schemas.microsoft.com/office/drawing/2014/main" id="{C04753EE-4DF8-AE42-4F11-9C4D54B23F75}"/>
                </a:ext>
              </a:extLst>
            </p:cNvPr>
            <p:cNvSpPr txBox="1"/>
            <p:nvPr/>
          </p:nvSpPr>
          <p:spPr>
            <a:xfrm>
              <a:off x="5574989" y="2906852"/>
              <a:ext cx="3712056" cy="584775"/>
            </a:xfrm>
            <a:prstGeom prst="rect">
              <a:avLst/>
            </a:prstGeom>
            <a:noFill/>
          </p:spPr>
          <p:txBody>
            <a:bodyPr wrap="square" rtlCol="0">
              <a:spAutoFit/>
            </a:bodyPr>
            <a:lstStyle/>
            <a:p>
              <a:r>
                <a:rPr lang="en-US" sz="3200" b="1" dirty="0"/>
                <a:t>  Team Members:</a:t>
              </a:r>
              <a:endParaRPr lang="en-IN" sz="3200" b="1" dirty="0"/>
            </a:p>
          </p:txBody>
        </p:sp>
        <p:sp>
          <p:nvSpPr>
            <p:cNvPr id="19" name="Text 4">
              <a:extLst>
                <a:ext uri="{FF2B5EF4-FFF2-40B4-BE49-F238E27FC236}">
                  <a16:creationId xmlns:a16="http://schemas.microsoft.com/office/drawing/2014/main" id="{E1254255-EFA5-F207-6F92-26F8D4BCEBF5}"/>
                </a:ext>
              </a:extLst>
            </p:cNvPr>
            <p:cNvSpPr/>
            <p:nvPr/>
          </p:nvSpPr>
          <p:spPr>
            <a:xfrm>
              <a:off x="6664245" y="4663424"/>
              <a:ext cx="7122200" cy="396872"/>
            </a:xfrm>
            <a:prstGeom prst="rect">
              <a:avLst/>
            </a:prstGeom>
            <a:noFill/>
            <a:ln/>
          </p:spPr>
          <p:txBody>
            <a:bodyPr wrap="none" rtlCol="0" anchor="t"/>
            <a:lstStyle/>
            <a:p>
              <a:pPr marL="342900" indent="-342900" algn="l">
                <a:lnSpc>
                  <a:spcPts val="3149"/>
                </a:lnSpc>
                <a:buSzPct val="100000"/>
                <a:buChar char="•"/>
              </a:pPr>
              <a:r>
                <a:rPr lang="en-US" sz="2800" dirty="0">
                  <a:solidFill>
                    <a:srgbClr val="272525"/>
                  </a:solidFill>
                  <a:latin typeface="Lato" pitchFamily="34" charset="0"/>
                  <a:ea typeface="Lato" pitchFamily="34" charset="-122"/>
                  <a:cs typeface="Lato" pitchFamily="34" charset="-120"/>
                </a:rPr>
                <a:t>21B01A1296 – K. Harshini</a:t>
              </a:r>
              <a:endParaRPr lang="en-US" sz="2800" dirty="0"/>
            </a:p>
          </p:txBody>
        </p:sp>
      </p:grpSp>
      <p:sp>
        <p:nvSpPr>
          <p:cNvPr id="20" name="TextBox 19">
            <a:extLst>
              <a:ext uri="{FF2B5EF4-FFF2-40B4-BE49-F238E27FC236}">
                <a16:creationId xmlns:a16="http://schemas.microsoft.com/office/drawing/2014/main" id="{E9549A3A-8C85-1640-C076-640931BE99BF}"/>
              </a:ext>
            </a:extLst>
          </p:cNvPr>
          <p:cNvSpPr txBox="1"/>
          <p:nvPr/>
        </p:nvSpPr>
        <p:spPr>
          <a:xfrm>
            <a:off x="5279644" y="1377728"/>
            <a:ext cx="5841402" cy="523220"/>
          </a:xfrm>
          <a:prstGeom prst="rect">
            <a:avLst/>
          </a:prstGeom>
          <a:noFill/>
        </p:spPr>
        <p:txBody>
          <a:bodyPr wrap="square" rtlCol="0">
            <a:spAutoFit/>
          </a:bodyPr>
          <a:lstStyle/>
          <a:p>
            <a:r>
              <a:rPr lang="en-US" sz="2400" dirty="0"/>
              <a:t>Department </a:t>
            </a:r>
            <a:r>
              <a:rPr lang="en-US" sz="2800" dirty="0"/>
              <a:t>: Information Technology</a:t>
            </a:r>
            <a:endParaRPr lang="en-IN" sz="2400" dirty="0"/>
          </a:p>
        </p:txBody>
      </p:sp>
      <p:sp>
        <p:nvSpPr>
          <p:cNvPr id="21" name="TextBox 20">
            <a:extLst>
              <a:ext uri="{FF2B5EF4-FFF2-40B4-BE49-F238E27FC236}">
                <a16:creationId xmlns:a16="http://schemas.microsoft.com/office/drawing/2014/main" id="{8B20F893-2C70-BB8E-DA02-DB933073F481}"/>
              </a:ext>
            </a:extLst>
          </p:cNvPr>
          <p:cNvSpPr txBox="1"/>
          <p:nvPr/>
        </p:nvSpPr>
        <p:spPr>
          <a:xfrm>
            <a:off x="1308445" y="2232236"/>
            <a:ext cx="12256947" cy="1046440"/>
          </a:xfrm>
          <a:prstGeom prst="rect">
            <a:avLst/>
          </a:prstGeom>
          <a:noFill/>
        </p:spPr>
        <p:txBody>
          <a:bodyPr wrap="square" rtlCol="0">
            <a:spAutoFit/>
          </a:bodyPr>
          <a:lstStyle/>
          <a:p>
            <a:r>
              <a:rPr lang="en-US" sz="4400" dirty="0"/>
              <a:t>Title:</a:t>
            </a:r>
            <a:r>
              <a:rPr lang="en-US" sz="3600" dirty="0"/>
              <a:t> </a:t>
            </a:r>
            <a:r>
              <a:rPr lang="en-US" sz="4000" b="1" dirty="0">
                <a:solidFill>
                  <a:srgbClr val="312F2B"/>
                </a:solidFill>
                <a:latin typeface="Rockwell Extra Bold" panose="02060903040505020403" pitchFamily="18" charset="0"/>
                <a:ea typeface="Georgia" pitchFamily="34" charset="-122"/>
                <a:cs typeface="Georgia" pitchFamily="34" charset="-120"/>
              </a:rPr>
              <a:t>Optimized Road Route Prediction</a:t>
            </a:r>
            <a:endParaRPr lang="en-US" sz="3600" b="1" dirty="0">
              <a:latin typeface="Rockwell Extra Bold" panose="02060903040505020403" pitchFamily="18" charset="0"/>
            </a:endParaRPr>
          </a:p>
          <a:p>
            <a:endParaRPr lang="en-IN" dirty="0"/>
          </a:p>
        </p:txBody>
      </p:sp>
      <p:pic>
        <p:nvPicPr>
          <p:cNvPr id="1032" name="Picture 8">
            <a:extLst>
              <a:ext uri="{FF2B5EF4-FFF2-40B4-BE49-F238E27FC236}">
                <a16:creationId xmlns:a16="http://schemas.microsoft.com/office/drawing/2014/main" id="{7412E09C-8016-2025-1F0A-FE556B744B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6659" y="3230900"/>
            <a:ext cx="6175283" cy="43338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E23B0FC-184C-61A1-B172-BD9D61E58C86}"/>
              </a:ext>
            </a:extLst>
          </p:cNvPr>
          <p:cNvGrpSpPr/>
          <p:nvPr/>
        </p:nvGrpSpPr>
        <p:grpSpPr>
          <a:xfrm>
            <a:off x="0" y="-129904"/>
            <a:ext cx="14630400" cy="8229600"/>
            <a:chOff x="-75415" y="-30256"/>
            <a:chExt cx="14630400" cy="8229600"/>
          </a:xfrm>
        </p:grpSpPr>
        <p:pic>
          <p:nvPicPr>
            <p:cNvPr id="3" name="Image 0" descr="preencoded.png">
              <a:extLst>
                <a:ext uri="{FF2B5EF4-FFF2-40B4-BE49-F238E27FC236}">
                  <a16:creationId xmlns:a16="http://schemas.microsoft.com/office/drawing/2014/main" id="{71D2179E-86B9-3C21-7ACF-7D41C9E26CF3}"/>
                </a:ext>
              </a:extLst>
            </p:cNvPr>
            <p:cNvPicPr>
              <a:picLocks noChangeAspect="1"/>
            </p:cNvPicPr>
            <p:nvPr/>
          </p:nvPicPr>
          <p:blipFill>
            <a:blip r:embed="rId2"/>
            <a:stretch>
              <a:fillRect/>
            </a:stretch>
          </p:blipFill>
          <p:spPr>
            <a:xfrm>
              <a:off x="-75415" y="0"/>
              <a:ext cx="14630400" cy="8169088"/>
            </a:xfrm>
            <a:prstGeom prst="rect">
              <a:avLst/>
            </a:prstGeom>
          </p:spPr>
        </p:pic>
        <p:sp>
          <p:nvSpPr>
            <p:cNvPr id="4" name="Shape 0">
              <a:extLst>
                <a:ext uri="{FF2B5EF4-FFF2-40B4-BE49-F238E27FC236}">
                  <a16:creationId xmlns:a16="http://schemas.microsoft.com/office/drawing/2014/main" id="{F882E1A4-4E6F-5533-9A6E-E51F59092402}"/>
                </a:ext>
              </a:extLst>
            </p:cNvPr>
            <p:cNvSpPr/>
            <p:nvPr/>
          </p:nvSpPr>
          <p:spPr>
            <a:xfrm>
              <a:off x="-75415" y="-30256"/>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US" dirty="0"/>
            </a:p>
            <a:p>
              <a:endParaRPr lang="en-IN" dirty="0"/>
            </a:p>
            <a:p>
              <a:endParaRPr lang="en-IN" dirty="0"/>
            </a:p>
            <a:p>
              <a:endParaRPr lang="en-IN" dirty="0"/>
            </a:p>
          </p:txBody>
        </p:sp>
      </p:grpSp>
      <p:sp>
        <p:nvSpPr>
          <p:cNvPr id="5" name="TextBox 4">
            <a:extLst>
              <a:ext uri="{FF2B5EF4-FFF2-40B4-BE49-F238E27FC236}">
                <a16:creationId xmlns:a16="http://schemas.microsoft.com/office/drawing/2014/main" id="{C413FB3F-5A62-7A9F-2FAA-62D9DEBC3B54}"/>
              </a:ext>
            </a:extLst>
          </p:cNvPr>
          <p:cNvSpPr txBox="1"/>
          <p:nvPr/>
        </p:nvSpPr>
        <p:spPr>
          <a:xfrm>
            <a:off x="373799" y="99274"/>
            <a:ext cx="5269355" cy="830997"/>
          </a:xfrm>
          <a:prstGeom prst="rect">
            <a:avLst/>
          </a:prstGeom>
          <a:noFill/>
        </p:spPr>
        <p:txBody>
          <a:bodyPr wrap="square" rtlCol="0">
            <a:spAutoFit/>
          </a:bodyPr>
          <a:lstStyle/>
          <a:p>
            <a:r>
              <a:rPr lang="en-US" sz="4800" dirty="0">
                <a:solidFill>
                  <a:schemeClr val="accent1">
                    <a:lumMod val="75000"/>
                  </a:schemeClr>
                </a:solidFill>
              </a:rPr>
              <a:t>Project Plan:</a:t>
            </a:r>
            <a:endParaRPr lang="en-IN" sz="4800" dirty="0">
              <a:solidFill>
                <a:schemeClr val="accent1">
                  <a:lumMod val="75000"/>
                </a:schemeClr>
              </a:solidFill>
            </a:endParaRPr>
          </a:p>
        </p:txBody>
      </p:sp>
      <p:grpSp>
        <p:nvGrpSpPr>
          <p:cNvPr id="40" name="Group 39">
            <a:extLst>
              <a:ext uri="{FF2B5EF4-FFF2-40B4-BE49-F238E27FC236}">
                <a16:creationId xmlns:a16="http://schemas.microsoft.com/office/drawing/2014/main" id="{8969CFFA-1110-A2FE-3636-1323E99EDB74}"/>
              </a:ext>
            </a:extLst>
          </p:cNvPr>
          <p:cNvGrpSpPr/>
          <p:nvPr/>
        </p:nvGrpSpPr>
        <p:grpSpPr>
          <a:xfrm>
            <a:off x="4722789" y="960527"/>
            <a:ext cx="5128670" cy="5739885"/>
            <a:chOff x="3997573" y="743239"/>
            <a:chExt cx="4273891" cy="4783237"/>
          </a:xfrm>
        </p:grpSpPr>
        <p:grpSp>
          <p:nvGrpSpPr>
            <p:cNvPr id="39" name="Group 38">
              <a:extLst>
                <a:ext uri="{FF2B5EF4-FFF2-40B4-BE49-F238E27FC236}">
                  <a16:creationId xmlns:a16="http://schemas.microsoft.com/office/drawing/2014/main" id="{EB736C7E-D342-5516-1F8E-3E12A7565B1C}"/>
                </a:ext>
              </a:extLst>
            </p:cNvPr>
            <p:cNvGrpSpPr/>
            <p:nvPr/>
          </p:nvGrpSpPr>
          <p:grpSpPr>
            <a:xfrm>
              <a:off x="3997573" y="743239"/>
              <a:ext cx="4273891" cy="4783237"/>
              <a:chOff x="3997573" y="743239"/>
              <a:chExt cx="4273891" cy="4783237"/>
            </a:xfrm>
          </p:grpSpPr>
          <p:grpSp>
            <p:nvGrpSpPr>
              <p:cNvPr id="23" name="Group 22">
                <a:extLst>
                  <a:ext uri="{FF2B5EF4-FFF2-40B4-BE49-F238E27FC236}">
                    <a16:creationId xmlns:a16="http://schemas.microsoft.com/office/drawing/2014/main" id="{3F9040F2-D22D-DC6A-21F1-C3F8BE44D486}"/>
                  </a:ext>
                </a:extLst>
              </p:cNvPr>
              <p:cNvGrpSpPr/>
              <p:nvPr/>
            </p:nvGrpSpPr>
            <p:grpSpPr>
              <a:xfrm>
                <a:off x="4019341" y="2062803"/>
                <a:ext cx="4252123" cy="991551"/>
                <a:chOff x="4019341" y="2062803"/>
                <a:chExt cx="4252123" cy="991551"/>
              </a:xfrm>
            </p:grpSpPr>
            <p:sp>
              <p:nvSpPr>
                <p:cNvPr id="18" name="Rectangle 17">
                  <a:extLst>
                    <a:ext uri="{FF2B5EF4-FFF2-40B4-BE49-F238E27FC236}">
                      <a16:creationId xmlns:a16="http://schemas.microsoft.com/office/drawing/2014/main" id="{7ACCC956-5BA6-F886-4D0A-87B4D7C2729A}"/>
                    </a:ext>
                  </a:extLst>
                </p:cNvPr>
                <p:cNvSpPr/>
                <p:nvPr/>
              </p:nvSpPr>
              <p:spPr>
                <a:xfrm>
                  <a:off x="6774259" y="2186491"/>
                  <a:ext cx="1497205" cy="693337"/>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60" dirty="0"/>
                    <a:t>   2</a:t>
                  </a:r>
                  <a:r>
                    <a:rPr lang="en-US" sz="2400" dirty="0"/>
                    <a:t> Weeks</a:t>
                  </a:r>
                  <a:endParaRPr lang="en-IN" sz="2160" dirty="0"/>
                </a:p>
              </p:txBody>
            </p:sp>
            <p:sp>
              <p:nvSpPr>
                <p:cNvPr id="10" name="Rectangle: Rounded Corners 9">
                  <a:extLst>
                    <a:ext uri="{FF2B5EF4-FFF2-40B4-BE49-F238E27FC236}">
                      <a16:creationId xmlns:a16="http://schemas.microsoft.com/office/drawing/2014/main" id="{46E8F109-155F-B8DB-1AF9-4BC375FF77F2}"/>
                    </a:ext>
                  </a:extLst>
                </p:cNvPr>
                <p:cNvSpPr/>
                <p:nvPr/>
              </p:nvSpPr>
              <p:spPr>
                <a:xfrm>
                  <a:off x="4019341" y="2062803"/>
                  <a:ext cx="3109965" cy="991551"/>
                </a:xfrm>
                <a:prstGeom prst="round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360" dirty="0"/>
                    <a:t>Data Ingestion and</a:t>
                  </a:r>
                </a:p>
                <a:p>
                  <a:pPr algn="ctr"/>
                  <a:r>
                    <a:rPr lang="en-US" sz="3360" dirty="0"/>
                    <a:t> Preprocessing</a:t>
                  </a:r>
                  <a:endParaRPr lang="en-IN" sz="3360" dirty="0"/>
                </a:p>
              </p:txBody>
            </p:sp>
          </p:grpSp>
          <p:grpSp>
            <p:nvGrpSpPr>
              <p:cNvPr id="22" name="Group 21">
                <a:extLst>
                  <a:ext uri="{FF2B5EF4-FFF2-40B4-BE49-F238E27FC236}">
                    <a16:creationId xmlns:a16="http://schemas.microsoft.com/office/drawing/2014/main" id="{4131BD30-E101-FDD7-CAC6-7FF862616394}"/>
                  </a:ext>
                </a:extLst>
              </p:cNvPr>
              <p:cNvGrpSpPr/>
              <p:nvPr/>
            </p:nvGrpSpPr>
            <p:grpSpPr>
              <a:xfrm>
                <a:off x="4019341" y="743239"/>
                <a:ext cx="4230355" cy="988300"/>
                <a:chOff x="4019341" y="743239"/>
                <a:chExt cx="4230355" cy="988300"/>
              </a:xfrm>
            </p:grpSpPr>
            <p:sp>
              <p:nvSpPr>
                <p:cNvPr id="14" name="Rectangle 13">
                  <a:extLst>
                    <a:ext uri="{FF2B5EF4-FFF2-40B4-BE49-F238E27FC236}">
                      <a16:creationId xmlns:a16="http://schemas.microsoft.com/office/drawing/2014/main" id="{F753A961-5E70-1E5F-07F7-0DF6AF9F97A2}"/>
                    </a:ext>
                  </a:extLst>
                </p:cNvPr>
                <p:cNvSpPr/>
                <p:nvPr/>
              </p:nvSpPr>
              <p:spPr>
                <a:xfrm>
                  <a:off x="6682152" y="863321"/>
                  <a:ext cx="1567544" cy="68912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160" dirty="0"/>
                    <a:t>      </a:t>
                  </a:r>
                  <a:r>
                    <a:rPr lang="en-US" sz="2400" dirty="0"/>
                    <a:t>1Week</a:t>
                  </a:r>
                  <a:endParaRPr lang="en-IN" sz="2160" dirty="0"/>
                </a:p>
              </p:txBody>
            </p:sp>
            <p:sp>
              <p:nvSpPr>
                <p:cNvPr id="8" name="Rectangle: Rounded Corners 7">
                  <a:extLst>
                    <a:ext uri="{FF2B5EF4-FFF2-40B4-BE49-F238E27FC236}">
                      <a16:creationId xmlns:a16="http://schemas.microsoft.com/office/drawing/2014/main" id="{BEA64522-1779-EF98-E619-5C7E283F26B6}"/>
                    </a:ext>
                  </a:extLst>
                </p:cNvPr>
                <p:cNvSpPr/>
                <p:nvPr/>
              </p:nvSpPr>
              <p:spPr>
                <a:xfrm>
                  <a:off x="4019341" y="743239"/>
                  <a:ext cx="3127548" cy="9883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3360" dirty="0"/>
                    <a:t>Design and Planning</a:t>
                  </a:r>
                  <a:endParaRPr lang="en-IN" sz="3360" dirty="0"/>
                </a:p>
              </p:txBody>
            </p:sp>
          </p:grpSp>
          <p:grpSp>
            <p:nvGrpSpPr>
              <p:cNvPr id="24" name="Group 23">
                <a:extLst>
                  <a:ext uri="{FF2B5EF4-FFF2-40B4-BE49-F238E27FC236}">
                    <a16:creationId xmlns:a16="http://schemas.microsoft.com/office/drawing/2014/main" id="{234D1630-8A92-132D-6691-8A10F2539B92}"/>
                  </a:ext>
                </a:extLst>
              </p:cNvPr>
              <p:cNvGrpSpPr/>
              <p:nvPr/>
            </p:nvGrpSpPr>
            <p:grpSpPr>
              <a:xfrm>
                <a:off x="4001756" y="3338014"/>
                <a:ext cx="4269708" cy="931266"/>
                <a:chOff x="4001756" y="3338014"/>
                <a:chExt cx="4269708" cy="931266"/>
              </a:xfrm>
            </p:grpSpPr>
            <p:sp>
              <p:nvSpPr>
                <p:cNvPr id="19" name="Rectangle 18">
                  <a:extLst>
                    <a:ext uri="{FF2B5EF4-FFF2-40B4-BE49-F238E27FC236}">
                      <a16:creationId xmlns:a16="http://schemas.microsoft.com/office/drawing/2014/main" id="{ACC90123-D37C-721E-F237-4119BF24B368}"/>
                    </a:ext>
                  </a:extLst>
                </p:cNvPr>
                <p:cNvSpPr/>
                <p:nvPr/>
              </p:nvSpPr>
              <p:spPr>
                <a:xfrm>
                  <a:off x="6774259" y="3436395"/>
                  <a:ext cx="1497205" cy="693337"/>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60" dirty="0"/>
                    <a:t>    3 Weeks</a:t>
                  </a:r>
                  <a:endParaRPr lang="en-IN" sz="2160" dirty="0"/>
                </a:p>
              </p:txBody>
            </p:sp>
            <p:sp>
              <p:nvSpPr>
                <p:cNvPr id="11" name="Rectangle: Rounded Corners 10">
                  <a:extLst>
                    <a:ext uri="{FF2B5EF4-FFF2-40B4-BE49-F238E27FC236}">
                      <a16:creationId xmlns:a16="http://schemas.microsoft.com/office/drawing/2014/main" id="{6BEC50C7-1694-953D-4824-53493F290F58}"/>
                    </a:ext>
                  </a:extLst>
                </p:cNvPr>
                <p:cNvSpPr/>
                <p:nvPr/>
              </p:nvSpPr>
              <p:spPr>
                <a:xfrm>
                  <a:off x="4001756" y="3338014"/>
                  <a:ext cx="3145133" cy="931266"/>
                </a:xfrm>
                <a:prstGeom prst="round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360" dirty="0"/>
                    <a:t>Model Development</a:t>
                  </a:r>
                  <a:endParaRPr lang="en-IN" sz="3360" dirty="0"/>
                </a:p>
              </p:txBody>
            </p:sp>
          </p:grpSp>
          <p:grpSp>
            <p:nvGrpSpPr>
              <p:cNvPr id="26" name="Group 25">
                <a:extLst>
                  <a:ext uri="{FF2B5EF4-FFF2-40B4-BE49-F238E27FC236}">
                    <a16:creationId xmlns:a16="http://schemas.microsoft.com/office/drawing/2014/main" id="{C10608B1-AD46-5AB2-2EBF-17958373B735}"/>
                  </a:ext>
                </a:extLst>
              </p:cNvPr>
              <p:cNvGrpSpPr/>
              <p:nvPr/>
            </p:nvGrpSpPr>
            <p:grpSpPr>
              <a:xfrm>
                <a:off x="3997573" y="4595210"/>
                <a:ext cx="4252123" cy="931266"/>
                <a:chOff x="3997573" y="4499250"/>
                <a:chExt cx="4252123" cy="931266"/>
              </a:xfrm>
            </p:grpSpPr>
            <p:sp>
              <p:nvSpPr>
                <p:cNvPr id="21" name="Rectangle 20">
                  <a:extLst>
                    <a:ext uri="{FF2B5EF4-FFF2-40B4-BE49-F238E27FC236}">
                      <a16:creationId xmlns:a16="http://schemas.microsoft.com/office/drawing/2014/main" id="{076288A7-FA16-DA25-59AB-675F9A2D844C}"/>
                    </a:ext>
                  </a:extLst>
                </p:cNvPr>
                <p:cNvSpPr/>
                <p:nvPr/>
              </p:nvSpPr>
              <p:spPr>
                <a:xfrm>
                  <a:off x="6752491" y="4637938"/>
                  <a:ext cx="1497205" cy="693337"/>
                </a:xfrm>
                <a:prstGeom prst="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160" dirty="0"/>
                    <a:t>   1 Week</a:t>
                  </a:r>
                  <a:endParaRPr lang="en-IN" sz="2160" dirty="0"/>
                </a:p>
              </p:txBody>
            </p:sp>
            <p:sp>
              <p:nvSpPr>
                <p:cNvPr id="13" name="Rectangle: Rounded Corners 12">
                  <a:extLst>
                    <a:ext uri="{FF2B5EF4-FFF2-40B4-BE49-F238E27FC236}">
                      <a16:creationId xmlns:a16="http://schemas.microsoft.com/office/drawing/2014/main" id="{C1BF21B2-A28B-AE69-65EC-5D35441AC83C}"/>
                    </a:ext>
                  </a:extLst>
                </p:cNvPr>
                <p:cNvSpPr/>
                <p:nvPr/>
              </p:nvSpPr>
              <p:spPr>
                <a:xfrm>
                  <a:off x="3997573" y="4499250"/>
                  <a:ext cx="3109965" cy="931266"/>
                </a:xfrm>
                <a:prstGeom prst="roundRect">
                  <a:avLst/>
                </a:prstGeom>
                <a:ln w="28575">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360" dirty="0"/>
                    <a:t>Deployment</a:t>
                  </a:r>
                  <a:endParaRPr lang="en-IN" sz="3360" dirty="0"/>
                </a:p>
              </p:txBody>
            </p:sp>
          </p:grpSp>
        </p:grpSp>
        <p:cxnSp>
          <p:nvCxnSpPr>
            <p:cNvPr id="28" name="Straight Arrow Connector 27">
              <a:extLst>
                <a:ext uri="{FF2B5EF4-FFF2-40B4-BE49-F238E27FC236}">
                  <a16:creationId xmlns:a16="http://schemas.microsoft.com/office/drawing/2014/main" id="{894B7893-A7E5-C509-AA7D-53FEEFDF980B}"/>
                </a:ext>
              </a:extLst>
            </p:cNvPr>
            <p:cNvCxnSpPr>
              <a:cxnSpLocks/>
              <a:stCxn id="8" idx="2"/>
              <a:endCxn id="10" idx="0"/>
            </p:cNvCxnSpPr>
            <p:nvPr/>
          </p:nvCxnSpPr>
          <p:spPr>
            <a:xfrm flipH="1">
              <a:off x="5574324" y="1731539"/>
              <a:ext cx="8791" cy="3312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73B8F58A-D62A-CB1C-77BC-CF7DA221501A}"/>
                </a:ext>
              </a:extLst>
            </p:cNvPr>
            <p:cNvCxnSpPr>
              <a:cxnSpLocks/>
              <a:endCxn id="11" idx="0"/>
            </p:cNvCxnSpPr>
            <p:nvPr/>
          </p:nvCxnSpPr>
          <p:spPr>
            <a:xfrm flipH="1">
              <a:off x="5574323" y="3068672"/>
              <a:ext cx="17583" cy="2693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F2AC2011-A2E5-9414-50CE-5C61096A72A0}"/>
                </a:ext>
              </a:extLst>
            </p:cNvPr>
            <p:cNvCxnSpPr>
              <a:cxnSpLocks/>
              <a:stCxn id="11" idx="2"/>
            </p:cNvCxnSpPr>
            <p:nvPr/>
          </p:nvCxnSpPr>
          <p:spPr>
            <a:xfrm>
              <a:off x="5574323" y="4269280"/>
              <a:ext cx="17583" cy="2759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083236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B293913-1A44-FD45-C5BB-23DC44C466EE}"/>
              </a:ext>
            </a:extLst>
          </p:cNvPr>
          <p:cNvGrpSpPr/>
          <p:nvPr/>
        </p:nvGrpSpPr>
        <p:grpSpPr>
          <a:xfrm>
            <a:off x="0" y="0"/>
            <a:ext cx="14630400" cy="8229600"/>
            <a:chOff x="0" y="0"/>
            <a:chExt cx="14630400" cy="8229600"/>
          </a:xfrm>
        </p:grpSpPr>
        <p:grpSp>
          <p:nvGrpSpPr>
            <p:cNvPr id="4" name="Group 3">
              <a:extLst>
                <a:ext uri="{FF2B5EF4-FFF2-40B4-BE49-F238E27FC236}">
                  <a16:creationId xmlns:a16="http://schemas.microsoft.com/office/drawing/2014/main" id="{FAD3A472-BBC5-6DDA-16A5-806E510AEFFF}"/>
                </a:ext>
              </a:extLst>
            </p:cNvPr>
            <p:cNvGrpSpPr/>
            <p:nvPr/>
          </p:nvGrpSpPr>
          <p:grpSpPr>
            <a:xfrm>
              <a:off x="0" y="0"/>
              <a:ext cx="14630400" cy="8229600"/>
              <a:chOff x="-75415" y="-30256"/>
              <a:chExt cx="14630400" cy="8229600"/>
            </a:xfrm>
          </p:grpSpPr>
          <p:pic>
            <p:nvPicPr>
              <p:cNvPr id="6" name="Image 0" descr="preencoded.png">
                <a:extLst>
                  <a:ext uri="{FF2B5EF4-FFF2-40B4-BE49-F238E27FC236}">
                    <a16:creationId xmlns:a16="http://schemas.microsoft.com/office/drawing/2014/main" id="{A891D4D9-C80B-D190-E7AF-C72EFF86C660}"/>
                  </a:ext>
                </a:extLst>
              </p:cNvPr>
              <p:cNvPicPr>
                <a:picLocks noChangeAspect="1"/>
              </p:cNvPicPr>
              <p:nvPr/>
            </p:nvPicPr>
            <p:blipFill>
              <a:blip r:embed="rId2"/>
              <a:stretch>
                <a:fillRect/>
              </a:stretch>
            </p:blipFill>
            <p:spPr>
              <a:xfrm>
                <a:off x="-75415" y="0"/>
                <a:ext cx="14630400" cy="8169088"/>
              </a:xfrm>
              <a:prstGeom prst="rect">
                <a:avLst/>
              </a:prstGeom>
            </p:spPr>
          </p:pic>
          <p:sp>
            <p:nvSpPr>
              <p:cNvPr id="7" name="Shape 0">
                <a:extLst>
                  <a:ext uri="{FF2B5EF4-FFF2-40B4-BE49-F238E27FC236}">
                    <a16:creationId xmlns:a16="http://schemas.microsoft.com/office/drawing/2014/main" id="{9E71C98A-217C-466F-7868-8C55DDC6BC3E}"/>
                  </a:ext>
                </a:extLst>
              </p:cNvPr>
              <p:cNvSpPr/>
              <p:nvPr/>
            </p:nvSpPr>
            <p:spPr>
              <a:xfrm>
                <a:off x="-75415" y="-30256"/>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p>
            </p:txBody>
          </p:sp>
        </p:grpSp>
        <p:sp>
          <p:nvSpPr>
            <p:cNvPr id="45" name="Oval 44">
              <a:extLst>
                <a:ext uri="{FF2B5EF4-FFF2-40B4-BE49-F238E27FC236}">
                  <a16:creationId xmlns:a16="http://schemas.microsoft.com/office/drawing/2014/main" id="{6CB8C853-23BC-55AF-D9D2-26923375F7C2}"/>
                </a:ext>
              </a:extLst>
            </p:cNvPr>
            <p:cNvSpPr/>
            <p:nvPr/>
          </p:nvSpPr>
          <p:spPr>
            <a:xfrm>
              <a:off x="7238200" y="3368773"/>
              <a:ext cx="3715348" cy="830210"/>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43" name="Rectangle 42">
              <a:extLst>
                <a:ext uri="{FF2B5EF4-FFF2-40B4-BE49-F238E27FC236}">
                  <a16:creationId xmlns:a16="http://schemas.microsoft.com/office/drawing/2014/main" id="{FC29888A-7041-1A36-8A15-AA21E6011434}"/>
                </a:ext>
              </a:extLst>
            </p:cNvPr>
            <p:cNvSpPr/>
            <p:nvPr/>
          </p:nvSpPr>
          <p:spPr>
            <a:xfrm>
              <a:off x="4629753" y="4919119"/>
              <a:ext cx="3392904" cy="158608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dirty="0"/>
            </a:p>
          </p:txBody>
        </p:sp>
        <p:sp>
          <p:nvSpPr>
            <p:cNvPr id="36" name="Rectangle 35">
              <a:extLst>
                <a:ext uri="{FF2B5EF4-FFF2-40B4-BE49-F238E27FC236}">
                  <a16:creationId xmlns:a16="http://schemas.microsoft.com/office/drawing/2014/main" id="{7F5B4E94-AB2F-4F76-2FC1-3AB2A99D1241}"/>
                </a:ext>
              </a:extLst>
            </p:cNvPr>
            <p:cNvSpPr/>
            <p:nvPr/>
          </p:nvSpPr>
          <p:spPr>
            <a:xfrm>
              <a:off x="10149840" y="4919119"/>
              <a:ext cx="2877953" cy="1008821"/>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dirty="0"/>
            </a:p>
          </p:txBody>
        </p:sp>
        <p:sp>
          <p:nvSpPr>
            <p:cNvPr id="30" name="Rectangle 29">
              <a:extLst>
                <a:ext uri="{FF2B5EF4-FFF2-40B4-BE49-F238E27FC236}">
                  <a16:creationId xmlns:a16="http://schemas.microsoft.com/office/drawing/2014/main" id="{53C0BFD6-E8F3-CA35-952E-DC751CFADED8}"/>
                </a:ext>
              </a:extLst>
            </p:cNvPr>
            <p:cNvSpPr/>
            <p:nvPr/>
          </p:nvSpPr>
          <p:spPr>
            <a:xfrm>
              <a:off x="10164276" y="2134371"/>
              <a:ext cx="2877955" cy="924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29" name="Rectangle 28">
              <a:extLst>
                <a:ext uri="{FF2B5EF4-FFF2-40B4-BE49-F238E27FC236}">
                  <a16:creationId xmlns:a16="http://schemas.microsoft.com/office/drawing/2014/main" id="{92D71F99-14EC-71BC-8880-A480C2D5BACB}"/>
                </a:ext>
              </a:extLst>
            </p:cNvPr>
            <p:cNvSpPr/>
            <p:nvPr/>
          </p:nvSpPr>
          <p:spPr>
            <a:xfrm>
              <a:off x="5575431" y="2084679"/>
              <a:ext cx="2625294" cy="924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2" name="TextBox 1">
              <a:extLst>
                <a:ext uri="{FF2B5EF4-FFF2-40B4-BE49-F238E27FC236}">
                  <a16:creationId xmlns:a16="http://schemas.microsoft.com/office/drawing/2014/main" id="{9AC58CD6-003E-ECA6-89A2-89D810A57C8E}"/>
                </a:ext>
              </a:extLst>
            </p:cNvPr>
            <p:cNvSpPr txBox="1"/>
            <p:nvPr/>
          </p:nvSpPr>
          <p:spPr>
            <a:xfrm>
              <a:off x="904775" y="231549"/>
              <a:ext cx="9634889" cy="830997"/>
            </a:xfrm>
            <a:prstGeom prst="rect">
              <a:avLst/>
            </a:prstGeom>
            <a:noFill/>
          </p:spPr>
          <p:txBody>
            <a:bodyPr wrap="square" rtlCol="0">
              <a:spAutoFit/>
            </a:bodyPr>
            <a:lstStyle/>
            <a:p>
              <a:r>
                <a:rPr lang="en-IN" sz="4800" dirty="0">
                  <a:solidFill>
                    <a:schemeClr val="accent1">
                      <a:lumMod val="75000"/>
                    </a:schemeClr>
                  </a:solidFill>
                </a:rPr>
                <a:t>Design and Methodology:</a:t>
              </a:r>
            </a:p>
          </p:txBody>
        </p:sp>
        <p:sp>
          <p:nvSpPr>
            <p:cNvPr id="3" name="Oval 2">
              <a:extLst>
                <a:ext uri="{FF2B5EF4-FFF2-40B4-BE49-F238E27FC236}">
                  <a16:creationId xmlns:a16="http://schemas.microsoft.com/office/drawing/2014/main" id="{651E08A5-96EF-86BA-4CE2-060F5A2CE4EC}"/>
                </a:ext>
              </a:extLst>
            </p:cNvPr>
            <p:cNvSpPr/>
            <p:nvPr/>
          </p:nvSpPr>
          <p:spPr>
            <a:xfrm>
              <a:off x="2444816" y="1423319"/>
              <a:ext cx="702646" cy="684614"/>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160"/>
            </a:p>
          </p:txBody>
        </p:sp>
        <p:cxnSp>
          <p:nvCxnSpPr>
            <p:cNvPr id="5" name="Straight Connector 4">
              <a:extLst>
                <a:ext uri="{FF2B5EF4-FFF2-40B4-BE49-F238E27FC236}">
                  <a16:creationId xmlns:a16="http://schemas.microsoft.com/office/drawing/2014/main" id="{735553BA-DA8E-6B92-6511-EA3A01942288}"/>
                </a:ext>
              </a:extLst>
            </p:cNvPr>
            <p:cNvCxnSpPr>
              <a:cxnSpLocks/>
            </p:cNvCxnSpPr>
            <p:nvPr/>
          </p:nvCxnSpPr>
          <p:spPr>
            <a:xfrm flipV="1">
              <a:off x="2787716" y="2107933"/>
              <a:ext cx="8423"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C01E6F3-3C30-AE93-3B46-27251FF8BC56}"/>
                </a:ext>
              </a:extLst>
            </p:cNvPr>
            <p:cNvCxnSpPr/>
            <p:nvPr/>
          </p:nvCxnSpPr>
          <p:spPr>
            <a:xfrm>
              <a:off x="2367815" y="2483318"/>
              <a:ext cx="8566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DF0A20-59EF-AC18-24F6-D4E9517C63B4}"/>
                </a:ext>
              </a:extLst>
            </p:cNvPr>
            <p:cNvCxnSpPr>
              <a:cxnSpLocks/>
            </p:cNvCxnSpPr>
            <p:nvPr/>
          </p:nvCxnSpPr>
          <p:spPr>
            <a:xfrm flipV="1">
              <a:off x="2402705" y="2865892"/>
              <a:ext cx="38501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61E7B4-4051-19DA-F030-CCBEE00E255C}"/>
                </a:ext>
              </a:extLst>
            </p:cNvPr>
            <p:cNvCxnSpPr>
              <a:cxnSpLocks/>
            </p:cNvCxnSpPr>
            <p:nvPr/>
          </p:nvCxnSpPr>
          <p:spPr>
            <a:xfrm>
              <a:off x="2800952" y="2868330"/>
              <a:ext cx="346510" cy="375386"/>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B2A108-D6B0-84E2-C409-BCDDEC7B7607}"/>
                </a:ext>
              </a:extLst>
            </p:cNvPr>
            <p:cNvSpPr txBox="1"/>
            <p:nvPr/>
          </p:nvSpPr>
          <p:spPr>
            <a:xfrm>
              <a:off x="2304050" y="3272594"/>
              <a:ext cx="948088" cy="535531"/>
            </a:xfrm>
            <a:prstGeom prst="rect">
              <a:avLst/>
            </a:prstGeom>
            <a:noFill/>
          </p:spPr>
          <p:txBody>
            <a:bodyPr wrap="square" rtlCol="0">
              <a:spAutoFit/>
            </a:bodyPr>
            <a:lstStyle/>
            <a:p>
              <a:r>
                <a:rPr lang="en-IN" sz="2880" dirty="0"/>
                <a:t>User</a:t>
              </a:r>
            </a:p>
          </p:txBody>
        </p:sp>
        <p:cxnSp>
          <p:nvCxnSpPr>
            <p:cNvPr id="23" name="Straight Arrow Connector 22">
              <a:extLst>
                <a:ext uri="{FF2B5EF4-FFF2-40B4-BE49-F238E27FC236}">
                  <a16:creationId xmlns:a16="http://schemas.microsoft.com/office/drawing/2014/main" id="{BBF40679-4FA4-9C6A-BEFB-82DACE82C9E4}"/>
                </a:ext>
              </a:extLst>
            </p:cNvPr>
            <p:cNvCxnSpPr>
              <a:cxnSpLocks/>
            </p:cNvCxnSpPr>
            <p:nvPr/>
          </p:nvCxnSpPr>
          <p:spPr>
            <a:xfrm>
              <a:off x="3734601" y="2483318"/>
              <a:ext cx="17132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791BA6A-75FF-BB35-FF2A-3D92FC52FC17}"/>
                </a:ext>
              </a:extLst>
            </p:cNvPr>
            <p:cNvSpPr txBox="1"/>
            <p:nvPr/>
          </p:nvSpPr>
          <p:spPr>
            <a:xfrm>
              <a:off x="5524900" y="2084679"/>
              <a:ext cx="2956158" cy="978729"/>
            </a:xfrm>
            <a:prstGeom prst="rect">
              <a:avLst/>
            </a:prstGeom>
            <a:noFill/>
          </p:spPr>
          <p:txBody>
            <a:bodyPr wrap="square" rtlCol="0">
              <a:spAutoFit/>
            </a:bodyPr>
            <a:lstStyle/>
            <a:p>
              <a:r>
                <a:rPr lang="en-IN" sz="2880" dirty="0"/>
                <a:t>Road and vehicle Inputs</a:t>
              </a:r>
            </a:p>
          </p:txBody>
        </p:sp>
        <p:cxnSp>
          <p:nvCxnSpPr>
            <p:cNvPr id="25" name="Straight Arrow Connector 24">
              <a:extLst>
                <a:ext uri="{FF2B5EF4-FFF2-40B4-BE49-F238E27FC236}">
                  <a16:creationId xmlns:a16="http://schemas.microsoft.com/office/drawing/2014/main" id="{04A23111-1C4B-ABCD-C864-08D5200D9812}"/>
                </a:ext>
              </a:extLst>
            </p:cNvPr>
            <p:cNvCxnSpPr>
              <a:cxnSpLocks/>
            </p:cNvCxnSpPr>
            <p:nvPr/>
          </p:nvCxnSpPr>
          <p:spPr>
            <a:xfrm>
              <a:off x="8277727" y="2473691"/>
              <a:ext cx="1617044" cy="9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50E0BB3-D88D-8BCA-0E18-DE07E3420B92}"/>
                </a:ext>
              </a:extLst>
            </p:cNvPr>
            <p:cNvSpPr txBox="1"/>
            <p:nvPr/>
          </p:nvSpPr>
          <p:spPr>
            <a:xfrm>
              <a:off x="10241277" y="2252312"/>
              <a:ext cx="2956158" cy="535531"/>
            </a:xfrm>
            <a:prstGeom prst="rect">
              <a:avLst/>
            </a:prstGeom>
            <a:noFill/>
          </p:spPr>
          <p:txBody>
            <a:bodyPr wrap="square" rtlCol="0">
              <a:spAutoFit/>
            </a:bodyPr>
            <a:lstStyle/>
            <a:p>
              <a:r>
                <a:rPr lang="en-IN" sz="2880" dirty="0"/>
                <a:t>Processing Input</a:t>
              </a:r>
            </a:p>
          </p:txBody>
        </p:sp>
        <p:cxnSp>
          <p:nvCxnSpPr>
            <p:cNvPr id="27" name="Straight Arrow Connector 26">
              <a:extLst>
                <a:ext uri="{FF2B5EF4-FFF2-40B4-BE49-F238E27FC236}">
                  <a16:creationId xmlns:a16="http://schemas.microsoft.com/office/drawing/2014/main" id="{0CCF1AE4-37BE-F1C3-D8BB-505E5C8C9308}"/>
                </a:ext>
              </a:extLst>
            </p:cNvPr>
            <p:cNvCxnSpPr>
              <a:cxnSpLocks/>
            </p:cNvCxnSpPr>
            <p:nvPr/>
          </p:nvCxnSpPr>
          <p:spPr>
            <a:xfrm>
              <a:off x="11588816" y="3231652"/>
              <a:ext cx="0" cy="1486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B959E26-6087-C9CD-8E08-9150BAF84D39}"/>
                </a:ext>
              </a:extLst>
            </p:cNvPr>
            <p:cNvSpPr txBox="1"/>
            <p:nvPr/>
          </p:nvSpPr>
          <p:spPr>
            <a:xfrm>
              <a:off x="10241277" y="4957177"/>
              <a:ext cx="2877954" cy="978729"/>
            </a:xfrm>
            <a:prstGeom prst="rect">
              <a:avLst/>
            </a:prstGeom>
            <a:noFill/>
          </p:spPr>
          <p:txBody>
            <a:bodyPr wrap="square" rtlCol="0">
              <a:spAutoFit/>
            </a:bodyPr>
            <a:lstStyle/>
            <a:p>
              <a:r>
                <a:rPr lang="en-IN" sz="2880" dirty="0"/>
                <a:t>Checking for constraints</a:t>
              </a:r>
            </a:p>
          </p:txBody>
        </p:sp>
        <p:cxnSp>
          <p:nvCxnSpPr>
            <p:cNvPr id="37" name="Straight Arrow Connector 36">
              <a:extLst>
                <a:ext uri="{FF2B5EF4-FFF2-40B4-BE49-F238E27FC236}">
                  <a16:creationId xmlns:a16="http://schemas.microsoft.com/office/drawing/2014/main" id="{586BE094-C7E4-C4F1-BD10-F2D2E3FA4B29}"/>
                </a:ext>
              </a:extLst>
            </p:cNvPr>
            <p:cNvCxnSpPr>
              <a:cxnSpLocks/>
            </p:cNvCxnSpPr>
            <p:nvPr/>
          </p:nvCxnSpPr>
          <p:spPr>
            <a:xfrm flipH="1">
              <a:off x="8277727" y="5455774"/>
              <a:ext cx="1617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AC3096F-7549-AE6E-9031-C770554A1489}"/>
                </a:ext>
              </a:extLst>
            </p:cNvPr>
            <p:cNvSpPr txBox="1"/>
            <p:nvPr/>
          </p:nvSpPr>
          <p:spPr>
            <a:xfrm>
              <a:off x="4706754" y="5001198"/>
              <a:ext cx="3392903" cy="1421928"/>
            </a:xfrm>
            <a:prstGeom prst="rect">
              <a:avLst/>
            </a:prstGeom>
            <a:noFill/>
          </p:spPr>
          <p:txBody>
            <a:bodyPr wrap="square" rtlCol="0">
              <a:spAutoFit/>
            </a:bodyPr>
            <a:lstStyle/>
            <a:p>
              <a:r>
                <a:rPr lang="en-US" sz="2880" dirty="0"/>
                <a:t>Returns if the path provided is suitable or not </a:t>
              </a:r>
              <a:endParaRPr lang="en-IN" sz="2880" dirty="0"/>
            </a:p>
          </p:txBody>
        </p:sp>
        <p:sp>
          <p:nvSpPr>
            <p:cNvPr id="44" name="TextBox 43">
              <a:extLst>
                <a:ext uri="{FF2B5EF4-FFF2-40B4-BE49-F238E27FC236}">
                  <a16:creationId xmlns:a16="http://schemas.microsoft.com/office/drawing/2014/main" id="{EE3456D9-BA36-1297-6116-BE5AF36BAF56}"/>
                </a:ext>
              </a:extLst>
            </p:cNvPr>
            <p:cNvSpPr txBox="1"/>
            <p:nvPr/>
          </p:nvSpPr>
          <p:spPr>
            <a:xfrm>
              <a:off x="8277727" y="3507978"/>
              <a:ext cx="3171520" cy="535531"/>
            </a:xfrm>
            <a:prstGeom prst="rect">
              <a:avLst/>
            </a:prstGeom>
            <a:noFill/>
          </p:spPr>
          <p:txBody>
            <a:bodyPr wrap="square" rtlCol="0">
              <a:spAutoFit/>
            </a:bodyPr>
            <a:lstStyle/>
            <a:p>
              <a:r>
                <a:rPr lang="en-IN" sz="2880" dirty="0"/>
                <a:t>Dataset </a:t>
              </a:r>
            </a:p>
          </p:txBody>
        </p:sp>
        <p:cxnSp>
          <p:nvCxnSpPr>
            <p:cNvPr id="47" name="Straight Arrow Connector 46">
              <a:extLst>
                <a:ext uri="{FF2B5EF4-FFF2-40B4-BE49-F238E27FC236}">
                  <a16:creationId xmlns:a16="http://schemas.microsoft.com/office/drawing/2014/main" id="{82CA86A1-E0BA-3065-A299-2557CD9744CC}"/>
                </a:ext>
              </a:extLst>
            </p:cNvPr>
            <p:cNvCxnSpPr>
              <a:stCxn id="45" idx="4"/>
            </p:cNvCxnSpPr>
            <p:nvPr/>
          </p:nvCxnSpPr>
          <p:spPr>
            <a:xfrm flipH="1">
              <a:off x="8022656" y="4198984"/>
              <a:ext cx="1073218" cy="736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3FC0C4B-89C5-3907-ACA5-CEE01C4EC6AF}"/>
                </a:ext>
              </a:extLst>
            </p:cNvPr>
            <p:cNvCxnSpPr>
              <a:stCxn id="45" idx="4"/>
            </p:cNvCxnSpPr>
            <p:nvPr/>
          </p:nvCxnSpPr>
          <p:spPr>
            <a:xfrm>
              <a:off x="9095875" y="4198984"/>
              <a:ext cx="1068402" cy="758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902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EC285BD-4243-2698-E969-C4347CA9D877}"/>
              </a:ext>
            </a:extLst>
          </p:cNvPr>
          <p:cNvGrpSpPr/>
          <p:nvPr/>
        </p:nvGrpSpPr>
        <p:grpSpPr>
          <a:xfrm>
            <a:off x="0" y="0"/>
            <a:ext cx="14630400" cy="8229600"/>
            <a:chOff x="0" y="0"/>
            <a:chExt cx="14630400" cy="822960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908614" y="1038391"/>
              <a:ext cx="4443889" cy="716804"/>
            </a:xfrm>
            <a:prstGeom prst="rect">
              <a:avLst/>
            </a:prstGeom>
            <a:noFill/>
            <a:ln/>
          </p:spPr>
          <p:txBody>
            <a:bodyPr wrap="none" rtlCol="0" anchor="t"/>
            <a:lstStyle/>
            <a:p>
              <a:pPr marL="0" indent="0">
                <a:lnSpc>
                  <a:spcPts val="5686"/>
                </a:lnSpc>
                <a:buNone/>
              </a:pPr>
              <a:r>
                <a:rPr lang="en-US" sz="4374" dirty="0">
                  <a:solidFill>
                    <a:srgbClr val="312F2B"/>
                  </a:solidFill>
                  <a:latin typeface="Georgia" pitchFamily="34" charset="0"/>
                  <a:ea typeface="Georgia" pitchFamily="34" charset="-122"/>
                  <a:cs typeface="Georgia" pitchFamily="34" charset="-120"/>
                </a:rPr>
                <a:t>Conclusion</a:t>
              </a:r>
              <a:endParaRPr lang="en-US" sz="4374" dirty="0"/>
            </a:p>
          </p:txBody>
        </p:sp>
        <p:pic>
          <p:nvPicPr>
            <p:cNvPr id="5" name="Image 1" descr="preencoded.png"/>
            <p:cNvPicPr>
              <a:picLocks noChangeAspect="1"/>
            </p:cNvPicPr>
            <p:nvPr/>
          </p:nvPicPr>
          <p:blipFill>
            <a:blip r:embed="rId4"/>
            <a:stretch>
              <a:fillRect/>
            </a:stretch>
          </p:blipFill>
          <p:spPr>
            <a:xfrm>
              <a:off x="1550957" y="2240354"/>
              <a:ext cx="2888575" cy="2867336"/>
            </a:xfrm>
            <a:prstGeom prst="rect">
              <a:avLst/>
            </a:prstGeom>
          </p:spPr>
        </p:pic>
        <p:sp>
          <p:nvSpPr>
            <p:cNvPr id="6" name="Text 2"/>
            <p:cNvSpPr/>
            <p:nvPr/>
          </p:nvSpPr>
          <p:spPr>
            <a:xfrm>
              <a:off x="1707405" y="5383302"/>
              <a:ext cx="2575560" cy="358343"/>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Increased Efficiency</a:t>
              </a:r>
              <a:endParaRPr lang="en-US" sz="2187" dirty="0"/>
            </a:p>
          </p:txBody>
        </p:sp>
        <p:sp>
          <p:nvSpPr>
            <p:cNvPr id="7" name="Text 3"/>
            <p:cNvSpPr/>
            <p:nvPr/>
          </p:nvSpPr>
          <p:spPr>
            <a:xfrm>
              <a:off x="908614" y="5940081"/>
              <a:ext cx="4173260" cy="1190616"/>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Decide if a particular path is feasible to take or not. Which helps us decide an efficient route. </a:t>
              </a:r>
              <a:endParaRPr lang="en-US" sz="1750" dirty="0"/>
            </a:p>
          </p:txBody>
        </p:sp>
        <p:sp>
          <p:nvSpPr>
            <p:cNvPr id="9" name="Text 4"/>
            <p:cNvSpPr/>
            <p:nvPr/>
          </p:nvSpPr>
          <p:spPr>
            <a:xfrm>
              <a:off x="6255235" y="5383302"/>
              <a:ext cx="2270760" cy="358343"/>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Improved Safety</a:t>
              </a:r>
              <a:endParaRPr lang="en-US" sz="2187" dirty="0"/>
            </a:p>
          </p:txBody>
        </p:sp>
        <p:sp>
          <p:nvSpPr>
            <p:cNvPr id="10" name="Text 5"/>
            <p:cNvSpPr/>
            <p:nvPr/>
          </p:nvSpPr>
          <p:spPr>
            <a:xfrm>
              <a:off x="5304045" y="5940081"/>
              <a:ext cx="4173260" cy="1190616"/>
            </a:xfrm>
            <a:prstGeom prst="rect">
              <a:avLst/>
            </a:prstGeom>
            <a:noFill/>
            <a:ln/>
          </p:spPr>
          <p:txBody>
            <a:bodyPr wrap="square" rtlCol="0" anchor="t"/>
            <a:lstStyle/>
            <a:p>
              <a:pPr marL="0" indent="0" algn="ctr">
                <a:lnSpc>
                  <a:spcPts val="3149"/>
                </a:lnSpc>
                <a:buNone/>
              </a:pPr>
              <a:r>
                <a:rPr lang="en-US" sz="1750" dirty="0">
                  <a:latin typeface="Lato" panose="020F0502020204030203" pitchFamily="34" charset="0"/>
                  <a:ea typeface="Lato" panose="020F0502020204030203" pitchFamily="34" charset="0"/>
                  <a:cs typeface="Lato" panose="020F0502020204030203" pitchFamily="34" charset="0"/>
                </a:rPr>
                <a:t>Checking for safety rate and accidents rates ensures a safety path to travel. Also the network constraints are involved.</a:t>
              </a:r>
            </a:p>
          </p:txBody>
        </p:sp>
        <p:pic>
          <p:nvPicPr>
            <p:cNvPr id="11" name="Image 3" descr="preencoded.png"/>
            <p:cNvPicPr>
              <a:picLocks noChangeAspect="1"/>
            </p:cNvPicPr>
            <p:nvPr/>
          </p:nvPicPr>
          <p:blipFill>
            <a:blip r:embed="rId5"/>
            <a:stretch>
              <a:fillRect/>
            </a:stretch>
          </p:blipFill>
          <p:spPr>
            <a:xfrm>
              <a:off x="10341817" y="2240354"/>
              <a:ext cx="2888575" cy="2867336"/>
            </a:xfrm>
            <a:prstGeom prst="rect">
              <a:avLst/>
            </a:prstGeom>
          </p:spPr>
        </p:pic>
        <p:sp>
          <p:nvSpPr>
            <p:cNvPr id="12" name="Text 6"/>
            <p:cNvSpPr/>
            <p:nvPr/>
          </p:nvSpPr>
          <p:spPr>
            <a:xfrm>
              <a:off x="10675073" y="5383302"/>
              <a:ext cx="2221944" cy="358343"/>
            </a:xfrm>
            <a:prstGeom prst="rect">
              <a:avLst/>
            </a:prstGeom>
            <a:noFill/>
            <a:ln/>
          </p:spPr>
          <p:txBody>
            <a:bodyPr wrap="none" rtlCol="0" anchor="t"/>
            <a:lstStyle/>
            <a:p>
              <a:pPr marL="0" indent="0" algn="ctr">
                <a:lnSpc>
                  <a:spcPts val="2843"/>
                </a:lnSpc>
                <a:buNone/>
              </a:pPr>
              <a:r>
                <a:rPr lang="en-US" sz="2187" dirty="0">
                  <a:solidFill>
                    <a:srgbClr val="312F2B"/>
                  </a:solidFill>
                  <a:latin typeface="Georgia" pitchFamily="34" charset="0"/>
                  <a:ea typeface="Georgia" pitchFamily="34" charset="-122"/>
                  <a:cs typeface="Georgia" pitchFamily="34" charset="-120"/>
                </a:rPr>
                <a:t>Global Relevance</a:t>
              </a:r>
              <a:endParaRPr lang="en-US" sz="2187" dirty="0"/>
            </a:p>
          </p:txBody>
        </p:sp>
        <p:sp>
          <p:nvSpPr>
            <p:cNvPr id="13" name="Text 7"/>
            <p:cNvSpPr/>
            <p:nvPr/>
          </p:nvSpPr>
          <p:spPr>
            <a:xfrm>
              <a:off x="9699475" y="5940081"/>
              <a:ext cx="4173260" cy="1190616"/>
            </a:xfrm>
            <a:prstGeom prst="rect">
              <a:avLst/>
            </a:prstGeom>
            <a:noFill/>
            <a:ln/>
          </p:spPr>
          <p:txBody>
            <a:bodyPr wrap="square" rtlCol="0" anchor="t"/>
            <a:lstStyle/>
            <a:p>
              <a:pPr marL="0" indent="0" algn="ctr">
                <a:lnSpc>
                  <a:spcPts val="3149"/>
                </a:lnSpc>
                <a:buNone/>
              </a:pPr>
              <a:r>
                <a:rPr lang="en-US" sz="1750" dirty="0">
                  <a:solidFill>
                    <a:srgbClr val="272525"/>
                  </a:solidFill>
                  <a:latin typeface="Lato" pitchFamily="34" charset="0"/>
                  <a:ea typeface="Lato" pitchFamily="34" charset="-122"/>
                  <a:cs typeface="Lato" pitchFamily="34" charset="-120"/>
                </a:rPr>
                <a:t>Optimised route planning plays a crucial role in logistics, transportation and supply chains around the world.</a:t>
              </a:r>
              <a:endParaRPr lang="en-US" sz="1750" dirty="0"/>
            </a:p>
          </p:txBody>
        </p:sp>
        <p:pic>
          <p:nvPicPr>
            <p:cNvPr id="14" name="Image 1" descr="preencoded.png">
              <a:extLst>
                <a:ext uri="{FF2B5EF4-FFF2-40B4-BE49-F238E27FC236}">
                  <a16:creationId xmlns:a16="http://schemas.microsoft.com/office/drawing/2014/main" id="{A75BDD0B-D766-9CFA-6774-A5E940D81477}"/>
                </a:ext>
              </a:extLst>
            </p:cNvPr>
            <p:cNvPicPr>
              <a:picLocks noChangeAspect="1"/>
            </p:cNvPicPr>
            <p:nvPr/>
          </p:nvPicPr>
          <p:blipFill rotWithShape="1">
            <a:blip r:embed="rId6"/>
            <a:srcRect l="19775" r="19773"/>
            <a:stretch/>
          </p:blipFill>
          <p:spPr>
            <a:xfrm>
              <a:off x="5081874" y="2289519"/>
              <a:ext cx="4617601" cy="2814128"/>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30256"/>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sz="2800" dirty="0"/>
          </a:p>
        </p:txBody>
      </p:sp>
      <p:pic>
        <p:nvPicPr>
          <p:cNvPr id="2052" name="Picture 4" descr="10 Ways Tookan Can Convert Your Restaurant Into A Food Delivery Machine ...">
            <a:extLst>
              <a:ext uri="{FF2B5EF4-FFF2-40B4-BE49-F238E27FC236}">
                <a16:creationId xmlns:a16="http://schemas.microsoft.com/office/drawing/2014/main" id="{F263B225-C87A-DCEA-E671-3E3AB1B9B9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2" y="15128"/>
            <a:ext cx="14630400" cy="8199344"/>
          </a:xfrm>
          <a:prstGeom prst="rect">
            <a:avLst/>
          </a:prstGeom>
          <a:noFill/>
          <a:extLst>
            <a:ext uri="{909E8E84-426E-40DD-AFC4-6F175D3DCCD1}">
              <a14:hiddenFill xmlns:a14="http://schemas.microsoft.com/office/drawing/2010/main">
                <a:solidFill>
                  <a:srgbClr val="FFFFFF"/>
                </a:solidFill>
              </a14:hiddenFill>
            </a:ext>
          </a:extLst>
        </p:spPr>
      </p:pic>
      <p:sp>
        <p:nvSpPr>
          <p:cNvPr id="4" name="Text 1"/>
          <p:cNvSpPr/>
          <p:nvPr/>
        </p:nvSpPr>
        <p:spPr>
          <a:xfrm>
            <a:off x="6319599" y="2601533"/>
            <a:ext cx="4443889" cy="716804"/>
          </a:xfrm>
          <a:prstGeom prst="rect">
            <a:avLst/>
          </a:prstGeom>
          <a:noFill/>
          <a:ln/>
        </p:spPr>
        <p:txBody>
          <a:bodyPr wrap="none" rtlCol="0" anchor="t"/>
          <a:lstStyle/>
          <a:p>
            <a:pPr marL="0" indent="0">
              <a:lnSpc>
                <a:spcPts val="5686"/>
              </a:lnSpc>
              <a:buNone/>
            </a:pPr>
            <a:endParaRPr lang="en-US" sz="4374" dirty="0"/>
          </a:p>
        </p:txBody>
      </p:sp>
      <p:sp>
        <p:nvSpPr>
          <p:cNvPr id="6" name="Text 3"/>
          <p:cNvSpPr/>
          <p:nvPr/>
        </p:nvSpPr>
        <p:spPr>
          <a:xfrm>
            <a:off x="6675001" y="4156284"/>
            <a:ext cx="7122200" cy="396872"/>
          </a:xfrm>
          <a:prstGeom prst="rect">
            <a:avLst/>
          </a:prstGeom>
          <a:noFill/>
          <a:ln/>
        </p:spPr>
        <p:txBody>
          <a:bodyPr wrap="none" rtlCol="0" anchor="t"/>
          <a:lstStyle/>
          <a:p>
            <a:pPr algn="l">
              <a:lnSpc>
                <a:spcPts val="3149"/>
              </a:lnSpc>
              <a:buSzPct val="100000"/>
            </a:pPr>
            <a:r>
              <a:rPr lang="en-US" sz="3200" dirty="0">
                <a:latin typeface="+mj-lt"/>
              </a:rPr>
              <a:t>  </a:t>
            </a:r>
          </a:p>
        </p:txBody>
      </p:sp>
      <p:sp>
        <p:nvSpPr>
          <p:cNvPr id="12" name="TextBox 11">
            <a:extLst>
              <a:ext uri="{FF2B5EF4-FFF2-40B4-BE49-F238E27FC236}">
                <a16:creationId xmlns:a16="http://schemas.microsoft.com/office/drawing/2014/main" id="{C5C0CF5C-5A66-62CB-4AAD-1DEAF76F6D1E}"/>
              </a:ext>
            </a:extLst>
          </p:cNvPr>
          <p:cNvSpPr txBox="1"/>
          <p:nvPr/>
        </p:nvSpPr>
        <p:spPr>
          <a:xfrm>
            <a:off x="7239896" y="3847579"/>
            <a:ext cx="45719" cy="369332"/>
          </a:xfrm>
          <a:prstGeom prst="rect">
            <a:avLst/>
          </a:prstGeom>
          <a:noFill/>
        </p:spPr>
        <p:txBody>
          <a:bodyPr wrap="square" rtlCol="0">
            <a:spAutoFit/>
          </a:bodyPr>
          <a:lstStyle/>
          <a:p>
            <a:endParaRPr lang="en-IN" dirty="0"/>
          </a:p>
        </p:txBody>
      </p:sp>
      <p:sp>
        <p:nvSpPr>
          <p:cNvPr id="18" name="Rectangle: Rounded Corners 17">
            <a:extLst>
              <a:ext uri="{FF2B5EF4-FFF2-40B4-BE49-F238E27FC236}">
                <a16:creationId xmlns:a16="http://schemas.microsoft.com/office/drawing/2014/main" id="{FCA44BA9-A568-D03A-943F-E4E9C4756F01}"/>
              </a:ext>
            </a:extLst>
          </p:cNvPr>
          <p:cNvSpPr/>
          <p:nvPr/>
        </p:nvSpPr>
        <p:spPr>
          <a:xfrm>
            <a:off x="7493163" y="1029441"/>
            <a:ext cx="6540649" cy="14857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9600" dirty="0">
                <a:latin typeface="Footlight MT Light" panose="0204060206030A020304" pitchFamily="18" charset="0"/>
              </a:rPr>
              <a:t>Thank You</a:t>
            </a:r>
            <a:endParaRPr lang="en-IN" sz="9600" dirty="0">
              <a:latin typeface="Footlight MT Light" panose="0204060206030A020304" pitchFamily="18" charset="0"/>
            </a:endParaRPr>
          </a:p>
        </p:txBody>
      </p:sp>
      <p:sp>
        <p:nvSpPr>
          <p:cNvPr id="20" name="Arrow: Curved Down 19">
            <a:extLst>
              <a:ext uri="{FF2B5EF4-FFF2-40B4-BE49-F238E27FC236}">
                <a16:creationId xmlns:a16="http://schemas.microsoft.com/office/drawing/2014/main" id="{E8F7CF50-3A22-E3A2-1FE9-C7274B691FA9}"/>
              </a:ext>
            </a:extLst>
          </p:cNvPr>
          <p:cNvSpPr/>
          <p:nvPr/>
        </p:nvSpPr>
        <p:spPr>
          <a:xfrm rot="20807733">
            <a:off x="6419561" y="547499"/>
            <a:ext cx="1840033" cy="947481"/>
          </a:xfrm>
          <a:prstGeom prst="curvedDownArrow">
            <a:avLst>
              <a:gd name="adj1" fmla="val 25000"/>
              <a:gd name="adj2" fmla="val 51239"/>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1414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p>
        </p:txBody>
      </p:sp>
      <p:sp>
        <p:nvSpPr>
          <p:cNvPr id="4" name="Text 1"/>
          <p:cNvSpPr/>
          <p:nvPr/>
        </p:nvSpPr>
        <p:spPr>
          <a:xfrm>
            <a:off x="6319599" y="2662045"/>
            <a:ext cx="7477601" cy="1720331"/>
          </a:xfrm>
          <a:prstGeom prst="rect">
            <a:avLst/>
          </a:prstGeom>
          <a:noFill/>
          <a:ln/>
        </p:spPr>
        <p:txBody>
          <a:bodyPr wrap="square" rtlCol="0" anchor="t"/>
          <a:lstStyle/>
          <a:p>
            <a:pPr marL="0" indent="0">
              <a:lnSpc>
                <a:spcPts val="6823"/>
              </a:lnSpc>
              <a:buNone/>
            </a:pPr>
            <a:endParaRPr lang="en-US" sz="4400" dirty="0"/>
          </a:p>
        </p:txBody>
      </p:sp>
      <p:sp>
        <p:nvSpPr>
          <p:cNvPr id="5" name="Text 2"/>
          <p:cNvSpPr/>
          <p:nvPr/>
        </p:nvSpPr>
        <p:spPr>
          <a:xfrm>
            <a:off x="6319599" y="5011222"/>
            <a:ext cx="7477601" cy="793744"/>
          </a:xfrm>
          <a:prstGeom prst="rect">
            <a:avLst/>
          </a:prstGeom>
          <a:noFill/>
          <a:ln/>
        </p:spPr>
        <p:txBody>
          <a:bodyPr wrap="square" rtlCol="0" anchor="t"/>
          <a:lstStyle/>
          <a:p>
            <a:pPr marL="0" indent="0">
              <a:lnSpc>
                <a:spcPts val="3149"/>
              </a:lnSpc>
              <a:buNone/>
            </a:pPr>
            <a:endParaRPr lang="en-US" sz="2000" dirty="0">
              <a:solidFill>
                <a:srgbClr val="272525"/>
              </a:solidFill>
              <a:latin typeface="Lato" pitchFamily="34" charset="0"/>
              <a:ea typeface="Lato" pitchFamily="34" charset="-122"/>
              <a:cs typeface="Lato" pitchFamily="34" charset="-120"/>
            </a:endParaRPr>
          </a:p>
        </p:txBody>
      </p:sp>
      <p:sp>
        <p:nvSpPr>
          <p:cNvPr id="7" name="TextBox 6">
            <a:extLst>
              <a:ext uri="{FF2B5EF4-FFF2-40B4-BE49-F238E27FC236}">
                <a16:creationId xmlns:a16="http://schemas.microsoft.com/office/drawing/2014/main" id="{4BE745F6-8E2B-C5EE-E5E0-086DD881C09E}"/>
              </a:ext>
            </a:extLst>
          </p:cNvPr>
          <p:cNvSpPr txBox="1"/>
          <p:nvPr/>
        </p:nvSpPr>
        <p:spPr>
          <a:xfrm>
            <a:off x="833200" y="769434"/>
            <a:ext cx="8427563" cy="7005187"/>
          </a:xfrm>
          <a:prstGeom prst="rect">
            <a:avLst/>
          </a:prstGeom>
          <a:noFill/>
        </p:spPr>
        <p:txBody>
          <a:bodyPr wrap="square" rtlCol="0">
            <a:spAutoFit/>
          </a:bodyPr>
          <a:lstStyle/>
          <a:p>
            <a:pPr>
              <a:lnSpc>
                <a:spcPct val="115000"/>
              </a:lnSpc>
              <a:spcAft>
                <a:spcPts val="1000"/>
              </a:spcAft>
            </a:pPr>
            <a:r>
              <a:rPr lang="en-US" sz="4000" b="1" dirty="0">
                <a:effectLst/>
                <a:latin typeface="Cambria" panose="02040503050406030204" pitchFamily="18" charset="0"/>
                <a:ea typeface="Cambria" panose="02040503050406030204" pitchFamily="18" charset="0"/>
                <a:cs typeface="Cambria" panose="02040503050406030204" pitchFamily="18" charset="0"/>
              </a:rPr>
              <a:t>Abstract </a:t>
            </a:r>
          </a:p>
          <a:p>
            <a:pPr>
              <a:lnSpc>
                <a:spcPct val="115000"/>
              </a:lnSpc>
              <a:spcAft>
                <a:spcPts val="1000"/>
              </a:spcAft>
            </a:pP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a:lnSpc>
                <a:spcPct val="115000"/>
              </a:lnSpc>
              <a:spcAft>
                <a:spcPts val="1000"/>
              </a:spcAft>
            </a:pPr>
            <a:r>
              <a:rPr lang="en-US" sz="2400" dirty="0">
                <a:effectLst/>
                <a:latin typeface="Garamond" panose="02020404030301010803" pitchFamily="18" charset="0"/>
                <a:ea typeface="Cambria" panose="02040503050406030204" pitchFamily="18" charset="0"/>
                <a:cs typeface="Cambria" panose="02040503050406030204" pitchFamily="18" charset="0"/>
              </a:rPr>
              <a:t>This project aims to develop </a:t>
            </a:r>
            <a:r>
              <a:rPr lang="en-US" sz="2400" b="1" dirty="0">
                <a:effectLst/>
                <a:latin typeface="Garamond" panose="02020404030301010803" pitchFamily="18" charset="0"/>
                <a:ea typeface="Cambria" panose="02040503050406030204" pitchFamily="18" charset="0"/>
                <a:cs typeface="Cambria" panose="02040503050406030204" pitchFamily="18" charset="0"/>
              </a:rPr>
              <a:t>comprehensive route optimization solutions </a:t>
            </a:r>
            <a:r>
              <a:rPr lang="en-US" sz="2400" dirty="0">
                <a:effectLst/>
                <a:latin typeface="Garamond" panose="02020404030301010803" pitchFamily="18" charset="0"/>
                <a:ea typeface="Cambria" panose="02040503050406030204" pitchFamily="18" charset="0"/>
                <a:cs typeface="Cambria" panose="02040503050406030204" pitchFamily="18" charset="0"/>
              </a:rPr>
              <a:t>for the logistics industry. It utilizes machine learning</a:t>
            </a:r>
            <a:r>
              <a:rPr lang="en-US" sz="2400" b="1" dirty="0">
                <a:effectLst/>
                <a:latin typeface="Garamond" panose="02020404030301010803" pitchFamily="18" charset="0"/>
                <a:ea typeface="Cambria" panose="02040503050406030204" pitchFamily="18" charset="0"/>
                <a:cs typeface="Cambria" panose="02040503050406030204" pitchFamily="18" charset="0"/>
              </a:rPr>
              <a:t>, </a:t>
            </a:r>
            <a:r>
              <a:rPr lang="en-US" sz="2400" dirty="0">
                <a:effectLst/>
                <a:latin typeface="Garamond" panose="02020404030301010803" pitchFamily="18" charset="0"/>
                <a:ea typeface="Cambria" panose="02040503050406030204" pitchFamily="18" charset="0"/>
                <a:cs typeface="Cambria" panose="02040503050406030204" pitchFamily="18" charset="0"/>
              </a:rPr>
              <a:t>to </a:t>
            </a:r>
            <a:r>
              <a:rPr lang="en-US" sz="2400" b="1" dirty="0">
                <a:latin typeface="Garamond" panose="02020404030301010803" pitchFamily="18" charset="0"/>
                <a:ea typeface="Cambria" panose="02040503050406030204" pitchFamily="18" charset="0"/>
                <a:cs typeface="Cambria" panose="02040503050406030204" pitchFamily="18" charset="0"/>
              </a:rPr>
              <a:t>check if a particular route can be taken or not</a:t>
            </a:r>
            <a:r>
              <a:rPr lang="en-US" sz="2400" dirty="0">
                <a:effectLst/>
                <a:latin typeface="Garamond" panose="02020404030301010803" pitchFamily="18" charset="0"/>
                <a:ea typeface="Cambria" panose="02040503050406030204" pitchFamily="18" charset="0"/>
                <a:cs typeface="Cambria" panose="02040503050406030204" pitchFamily="18" charset="0"/>
              </a:rPr>
              <a:t>. The solution takes into account various factors like traffic , safety ,mobile network, type</a:t>
            </a:r>
            <a:r>
              <a:rPr lang="en-US" sz="2400" dirty="0">
                <a:latin typeface="Garamond" panose="02020404030301010803" pitchFamily="18" charset="0"/>
                <a:ea typeface="Cambria" panose="02040503050406030204" pitchFamily="18" charset="0"/>
                <a:cs typeface="Cambria" panose="02040503050406030204" pitchFamily="18" charset="0"/>
              </a:rPr>
              <a:t> of road and vehicle </a:t>
            </a:r>
            <a:r>
              <a:rPr lang="en-US" sz="2400" dirty="0">
                <a:effectLst/>
                <a:latin typeface="Garamond" panose="02020404030301010803" pitchFamily="18" charset="0"/>
                <a:ea typeface="Cambria" panose="02040503050406030204" pitchFamily="18" charset="0"/>
                <a:cs typeface="Cambria" panose="02040503050406030204" pitchFamily="18" charset="0"/>
              </a:rPr>
              <a:t>and other delivery constraints to ensure if the route is feasible to travel. This model helps achieve safety</a:t>
            </a:r>
            <a:r>
              <a:rPr lang="en-US" sz="2400" dirty="0">
                <a:latin typeface="Garamond" panose="02020404030301010803" pitchFamily="18" charset="0"/>
                <a:ea typeface="Cambria" panose="02040503050406030204" pitchFamily="18" charset="0"/>
                <a:cs typeface="Cambria" panose="02040503050406030204" pitchFamily="18" charset="0"/>
              </a:rPr>
              <a:t>, </a:t>
            </a:r>
            <a:r>
              <a:rPr lang="en-US" sz="2400" dirty="0">
                <a:effectLst/>
                <a:latin typeface="Garamond" panose="02020404030301010803" pitchFamily="18" charset="0"/>
                <a:ea typeface="Cambria" panose="02040503050406030204" pitchFamily="18" charset="0"/>
                <a:cs typeface="Cambria" panose="02040503050406030204" pitchFamily="18" charset="0"/>
              </a:rPr>
              <a:t>cost savings, minimize resource.</a:t>
            </a:r>
            <a:endParaRPr lang="en-IN" sz="2400" dirty="0">
              <a:effectLst/>
              <a:latin typeface="Garamond" panose="02020404030301010803" pitchFamily="18" charset="0"/>
              <a:ea typeface="Calibri" panose="020F0502020204030204" pitchFamily="34" charset="0"/>
            </a:endParaRPr>
          </a:p>
          <a:p>
            <a:pPr>
              <a:lnSpc>
                <a:spcPct val="115000"/>
              </a:lnSpc>
              <a:spcAft>
                <a:spcPts val="1000"/>
              </a:spcAft>
            </a:pPr>
            <a:r>
              <a:rPr lang="en-US" sz="2400" dirty="0">
                <a:effectLst/>
                <a:latin typeface="Garamond" panose="02020404030301010803" pitchFamily="18" charset="0"/>
                <a:ea typeface="Cambria" panose="02040503050406030204" pitchFamily="18" charset="0"/>
                <a:cs typeface="Cambria" panose="02040503050406030204" pitchFamily="18" charset="0"/>
              </a:rPr>
              <a:t>The inputs required for the model include the start location, destination</a:t>
            </a:r>
            <a:r>
              <a:rPr lang="en-US" sz="2400" dirty="0">
                <a:latin typeface="Garamond" panose="02020404030301010803" pitchFamily="18" charset="0"/>
                <a:ea typeface="Cambria" panose="02040503050406030204" pitchFamily="18" charset="0"/>
                <a:cs typeface="Cambria" panose="02040503050406030204" pitchFamily="18" charset="0"/>
              </a:rPr>
              <a:t> via a place and other information about the route. </a:t>
            </a:r>
            <a:r>
              <a:rPr lang="en-US" sz="2400" dirty="0">
                <a:effectLst/>
                <a:latin typeface="Garamond" panose="02020404030301010803" pitchFamily="18" charset="0"/>
                <a:ea typeface="Cambria" panose="02040503050406030204" pitchFamily="18" charset="0"/>
                <a:cs typeface="Cambria" panose="02040503050406030204" pitchFamily="18" charset="0"/>
              </a:rPr>
              <a:t>The output of the system provides a decision if a particular road can be taken or not based on the details provided, enabling users to navigate efficiently and make informed decisions during their logistics operations</a:t>
            </a:r>
            <a:r>
              <a:rPr lang="en-US" sz="2000" dirty="0">
                <a:effectLst/>
                <a:latin typeface="Garamond" panose="02020404030301010803" pitchFamily="18" charset="0"/>
                <a:ea typeface="Cambria" panose="02040503050406030204" pitchFamily="18" charset="0"/>
                <a:cs typeface="Cambria" panose="02040503050406030204" pitchFamily="18" charset="0"/>
              </a:rPr>
              <a:t>.</a:t>
            </a:r>
            <a:endParaRPr lang="en-IN" sz="2000" dirty="0">
              <a:effectLst/>
              <a:latin typeface="Garamond" panose="02020404030301010803" pitchFamily="18" charset="0"/>
              <a:ea typeface="Calibri" panose="020F0502020204030204" pitchFamily="34" charset="0"/>
            </a:endParaRPr>
          </a:p>
        </p:txBody>
      </p:sp>
      <p:pic>
        <p:nvPicPr>
          <p:cNvPr id="8" name="Image 1" descr="preencoded.png">
            <a:extLst>
              <a:ext uri="{FF2B5EF4-FFF2-40B4-BE49-F238E27FC236}">
                <a16:creationId xmlns:a16="http://schemas.microsoft.com/office/drawing/2014/main" id="{D76C11B1-3E53-DDE9-6464-184EE8DD9E7E}"/>
              </a:ext>
            </a:extLst>
          </p:cNvPr>
          <p:cNvPicPr>
            <a:picLocks noChangeAspect="1"/>
          </p:cNvPicPr>
          <p:nvPr/>
        </p:nvPicPr>
        <p:blipFill>
          <a:blip r:embed="rId4"/>
          <a:stretch>
            <a:fillRect/>
          </a:stretch>
        </p:blipFill>
        <p:spPr>
          <a:xfrm>
            <a:off x="9436231" y="0"/>
            <a:ext cx="5194169" cy="8201320"/>
          </a:xfrm>
          <a:prstGeom prst="rect">
            <a:avLst/>
          </a:prstGeom>
        </p:spPr>
      </p:pic>
    </p:spTree>
    <p:extLst>
      <p:ext uri="{BB962C8B-B14F-4D97-AF65-F5344CB8AC3E}">
        <p14:creationId xmlns:p14="http://schemas.microsoft.com/office/powerpoint/2010/main" val="54562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55756"/>
            <a:ext cx="14630400" cy="8199344"/>
          </a:xfrm>
          <a:prstGeom prst="rect">
            <a:avLst/>
          </a:prstGeom>
          <a:solidFill>
            <a:srgbClr val="FFFFFF">
              <a:alpha val="75000"/>
            </a:srgbClr>
          </a:solidFill>
          <a:ln w="7620">
            <a:solidFill>
              <a:srgbClr val="FFFFFF">
                <a:alpha val="64000"/>
              </a:srgbClr>
            </a:solidFill>
            <a:prstDash val="solid"/>
          </a:ln>
        </p:spPr>
        <p:txBody>
          <a:bodyPr/>
          <a:lstStyle/>
          <a:p>
            <a:endParaRPr lang="en-IN" dirty="0">
              <a:latin typeface="Garamond" panose="02020404030301010803" pitchFamily="18" charset="0"/>
            </a:endParaRPr>
          </a:p>
        </p:txBody>
      </p:sp>
      <p:sp>
        <p:nvSpPr>
          <p:cNvPr id="4" name="Text 1"/>
          <p:cNvSpPr/>
          <p:nvPr/>
        </p:nvSpPr>
        <p:spPr>
          <a:xfrm>
            <a:off x="472162" y="542171"/>
            <a:ext cx="5730240" cy="716804"/>
          </a:xfrm>
          <a:prstGeom prst="rect">
            <a:avLst/>
          </a:prstGeom>
          <a:noFill/>
          <a:ln/>
        </p:spPr>
        <p:txBody>
          <a:bodyPr wrap="none" rtlCol="0" anchor="t"/>
          <a:lstStyle/>
          <a:p>
            <a:pPr marL="0" indent="0">
              <a:lnSpc>
                <a:spcPts val="5686"/>
              </a:lnSpc>
              <a:buNone/>
            </a:pPr>
            <a:r>
              <a:rPr lang="en-US" sz="4800" b="1" dirty="0">
                <a:latin typeface="Garamond" panose="02020404030301010803" pitchFamily="18" charset="0"/>
              </a:rPr>
              <a:t>Objectives:</a:t>
            </a:r>
          </a:p>
          <a:p>
            <a:pPr marL="0" indent="0">
              <a:lnSpc>
                <a:spcPts val="5686"/>
              </a:lnSpc>
              <a:buNone/>
            </a:pPr>
            <a:endParaRPr lang="en-US" sz="4800" b="1" dirty="0">
              <a:latin typeface="Garamond" panose="02020404030301010803" pitchFamily="18" charset="0"/>
            </a:endParaRPr>
          </a:p>
        </p:txBody>
      </p:sp>
      <p:sp>
        <p:nvSpPr>
          <p:cNvPr id="13" name="TextBox 12">
            <a:extLst>
              <a:ext uri="{FF2B5EF4-FFF2-40B4-BE49-F238E27FC236}">
                <a16:creationId xmlns:a16="http://schemas.microsoft.com/office/drawing/2014/main" id="{B369C8B8-56B8-7F94-B39A-BBC7E68DEC19}"/>
              </a:ext>
            </a:extLst>
          </p:cNvPr>
          <p:cNvSpPr txBox="1"/>
          <p:nvPr/>
        </p:nvSpPr>
        <p:spPr>
          <a:xfrm>
            <a:off x="1174871" y="2659979"/>
            <a:ext cx="12976026" cy="6001643"/>
          </a:xfrm>
          <a:prstGeom prst="rect">
            <a:avLst/>
          </a:prstGeom>
          <a:noFill/>
        </p:spPr>
        <p:txBody>
          <a:bodyPr wrap="square" rtlCol="0">
            <a:spAutoFit/>
          </a:bodyPr>
          <a:lstStyle/>
          <a:p>
            <a:pPr marL="800100" lvl="1" indent="-342900" algn="just">
              <a:buFont typeface="Wingdings" panose="05000000000000000000" pitchFamily="2" charset="2"/>
              <a:buChar char="Ø"/>
            </a:pPr>
            <a:r>
              <a:rPr lang="en-US" sz="2400" b="1" i="0" dirty="0">
                <a:solidFill>
                  <a:srgbClr val="374151"/>
                </a:solidFill>
                <a:effectLst/>
                <a:latin typeface="Georgia" panose="02040502050405020303" pitchFamily="18" charset="0"/>
              </a:rPr>
              <a:t>Consider Traffic Conditions: </a:t>
            </a:r>
            <a:r>
              <a:rPr lang="en-US" sz="2400" b="0" i="0" dirty="0">
                <a:solidFill>
                  <a:srgbClr val="374151"/>
                </a:solidFill>
                <a:effectLst/>
                <a:latin typeface="Georgia" panose="02040502050405020303" pitchFamily="18" charset="0"/>
              </a:rPr>
              <a:t>The optimization model can take traffic </a:t>
            </a:r>
            <a:r>
              <a:rPr lang="en-US" sz="2400" dirty="0">
                <a:solidFill>
                  <a:srgbClr val="374151"/>
                </a:solidFill>
                <a:latin typeface="Georgia" panose="02040502050405020303" pitchFamily="18" charset="0"/>
              </a:rPr>
              <a:t>condition</a:t>
            </a:r>
            <a:r>
              <a:rPr lang="en-US" sz="2400" b="0" i="0" dirty="0">
                <a:solidFill>
                  <a:srgbClr val="374151"/>
                </a:solidFill>
                <a:effectLst/>
                <a:latin typeface="Georgia" panose="02040502050405020303" pitchFamily="18" charset="0"/>
              </a:rPr>
              <a:t> into account, enabling dynamic route adjustments based on current road conditions and unexpected events like accidents or road closures.</a:t>
            </a:r>
          </a:p>
          <a:p>
            <a:pPr lvl="1" algn="just"/>
            <a:endParaRPr lang="en-US" sz="2400" b="0" i="0" dirty="0">
              <a:solidFill>
                <a:srgbClr val="374151"/>
              </a:solidFill>
              <a:effectLst/>
              <a:latin typeface="Georgia" panose="02040502050405020303" pitchFamily="18" charset="0"/>
            </a:endParaRPr>
          </a:p>
          <a:p>
            <a:pPr marL="800100" lvl="1" indent="-342900" algn="just">
              <a:buFont typeface="Wingdings" panose="05000000000000000000" pitchFamily="2" charset="2"/>
              <a:buChar char="Ø"/>
            </a:pPr>
            <a:r>
              <a:rPr lang="en-US" sz="2400" b="1" i="0" dirty="0">
                <a:solidFill>
                  <a:srgbClr val="374151"/>
                </a:solidFill>
                <a:effectLst/>
                <a:latin typeface="Georgia" panose="02040502050405020303" pitchFamily="18" charset="0"/>
              </a:rPr>
              <a:t>Improved Safety measures: </a:t>
            </a:r>
            <a:r>
              <a:rPr lang="en-US" sz="2400" b="0" i="0" dirty="0">
                <a:solidFill>
                  <a:srgbClr val="374151"/>
                </a:solidFill>
                <a:effectLst/>
                <a:latin typeface="Georgia" panose="02040502050405020303" pitchFamily="18" charset="0"/>
              </a:rPr>
              <a:t>The model can take into account the accident rate of each route, and provide the best route with more safety rating. </a:t>
            </a:r>
          </a:p>
          <a:p>
            <a:pPr marL="800100" lvl="1" indent="-342900" algn="just">
              <a:buFont typeface="Wingdings" panose="05000000000000000000" pitchFamily="2" charset="2"/>
              <a:buChar char="Ø"/>
            </a:pPr>
            <a:endParaRPr lang="en-US" sz="2400" dirty="0">
              <a:solidFill>
                <a:srgbClr val="374151"/>
              </a:solidFill>
              <a:latin typeface="Georgia" panose="02040502050405020303" pitchFamily="18" charset="0"/>
            </a:endParaRPr>
          </a:p>
          <a:p>
            <a:pPr marL="800100" lvl="1" indent="-342900" algn="just">
              <a:buFont typeface="Wingdings" panose="05000000000000000000" pitchFamily="2" charset="2"/>
              <a:buChar char="Ø"/>
            </a:pPr>
            <a:r>
              <a:rPr lang="en-US" sz="2400" b="1" i="0" dirty="0">
                <a:solidFill>
                  <a:srgbClr val="374151"/>
                </a:solidFill>
                <a:effectLst/>
                <a:latin typeface="Georgia" panose="02040502050405020303" pitchFamily="18" charset="0"/>
              </a:rPr>
              <a:t>Optimize Fuel Consumption:</a:t>
            </a:r>
            <a:r>
              <a:rPr lang="en-US" sz="2400" b="0" i="0" dirty="0">
                <a:solidFill>
                  <a:srgbClr val="374151"/>
                </a:solidFill>
                <a:effectLst/>
                <a:latin typeface="Georgia" panose="02040502050405020303" pitchFamily="18" charset="0"/>
              </a:rPr>
              <a:t> By identifying more efficient route, the project aims to provide route taking into account the type of road and type of vehicle used for travel, which in short minimizes the fuel consumption for vehicles, leading to cost savings and reduced environmental impact.</a:t>
            </a:r>
            <a:endParaRPr lang="en-US" sz="2400" dirty="0">
              <a:solidFill>
                <a:srgbClr val="374151"/>
              </a:solidFill>
              <a:latin typeface="Georgia" panose="02040502050405020303" pitchFamily="18" charset="0"/>
            </a:endParaRPr>
          </a:p>
          <a:p>
            <a:pPr marL="800100" lvl="1" indent="-342900" algn="just">
              <a:buFont typeface="Wingdings" panose="05000000000000000000" pitchFamily="2" charset="2"/>
              <a:buChar char="Ø"/>
            </a:pPr>
            <a:endParaRPr lang="en-US" sz="2400" b="0" i="0" dirty="0">
              <a:solidFill>
                <a:srgbClr val="374151"/>
              </a:solidFill>
              <a:effectLst/>
              <a:latin typeface="Georgia" panose="02040502050405020303" pitchFamily="18" charset="0"/>
            </a:endParaRPr>
          </a:p>
          <a:p>
            <a:pPr marL="800100" lvl="1" indent="-342900" algn="just">
              <a:buFont typeface="Wingdings" panose="05000000000000000000" pitchFamily="2" charset="2"/>
              <a:buChar char="Ø"/>
            </a:pPr>
            <a:endParaRPr lang="en-US" sz="2400" dirty="0">
              <a:solidFill>
                <a:srgbClr val="374151"/>
              </a:solidFill>
              <a:latin typeface="Georgia" panose="02040502050405020303" pitchFamily="18" charset="0"/>
            </a:endParaRPr>
          </a:p>
          <a:p>
            <a:pPr marL="800100" lvl="1" indent="-342900" algn="just">
              <a:buFont typeface="Wingdings" panose="05000000000000000000" pitchFamily="2" charset="2"/>
              <a:buChar char="Ø"/>
            </a:pPr>
            <a:endParaRPr lang="en-US" sz="2400" b="0" i="0" dirty="0">
              <a:solidFill>
                <a:srgbClr val="374151"/>
              </a:solidFill>
              <a:effectLst/>
              <a:latin typeface="Georgia" panose="02040502050405020303" pitchFamily="18" charset="0"/>
            </a:endParaRPr>
          </a:p>
          <a:p>
            <a:pPr lvl="1" algn="just"/>
            <a:r>
              <a:rPr lang="en-US" sz="2400" b="0" i="0" dirty="0">
                <a:solidFill>
                  <a:srgbClr val="374151"/>
                </a:solidFill>
                <a:effectLst/>
                <a:latin typeface="Georgia" panose="02040502050405020303" pitchFamily="18" charset="0"/>
              </a:rPr>
              <a:t> </a:t>
            </a:r>
          </a:p>
          <a:p>
            <a:pPr marL="800100" lvl="1" indent="-342900" algn="just">
              <a:buFont typeface="Wingdings" panose="05000000000000000000" pitchFamily="2" charset="2"/>
              <a:buChar char="Ø"/>
            </a:pPr>
            <a:endParaRPr lang="en-US" sz="2400" b="0" i="0" dirty="0">
              <a:solidFill>
                <a:srgbClr val="374151"/>
              </a:solidFill>
              <a:effectLst/>
              <a:latin typeface="Georgia" panose="02040502050405020303" pitchFamily="18" charset="0"/>
            </a:endParaRPr>
          </a:p>
        </p:txBody>
      </p:sp>
      <p:sp>
        <p:nvSpPr>
          <p:cNvPr id="14" name="TextBox 13">
            <a:extLst>
              <a:ext uri="{FF2B5EF4-FFF2-40B4-BE49-F238E27FC236}">
                <a16:creationId xmlns:a16="http://schemas.microsoft.com/office/drawing/2014/main" id="{BABCE6FB-E9BE-240D-5562-578C6AE3C648}"/>
              </a:ext>
            </a:extLst>
          </p:cNvPr>
          <p:cNvSpPr txBox="1"/>
          <p:nvPr/>
        </p:nvSpPr>
        <p:spPr>
          <a:xfrm>
            <a:off x="1439465" y="1522631"/>
            <a:ext cx="12209627" cy="830997"/>
          </a:xfrm>
          <a:prstGeom prst="rect">
            <a:avLst/>
          </a:prstGeom>
          <a:noFill/>
        </p:spPr>
        <p:txBody>
          <a:bodyPr wrap="square" rtlCol="0">
            <a:spAutoFit/>
          </a:bodyPr>
          <a:lstStyle/>
          <a:p>
            <a:r>
              <a:rPr lang="en-US" sz="2400" b="0" i="0" dirty="0">
                <a:solidFill>
                  <a:srgbClr val="374151"/>
                </a:solidFill>
                <a:effectLst/>
                <a:latin typeface="Georgia" panose="02040502050405020303" pitchFamily="18" charset="0"/>
              </a:rPr>
              <a:t>The objectives of road route optimization project typically revolve around improving transportation efficiency and reducing travel times, with increased safety. </a:t>
            </a:r>
            <a:endParaRPr lang="en-IN" sz="2400" dirty="0">
              <a:latin typeface="Georgia"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AC7B444C-D1BC-76E9-E578-E915181101B3}"/>
              </a:ext>
            </a:extLst>
          </p:cNvPr>
          <p:cNvGrpSpPr/>
          <p:nvPr/>
        </p:nvGrpSpPr>
        <p:grpSpPr>
          <a:xfrm>
            <a:off x="0" y="-15128"/>
            <a:ext cx="14630400" cy="8199344"/>
            <a:chOff x="0" y="-15128"/>
            <a:chExt cx="14630400" cy="8199344"/>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15128"/>
              <a:ext cx="14630400" cy="8199344"/>
            </a:xfrm>
            <a:prstGeom prst="rect">
              <a:avLst/>
            </a:prstGeom>
            <a:solidFill>
              <a:srgbClr val="FFFFFF">
                <a:alpha val="75000"/>
              </a:srgbClr>
            </a:solidFill>
            <a:ln w="7620">
              <a:solidFill>
                <a:srgbClr val="FFFFFF">
                  <a:alpha val="64000"/>
                </a:srgbClr>
              </a:solidFill>
              <a:prstDash val="solid"/>
            </a:ln>
          </p:spPr>
          <p:txBody>
            <a:bodyPr/>
            <a:lstStyle/>
            <a:p>
              <a:endParaRPr lang="en-IN" dirty="0">
                <a:latin typeface="Garamond" panose="02020404030301010803" pitchFamily="18" charset="0"/>
              </a:endParaRPr>
            </a:p>
          </p:txBody>
        </p:sp>
        <p:sp>
          <p:nvSpPr>
            <p:cNvPr id="4" name="Text 1"/>
            <p:cNvSpPr/>
            <p:nvPr/>
          </p:nvSpPr>
          <p:spPr>
            <a:xfrm>
              <a:off x="338347" y="211249"/>
              <a:ext cx="5730240" cy="716804"/>
            </a:xfrm>
            <a:prstGeom prst="rect">
              <a:avLst/>
            </a:prstGeom>
            <a:noFill/>
            <a:ln/>
          </p:spPr>
          <p:txBody>
            <a:bodyPr wrap="none" rtlCol="0" anchor="t"/>
            <a:lstStyle/>
            <a:p>
              <a:pPr marL="0" indent="0">
                <a:lnSpc>
                  <a:spcPts val="5686"/>
                </a:lnSpc>
                <a:buNone/>
              </a:pPr>
              <a:r>
                <a:rPr lang="en-US" sz="4800" b="1" dirty="0">
                  <a:latin typeface="Garamond" panose="02020404030301010803" pitchFamily="18" charset="0"/>
                </a:rPr>
                <a:t>Advantages</a:t>
              </a:r>
            </a:p>
          </p:txBody>
        </p:sp>
        <p:sp>
          <p:nvSpPr>
            <p:cNvPr id="5" name="Text 2"/>
            <p:cNvSpPr/>
            <p:nvPr/>
          </p:nvSpPr>
          <p:spPr>
            <a:xfrm>
              <a:off x="833199" y="1202542"/>
              <a:ext cx="2666286" cy="460220"/>
            </a:xfrm>
            <a:prstGeom prst="rect">
              <a:avLst/>
            </a:prstGeom>
            <a:noFill/>
            <a:ln/>
          </p:spPr>
          <p:txBody>
            <a:bodyPr wrap="none" rtlCol="0" anchor="t"/>
            <a:lstStyle/>
            <a:p>
              <a:pPr marL="0" indent="0">
                <a:lnSpc>
                  <a:spcPts val="3412"/>
                </a:lnSpc>
                <a:buNone/>
              </a:pPr>
              <a:r>
                <a:rPr lang="en-US" sz="2624" b="1" dirty="0">
                  <a:solidFill>
                    <a:srgbClr val="312F2B"/>
                  </a:solidFill>
                  <a:latin typeface="Garamond" panose="02020404030301010803" pitchFamily="18" charset="0"/>
                  <a:ea typeface="Georgia" pitchFamily="34" charset="-122"/>
                  <a:cs typeface="Georgia" pitchFamily="34" charset="-120"/>
                </a:rPr>
                <a:t>Save Time </a:t>
              </a:r>
              <a:r>
                <a:rPr lang="en-US" sz="2624" b="1" dirty="0">
                  <a:solidFill>
                    <a:srgbClr val="000000"/>
                  </a:solidFill>
                  <a:latin typeface="Garamond" panose="02020404030301010803" pitchFamily="18" charset="0"/>
                  <a:ea typeface="Georgia" pitchFamily="34" charset="-122"/>
                  <a:cs typeface="Georgia" pitchFamily="34" charset="-120"/>
                </a:rPr>
                <a:t>⏰</a:t>
              </a:r>
              <a:endParaRPr lang="en-US" sz="2624" b="1" dirty="0">
                <a:latin typeface="Garamond" panose="02020404030301010803" pitchFamily="18" charset="0"/>
              </a:endParaRPr>
            </a:p>
          </p:txBody>
        </p:sp>
        <p:sp>
          <p:nvSpPr>
            <p:cNvPr id="6" name="Text 3"/>
            <p:cNvSpPr/>
            <p:nvPr/>
          </p:nvSpPr>
          <p:spPr>
            <a:xfrm>
              <a:off x="780282" y="1680828"/>
              <a:ext cx="4126255" cy="1680568"/>
            </a:xfrm>
            <a:prstGeom prst="rect">
              <a:avLst/>
            </a:prstGeom>
            <a:noFill/>
            <a:ln/>
          </p:spPr>
          <p:txBody>
            <a:bodyPr wrap="square" rtlCol="0" anchor="t"/>
            <a:lstStyle/>
            <a:p>
              <a:pPr marL="0" indent="0">
                <a:lnSpc>
                  <a:spcPts val="3149"/>
                </a:lnSpc>
                <a:buNone/>
              </a:pPr>
              <a:r>
                <a:rPr lang="en-US" sz="2000" dirty="0">
                  <a:solidFill>
                    <a:srgbClr val="272525"/>
                  </a:solidFill>
                  <a:latin typeface="Garamond" panose="02020404030301010803" pitchFamily="18" charset="0"/>
                  <a:ea typeface="Lato" pitchFamily="34" charset="-122"/>
                  <a:cs typeface="Lato" pitchFamily="34" charset="-120"/>
                </a:rPr>
                <a:t>Improper roads and low network areas means more time spent to travel. So better to choose a proper route while starting</a:t>
              </a:r>
              <a:endParaRPr lang="en-US" sz="2000" dirty="0">
                <a:latin typeface="Garamond" panose="02020404030301010803" pitchFamily="18" charset="0"/>
              </a:endParaRPr>
            </a:p>
          </p:txBody>
        </p:sp>
        <p:sp>
          <p:nvSpPr>
            <p:cNvPr id="7" name="Text 4"/>
            <p:cNvSpPr/>
            <p:nvPr/>
          </p:nvSpPr>
          <p:spPr>
            <a:xfrm>
              <a:off x="5343608" y="1195140"/>
              <a:ext cx="2666286" cy="460220"/>
            </a:xfrm>
            <a:prstGeom prst="rect">
              <a:avLst/>
            </a:prstGeom>
            <a:noFill/>
            <a:ln/>
          </p:spPr>
          <p:txBody>
            <a:bodyPr wrap="none" rtlCol="0" anchor="t"/>
            <a:lstStyle/>
            <a:p>
              <a:pPr marL="0" indent="0">
                <a:lnSpc>
                  <a:spcPts val="3412"/>
                </a:lnSpc>
                <a:buNone/>
              </a:pPr>
              <a:r>
                <a:rPr lang="en-US" sz="2624" b="1" dirty="0">
                  <a:solidFill>
                    <a:srgbClr val="312F2B"/>
                  </a:solidFill>
                  <a:latin typeface="Garamond" panose="02020404030301010803" pitchFamily="18" charset="0"/>
                  <a:ea typeface="Georgia" pitchFamily="34" charset="-122"/>
                  <a:cs typeface="Georgia" pitchFamily="34" charset="-120"/>
                </a:rPr>
                <a:t>Reduce Costs </a:t>
              </a:r>
              <a:r>
                <a:rPr lang="en-US" sz="2624" b="1" dirty="0">
                  <a:solidFill>
                    <a:srgbClr val="000000"/>
                  </a:solidFill>
                  <a:latin typeface="Garamond" panose="02020404030301010803" pitchFamily="18" charset="0"/>
                  <a:ea typeface="Georgia" pitchFamily="34" charset="-122"/>
                  <a:cs typeface="Georgia" pitchFamily="34" charset="-120"/>
                </a:rPr>
                <a:t>🛢️</a:t>
              </a:r>
              <a:endParaRPr lang="en-US" sz="2624" b="1" dirty="0">
                <a:latin typeface="Garamond" panose="02020404030301010803" pitchFamily="18" charset="0"/>
              </a:endParaRPr>
            </a:p>
          </p:txBody>
        </p:sp>
        <p:sp>
          <p:nvSpPr>
            <p:cNvPr id="8" name="Text 5"/>
            <p:cNvSpPr/>
            <p:nvPr/>
          </p:nvSpPr>
          <p:spPr>
            <a:xfrm>
              <a:off x="5266000" y="1666881"/>
              <a:ext cx="3959543" cy="1680568"/>
            </a:xfrm>
            <a:prstGeom prst="rect">
              <a:avLst/>
            </a:prstGeom>
            <a:noFill/>
            <a:ln/>
          </p:spPr>
          <p:txBody>
            <a:bodyPr wrap="square" rtlCol="0" anchor="t"/>
            <a:lstStyle/>
            <a:p>
              <a:pPr marL="0" indent="0">
                <a:lnSpc>
                  <a:spcPts val="3149"/>
                </a:lnSpc>
                <a:buNone/>
              </a:pPr>
              <a:r>
                <a:rPr lang="en-US" sz="2000" dirty="0">
                  <a:solidFill>
                    <a:srgbClr val="272525"/>
                  </a:solidFill>
                  <a:latin typeface="Garamond" panose="02020404030301010803" pitchFamily="18" charset="0"/>
                  <a:ea typeface="Lato" pitchFamily="34" charset="-122"/>
                  <a:cs typeface="Lato" pitchFamily="34" charset="-120"/>
                </a:rPr>
                <a:t>Efficient routes require less fuel, and vehicle wear and tear - saving you money and helping the environment.</a:t>
              </a:r>
              <a:endParaRPr lang="en-US" sz="2000" dirty="0">
                <a:latin typeface="Garamond" panose="02020404030301010803" pitchFamily="18" charset="0"/>
              </a:endParaRPr>
            </a:p>
          </p:txBody>
        </p:sp>
        <p:sp>
          <p:nvSpPr>
            <p:cNvPr id="9" name="Text 6"/>
            <p:cNvSpPr/>
            <p:nvPr/>
          </p:nvSpPr>
          <p:spPr>
            <a:xfrm>
              <a:off x="9854017" y="1195140"/>
              <a:ext cx="3009900" cy="460220"/>
            </a:xfrm>
            <a:prstGeom prst="rect">
              <a:avLst/>
            </a:prstGeom>
            <a:noFill/>
            <a:ln/>
          </p:spPr>
          <p:txBody>
            <a:bodyPr wrap="none" rtlCol="0" anchor="t"/>
            <a:lstStyle/>
            <a:p>
              <a:pPr marL="0" indent="0">
                <a:lnSpc>
                  <a:spcPts val="3412"/>
                </a:lnSpc>
                <a:buNone/>
              </a:pPr>
              <a:r>
                <a:rPr lang="en-US" sz="2624" b="1" dirty="0">
                  <a:solidFill>
                    <a:srgbClr val="312F2B"/>
                  </a:solidFill>
                  <a:latin typeface="Garamond" panose="02020404030301010803" pitchFamily="18" charset="0"/>
                  <a:ea typeface="Georgia" pitchFamily="34" charset="-122"/>
                  <a:cs typeface="Georgia" pitchFamily="34" charset="-120"/>
                </a:rPr>
                <a:t>Improve Safety </a:t>
              </a:r>
              <a:r>
                <a:rPr lang="en-US" sz="2624" b="1" dirty="0">
                  <a:solidFill>
                    <a:srgbClr val="000000"/>
                  </a:solidFill>
                  <a:latin typeface="Garamond" panose="02020404030301010803" pitchFamily="18" charset="0"/>
                  <a:ea typeface="Georgia" pitchFamily="34" charset="-122"/>
                  <a:cs typeface="Georgia" pitchFamily="34" charset="-120"/>
                </a:rPr>
                <a:t>🚀</a:t>
              </a:r>
              <a:endParaRPr lang="en-US" sz="2624" b="1" dirty="0">
                <a:latin typeface="Garamond" panose="02020404030301010803" pitchFamily="18" charset="0"/>
              </a:endParaRPr>
            </a:p>
          </p:txBody>
        </p:sp>
        <p:sp>
          <p:nvSpPr>
            <p:cNvPr id="10" name="Text 7"/>
            <p:cNvSpPr/>
            <p:nvPr/>
          </p:nvSpPr>
          <p:spPr>
            <a:xfrm>
              <a:off x="9948200" y="1666881"/>
              <a:ext cx="3959543" cy="1190616"/>
            </a:xfrm>
            <a:prstGeom prst="rect">
              <a:avLst/>
            </a:prstGeom>
            <a:noFill/>
            <a:ln/>
          </p:spPr>
          <p:txBody>
            <a:bodyPr wrap="square" rtlCol="0" anchor="t"/>
            <a:lstStyle/>
            <a:p>
              <a:pPr marL="0" indent="0">
                <a:lnSpc>
                  <a:spcPts val="3149"/>
                </a:lnSpc>
                <a:buNone/>
              </a:pPr>
              <a:r>
                <a:rPr lang="en-US" sz="2000" dirty="0">
                  <a:solidFill>
                    <a:srgbClr val="272525"/>
                  </a:solidFill>
                  <a:latin typeface="Garamond" panose="02020404030301010803" pitchFamily="18" charset="0"/>
                  <a:ea typeface="Lato" pitchFamily="34" charset="-122"/>
                  <a:cs typeface="Lato" pitchFamily="34" charset="-120"/>
                </a:rPr>
                <a:t> Better to travel by accident less roads, which means increased safety. </a:t>
              </a:r>
              <a:endParaRPr lang="en-US" sz="2000" dirty="0">
                <a:latin typeface="Garamond" panose="02020404030301010803" pitchFamily="18" charset="0"/>
              </a:endParaRPr>
            </a:p>
          </p:txBody>
        </p:sp>
        <p:sp>
          <p:nvSpPr>
            <p:cNvPr id="27" name="Text 1">
              <a:extLst>
                <a:ext uri="{FF2B5EF4-FFF2-40B4-BE49-F238E27FC236}">
                  <a16:creationId xmlns:a16="http://schemas.microsoft.com/office/drawing/2014/main" id="{41C8D842-E053-D95F-42F1-CDFCD8A6CF06}"/>
                </a:ext>
              </a:extLst>
            </p:cNvPr>
            <p:cNvSpPr/>
            <p:nvPr/>
          </p:nvSpPr>
          <p:spPr>
            <a:xfrm>
              <a:off x="338347" y="3251372"/>
              <a:ext cx="3482340" cy="501704"/>
            </a:xfrm>
            <a:prstGeom prst="rect">
              <a:avLst/>
            </a:prstGeom>
            <a:noFill/>
            <a:ln/>
          </p:spPr>
          <p:txBody>
            <a:bodyPr wrap="none" rtlCol="0" anchor="t"/>
            <a:lstStyle/>
            <a:p>
              <a:pPr marL="0" indent="0">
                <a:lnSpc>
                  <a:spcPts val="3980"/>
                </a:lnSpc>
                <a:buNone/>
              </a:pPr>
              <a:r>
                <a:rPr lang="en-US" sz="3062" b="1" dirty="0">
                  <a:solidFill>
                    <a:srgbClr val="312F2B"/>
                  </a:solidFill>
                  <a:latin typeface="Garamond" panose="02020404030301010803" pitchFamily="18" charset="0"/>
                  <a:ea typeface="Georgia" pitchFamily="34" charset="-122"/>
                  <a:cs typeface="Georgia" pitchFamily="34" charset="-120"/>
                </a:rPr>
                <a:t>Factors to Consider</a:t>
              </a:r>
              <a:endParaRPr lang="en-US" sz="3062" b="1" dirty="0">
                <a:latin typeface="Garamond" panose="02020404030301010803" pitchFamily="18" charset="0"/>
              </a:endParaRPr>
            </a:p>
          </p:txBody>
        </p:sp>
        <p:pic>
          <p:nvPicPr>
            <p:cNvPr id="28" name="Image 1" descr="preencoded.png">
              <a:extLst>
                <a:ext uri="{FF2B5EF4-FFF2-40B4-BE49-F238E27FC236}">
                  <a16:creationId xmlns:a16="http://schemas.microsoft.com/office/drawing/2014/main" id="{463862E1-26D0-004F-2A54-98748B0FDEAA}"/>
                </a:ext>
              </a:extLst>
            </p:cNvPr>
            <p:cNvPicPr>
              <a:picLocks noChangeAspect="1"/>
            </p:cNvPicPr>
            <p:nvPr/>
          </p:nvPicPr>
          <p:blipFill>
            <a:blip r:embed="rId4"/>
            <a:stretch>
              <a:fillRect/>
            </a:stretch>
          </p:blipFill>
          <p:spPr>
            <a:xfrm>
              <a:off x="929545" y="4011492"/>
              <a:ext cx="2721530" cy="2470227"/>
            </a:xfrm>
            <a:prstGeom prst="rect">
              <a:avLst/>
            </a:prstGeom>
          </p:spPr>
        </p:pic>
        <p:pic>
          <p:nvPicPr>
            <p:cNvPr id="29" name="Image 2" descr="preencoded.png">
              <a:extLst>
                <a:ext uri="{FF2B5EF4-FFF2-40B4-BE49-F238E27FC236}">
                  <a16:creationId xmlns:a16="http://schemas.microsoft.com/office/drawing/2014/main" id="{F7AFBC51-C98A-7C7A-91A3-831697908FC2}"/>
                </a:ext>
              </a:extLst>
            </p:cNvPr>
            <p:cNvPicPr>
              <a:picLocks noChangeAspect="1"/>
            </p:cNvPicPr>
            <p:nvPr/>
          </p:nvPicPr>
          <p:blipFill>
            <a:blip r:embed="rId5"/>
            <a:stretch>
              <a:fillRect/>
            </a:stretch>
          </p:blipFill>
          <p:spPr>
            <a:xfrm>
              <a:off x="5266000" y="4011492"/>
              <a:ext cx="2721530" cy="2470227"/>
            </a:xfrm>
            <a:prstGeom prst="rect">
              <a:avLst/>
            </a:prstGeom>
          </p:spPr>
        </p:pic>
        <p:pic>
          <p:nvPicPr>
            <p:cNvPr id="30" name="Image 4" descr="preencoded.png">
              <a:extLst>
                <a:ext uri="{FF2B5EF4-FFF2-40B4-BE49-F238E27FC236}">
                  <a16:creationId xmlns:a16="http://schemas.microsoft.com/office/drawing/2014/main" id="{B884987A-AD62-9EE7-0261-B89735E96A63}"/>
                </a:ext>
              </a:extLst>
            </p:cNvPr>
            <p:cNvPicPr>
              <a:picLocks noChangeAspect="1"/>
            </p:cNvPicPr>
            <p:nvPr/>
          </p:nvPicPr>
          <p:blipFill>
            <a:blip r:embed="rId6"/>
            <a:stretch>
              <a:fillRect/>
            </a:stretch>
          </p:blipFill>
          <p:spPr>
            <a:xfrm>
              <a:off x="9854017" y="3954716"/>
              <a:ext cx="2721529" cy="2470227"/>
            </a:xfrm>
            <a:prstGeom prst="rect">
              <a:avLst/>
            </a:prstGeom>
          </p:spPr>
        </p:pic>
        <p:sp>
          <p:nvSpPr>
            <p:cNvPr id="31" name="Text 3">
              <a:extLst>
                <a:ext uri="{FF2B5EF4-FFF2-40B4-BE49-F238E27FC236}">
                  <a16:creationId xmlns:a16="http://schemas.microsoft.com/office/drawing/2014/main" id="{F79CDB74-B72D-CFAA-271E-DA331E6F6B95}"/>
                </a:ext>
              </a:extLst>
            </p:cNvPr>
            <p:cNvSpPr/>
            <p:nvPr/>
          </p:nvSpPr>
          <p:spPr>
            <a:xfrm>
              <a:off x="665583" y="6680176"/>
              <a:ext cx="3249454" cy="1190615"/>
            </a:xfrm>
            <a:prstGeom prst="rect">
              <a:avLst/>
            </a:prstGeom>
            <a:noFill/>
            <a:ln/>
          </p:spPr>
          <p:txBody>
            <a:bodyPr wrap="square" rtlCol="0" anchor="t"/>
            <a:lstStyle/>
            <a:p>
              <a:pPr marL="0" indent="0" algn="ctr">
                <a:lnSpc>
                  <a:spcPts val="2204"/>
                </a:lnSpc>
                <a:buNone/>
              </a:pPr>
              <a:r>
                <a:rPr lang="en-US" sz="2800" dirty="0">
                  <a:solidFill>
                    <a:srgbClr val="272525"/>
                  </a:solidFill>
                  <a:latin typeface="Garamond" panose="02020404030301010803" pitchFamily="18" charset="0"/>
                  <a:ea typeface="Lato" pitchFamily="34" charset="-122"/>
                  <a:cs typeface="Lato" pitchFamily="34" charset="-120"/>
                </a:rPr>
                <a:t>Traffic</a:t>
              </a:r>
            </a:p>
            <a:p>
              <a:pPr marL="0" indent="0" algn="ctr">
                <a:lnSpc>
                  <a:spcPts val="2204"/>
                </a:lnSpc>
                <a:buNone/>
              </a:pPr>
              <a:r>
                <a:rPr lang="en-US" sz="2000" dirty="0">
                  <a:solidFill>
                    <a:srgbClr val="272525"/>
                  </a:solidFill>
                  <a:latin typeface="Garamond" panose="02020404030301010803" pitchFamily="18" charset="0"/>
                  <a:ea typeface="Lato" pitchFamily="34" charset="-122"/>
                  <a:cs typeface="Lato" pitchFamily="34" charset="-120"/>
                </a:rPr>
                <a:t>Heavy traffic, congestion, and roadwork can add time to routes and delay drivers.</a:t>
              </a:r>
              <a:endParaRPr lang="en-US" sz="2000" dirty="0">
                <a:latin typeface="Garamond" panose="02020404030301010803" pitchFamily="18" charset="0"/>
              </a:endParaRPr>
            </a:p>
          </p:txBody>
        </p:sp>
        <p:sp>
          <p:nvSpPr>
            <p:cNvPr id="32" name="Text 5">
              <a:extLst>
                <a:ext uri="{FF2B5EF4-FFF2-40B4-BE49-F238E27FC236}">
                  <a16:creationId xmlns:a16="http://schemas.microsoft.com/office/drawing/2014/main" id="{CFB436CB-753B-2C2F-2F9D-F03DC0092D1E}"/>
                </a:ext>
              </a:extLst>
            </p:cNvPr>
            <p:cNvSpPr/>
            <p:nvPr/>
          </p:nvSpPr>
          <p:spPr>
            <a:xfrm>
              <a:off x="5002038" y="6662476"/>
              <a:ext cx="3249454" cy="1425250"/>
            </a:xfrm>
            <a:prstGeom prst="rect">
              <a:avLst/>
            </a:prstGeom>
            <a:noFill/>
            <a:ln/>
          </p:spPr>
          <p:txBody>
            <a:bodyPr wrap="square" rtlCol="0" anchor="t"/>
            <a:lstStyle/>
            <a:p>
              <a:pPr marL="0" indent="0" algn="ctr">
                <a:lnSpc>
                  <a:spcPts val="2204"/>
                </a:lnSpc>
                <a:buNone/>
              </a:pPr>
              <a:r>
                <a:rPr lang="en-US" sz="2000" b="1" dirty="0">
                  <a:solidFill>
                    <a:srgbClr val="272525"/>
                  </a:solidFill>
                  <a:latin typeface="Garamond" panose="02020404030301010803" pitchFamily="18" charset="0"/>
                  <a:ea typeface="Lato" pitchFamily="34" charset="-122"/>
                  <a:cs typeface="Lato" pitchFamily="34" charset="-120"/>
                </a:rPr>
                <a:t>Safety</a:t>
              </a:r>
            </a:p>
            <a:p>
              <a:pPr marL="0" indent="0" algn="ctr">
                <a:lnSpc>
                  <a:spcPts val="2204"/>
                </a:lnSpc>
                <a:buNone/>
              </a:pPr>
              <a:r>
                <a:rPr lang="en-US" sz="2000" dirty="0">
                  <a:solidFill>
                    <a:srgbClr val="272525"/>
                  </a:solidFill>
                  <a:latin typeface="Garamond" panose="02020404030301010803" pitchFamily="18" charset="0"/>
                  <a:ea typeface="Lato" pitchFamily="34" charset="-122"/>
                  <a:cs typeface="Lato" pitchFamily="34" charset="-120"/>
                </a:rPr>
                <a:t>Accident prone areas and low network areas may effect the safety of travelers.</a:t>
              </a:r>
              <a:endParaRPr lang="en-US" sz="2000" dirty="0">
                <a:latin typeface="Garamond" panose="02020404030301010803" pitchFamily="18" charset="0"/>
              </a:endParaRPr>
            </a:p>
          </p:txBody>
        </p:sp>
        <p:sp>
          <p:nvSpPr>
            <p:cNvPr id="33" name="Text 9">
              <a:extLst>
                <a:ext uri="{FF2B5EF4-FFF2-40B4-BE49-F238E27FC236}">
                  <a16:creationId xmlns:a16="http://schemas.microsoft.com/office/drawing/2014/main" id="{78930D93-8E16-F8B1-5481-D0EB61D71E34}"/>
                </a:ext>
              </a:extLst>
            </p:cNvPr>
            <p:cNvSpPr/>
            <p:nvPr/>
          </p:nvSpPr>
          <p:spPr>
            <a:xfrm>
              <a:off x="9570165" y="6595546"/>
              <a:ext cx="3249454" cy="1492180"/>
            </a:xfrm>
            <a:prstGeom prst="rect">
              <a:avLst/>
            </a:prstGeom>
            <a:noFill/>
            <a:ln/>
          </p:spPr>
          <p:txBody>
            <a:bodyPr wrap="square" rtlCol="0" anchor="t"/>
            <a:lstStyle/>
            <a:p>
              <a:pPr marL="0" indent="0" algn="ctr">
                <a:lnSpc>
                  <a:spcPts val="2204"/>
                </a:lnSpc>
                <a:buNone/>
              </a:pPr>
              <a:r>
                <a:rPr lang="en-US" sz="2000" b="1" dirty="0">
                  <a:solidFill>
                    <a:srgbClr val="272525"/>
                  </a:solidFill>
                  <a:latin typeface="Garamond" panose="02020404030301010803" pitchFamily="18" charset="0"/>
                  <a:ea typeface="Lato" pitchFamily="34" charset="-122"/>
                  <a:cs typeface="Lato" pitchFamily="34" charset="-120"/>
                </a:rPr>
                <a:t>Vehicle and Road Constraints</a:t>
              </a:r>
            </a:p>
            <a:p>
              <a:pPr marL="0" indent="0" algn="ctr">
                <a:lnSpc>
                  <a:spcPts val="2204"/>
                </a:lnSpc>
                <a:buNone/>
              </a:pPr>
              <a:r>
                <a:rPr lang="en-US" sz="2000" dirty="0">
                  <a:solidFill>
                    <a:srgbClr val="272525"/>
                  </a:solidFill>
                  <a:latin typeface="Garamond" panose="02020404030301010803" pitchFamily="18" charset="0"/>
                  <a:ea typeface="Lato" pitchFamily="34" charset="-122"/>
                  <a:cs typeface="Lato" pitchFamily="34" charset="-120"/>
                </a:rPr>
                <a:t>Vehicle type and road type effect their routes and their efficiency.</a:t>
              </a:r>
              <a:endParaRPr lang="en-US" sz="2000" dirty="0">
                <a:latin typeface="Garamond" panose="02020404030301010803"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latin typeface="Garamond" panose="02020404030301010803" pitchFamily="18" charset="0"/>
            </a:endParaRPr>
          </a:p>
        </p:txBody>
      </p:sp>
      <p:sp>
        <p:nvSpPr>
          <p:cNvPr id="4" name="Text 1"/>
          <p:cNvSpPr/>
          <p:nvPr/>
        </p:nvSpPr>
        <p:spPr>
          <a:xfrm>
            <a:off x="6319599" y="2662045"/>
            <a:ext cx="7477601" cy="1720331"/>
          </a:xfrm>
          <a:prstGeom prst="rect">
            <a:avLst/>
          </a:prstGeom>
          <a:noFill/>
          <a:ln/>
        </p:spPr>
        <p:txBody>
          <a:bodyPr wrap="square" rtlCol="0" anchor="t"/>
          <a:lstStyle/>
          <a:p>
            <a:pPr marL="0" indent="0">
              <a:lnSpc>
                <a:spcPts val="6823"/>
              </a:lnSpc>
              <a:buNone/>
            </a:pPr>
            <a:endParaRPr lang="en-US" sz="4400" dirty="0">
              <a:latin typeface="Garamond" panose="02020404030301010803" pitchFamily="18" charset="0"/>
            </a:endParaRPr>
          </a:p>
        </p:txBody>
      </p:sp>
      <p:sp>
        <p:nvSpPr>
          <p:cNvPr id="5" name="Text 2"/>
          <p:cNvSpPr/>
          <p:nvPr/>
        </p:nvSpPr>
        <p:spPr>
          <a:xfrm>
            <a:off x="6319599" y="5011222"/>
            <a:ext cx="7477601" cy="793744"/>
          </a:xfrm>
          <a:prstGeom prst="rect">
            <a:avLst/>
          </a:prstGeom>
          <a:noFill/>
          <a:ln/>
        </p:spPr>
        <p:txBody>
          <a:bodyPr wrap="square" rtlCol="0" anchor="t"/>
          <a:lstStyle/>
          <a:p>
            <a:pPr marL="0" indent="0">
              <a:lnSpc>
                <a:spcPts val="3149"/>
              </a:lnSpc>
              <a:buNone/>
            </a:pPr>
            <a:endParaRPr lang="en-US" sz="2000" dirty="0">
              <a:solidFill>
                <a:srgbClr val="272525"/>
              </a:solidFill>
              <a:latin typeface="Garamond" panose="02020404030301010803" pitchFamily="18" charset="0"/>
              <a:ea typeface="Lato" pitchFamily="34" charset="-122"/>
              <a:cs typeface="Lato" pitchFamily="34" charset="-120"/>
            </a:endParaRPr>
          </a:p>
        </p:txBody>
      </p:sp>
      <p:sp>
        <p:nvSpPr>
          <p:cNvPr id="7" name="TextBox 6">
            <a:extLst>
              <a:ext uri="{FF2B5EF4-FFF2-40B4-BE49-F238E27FC236}">
                <a16:creationId xmlns:a16="http://schemas.microsoft.com/office/drawing/2014/main" id="{1E7717BD-4573-0FC0-A6A8-27DDC1F98D4B}"/>
              </a:ext>
            </a:extLst>
          </p:cNvPr>
          <p:cNvSpPr txBox="1"/>
          <p:nvPr/>
        </p:nvSpPr>
        <p:spPr>
          <a:xfrm>
            <a:off x="2167117" y="1282452"/>
            <a:ext cx="7019746" cy="2092881"/>
          </a:xfrm>
          <a:prstGeom prst="rect">
            <a:avLst/>
          </a:prstGeom>
          <a:noFill/>
        </p:spPr>
        <p:txBody>
          <a:bodyPr wrap="square" rtlCol="0">
            <a:spAutoFit/>
          </a:bodyPr>
          <a:lstStyle/>
          <a:p>
            <a:endParaRPr lang="en-IN" dirty="0">
              <a:effectLst/>
              <a:latin typeface="Garamond" panose="02020404030301010803" pitchFamily="18" charset="0"/>
            </a:endParaRPr>
          </a:p>
          <a:p>
            <a:pPr marL="285750" indent="-285750">
              <a:buFont typeface="Arial" panose="020B0604020202020204" pitchFamily="34" charset="0"/>
              <a:buChar char="•"/>
            </a:pPr>
            <a:r>
              <a:rPr lang="en-IN" sz="2800" dirty="0">
                <a:latin typeface="Garamond" panose="02020404030301010803" pitchFamily="18" charset="0"/>
              </a:rPr>
              <a:t>Supervised learning</a:t>
            </a:r>
          </a:p>
          <a:p>
            <a:pPr marL="285750" indent="-285750">
              <a:buFont typeface="Arial" panose="020B0604020202020204" pitchFamily="34" charset="0"/>
              <a:buChar char="•"/>
            </a:pPr>
            <a:r>
              <a:rPr lang="en-IN" sz="2800" dirty="0">
                <a:latin typeface="Garamond" panose="02020404030301010803" pitchFamily="18" charset="0"/>
              </a:rPr>
              <a:t>HTML,CSS</a:t>
            </a:r>
          </a:p>
          <a:p>
            <a:pPr marL="285750" indent="-285750">
              <a:buFont typeface="Arial" panose="020B0604020202020204" pitchFamily="34" charset="0"/>
              <a:buChar char="•"/>
            </a:pPr>
            <a:r>
              <a:rPr lang="en-IN" sz="2800" dirty="0">
                <a:latin typeface="Garamond" panose="02020404030301010803" pitchFamily="18" charset="0"/>
              </a:rPr>
              <a:t>JavaScript</a:t>
            </a:r>
          </a:p>
          <a:p>
            <a:endParaRPr lang="en-IN" sz="2800" dirty="0">
              <a:latin typeface="Garamond" panose="02020404030301010803" pitchFamily="18" charset="0"/>
            </a:endParaRPr>
          </a:p>
        </p:txBody>
      </p:sp>
      <p:sp>
        <p:nvSpPr>
          <p:cNvPr id="8" name="TextBox 7">
            <a:extLst>
              <a:ext uri="{FF2B5EF4-FFF2-40B4-BE49-F238E27FC236}">
                <a16:creationId xmlns:a16="http://schemas.microsoft.com/office/drawing/2014/main" id="{A7641949-C30F-769F-C464-AD543B8B313E}"/>
              </a:ext>
            </a:extLst>
          </p:cNvPr>
          <p:cNvSpPr txBox="1"/>
          <p:nvPr/>
        </p:nvSpPr>
        <p:spPr>
          <a:xfrm>
            <a:off x="923731" y="2776052"/>
            <a:ext cx="13068017" cy="4834657"/>
          </a:xfrm>
          <a:prstGeom prst="rect">
            <a:avLst/>
          </a:prstGeom>
          <a:noFill/>
        </p:spPr>
        <p:txBody>
          <a:bodyPr wrap="square" rtlCol="0">
            <a:spAutoFit/>
          </a:bodyPr>
          <a:lstStyle/>
          <a:p>
            <a:pPr>
              <a:lnSpc>
                <a:spcPts val="3149"/>
              </a:lnSpc>
            </a:pPr>
            <a:endParaRPr lang="en-US" sz="2800" b="1" kern="1200" dirty="0">
              <a:solidFill>
                <a:srgbClr val="272525"/>
              </a:solidFill>
              <a:effectLst/>
              <a:latin typeface="Garamond" panose="02020404030301010803" pitchFamily="18" charset="0"/>
              <a:ea typeface="Lato" panose="020F0502020204030203" pitchFamily="34" charset="0"/>
              <a:cs typeface="Arial" panose="020B0604020202020204" pitchFamily="34" charset="0"/>
            </a:endParaRPr>
          </a:p>
          <a:p>
            <a:pPr marL="285750" indent="-285750" algn="l" rtl="0" eaLnBrk="1" latinLnBrk="0" hangingPunct="1">
              <a:lnSpc>
                <a:spcPts val="3149"/>
              </a:lnSpc>
              <a:spcBef>
                <a:spcPts val="0"/>
              </a:spcBef>
              <a:spcAft>
                <a:spcPts val="0"/>
              </a:spcAft>
              <a:buFont typeface="Wingdings" panose="05000000000000000000" pitchFamily="2" charset="2"/>
              <a:buChar char="Ø"/>
            </a:pPr>
            <a:r>
              <a:rPr lang="en-US" sz="2800" kern="1200" dirty="0">
                <a:solidFill>
                  <a:srgbClr val="272525"/>
                </a:solidFill>
                <a:effectLst/>
                <a:latin typeface="Garamond" panose="02020404030301010803" pitchFamily="18" charset="0"/>
                <a:ea typeface="Lato" panose="020F0502020204030203" pitchFamily="34" charset="0"/>
                <a:cs typeface="Arial" panose="020B0604020202020204" pitchFamily="34" charset="0"/>
              </a:rPr>
              <a:t> Supervised learning Classification algorithms like </a:t>
            </a:r>
            <a:r>
              <a:rPr lang="en-US" sz="2800" b="1" kern="1200" dirty="0">
                <a:solidFill>
                  <a:srgbClr val="272525"/>
                </a:solidFill>
                <a:effectLst/>
                <a:latin typeface="Garamond" panose="02020404030301010803" pitchFamily="18" charset="0"/>
                <a:ea typeface="Lato" panose="020F0502020204030203" pitchFamily="34" charset="0"/>
                <a:cs typeface="Arial" panose="020B0604020202020204" pitchFamily="34" charset="0"/>
              </a:rPr>
              <a:t>Logistic Regression </a:t>
            </a:r>
            <a:r>
              <a:rPr lang="en-US" sz="2800" kern="1200" dirty="0">
                <a:solidFill>
                  <a:srgbClr val="272525"/>
                </a:solidFill>
                <a:effectLst/>
                <a:latin typeface="Garamond" panose="02020404030301010803" pitchFamily="18" charset="0"/>
                <a:ea typeface="Lato" panose="020F0502020204030203" pitchFamily="34" charset="0"/>
                <a:cs typeface="Arial" panose="020B0604020202020204" pitchFamily="34" charset="0"/>
              </a:rPr>
              <a:t>and </a:t>
            </a:r>
            <a:r>
              <a:rPr lang="en-US" sz="2800" b="1" kern="1200" dirty="0">
                <a:solidFill>
                  <a:srgbClr val="272525"/>
                </a:solidFill>
                <a:effectLst/>
                <a:latin typeface="Garamond" panose="02020404030301010803" pitchFamily="18" charset="0"/>
                <a:ea typeface="Lato" panose="020F0502020204030203" pitchFamily="34" charset="0"/>
                <a:cs typeface="Arial" panose="020B0604020202020204" pitchFamily="34" charset="0"/>
              </a:rPr>
              <a:t>Decision tree algorithms </a:t>
            </a:r>
            <a:r>
              <a:rPr lang="en-US" sz="2800" kern="1200" dirty="0">
                <a:solidFill>
                  <a:srgbClr val="272525"/>
                </a:solidFill>
                <a:effectLst/>
                <a:latin typeface="Garamond" panose="02020404030301010803" pitchFamily="18" charset="0"/>
                <a:ea typeface="Lato" panose="020F0502020204030203" pitchFamily="34" charset="0"/>
                <a:cs typeface="Arial" panose="020B0604020202020204" pitchFamily="34" charset="0"/>
              </a:rPr>
              <a:t>are used.</a:t>
            </a:r>
          </a:p>
          <a:p>
            <a:pPr algn="l" rtl="0" eaLnBrk="1" latinLnBrk="0" hangingPunct="1">
              <a:lnSpc>
                <a:spcPts val="3149"/>
              </a:lnSpc>
              <a:spcBef>
                <a:spcPts val="0"/>
              </a:spcBef>
              <a:spcAft>
                <a:spcPts val="0"/>
              </a:spcAft>
            </a:pPr>
            <a:endParaRPr lang="en-US" sz="2800" kern="1200" dirty="0">
              <a:solidFill>
                <a:srgbClr val="272525"/>
              </a:solidFill>
              <a:effectLst/>
              <a:latin typeface="Garamond" panose="02020404030301010803" pitchFamily="18" charset="0"/>
              <a:ea typeface="Lato" panose="020F0502020204030203" pitchFamily="34" charset="0"/>
              <a:cs typeface="Arial" panose="020B0604020202020204" pitchFamily="34" charset="0"/>
            </a:endParaRPr>
          </a:p>
          <a:p>
            <a:pPr marL="285750" indent="-285750" algn="l" rtl="0" eaLnBrk="1" latinLnBrk="0" hangingPunct="1">
              <a:lnSpc>
                <a:spcPts val="3149"/>
              </a:lnSpc>
              <a:spcBef>
                <a:spcPts val="0"/>
              </a:spcBef>
              <a:spcAft>
                <a:spcPts val="0"/>
              </a:spcAft>
              <a:buFont typeface="Wingdings" panose="05000000000000000000" pitchFamily="2" charset="2"/>
              <a:buChar char="Ø"/>
            </a:pPr>
            <a:r>
              <a:rPr lang="en-US" sz="2800" dirty="0">
                <a:solidFill>
                  <a:srgbClr val="272525"/>
                </a:solidFill>
                <a:latin typeface="Garamond" panose="02020404030301010803" pitchFamily="18" charset="0"/>
                <a:ea typeface="Lato" panose="020F0502020204030203" pitchFamily="34" charset="0"/>
                <a:cs typeface="Arial" panose="020B0604020202020204" pitchFamily="34" charset="0"/>
              </a:rPr>
              <a:t>Model is created using supervised learning algorithms applied on labelled data containing columns like pickup and drop location, vehicle type ,road type, accident rate and other details.</a:t>
            </a:r>
          </a:p>
          <a:p>
            <a:pPr marL="285750" indent="-285750" algn="l" rtl="0" eaLnBrk="1" latinLnBrk="0" hangingPunct="1">
              <a:lnSpc>
                <a:spcPts val="3149"/>
              </a:lnSpc>
              <a:spcBef>
                <a:spcPts val="0"/>
              </a:spcBef>
              <a:spcAft>
                <a:spcPts val="0"/>
              </a:spcAft>
              <a:buFont typeface="Wingdings" panose="05000000000000000000" pitchFamily="2" charset="2"/>
              <a:buChar char="Ø"/>
            </a:pPr>
            <a:r>
              <a:rPr lang="en-US" sz="2800" dirty="0">
                <a:solidFill>
                  <a:srgbClr val="272525"/>
                </a:solidFill>
                <a:latin typeface="Garamond" panose="02020404030301010803" pitchFamily="18" charset="0"/>
                <a:ea typeface="Lato" panose="020F0502020204030203" pitchFamily="34" charset="0"/>
                <a:cs typeface="Arial" panose="020B0604020202020204" pitchFamily="34" charset="0"/>
              </a:rPr>
              <a:t>Model then trained and tested to return if the road can be taken or not.    </a:t>
            </a:r>
          </a:p>
          <a:p>
            <a:pPr marL="285750" indent="-285750" algn="l" rtl="0" eaLnBrk="1" latinLnBrk="0" hangingPunct="1">
              <a:lnSpc>
                <a:spcPts val="3149"/>
              </a:lnSpc>
              <a:spcBef>
                <a:spcPts val="0"/>
              </a:spcBef>
              <a:spcAft>
                <a:spcPts val="0"/>
              </a:spcAft>
              <a:buFont typeface="Wingdings" panose="05000000000000000000" pitchFamily="2" charset="2"/>
              <a:buChar char="Ø"/>
            </a:pPr>
            <a:endParaRPr lang="en-US" sz="2400" b="1" i="1" kern="1200" dirty="0">
              <a:solidFill>
                <a:srgbClr val="272525"/>
              </a:solidFill>
              <a:effectLst/>
              <a:latin typeface="Garamond" panose="02020404030301010803" pitchFamily="18" charset="0"/>
              <a:ea typeface="Lato" panose="020F0502020204030203" pitchFamily="34" charset="0"/>
              <a:cs typeface="Lato" panose="020F0502020204030203" pitchFamily="34" charset="0"/>
            </a:endParaRPr>
          </a:p>
          <a:p>
            <a:pPr algn="l" rtl="0" eaLnBrk="1" latinLnBrk="0" hangingPunct="1">
              <a:lnSpc>
                <a:spcPts val="3149"/>
              </a:lnSpc>
              <a:spcBef>
                <a:spcPts val="0"/>
              </a:spcBef>
              <a:spcAft>
                <a:spcPts val="0"/>
              </a:spcAft>
            </a:pPr>
            <a:endParaRPr lang="en-IN" sz="2400" dirty="0">
              <a:effectLst/>
              <a:latin typeface="Garamond" panose="02020404030301010803" pitchFamily="18" charset="0"/>
            </a:endParaRPr>
          </a:p>
          <a:p>
            <a:pPr marL="0" indent="0" algn="l" rtl="0" eaLnBrk="1" latinLnBrk="0" hangingPunct="1">
              <a:lnSpc>
                <a:spcPts val="3149"/>
              </a:lnSpc>
              <a:spcBef>
                <a:spcPts val="0"/>
              </a:spcBef>
              <a:spcAft>
                <a:spcPts val="0"/>
              </a:spcAft>
            </a:pPr>
            <a:r>
              <a:rPr lang="en-US" sz="2400" b="1" i="1" dirty="0">
                <a:solidFill>
                  <a:srgbClr val="272525"/>
                </a:solidFill>
                <a:latin typeface="Garamond" panose="02020404030301010803" pitchFamily="18" charset="0"/>
                <a:ea typeface="Lato" panose="020F0502020204030203" pitchFamily="34" charset="0"/>
                <a:cs typeface="Lato" panose="020F0502020204030203" pitchFamily="34" charset="0"/>
              </a:rPr>
              <a:t>   </a:t>
            </a:r>
            <a:r>
              <a:rPr lang="en-US" sz="2400" kern="1200" dirty="0">
                <a:solidFill>
                  <a:srgbClr val="272525"/>
                </a:solidFill>
                <a:effectLst/>
                <a:latin typeface="Garamond" panose="02020404030301010803" pitchFamily="18" charset="0"/>
                <a:ea typeface="Lato" panose="020F0502020204030203" pitchFamily="34" charset="0"/>
                <a:cs typeface="Lato" panose="020F0502020204030203" pitchFamily="34" charset="0"/>
              </a:rPr>
              <a:t> </a:t>
            </a:r>
            <a:endParaRPr lang="en-IN" sz="2400" dirty="0">
              <a:effectLst/>
              <a:latin typeface="Garamond" panose="02020404030301010803" pitchFamily="18" charset="0"/>
            </a:endParaRPr>
          </a:p>
          <a:p>
            <a:pPr marL="285750" indent="-285750">
              <a:buFont typeface="Wingdings" panose="05000000000000000000" pitchFamily="2" charset="2"/>
              <a:buChar char="Ø"/>
            </a:pPr>
            <a:endParaRPr lang="en-IN" sz="2400" dirty="0">
              <a:latin typeface="Garamond" panose="02020404030301010803" pitchFamily="18" charset="0"/>
            </a:endParaRPr>
          </a:p>
        </p:txBody>
      </p:sp>
      <p:sp>
        <p:nvSpPr>
          <p:cNvPr id="9" name="TextBox 8">
            <a:extLst>
              <a:ext uri="{FF2B5EF4-FFF2-40B4-BE49-F238E27FC236}">
                <a16:creationId xmlns:a16="http://schemas.microsoft.com/office/drawing/2014/main" id="{036BFF19-9938-F913-0866-4810469A93B5}"/>
              </a:ext>
            </a:extLst>
          </p:cNvPr>
          <p:cNvSpPr txBox="1"/>
          <p:nvPr/>
        </p:nvSpPr>
        <p:spPr>
          <a:xfrm>
            <a:off x="923731" y="653143"/>
            <a:ext cx="4245429" cy="769441"/>
          </a:xfrm>
          <a:prstGeom prst="rect">
            <a:avLst/>
          </a:prstGeom>
          <a:noFill/>
        </p:spPr>
        <p:txBody>
          <a:bodyPr wrap="square" rtlCol="0">
            <a:spAutoFit/>
          </a:bodyPr>
          <a:lstStyle/>
          <a:p>
            <a:r>
              <a:rPr lang="en-US" sz="4400" b="1" dirty="0">
                <a:latin typeface="Garamond" panose="02020404030301010803" pitchFamily="18" charset="0"/>
              </a:rPr>
              <a:t>Tech Stack</a:t>
            </a:r>
            <a:endParaRPr lang="en-IN" sz="4400" b="1" dirty="0">
              <a:latin typeface="Garamond" panose="02020404030301010803" pitchFamily="18" charset="0"/>
            </a:endParaRPr>
          </a:p>
        </p:txBody>
      </p:sp>
    </p:spTree>
    <p:extLst>
      <p:ext uri="{BB962C8B-B14F-4D97-AF65-F5344CB8AC3E}">
        <p14:creationId xmlns:p14="http://schemas.microsoft.com/office/powerpoint/2010/main" val="209522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373D966-0814-45EA-D9CA-13C6CD6E2D44}"/>
              </a:ext>
            </a:extLst>
          </p:cNvPr>
          <p:cNvGrpSpPr/>
          <p:nvPr/>
        </p:nvGrpSpPr>
        <p:grpSpPr>
          <a:xfrm>
            <a:off x="0" y="-71663"/>
            <a:ext cx="14630400" cy="8251902"/>
            <a:chOff x="0" y="-82814"/>
            <a:chExt cx="14630400" cy="8251902"/>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82814"/>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latin typeface="Garamond" panose="02020404030301010803" pitchFamily="18" charset="0"/>
              </a:endParaRPr>
            </a:p>
          </p:txBody>
        </p:sp>
        <p:sp>
          <p:nvSpPr>
            <p:cNvPr id="4" name="Text 1"/>
            <p:cNvSpPr/>
            <p:nvPr/>
          </p:nvSpPr>
          <p:spPr>
            <a:xfrm>
              <a:off x="6319599" y="2662045"/>
              <a:ext cx="7477601" cy="1720331"/>
            </a:xfrm>
            <a:prstGeom prst="rect">
              <a:avLst/>
            </a:prstGeom>
            <a:noFill/>
            <a:ln/>
          </p:spPr>
          <p:txBody>
            <a:bodyPr wrap="square" rtlCol="0" anchor="t"/>
            <a:lstStyle/>
            <a:p>
              <a:pPr marL="0" indent="0">
                <a:lnSpc>
                  <a:spcPts val="6823"/>
                </a:lnSpc>
                <a:buNone/>
              </a:pPr>
              <a:endParaRPr lang="en-US" sz="4400" dirty="0">
                <a:latin typeface="Garamond" panose="02020404030301010803" pitchFamily="18" charset="0"/>
              </a:endParaRPr>
            </a:p>
          </p:txBody>
        </p:sp>
        <p:sp>
          <p:nvSpPr>
            <p:cNvPr id="5" name="Text 2"/>
            <p:cNvSpPr/>
            <p:nvPr/>
          </p:nvSpPr>
          <p:spPr>
            <a:xfrm>
              <a:off x="6319599" y="5011222"/>
              <a:ext cx="7477601" cy="793744"/>
            </a:xfrm>
            <a:prstGeom prst="rect">
              <a:avLst/>
            </a:prstGeom>
            <a:noFill/>
            <a:ln/>
          </p:spPr>
          <p:txBody>
            <a:bodyPr wrap="square" rtlCol="0" anchor="t"/>
            <a:lstStyle/>
            <a:p>
              <a:pPr marL="0" indent="0">
                <a:lnSpc>
                  <a:spcPts val="3149"/>
                </a:lnSpc>
                <a:buNone/>
              </a:pPr>
              <a:endParaRPr lang="en-US" sz="2000" dirty="0">
                <a:solidFill>
                  <a:srgbClr val="272525"/>
                </a:solidFill>
                <a:latin typeface="Garamond" panose="02020404030301010803" pitchFamily="18" charset="0"/>
                <a:ea typeface="Lato" pitchFamily="34" charset="-122"/>
                <a:cs typeface="Lato" pitchFamily="34" charset="-120"/>
              </a:endParaRPr>
            </a:p>
          </p:txBody>
        </p:sp>
        <p:sp>
          <p:nvSpPr>
            <p:cNvPr id="10" name="TextBox 9"/>
            <p:cNvSpPr txBox="1"/>
            <p:nvPr/>
          </p:nvSpPr>
          <p:spPr>
            <a:xfrm>
              <a:off x="978691" y="911210"/>
              <a:ext cx="12670402" cy="6494085"/>
            </a:xfrm>
            <a:prstGeom prst="rect">
              <a:avLst/>
            </a:prstGeom>
            <a:noFill/>
          </p:spPr>
          <p:txBody>
            <a:bodyPr wrap="square" rtlCol="0">
              <a:spAutoFit/>
            </a:bodyPr>
            <a:lstStyle/>
            <a:p>
              <a:r>
                <a:rPr lang="en-US" sz="4000" b="1" dirty="0">
                  <a:latin typeface="Garamond" panose="02020404030301010803" pitchFamily="18" charset="0"/>
                </a:rPr>
                <a:t>Existed work :</a:t>
              </a:r>
            </a:p>
            <a:p>
              <a:r>
                <a:rPr lang="en-US" sz="2800" u="sng" dirty="0">
                  <a:latin typeface="Garamond" pitchFamily="18" charset="0"/>
                </a:rPr>
                <a:t>Google Maps:</a:t>
              </a:r>
              <a:endParaRPr lang="en-US" sz="2800" b="1" dirty="0">
                <a:latin typeface="Garamond" panose="02020404030301010803" pitchFamily="18" charset="0"/>
              </a:endParaRPr>
            </a:p>
            <a:p>
              <a:pPr marL="457200" indent="-457200">
                <a:buFont typeface="Arial" pitchFamily="34" charset="0"/>
                <a:buChar char="•"/>
              </a:pPr>
              <a:r>
                <a:rPr lang="en-US" sz="2800" dirty="0">
                  <a:latin typeface="Garamond" pitchFamily="18" charset="0"/>
                </a:rPr>
                <a:t>It is one of the most widely used route optimization platforms.</a:t>
              </a:r>
            </a:p>
            <a:p>
              <a:pPr marL="457200" indent="-457200">
                <a:buFont typeface="Arial" pitchFamily="34" charset="0"/>
                <a:buChar char="•"/>
              </a:pPr>
              <a:r>
                <a:rPr lang="en-US" sz="2800" dirty="0">
                  <a:latin typeface="Garamond" pitchFamily="18" charset="0"/>
                </a:rPr>
                <a:t>It utilizes a combination of algorithms, including  Dijkstra's algorithm </a:t>
              </a:r>
              <a:br>
                <a:rPr lang="en-US" sz="2800" dirty="0">
                  <a:latin typeface="Garamond" pitchFamily="18" charset="0"/>
                </a:rPr>
              </a:br>
              <a:r>
                <a:rPr lang="en-US" sz="2800" dirty="0">
                  <a:latin typeface="Garamond" pitchFamily="18" charset="0"/>
                </a:rPr>
                <a:t>to calculate the most efficient routes between two locations. </a:t>
              </a:r>
            </a:p>
            <a:p>
              <a:pPr marL="457200" indent="-457200">
                <a:buFont typeface="Arial" pitchFamily="34" charset="0"/>
                <a:buChar char="•"/>
              </a:pPr>
              <a:r>
                <a:rPr lang="en-US" sz="2800" dirty="0">
                  <a:latin typeface="Garamond" pitchFamily="18" charset="0"/>
                </a:rPr>
                <a:t>Google Maps also takes real-time traffic conditions into account, adjusting routes based on current traffic congestion.</a:t>
              </a:r>
              <a:r>
                <a:rPr lang="en-US" sz="2800" b="1" dirty="0">
                  <a:latin typeface="Garamond" pitchFamily="18" charset="0"/>
                </a:rPr>
                <a:t> </a:t>
              </a:r>
              <a:r>
                <a:rPr lang="en-US" sz="2800" dirty="0">
                  <a:latin typeface="Garamond" pitchFamily="18" charset="0"/>
                </a:rPr>
                <a:t> </a:t>
              </a:r>
            </a:p>
            <a:p>
              <a:r>
                <a:rPr lang="en-US" sz="2800" u="sng" dirty="0">
                  <a:latin typeface="Garamond" pitchFamily="18" charset="0"/>
                </a:rPr>
                <a:t>Limitations:</a:t>
              </a:r>
            </a:p>
            <a:p>
              <a:r>
                <a:rPr lang="en-US" sz="2800" dirty="0">
                  <a:latin typeface="Garamond" pitchFamily="18" charset="0"/>
                </a:rPr>
                <a:t>        Google Maps provides the optimized route but does not check if the provided route can be taken to travel or not.</a:t>
              </a:r>
            </a:p>
            <a:p>
              <a:r>
                <a:rPr lang="en-US" sz="4000" b="1" dirty="0">
                  <a:latin typeface="Garamond" panose="02020404030301010803" pitchFamily="18" charset="0"/>
                </a:rPr>
                <a:t>Proposed work :</a:t>
              </a:r>
            </a:p>
            <a:p>
              <a:pPr marL="571500" indent="-571500">
                <a:buFont typeface="Arial" pitchFamily="34" charset="0"/>
                <a:buChar char="•"/>
              </a:pPr>
              <a:r>
                <a:rPr lang="en-US" sz="2800" dirty="0">
                  <a:latin typeface="Garamond" panose="02020404030301010803" pitchFamily="18" charset="0"/>
                </a:rPr>
                <a:t>Our project predicts if a particular route can be taken or not, based on the input details provided like accident rate, no.of diversions of a road ,network availability, distance etc..</a:t>
              </a:r>
            </a:p>
          </p:txBody>
        </p:sp>
      </p:grpSp>
    </p:spTree>
    <p:extLst>
      <p:ext uri="{BB962C8B-B14F-4D97-AF65-F5344CB8AC3E}">
        <p14:creationId xmlns:p14="http://schemas.microsoft.com/office/powerpoint/2010/main" val="191809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2302"/>
            <a:ext cx="14630400" cy="8169088"/>
          </a:xfrm>
          <a:prstGeom prst="rect">
            <a:avLst/>
          </a:prstGeom>
        </p:spPr>
      </p:pic>
      <p:sp>
        <p:nvSpPr>
          <p:cNvPr id="3" name="Shape 0"/>
          <p:cNvSpPr/>
          <p:nvPr/>
        </p:nvSpPr>
        <p:spPr>
          <a:xfrm>
            <a:off x="-60" y="-24235"/>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sz="2000" dirty="0">
              <a:latin typeface="Garamond" panose="02020404030301010803" pitchFamily="18" charset="0"/>
            </a:endParaRPr>
          </a:p>
        </p:txBody>
      </p:sp>
      <p:sp>
        <p:nvSpPr>
          <p:cNvPr id="4" name="Text 1"/>
          <p:cNvSpPr/>
          <p:nvPr/>
        </p:nvSpPr>
        <p:spPr>
          <a:xfrm>
            <a:off x="833199" y="633364"/>
            <a:ext cx="10965180" cy="716804"/>
          </a:xfrm>
          <a:prstGeom prst="rect">
            <a:avLst/>
          </a:prstGeom>
          <a:noFill/>
          <a:ln/>
        </p:spPr>
        <p:txBody>
          <a:bodyPr wrap="none" rtlCol="0" anchor="t"/>
          <a:lstStyle/>
          <a:p>
            <a:pPr marL="0" indent="0">
              <a:lnSpc>
                <a:spcPts val="5686"/>
              </a:lnSpc>
              <a:buNone/>
            </a:pPr>
            <a:endParaRPr lang="en-US" sz="4400" dirty="0">
              <a:latin typeface="Garamond" panose="02020404030301010803" pitchFamily="18" charset="0"/>
            </a:endParaRPr>
          </a:p>
        </p:txBody>
      </p:sp>
      <p:sp>
        <p:nvSpPr>
          <p:cNvPr id="5" name="Shape 2"/>
          <p:cNvSpPr/>
          <p:nvPr/>
        </p:nvSpPr>
        <p:spPr>
          <a:xfrm>
            <a:off x="7293054" y="1835327"/>
            <a:ext cx="44410" cy="5700279"/>
          </a:xfrm>
          <a:prstGeom prst="rect">
            <a:avLst/>
          </a:prstGeom>
          <a:solidFill>
            <a:srgbClr val="D1D1C7"/>
          </a:solidFill>
          <a:ln/>
        </p:spPr>
        <p:txBody>
          <a:bodyPr/>
          <a:lstStyle/>
          <a:p>
            <a:endParaRPr lang="en-IN" sz="2000">
              <a:latin typeface="Garamond" panose="02020404030301010803" pitchFamily="18" charset="0"/>
            </a:endParaRPr>
          </a:p>
        </p:txBody>
      </p:sp>
      <p:sp>
        <p:nvSpPr>
          <p:cNvPr id="6" name="Shape 3"/>
          <p:cNvSpPr/>
          <p:nvPr/>
        </p:nvSpPr>
        <p:spPr>
          <a:xfrm>
            <a:off x="7565172" y="2268068"/>
            <a:ext cx="777597" cy="44084"/>
          </a:xfrm>
          <a:prstGeom prst="rect">
            <a:avLst/>
          </a:prstGeom>
          <a:solidFill>
            <a:srgbClr val="D1D1C7"/>
          </a:solidFill>
          <a:ln/>
        </p:spPr>
        <p:txBody>
          <a:bodyPr/>
          <a:lstStyle/>
          <a:p>
            <a:endParaRPr lang="en-IN" sz="2000">
              <a:latin typeface="Garamond" panose="02020404030301010803" pitchFamily="18" charset="0"/>
            </a:endParaRPr>
          </a:p>
        </p:txBody>
      </p:sp>
      <p:sp>
        <p:nvSpPr>
          <p:cNvPr id="7" name="Shape 4"/>
          <p:cNvSpPr/>
          <p:nvPr/>
        </p:nvSpPr>
        <p:spPr>
          <a:xfrm>
            <a:off x="7035392" y="2062922"/>
            <a:ext cx="499943" cy="496267"/>
          </a:xfrm>
          <a:prstGeom prst="roundRect">
            <a:avLst>
              <a:gd name="adj" fmla="val 11055"/>
            </a:avLst>
          </a:prstGeom>
          <a:solidFill>
            <a:srgbClr val="E8E8E3"/>
          </a:solidFill>
          <a:ln w="7620">
            <a:solidFill>
              <a:srgbClr val="D1D1C7"/>
            </a:solidFill>
            <a:prstDash val="solid"/>
          </a:ln>
        </p:spPr>
        <p:txBody>
          <a:bodyPr/>
          <a:lstStyle/>
          <a:p>
            <a:endParaRPr lang="en-IN" sz="2000">
              <a:latin typeface="Garamond" panose="02020404030301010803" pitchFamily="18" charset="0"/>
            </a:endParaRPr>
          </a:p>
        </p:txBody>
      </p:sp>
      <p:sp>
        <p:nvSpPr>
          <p:cNvPr id="8" name="Text 5"/>
          <p:cNvSpPr/>
          <p:nvPr/>
        </p:nvSpPr>
        <p:spPr>
          <a:xfrm>
            <a:off x="7223700" y="2075128"/>
            <a:ext cx="182880" cy="429964"/>
          </a:xfrm>
          <a:prstGeom prst="rect">
            <a:avLst/>
          </a:prstGeom>
          <a:noFill/>
          <a:ln/>
        </p:spPr>
        <p:txBody>
          <a:bodyPr wrap="none" rtlCol="0" anchor="t"/>
          <a:lstStyle/>
          <a:p>
            <a:pPr marL="0" indent="0" algn="ctr">
              <a:lnSpc>
                <a:spcPts val="3412"/>
              </a:lnSpc>
              <a:buNone/>
            </a:pPr>
            <a:r>
              <a:rPr lang="en-US" sz="2800" dirty="0">
                <a:solidFill>
                  <a:srgbClr val="272525"/>
                </a:solidFill>
                <a:latin typeface="Garamond" panose="02020404030301010803" pitchFamily="18" charset="0"/>
                <a:ea typeface="Georgia" pitchFamily="34" charset="-122"/>
                <a:cs typeface="Georgia" pitchFamily="34" charset="-120"/>
              </a:rPr>
              <a:t>1</a:t>
            </a:r>
            <a:endParaRPr lang="en-US" sz="2800" dirty="0">
              <a:latin typeface="Garamond" panose="02020404030301010803" pitchFamily="18" charset="0"/>
            </a:endParaRPr>
          </a:p>
        </p:txBody>
      </p:sp>
      <p:sp>
        <p:nvSpPr>
          <p:cNvPr id="9" name="Text 6"/>
          <p:cNvSpPr/>
          <p:nvPr/>
        </p:nvSpPr>
        <p:spPr>
          <a:xfrm>
            <a:off x="8537258" y="2055864"/>
            <a:ext cx="2221944" cy="358343"/>
          </a:xfrm>
          <a:prstGeom prst="rect">
            <a:avLst/>
          </a:prstGeom>
          <a:noFill/>
          <a:ln/>
        </p:spPr>
        <p:txBody>
          <a:bodyPr wrap="none" rtlCol="0" anchor="t"/>
          <a:lstStyle/>
          <a:p>
            <a:r>
              <a:rPr lang="en-IN" sz="3200" b="1" dirty="0">
                <a:latin typeface="Garamond" panose="02020404030301010803" pitchFamily="18" charset="0"/>
              </a:rPr>
              <a:t>Signup/ Login</a:t>
            </a:r>
          </a:p>
        </p:txBody>
      </p:sp>
      <p:sp>
        <p:nvSpPr>
          <p:cNvPr id="10" name="Text 7"/>
          <p:cNvSpPr/>
          <p:nvPr/>
        </p:nvSpPr>
        <p:spPr>
          <a:xfrm>
            <a:off x="8935939" y="2667539"/>
            <a:ext cx="5259943" cy="1188194"/>
          </a:xfrm>
          <a:prstGeom prst="rect">
            <a:avLst/>
          </a:prstGeom>
          <a:noFill/>
          <a:ln/>
        </p:spPr>
        <p:txBody>
          <a:bodyPr wrap="square" rtlCol="0" anchor="t"/>
          <a:lstStyle/>
          <a:p>
            <a:pPr marL="285750" indent="-285750">
              <a:buFont typeface="Arial" panose="020B0604020202020204" pitchFamily="34" charset="0"/>
              <a:buChar char="•"/>
            </a:pPr>
            <a:r>
              <a:rPr lang="en-IN" sz="2000" dirty="0">
                <a:latin typeface="Garamond" panose="02020404030301010803" pitchFamily="18" charset="0"/>
              </a:rPr>
              <a:t>User name</a:t>
            </a:r>
          </a:p>
          <a:p>
            <a:pPr marL="285750" indent="-285750">
              <a:buFont typeface="Arial" panose="020B0604020202020204" pitchFamily="34" charset="0"/>
              <a:buChar char="•"/>
            </a:pPr>
            <a:r>
              <a:rPr lang="en-IN" sz="2000" dirty="0">
                <a:latin typeface="Garamond" panose="02020404030301010803" pitchFamily="18" charset="0"/>
              </a:rPr>
              <a:t>Phone number</a:t>
            </a:r>
          </a:p>
          <a:p>
            <a:pPr marL="285750" indent="-285750">
              <a:buFont typeface="Arial" panose="020B0604020202020204" pitchFamily="34" charset="0"/>
              <a:buChar char="•"/>
            </a:pPr>
            <a:r>
              <a:rPr lang="en-IN" sz="2000" dirty="0">
                <a:latin typeface="Garamond" panose="02020404030301010803" pitchFamily="18" charset="0"/>
              </a:rPr>
              <a:t>Mail I’d</a:t>
            </a:r>
          </a:p>
        </p:txBody>
      </p:sp>
      <p:sp>
        <p:nvSpPr>
          <p:cNvPr id="11" name="Shape 8"/>
          <p:cNvSpPr/>
          <p:nvPr/>
        </p:nvSpPr>
        <p:spPr>
          <a:xfrm>
            <a:off x="6287631" y="3370753"/>
            <a:ext cx="777597" cy="44084"/>
          </a:xfrm>
          <a:prstGeom prst="rect">
            <a:avLst/>
          </a:prstGeom>
          <a:solidFill>
            <a:srgbClr val="D1D1C7"/>
          </a:solidFill>
          <a:ln/>
        </p:spPr>
        <p:txBody>
          <a:bodyPr/>
          <a:lstStyle/>
          <a:p>
            <a:endParaRPr lang="en-IN" sz="2000">
              <a:latin typeface="Garamond" panose="02020404030301010803" pitchFamily="18" charset="0"/>
            </a:endParaRPr>
          </a:p>
        </p:txBody>
      </p:sp>
      <p:sp>
        <p:nvSpPr>
          <p:cNvPr id="12" name="Shape 9"/>
          <p:cNvSpPr/>
          <p:nvPr/>
        </p:nvSpPr>
        <p:spPr>
          <a:xfrm>
            <a:off x="7065228" y="3144721"/>
            <a:ext cx="499943" cy="496267"/>
          </a:xfrm>
          <a:prstGeom prst="roundRect">
            <a:avLst>
              <a:gd name="adj" fmla="val 11055"/>
            </a:avLst>
          </a:prstGeom>
          <a:solidFill>
            <a:srgbClr val="E8E8E3"/>
          </a:solidFill>
          <a:ln w="7620">
            <a:solidFill>
              <a:srgbClr val="D1D1C7"/>
            </a:solidFill>
            <a:prstDash val="solid"/>
          </a:ln>
        </p:spPr>
        <p:txBody>
          <a:bodyPr/>
          <a:lstStyle/>
          <a:p>
            <a:endParaRPr lang="en-IN" sz="2000">
              <a:latin typeface="Garamond" panose="02020404030301010803" pitchFamily="18" charset="0"/>
            </a:endParaRPr>
          </a:p>
        </p:txBody>
      </p:sp>
      <p:sp>
        <p:nvSpPr>
          <p:cNvPr id="13" name="Text 10"/>
          <p:cNvSpPr/>
          <p:nvPr/>
        </p:nvSpPr>
        <p:spPr>
          <a:xfrm>
            <a:off x="7223700" y="3177813"/>
            <a:ext cx="182880" cy="429964"/>
          </a:xfrm>
          <a:prstGeom prst="rect">
            <a:avLst/>
          </a:prstGeom>
          <a:noFill/>
          <a:ln/>
        </p:spPr>
        <p:txBody>
          <a:bodyPr wrap="none" rtlCol="0" anchor="t"/>
          <a:lstStyle/>
          <a:p>
            <a:pPr marL="0" indent="0" algn="ctr">
              <a:lnSpc>
                <a:spcPts val="3412"/>
              </a:lnSpc>
              <a:buNone/>
            </a:pPr>
            <a:r>
              <a:rPr lang="en-US" sz="2800" dirty="0">
                <a:solidFill>
                  <a:srgbClr val="272525"/>
                </a:solidFill>
                <a:latin typeface="Garamond" panose="02020404030301010803" pitchFamily="18" charset="0"/>
                <a:ea typeface="Georgia" pitchFamily="34" charset="-122"/>
                <a:cs typeface="Georgia" pitchFamily="34" charset="-120"/>
              </a:rPr>
              <a:t>2</a:t>
            </a:r>
            <a:endParaRPr lang="en-US" sz="2800" dirty="0">
              <a:latin typeface="Garamond" panose="02020404030301010803" pitchFamily="18" charset="0"/>
            </a:endParaRPr>
          </a:p>
        </p:txBody>
      </p:sp>
      <p:sp>
        <p:nvSpPr>
          <p:cNvPr id="14" name="Text 11"/>
          <p:cNvSpPr/>
          <p:nvPr/>
        </p:nvSpPr>
        <p:spPr>
          <a:xfrm>
            <a:off x="3072406" y="3158549"/>
            <a:ext cx="2847173" cy="358343"/>
          </a:xfrm>
          <a:prstGeom prst="rect">
            <a:avLst/>
          </a:prstGeom>
          <a:noFill/>
          <a:ln/>
        </p:spPr>
        <p:txBody>
          <a:bodyPr wrap="none" rtlCol="0" anchor="t"/>
          <a:lstStyle/>
          <a:p>
            <a:pPr marL="0" indent="0" algn="r">
              <a:lnSpc>
                <a:spcPts val="2843"/>
              </a:lnSpc>
              <a:buNone/>
            </a:pPr>
            <a:r>
              <a:rPr lang="en-US" sz="2800" b="1" dirty="0">
                <a:solidFill>
                  <a:srgbClr val="272525"/>
                </a:solidFill>
                <a:latin typeface="Garamond" panose="02020404030301010803" pitchFamily="18" charset="0"/>
                <a:ea typeface="Georgia" pitchFamily="34" charset="-122"/>
                <a:cs typeface="Georgia" pitchFamily="34" charset="-120"/>
              </a:rPr>
              <a:t>Choose Language</a:t>
            </a:r>
            <a:endParaRPr lang="en-US" sz="2800" b="1" dirty="0">
              <a:latin typeface="Garamond" panose="02020404030301010803" pitchFamily="18" charset="0"/>
            </a:endParaRPr>
          </a:p>
        </p:txBody>
      </p:sp>
      <p:sp>
        <p:nvSpPr>
          <p:cNvPr id="15" name="Text 12"/>
          <p:cNvSpPr/>
          <p:nvPr/>
        </p:nvSpPr>
        <p:spPr>
          <a:xfrm>
            <a:off x="2615488" y="3715328"/>
            <a:ext cx="3477654" cy="1190616"/>
          </a:xfrm>
          <a:prstGeom prst="rect">
            <a:avLst/>
          </a:prstGeom>
          <a:noFill/>
          <a:ln/>
        </p:spPr>
        <p:txBody>
          <a:bodyPr wrap="square" rtlCol="0" anchor="t"/>
          <a:lstStyle/>
          <a:p>
            <a:pPr marL="285750" indent="-285750" algn="r">
              <a:lnSpc>
                <a:spcPts val="3149"/>
              </a:lnSpc>
              <a:buFont typeface="Arial" panose="020B0604020202020204" pitchFamily="34" charset="0"/>
              <a:buChar char="•"/>
            </a:pPr>
            <a:r>
              <a:rPr lang="en-IN" sz="2000" dirty="0">
                <a:latin typeface="Garamond" panose="02020404030301010803" pitchFamily="18" charset="0"/>
              </a:rPr>
              <a:t>Preferred Language</a:t>
            </a:r>
          </a:p>
          <a:p>
            <a:pPr marL="0" indent="0" algn="r">
              <a:lnSpc>
                <a:spcPts val="3149"/>
              </a:lnSpc>
              <a:buNone/>
            </a:pPr>
            <a:r>
              <a:rPr lang="en-US" dirty="0">
                <a:solidFill>
                  <a:srgbClr val="272525"/>
                </a:solidFill>
                <a:latin typeface="Garamond" panose="02020404030301010803" pitchFamily="18" charset="0"/>
                <a:ea typeface="Lato" pitchFamily="34" charset="-122"/>
                <a:cs typeface="Lato" pitchFamily="34" charset="-120"/>
              </a:rPr>
              <a:t> </a:t>
            </a:r>
            <a:endParaRPr lang="en-US" dirty="0">
              <a:latin typeface="Garamond" panose="02020404030301010803" pitchFamily="18" charset="0"/>
            </a:endParaRPr>
          </a:p>
        </p:txBody>
      </p:sp>
      <p:sp>
        <p:nvSpPr>
          <p:cNvPr id="16" name="Shape 13"/>
          <p:cNvSpPr/>
          <p:nvPr/>
        </p:nvSpPr>
        <p:spPr>
          <a:xfrm>
            <a:off x="7565172" y="4575198"/>
            <a:ext cx="777597" cy="44084"/>
          </a:xfrm>
          <a:prstGeom prst="rect">
            <a:avLst/>
          </a:prstGeom>
          <a:solidFill>
            <a:srgbClr val="D1D1C7"/>
          </a:solidFill>
          <a:ln/>
        </p:spPr>
        <p:txBody>
          <a:bodyPr/>
          <a:lstStyle/>
          <a:p>
            <a:endParaRPr lang="en-IN" sz="2000">
              <a:latin typeface="Garamond" panose="02020404030301010803" pitchFamily="18" charset="0"/>
            </a:endParaRPr>
          </a:p>
        </p:txBody>
      </p:sp>
      <p:sp>
        <p:nvSpPr>
          <p:cNvPr id="17" name="Shape 14"/>
          <p:cNvSpPr/>
          <p:nvPr/>
        </p:nvSpPr>
        <p:spPr>
          <a:xfrm>
            <a:off x="7065228" y="4349165"/>
            <a:ext cx="499943" cy="496267"/>
          </a:xfrm>
          <a:prstGeom prst="roundRect">
            <a:avLst>
              <a:gd name="adj" fmla="val 11055"/>
            </a:avLst>
          </a:prstGeom>
          <a:solidFill>
            <a:srgbClr val="E8E8E3"/>
          </a:solidFill>
          <a:ln w="7620">
            <a:solidFill>
              <a:srgbClr val="D1D1C7"/>
            </a:solidFill>
            <a:prstDash val="solid"/>
          </a:ln>
        </p:spPr>
        <p:txBody>
          <a:bodyPr/>
          <a:lstStyle/>
          <a:p>
            <a:endParaRPr lang="en-IN" sz="2000">
              <a:latin typeface="Garamond" panose="02020404030301010803" pitchFamily="18" charset="0"/>
            </a:endParaRPr>
          </a:p>
        </p:txBody>
      </p:sp>
      <p:sp>
        <p:nvSpPr>
          <p:cNvPr id="18" name="Text 15"/>
          <p:cNvSpPr/>
          <p:nvPr/>
        </p:nvSpPr>
        <p:spPr>
          <a:xfrm>
            <a:off x="7223700" y="4382257"/>
            <a:ext cx="182880" cy="429964"/>
          </a:xfrm>
          <a:prstGeom prst="rect">
            <a:avLst/>
          </a:prstGeom>
          <a:noFill/>
          <a:ln/>
        </p:spPr>
        <p:txBody>
          <a:bodyPr wrap="none" rtlCol="0" anchor="t"/>
          <a:lstStyle/>
          <a:p>
            <a:pPr marL="0" indent="0" algn="ctr">
              <a:lnSpc>
                <a:spcPts val="3412"/>
              </a:lnSpc>
              <a:buNone/>
            </a:pPr>
            <a:r>
              <a:rPr lang="en-US" sz="2800" dirty="0">
                <a:solidFill>
                  <a:srgbClr val="272525"/>
                </a:solidFill>
                <a:latin typeface="Garamond" panose="02020404030301010803" pitchFamily="18" charset="0"/>
                <a:ea typeface="Georgia" pitchFamily="34" charset="-122"/>
                <a:cs typeface="Georgia" pitchFamily="34" charset="-120"/>
              </a:rPr>
              <a:t>3</a:t>
            </a:r>
            <a:endParaRPr lang="en-US" sz="2800" dirty="0">
              <a:latin typeface="Garamond" panose="02020404030301010803" pitchFamily="18" charset="0"/>
            </a:endParaRPr>
          </a:p>
        </p:txBody>
      </p:sp>
      <p:sp>
        <p:nvSpPr>
          <p:cNvPr id="19" name="Text 16"/>
          <p:cNvSpPr/>
          <p:nvPr/>
        </p:nvSpPr>
        <p:spPr>
          <a:xfrm>
            <a:off x="8537258" y="4362993"/>
            <a:ext cx="2221944" cy="358343"/>
          </a:xfrm>
          <a:prstGeom prst="rect">
            <a:avLst/>
          </a:prstGeom>
          <a:noFill/>
          <a:ln/>
        </p:spPr>
        <p:txBody>
          <a:bodyPr wrap="none" rtlCol="0" anchor="t"/>
          <a:lstStyle/>
          <a:p>
            <a:pPr marL="0" indent="0" algn="l">
              <a:lnSpc>
                <a:spcPts val="2843"/>
              </a:lnSpc>
              <a:buNone/>
            </a:pPr>
            <a:r>
              <a:rPr lang="en-US" sz="2800" b="1" dirty="0">
                <a:solidFill>
                  <a:srgbClr val="272525"/>
                </a:solidFill>
                <a:latin typeface="Garamond" panose="02020404030301010803" pitchFamily="18" charset="0"/>
                <a:ea typeface="Georgia" pitchFamily="34" charset="-122"/>
                <a:cs typeface="Georgia" pitchFamily="34" charset="-120"/>
              </a:rPr>
              <a:t>Input</a:t>
            </a:r>
            <a:r>
              <a:rPr lang="en-US" sz="2400" b="1" dirty="0">
                <a:solidFill>
                  <a:srgbClr val="272525"/>
                </a:solidFill>
                <a:latin typeface="Garamond" panose="02020404030301010803" pitchFamily="18" charset="0"/>
                <a:ea typeface="Georgia" pitchFamily="34" charset="-122"/>
                <a:cs typeface="Georgia" pitchFamily="34" charset="-120"/>
              </a:rPr>
              <a:t> Data</a:t>
            </a:r>
            <a:endParaRPr lang="en-US" sz="2400" b="1" dirty="0">
              <a:latin typeface="Garamond" panose="02020404030301010803" pitchFamily="18" charset="0"/>
            </a:endParaRPr>
          </a:p>
        </p:txBody>
      </p:sp>
      <p:sp>
        <p:nvSpPr>
          <p:cNvPr id="20" name="Text 17"/>
          <p:cNvSpPr/>
          <p:nvPr/>
        </p:nvSpPr>
        <p:spPr>
          <a:xfrm>
            <a:off x="8910483" y="4919772"/>
            <a:ext cx="4886718" cy="1904774"/>
          </a:xfrm>
          <a:prstGeom prst="rect">
            <a:avLst/>
          </a:prstGeom>
          <a:noFill/>
          <a:ln/>
        </p:spPr>
        <p:txBody>
          <a:bodyPr wrap="square" rtlCol="0" anchor="t"/>
          <a:lstStyle/>
          <a:p>
            <a:pPr marL="285750" indent="-285750">
              <a:buFont typeface="Arial" panose="020B0604020202020204" pitchFamily="34" charset="0"/>
              <a:buChar char="•"/>
            </a:pPr>
            <a:r>
              <a:rPr lang="en-IN" sz="2000" dirty="0">
                <a:latin typeface="Garamond" panose="02020404030301010803" pitchFamily="18" charset="0"/>
              </a:rPr>
              <a:t>Starting point</a:t>
            </a:r>
          </a:p>
          <a:p>
            <a:pPr marL="285750" indent="-285750">
              <a:buFont typeface="Arial" panose="020B0604020202020204" pitchFamily="34" charset="0"/>
              <a:buChar char="•"/>
            </a:pPr>
            <a:r>
              <a:rPr lang="en-IN" sz="2000" dirty="0">
                <a:latin typeface="Garamond" panose="02020404030301010803" pitchFamily="18" charset="0"/>
              </a:rPr>
              <a:t>Destination</a:t>
            </a:r>
          </a:p>
          <a:p>
            <a:pPr marL="285750" indent="-285750">
              <a:buFont typeface="Arial" panose="020B0604020202020204" pitchFamily="34" charset="0"/>
              <a:buChar char="•"/>
            </a:pPr>
            <a:r>
              <a:rPr lang="en-IN" sz="2000" dirty="0">
                <a:latin typeface="Garamond" panose="02020404030301010803" pitchFamily="18" charset="0"/>
              </a:rPr>
              <a:t>Via place</a:t>
            </a:r>
          </a:p>
          <a:p>
            <a:pPr marL="285750" indent="-285750">
              <a:buFont typeface="Arial" panose="020B0604020202020204" pitchFamily="34" charset="0"/>
              <a:buChar char="•"/>
            </a:pPr>
            <a:r>
              <a:rPr lang="en-IN" sz="2000" dirty="0">
                <a:latin typeface="Garamond" panose="02020404030301010803" pitchFamily="18" charset="0"/>
              </a:rPr>
              <a:t>Vehicle Information</a:t>
            </a:r>
          </a:p>
          <a:p>
            <a:pPr marL="285750" indent="-285750">
              <a:buFont typeface="Arial" panose="020B0604020202020204" pitchFamily="34" charset="0"/>
              <a:buChar char="•"/>
            </a:pPr>
            <a:r>
              <a:rPr lang="en-IN" sz="2000" dirty="0">
                <a:latin typeface="Garamond" panose="02020404030301010803" pitchFamily="18" charset="0"/>
              </a:rPr>
              <a:t>Accidents rate</a:t>
            </a:r>
          </a:p>
        </p:txBody>
      </p:sp>
      <p:sp>
        <p:nvSpPr>
          <p:cNvPr id="21" name="Shape 18"/>
          <p:cNvSpPr/>
          <p:nvPr/>
        </p:nvSpPr>
        <p:spPr>
          <a:xfrm>
            <a:off x="6287631" y="5779760"/>
            <a:ext cx="777597" cy="44084"/>
          </a:xfrm>
          <a:prstGeom prst="rect">
            <a:avLst/>
          </a:prstGeom>
          <a:solidFill>
            <a:srgbClr val="D1D1C7"/>
          </a:solidFill>
          <a:ln/>
        </p:spPr>
        <p:txBody>
          <a:bodyPr/>
          <a:lstStyle/>
          <a:p>
            <a:endParaRPr lang="en-IN" sz="2000">
              <a:latin typeface="Garamond" panose="02020404030301010803" pitchFamily="18" charset="0"/>
            </a:endParaRPr>
          </a:p>
        </p:txBody>
      </p:sp>
      <p:sp>
        <p:nvSpPr>
          <p:cNvPr id="22" name="Shape 19"/>
          <p:cNvSpPr/>
          <p:nvPr/>
        </p:nvSpPr>
        <p:spPr>
          <a:xfrm>
            <a:off x="7065228" y="5553727"/>
            <a:ext cx="499943" cy="496267"/>
          </a:xfrm>
          <a:prstGeom prst="roundRect">
            <a:avLst>
              <a:gd name="adj" fmla="val 11055"/>
            </a:avLst>
          </a:prstGeom>
          <a:solidFill>
            <a:srgbClr val="E8E8E3"/>
          </a:solidFill>
          <a:ln w="7620">
            <a:solidFill>
              <a:srgbClr val="D1D1C7"/>
            </a:solidFill>
            <a:prstDash val="solid"/>
          </a:ln>
        </p:spPr>
        <p:txBody>
          <a:bodyPr/>
          <a:lstStyle/>
          <a:p>
            <a:endParaRPr lang="en-IN" sz="2000">
              <a:latin typeface="Garamond" panose="02020404030301010803" pitchFamily="18" charset="0"/>
            </a:endParaRPr>
          </a:p>
        </p:txBody>
      </p:sp>
      <p:sp>
        <p:nvSpPr>
          <p:cNvPr id="23" name="Text 20"/>
          <p:cNvSpPr/>
          <p:nvPr/>
        </p:nvSpPr>
        <p:spPr>
          <a:xfrm>
            <a:off x="7223700" y="5586820"/>
            <a:ext cx="182880" cy="429964"/>
          </a:xfrm>
          <a:prstGeom prst="rect">
            <a:avLst/>
          </a:prstGeom>
          <a:noFill/>
          <a:ln/>
        </p:spPr>
        <p:txBody>
          <a:bodyPr wrap="none" rtlCol="0" anchor="t"/>
          <a:lstStyle/>
          <a:p>
            <a:pPr marL="0" indent="0" algn="ctr">
              <a:lnSpc>
                <a:spcPts val="3412"/>
              </a:lnSpc>
              <a:buNone/>
            </a:pPr>
            <a:r>
              <a:rPr lang="en-US" sz="2800" dirty="0">
                <a:solidFill>
                  <a:srgbClr val="272525"/>
                </a:solidFill>
                <a:latin typeface="Garamond" panose="02020404030301010803" pitchFamily="18" charset="0"/>
                <a:ea typeface="Georgia" pitchFamily="34" charset="-122"/>
                <a:cs typeface="Georgia" pitchFamily="34" charset="-120"/>
              </a:rPr>
              <a:t>4</a:t>
            </a:r>
            <a:endParaRPr lang="en-US" sz="2800" dirty="0">
              <a:latin typeface="Garamond" panose="02020404030301010803" pitchFamily="18" charset="0"/>
            </a:endParaRPr>
          </a:p>
        </p:txBody>
      </p:sp>
      <p:sp>
        <p:nvSpPr>
          <p:cNvPr id="24" name="Text 21"/>
          <p:cNvSpPr/>
          <p:nvPr/>
        </p:nvSpPr>
        <p:spPr>
          <a:xfrm>
            <a:off x="3072406" y="5556508"/>
            <a:ext cx="2849880" cy="358343"/>
          </a:xfrm>
          <a:prstGeom prst="rect">
            <a:avLst/>
          </a:prstGeom>
          <a:noFill/>
          <a:ln/>
        </p:spPr>
        <p:txBody>
          <a:bodyPr wrap="none" rtlCol="0" anchor="t"/>
          <a:lstStyle/>
          <a:p>
            <a:pPr marL="0" indent="0" algn="r">
              <a:lnSpc>
                <a:spcPts val="2843"/>
              </a:lnSpc>
              <a:buNone/>
            </a:pPr>
            <a:r>
              <a:rPr lang="en-US" sz="2800" b="1" dirty="0">
                <a:solidFill>
                  <a:srgbClr val="272525"/>
                </a:solidFill>
                <a:latin typeface="Garamond" panose="02020404030301010803" pitchFamily="18" charset="0"/>
              </a:rPr>
              <a:t>Output Data</a:t>
            </a:r>
            <a:endParaRPr lang="en-US" sz="2800" b="1" dirty="0">
              <a:latin typeface="Garamond" panose="02020404030301010803" pitchFamily="18" charset="0"/>
            </a:endParaRPr>
          </a:p>
        </p:txBody>
      </p:sp>
      <p:sp>
        <p:nvSpPr>
          <p:cNvPr id="25" name="Text 22"/>
          <p:cNvSpPr/>
          <p:nvPr/>
        </p:nvSpPr>
        <p:spPr>
          <a:xfrm>
            <a:off x="1171171" y="6124334"/>
            <a:ext cx="5325178" cy="938939"/>
          </a:xfrm>
          <a:prstGeom prst="rect">
            <a:avLst/>
          </a:prstGeom>
          <a:noFill/>
          <a:ln/>
        </p:spPr>
        <p:txBody>
          <a:bodyPr wrap="square" rtlCol="0" anchor="t"/>
          <a:lstStyle/>
          <a:p>
            <a:pPr algn="r">
              <a:lnSpc>
                <a:spcPts val="3149"/>
              </a:lnSpc>
            </a:pPr>
            <a:r>
              <a:rPr lang="en-US" sz="2000" dirty="0">
                <a:latin typeface="Garamond" panose="02020404030301010803" pitchFamily="18" charset="0"/>
              </a:rPr>
              <a:t>Results if the path provided can be taken or not.</a:t>
            </a:r>
          </a:p>
        </p:txBody>
      </p:sp>
      <p:sp>
        <p:nvSpPr>
          <p:cNvPr id="26" name="TextBox 25">
            <a:extLst>
              <a:ext uri="{FF2B5EF4-FFF2-40B4-BE49-F238E27FC236}">
                <a16:creationId xmlns:a16="http://schemas.microsoft.com/office/drawing/2014/main" id="{1635EE3E-2183-1C0E-F883-C6091AE971D4}"/>
              </a:ext>
            </a:extLst>
          </p:cNvPr>
          <p:cNvSpPr txBox="1"/>
          <p:nvPr/>
        </p:nvSpPr>
        <p:spPr>
          <a:xfrm>
            <a:off x="1091681" y="699796"/>
            <a:ext cx="6443653" cy="830997"/>
          </a:xfrm>
          <a:prstGeom prst="rect">
            <a:avLst/>
          </a:prstGeom>
          <a:noFill/>
        </p:spPr>
        <p:txBody>
          <a:bodyPr wrap="square" rtlCol="0">
            <a:spAutoFit/>
          </a:bodyPr>
          <a:lstStyle/>
          <a:p>
            <a:r>
              <a:rPr lang="en-US" sz="4800" b="1" dirty="0">
                <a:latin typeface="Garamond" panose="02020404030301010803" pitchFamily="18" charset="0"/>
              </a:rPr>
              <a:t>Project Flow Diagram</a:t>
            </a:r>
            <a:endParaRPr lang="en-IN" sz="4800" b="1" dirty="0">
              <a:latin typeface="Garamond" panose="020204040303010108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2A4400D-75AB-8705-FE53-935604A76D33}"/>
              </a:ext>
            </a:extLst>
          </p:cNvPr>
          <p:cNvGrpSpPr/>
          <p:nvPr/>
        </p:nvGrpSpPr>
        <p:grpSpPr>
          <a:xfrm>
            <a:off x="0" y="-8074"/>
            <a:ext cx="14630400" cy="8229600"/>
            <a:chOff x="-75415" y="-30256"/>
            <a:chExt cx="14630400" cy="8229600"/>
          </a:xfrm>
        </p:grpSpPr>
        <p:pic>
          <p:nvPicPr>
            <p:cNvPr id="3" name="Image 0" descr="preencoded.png">
              <a:extLst>
                <a:ext uri="{FF2B5EF4-FFF2-40B4-BE49-F238E27FC236}">
                  <a16:creationId xmlns:a16="http://schemas.microsoft.com/office/drawing/2014/main" id="{B691574D-1BDA-1059-14E0-1CD92761434B}"/>
                </a:ext>
              </a:extLst>
            </p:cNvPr>
            <p:cNvPicPr>
              <a:picLocks noChangeAspect="1"/>
            </p:cNvPicPr>
            <p:nvPr/>
          </p:nvPicPr>
          <p:blipFill>
            <a:blip r:embed="rId2"/>
            <a:stretch>
              <a:fillRect/>
            </a:stretch>
          </p:blipFill>
          <p:spPr>
            <a:xfrm>
              <a:off x="-75415" y="0"/>
              <a:ext cx="14630400" cy="8169088"/>
            </a:xfrm>
            <a:prstGeom prst="rect">
              <a:avLst/>
            </a:prstGeom>
          </p:spPr>
        </p:pic>
        <p:sp>
          <p:nvSpPr>
            <p:cNvPr id="5" name="Shape 0">
              <a:extLst>
                <a:ext uri="{FF2B5EF4-FFF2-40B4-BE49-F238E27FC236}">
                  <a16:creationId xmlns:a16="http://schemas.microsoft.com/office/drawing/2014/main" id="{8B18CD24-82AB-41E5-8E43-91DEA93E8F83}"/>
                </a:ext>
              </a:extLst>
            </p:cNvPr>
            <p:cNvSpPr/>
            <p:nvPr/>
          </p:nvSpPr>
          <p:spPr>
            <a:xfrm>
              <a:off x="-75415" y="-30256"/>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p>
          </p:txBody>
        </p:sp>
      </p:grpSp>
      <p:sp>
        <p:nvSpPr>
          <p:cNvPr id="4" name="TextBox 3">
            <a:extLst>
              <a:ext uri="{FF2B5EF4-FFF2-40B4-BE49-F238E27FC236}">
                <a16:creationId xmlns:a16="http://schemas.microsoft.com/office/drawing/2014/main" id="{B4800F0F-CDF9-232D-FCB9-99636B66D4B4}"/>
              </a:ext>
            </a:extLst>
          </p:cNvPr>
          <p:cNvSpPr txBox="1"/>
          <p:nvPr/>
        </p:nvSpPr>
        <p:spPr>
          <a:xfrm>
            <a:off x="660608" y="699797"/>
            <a:ext cx="6415729" cy="830997"/>
          </a:xfrm>
          <a:prstGeom prst="rect">
            <a:avLst/>
          </a:prstGeom>
          <a:noFill/>
        </p:spPr>
        <p:txBody>
          <a:bodyPr wrap="square" rtlCol="0">
            <a:spAutoFit/>
          </a:bodyPr>
          <a:lstStyle/>
          <a:p>
            <a:r>
              <a:rPr lang="en-US" sz="4800" dirty="0">
                <a:solidFill>
                  <a:schemeClr val="accent1">
                    <a:lumMod val="75000"/>
                  </a:schemeClr>
                </a:solidFill>
              </a:rPr>
              <a:t>Modularization</a:t>
            </a:r>
            <a:r>
              <a:rPr lang="en-US" sz="4800" dirty="0">
                <a:solidFill>
                  <a:srgbClr val="002060"/>
                </a:solidFill>
              </a:rPr>
              <a:t>:</a:t>
            </a:r>
            <a:endParaRPr lang="en-IN" sz="4800" dirty="0">
              <a:solidFill>
                <a:srgbClr val="002060"/>
              </a:solidFill>
            </a:endParaRPr>
          </a:p>
        </p:txBody>
      </p:sp>
      <p:sp>
        <p:nvSpPr>
          <p:cNvPr id="6" name="TextBox 5">
            <a:extLst>
              <a:ext uri="{FF2B5EF4-FFF2-40B4-BE49-F238E27FC236}">
                <a16:creationId xmlns:a16="http://schemas.microsoft.com/office/drawing/2014/main" id="{E190ACF1-A4C0-E79C-CCA6-877A70B83AFC}"/>
              </a:ext>
            </a:extLst>
          </p:cNvPr>
          <p:cNvSpPr txBox="1"/>
          <p:nvPr/>
        </p:nvSpPr>
        <p:spPr>
          <a:xfrm>
            <a:off x="1339880" y="1987799"/>
            <a:ext cx="12529146" cy="6555641"/>
          </a:xfrm>
          <a:prstGeom prst="rect">
            <a:avLst/>
          </a:prstGeom>
          <a:noFill/>
        </p:spPr>
        <p:txBody>
          <a:bodyPr wrap="square" rtlCol="0">
            <a:spAutoFit/>
          </a:bodyPr>
          <a:lstStyle/>
          <a:p>
            <a:pPr marL="514350" indent="-514350">
              <a:buAutoNum type="arabicPeriod"/>
            </a:pPr>
            <a:r>
              <a:rPr lang="en-US" sz="2800" b="1" dirty="0"/>
              <a:t>Data Ingestion and Preprocessing:</a:t>
            </a:r>
          </a:p>
          <a:p>
            <a:pPr marL="457200" indent="-457200" algn="l">
              <a:buFont typeface="Wingdings" panose="05000000000000000000" pitchFamily="2" charset="2"/>
              <a:buChar char="§"/>
            </a:pPr>
            <a:r>
              <a:rPr lang="en-US" sz="2800" i="0" u="sng" dirty="0">
                <a:effectLst/>
                <a:latin typeface="Söhne"/>
              </a:rPr>
              <a:t>Data Collection</a:t>
            </a:r>
            <a:r>
              <a:rPr lang="en-US" sz="2800" b="1" i="0" dirty="0">
                <a:effectLst/>
                <a:latin typeface="Söhne"/>
              </a:rPr>
              <a:t>:</a:t>
            </a:r>
            <a:r>
              <a:rPr lang="en-US" sz="2800" b="0" i="0" dirty="0">
                <a:effectLst/>
                <a:latin typeface="Söhne"/>
              </a:rPr>
              <a:t> Collect data from various sources, including traffic data providers, safety records, mobile network information, and road databases.</a:t>
            </a:r>
          </a:p>
          <a:p>
            <a:pPr marL="457200" indent="-457200" algn="l">
              <a:buFont typeface="Wingdings" panose="05000000000000000000" pitchFamily="2" charset="2"/>
              <a:buChar char="§"/>
            </a:pPr>
            <a:r>
              <a:rPr lang="en-US" sz="2800" i="0" u="sng" dirty="0">
                <a:effectLst/>
                <a:latin typeface="Söhne"/>
              </a:rPr>
              <a:t>Data Preprocessing</a:t>
            </a:r>
            <a:r>
              <a:rPr lang="en-US" sz="2800" b="1" i="0" dirty="0">
                <a:effectLst/>
                <a:latin typeface="Söhne"/>
              </a:rPr>
              <a:t>:</a:t>
            </a:r>
            <a:r>
              <a:rPr lang="en-US" sz="2800" b="0" i="0" dirty="0">
                <a:effectLst/>
                <a:latin typeface="Söhne"/>
              </a:rPr>
              <a:t> Clean, validate, and preprocess the data. This includes handling missing values, outliers, and standardizing data formats.</a:t>
            </a:r>
          </a:p>
          <a:p>
            <a:pPr marL="457200" indent="-457200" algn="l">
              <a:buFont typeface="Wingdings" panose="05000000000000000000" pitchFamily="2" charset="2"/>
              <a:buChar char="§"/>
            </a:pPr>
            <a:r>
              <a:rPr lang="en-US" sz="2800" i="0" u="sng" dirty="0">
                <a:effectLst/>
                <a:latin typeface="Söhne"/>
              </a:rPr>
              <a:t>Feature Engineering</a:t>
            </a:r>
            <a:r>
              <a:rPr lang="en-US" sz="2800" b="1" i="0" dirty="0">
                <a:effectLst/>
                <a:latin typeface="Söhne"/>
              </a:rPr>
              <a:t>:</a:t>
            </a:r>
            <a:r>
              <a:rPr lang="en-US" sz="2800" b="0" i="0" dirty="0">
                <a:effectLst/>
                <a:latin typeface="Söhne"/>
              </a:rPr>
              <a:t> Create relevant features from the collected data, such as calculating average traffic speed, identifying high-risk areas, and categorizing road types</a:t>
            </a:r>
            <a:r>
              <a:rPr lang="en-US" sz="2800" b="0" i="0" dirty="0">
                <a:solidFill>
                  <a:srgbClr val="374151"/>
                </a:solidFill>
                <a:effectLst/>
                <a:latin typeface="Söhne"/>
              </a:rPr>
              <a:t>.</a:t>
            </a:r>
            <a:endParaRPr lang="en-US" sz="2800" dirty="0"/>
          </a:p>
          <a:p>
            <a:endParaRPr lang="en-US" sz="2800" dirty="0"/>
          </a:p>
          <a:p>
            <a:r>
              <a:rPr lang="en-US" sz="2800" dirty="0"/>
              <a:t>2. </a:t>
            </a:r>
            <a:r>
              <a:rPr lang="en-US" sz="2800" b="1" dirty="0"/>
              <a:t>Machine Learning Model Developmen</a:t>
            </a:r>
            <a:r>
              <a:rPr lang="en-US" sz="2800" dirty="0"/>
              <a:t>t:</a:t>
            </a:r>
          </a:p>
          <a:p>
            <a:pPr marL="342900" indent="-342900">
              <a:buFont typeface="Wingdings" panose="05000000000000000000" pitchFamily="2" charset="2"/>
              <a:buChar char="§"/>
            </a:pPr>
            <a:r>
              <a:rPr lang="en-US" sz="2800" dirty="0"/>
              <a:t> Create a model that can predict if the given route can be taken or not based on input features.</a:t>
            </a:r>
          </a:p>
          <a:p>
            <a:endParaRPr lang="en-US" sz="2800" dirty="0"/>
          </a:p>
          <a:p>
            <a:endParaRPr lang="en-US" sz="2800" dirty="0"/>
          </a:p>
          <a:p>
            <a:endParaRPr lang="en-US" sz="2800" dirty="0"/>
          </a:p>
        </p:txBody>
      </p:sp>
    </p:spTree>
    <p:extLst>
      <p:ext uri="{BB962C8B-B14F-4D97-AF65-F5344CB8AC3E}">
        <p14:creationId xmlns:p14="http://schemas.microsoft.com/office/powerpoint/2010/main" val="84287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3E91BD6-3DEF-9DD5-8AD2-2A090310547B}"/>
              </a:ext>
            </a:extLst>
          </p:cNvPr>
          <p:cNvGrpSpPr/>
          <p:nvPr/>
        </p:nvGrpSpPr>
        <p:grpSpPr>
          <a:xfrm>
            <a:off x="0" y="0"/>
            <a:ext cx="14630400" cy="8229600"/>
            <a:chOff x="-75415" y="-30256"/>
            <a:chExt cx="14630400" cy="8229600"/>
          </a:xfrm>
        </p:grpSpPr>
        <p:pic>
          <p:nvPicPr>
            <p:cNvPr id="3" name="Image 0" descr="preencoded.png">
              <a:extLst>
                <a:ext uri="{FF2B5EF4-FFF2-40B4-BE49-F238E27FC236}">
                  <a16:creationId xmlns:a16="http://schemas.microsoft.com/office/drawing/2014/main" id="{D18F0493-3D4D-B3C5-2C55-ABF66A7D73F8}"/>
                </a:ext>
              </a:extLst>
            </p:cNvPr>
            <p:cNvPicPr>
              <a:picLocks noChangeAspect="1"/>
            </p:cNvPicPr>
            <p:nvPr/>
          </p:nvPicPr>
          <p:blipFill>
            <a:blip r:embed="rId2"/>
            <a:stretch>
              <a:fillRect/>
            </a:stretch>
          </p:blipFill>
          <p:spPr>
            <a:xfrm>
              <a:off x="-75415" y="0"/>
              <a:ext cx="14630400" cy="8169088"/>
            </a:xfrm>
            <a:prstGeom prst="rect">
              <a:avLst/>
            </a:prstGeom>
          </p:spPr>
        </p:pic>
        <p:sp>
          <p:nvSpPr>
            <p:cNvPr id="5" name="Shape 0">
              <a:extLst>
                <a:ext uri="{FF2B5EF4-FFF2-40B4-BE49-F238E27FC236}">
                  <a16:creationId xmlns:a16="http://schemas.microsoft.com/office/drawing/2014/main" id="{81CC2073-81F9-EA6B-E102-4CBF5C60C5EF}"/>
                </a:ext>
              </a:extLst>
            </p:cNvPr>
            <p:cNvSpPr/>
            <p:nvPr/>
          </p:nvSpPr>
          <p:spPr>
            <a:xfrm>
              <a:off x="-75415" y="-30256"/>
              <a:ext cx="14630400" cy="8229600"/>
            </a:xfrm>
            <a:prstGeom prst="rect">
              <a:avLst/>
            </a:prstGeom>
            <a:solidFill>
              <a:srgbClr val="FFFFFF">
                <a:alpha val="75000"/>
              </a:srgbClr>
            </a:solidFill>
            <a:ln w="7620">
              <a:solidFill>
                <a:srgbClr val="FFFFFF">
                  <a:alpha val="64000"/>
                </a:srgbClr>
              </a:solidFill>
              <a:prstDash val="solid"/>
            </a:ln>
          </p:spPr>
          <p:txBody>
            <a:bodyPr/>
            <a:lstStyle/>
            <a:p>
              <a:endParaRPr lang="en-IN" dirty="0"/>
            </a:p>
          </p:txBody>
        </p:sp>
      </p:grpSp>
      <p:sp>
        <p:nvSpPr>
          <p:cNvPr id="4" name="TextBox 3">
            <a:extLst>
              <a:ext uri="{FF2B5EF4-FFF2-40B4-BE49-F238E27FC236}">
                <a16:creationId xmlns:a16="http://schemas.microsoft.com/office/drawing/2014/main" id="{2B7E567F-85E1-4F9A-50E3-3B5EE39A0DF2}"/>
              </a:ext>
            </a:extLst>
          </p:cNvPr>
          <p:cNvSpPr txBox="1"/>
          <p:nvPr/>
        </p:nvSpPr>
        <p:spPr>
          <a:xfrm>
            <a:off x="1245637" y="658605"/>
            <a:ext cx="12139126" cy="7786747"/>
          </a:xfrm>
          <a:prstGeom prst="rect">
            <a:avLst/>
          </a:prstGeom>
          <a:noFill/>
        </p:spPr>
        <p:txBody>
          <a:bodyPr wrap="square" rtlCol="0">
            <a:spAutoFit/>
          </a:bodyPr>
          <a:lstStyle/>
          <a:p>
            <a:endParaRPr lang="en-US" sz="2800" dirty="0"/>
          </a:p>
          <a:p>
            <a:pPr marL="457200" indent="-457200">
              <a:buFont typeface="Wingdings" panose="05000000000000000000" pitchFamily="2" charset="2"/>
              <a:buChar char="§"/>
            </a:pPr>
            <a:r>
              <a:rPr lang="en-US" sz="2800" b="0" i="0" dirty="0">
                <a:effectLst/>
                <a:latin typeface="Söhne"/>
              </a:rPr>
              <a:t>Train machine learning models on historical data to predict route feasibility. This involves using algorithms to learn from past data and make predictions based on new input.</a:t>
            </a:r>
            <a:endParaRPr lang="en-US" sz="2800" dirty="0"/>
          </a:p>
          <a:p>
            <a:endParaRPr lang="en-US" sz="2800" dirty="0"/>
          </a:p>
          <a:p>
            <a:pPr algn="l"/>
            <a:r>
              <a:rPr lang="en-US" sz="2800" b="1" dirty="0">
                <a:latin typeface="Söhne"/>
              </a:rPr>
              <a:t>3</a:t>
            </a:r>
            <a:r>
              <a:rPr lang="en-US" sz="2800" b="1" i="0" dirty="0">
                <a:effectLst/>
                <a:latin typeface="Söhne"/>
              </a:rPr>
              <a:t>. User Interface Module:</a:t>
            </a:r>
            <a:endParaRPr lang="en-US" sz="2800" b="0" i="0" dirty="0">
              <a:effectLst/>
              <a:latin typeface="Söhne"/>
            </a:endParaRPr>
          </a:p>
          <a:p>
            <a:pPr marL="457200" indent="-457200" algn="l">
              <a:buFont typeface="Wingdings" panose="05000000000000000000" pitchFamily="2" charset="2"/>
              <a:buChar char="§"/>
            </a:pPr>
            <a:r>
              <a:rPr lang="en-US" sz="2800" i="0" u="sng" dirty="0">
                <a:effectLst/>
                <a:latin typeface="Söhne"/>
              </a:rPr>
              <a:t>Input</a:t>
            </a:r>
            <a:r>
              <a:rPr lang="en-US" sz="2800" b="1" i="0" dirty="0">
                <a:effectLst/>
                <a:latin typeface="Söhne"/>
              </a:rPr>
              <a:t> :</a:t>
            </a:r>
            <a:r>
              <a:rPr lang="en-US" sz="2800" b="0" i="0" dirty="0">
                <a:effectLst/>
                <a:latin typeface="Söhne"/>
              </a:rPr>
              <a:t> Create an interface for users to input details like the starting location, destination via a place, and other route-related information.</a:t>
            </a:r>
          </a:p>
          <a:p>
            <a:pPr marL="457200" indent="-457200" algn="l">
              <a:buFont typeface="Wingdings" panose="05000000000000000000" pitchFamily="2" charset="2"/>
              <a:buChar char="§"/>
            </a:pPr>
            <a:r>
              <a:rPr lang="en-US" sz="2800" i="0" u="sng" dirty="0">
                <a:effectLst/>
                <a:latin typeface="Söhne"/>
              </a:rPr>
              <a:t>Output Presentation</a:t>
            </a:r>
            <a:r>
              <a:rPr lang="en-US" sz="2800" b="1" i="0" dirty="0">
                <a:effectLst/>
                <a:latin typeface="Söhne"/>
              </a:rPr>
              <a:t>:</a:t>
            </a:r>
            <a:r>
              <a:rPr lang="en-US" sz="2800" b="0" i="0" dirty="0">
                <a:effectLst/>
                <a:latin typeface="Söhne"/>
              </a:rPr>
              <a:t> Display the system's decision on whether a route can be taken or not to the user.</a:t>
            </a:r>
          </a:p>
          <a:p>
            <a:pPr marL="457200" indent="-457200" algn="l">
              <a:buFont typeface="Wingdings" panose="05000000000000000000" pitchFamily="2" charset="2"/>
              <a:buChar char="§"/>
            </a:pPr>
            <a:r>
              <a:rPr lang="en-US" sz="2800" i="0" u="sng" dirty="0">
                <a:effectLst/>
                <a:latin typeface="Söhne"/>
              </a:rPr>
              <a:t>Route Planning</a:t>
            </a:r>
            <a:r>
              <a:rPr lang="en-US" sz="2800" b="1" i="0" dirty="0">
                <a:effectLst/>
                <a:latin typeface="Söhne"/>
              </a:rPr>
              <a:t>:</a:t>
            </a:r>
            <a:r>
              <a:rPr lang="en-US" sz="2800" b="0" i="0" dirty="0">
                <a:effectLst/>
                <a:latin typeface="Söhne"/>
              </a:rPr>
              <a:t> Generate optimized routes based on the predictions made by the machine learning models.</a:t>
            </a:r>
          </a:p>
          <a:p>
            <a:pPr marL="457200" indent="-457200" algn="l">
              <a:buFont typeface="Wingdings" panose="05000000000000000000" pitchFamily="2" charset="2"/>
              <a:buChar char="§"/>
            </a:pPr>
            <a:r>
              <a:rPr lang="en-US" sz="2800" i="0" u="sng" dirty="0">
                <a:effectLst/>
                <a:latin typeface="Söhne"/>
              </a:rPr>
              <a:t>Deployment</a:t>
            </a:r>
            <a:r>
              <a:rPr lang="en-US" sz="2800" i="0" dirty="0">
                <a:effectLst/>
                <a:latin typeface="Söhne"/>
              </a:rPr>
              <a:t>:</a:t>
            </a:r>
            <a:r>
              <a:rPr lang="en-US" sz="2800" b="0" i="0" dirty="0">
                <a:effectLst/>
                <a:latin typeface="Söhne"/>
              </a:rPr>
              <a:t> Prepare the route optimization system for deployment, including selecting deployment platforms ,configuring server infrastructure, and deploying the system to production.</a:t>
            </a:r>
          </a:p>
          <a:p>
            <a:pPr marL="457200" indent="-457200" algn="l">
              <a:buFont typeface="Wingdings" panose="05000000000000000000" pitchFamily="2" charset="2"/>
              <a:buChar char="§"/>
            </a:pPr>
            <a:endParaRPr lang="en-US" sz="2800" b="0" i="0" dirty="0">
              <a:effectLst/>
              <a:latin typeface="Söhne"/>
            </a:endParaRPr>
          </a:p>
          <a:p>
            <a:endParaRPr lang="en-US" sz="2800" dirty="0"/>
          </a:p>
          <a:p>
            <a:endParaRPr lang="en-IN" sz="2400" dirty="0"/>
          </a:p>
        </p:txBody>
      </p:sp>
    </p:spTree>
    <p:extLst>
      <p:ext uri="{BB962C8B-B14F-4D97-AF65-F5344CB8AC3E}">
        <p14:creationId xmlns:p14="http://schemas.microsoft.com/office/powerpoint/2010/main" val="1768355078"/>
      </p:ext>
    </p:extLst>
  </p:cSld>
  <p:clrMapOvr>
    <a:masterClrMapping/>
  </p:clrMapOvr>
</p:sld>
</file>

<file path=ppt/theme/theme1.xml><?xml version="1.0" encoding="utf-8"?>
<a:theme xmlns:a="http://schemas.openxmlformats.org/drawingml/2006/main" name="Office Them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1046</Words>
  <Application>Microsoft Office PowerPoint</Application>
  <PresentationFormat>Custom</PresentationFormat>
  <Paragraphs>137</Paragraphs>
  <Slides>13</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Algerian</vt:lpstr>
      <vt:lpstr>Arial</vt:lpstr>
      <vt:lpstr>Calibri</vt:lpstr>
      <vt:lpstr>Calibri Light</vt:lpstr>
      <vt:lpstr>Cambria</vt:lpstr>
      <vt:lpstr>Footlight MT Light</vt:lpstr>
      <vt:lpstr>Garamond</vt:lpstr>
      <vt:lpstr>Georgia</vt:lpstr>
      <vt:lpstr>Lato</vt:lpstr>
      <vt:lpstr>Rockwell Extra Bold</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Eswari Lalam</cp:lastModifiedBy>
  <cp:revision>23</cp:revision>
  <dcterms:created xsi:type="dcterms:W3CDTF">2023-07-16T07:03:19Z</dcterms:created>
  <dcterms:modified xsi:type="dcterms:W3CDTF">2023-09-22T17:03:34Z</dcterms:modified>
</cp:coreProperties>
</file>