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Boopathi" userId="c9f57ba23302925b" providerId="LiveId" clId="{0622112E-442A-4BC9-8C10-49A91BF543D6}"/>
    <pc:docChg chg="custSel modSld">
      <pc:chgData name="Aarthi Boopathi" userId="c9f57ba23302925b" providerId="LiveId" clId="{0622112E-442A-4BC9-8C10-49A91BF543D6}" dt="2024-01-28T12:22:46.703" v="219" actId="14100"/>
      <pc:docMkLst>
        <pc:docMk/>
      </pc:docMkLst>
      <pc:sldChg chg="modSp mod">
        <pc:chgData name="Aarthi Boopathi" userId="c9f57ba23302925b" providerId="LiveId" clId="{0622112E-442A-4BC9-8C10-49A91BF543D6}" dt="2024-01-28T12:22:46.703" v="219" actId="14100"/>
        <pc:sldMkLst>
          <pc:docMk/>
          <pc:sldMk cId="1029583108" sldId="256"/>
        </pc:sldMkLst>
        <pc:spChg chg="mod">
          <ac:chgData name="Aarthi Boopathi" userId="c9f57ba23302925b" providerId="LiveId" clId="{0622112E-442A-4BC9-8C10-49A91BF543D6}" dt="2024-01-28T12:22:46.703" v="219" actId="14100"/>
          <ac:spMkLst>
            <pc:docMk/>
            <pc:sldMk cId="1029583108" sldId="256"/>
            <ac:spMk id="3" creationId="{CECB9F94-8B2C-7AAC-C9E5-C9DA0BB24AE6}"/>
          </ac:spMkLst>
        </pc:spChg>
      </pc:sldChg>
      <pc:sldChg chg="modSp mod">
        <pc:chgData name="Aarthi Boopathi" userId="c9f57ba23302925b" providerId="LiveId" clId="{0622112E-442A-4BC9-8C10-49A91BF543D6}" dt="2024-01-27T03:52:49.275" v="187" actId="20577"/>
        <pc:sldMkLst>
          <pc:docMk/>
          <pc:sldMk cId="3209781805" sldId="260"/>
        </pc:sldMkLst>
        <pc:spChg chg="mod">
          <ac:chgData name="Aarthi Boopathi" userId="c9f57ba23302925b" providerId="LiveId" clId="{0622112E-442A-4BC9-8C10-49A91BF543D6}" dt="2024-01-27T03:52:29.419" v="162" actId="20577"/>
          <ac:spMkLst>
            <pc:docMk/>
            <pc:sldMk cId="3209781805" sldId="260"/>
            <ac:spMk id="2" creationId="{15E07E45-0582-8C66-418D-7078C0DB3054}"/>
          </ac:spMkLst>
        </pc:spChg>
        <pc:spChg chg="mod">
          <ac:chgData name="Aarthi Boopathi" userId="c9f57ba23302925b" providerId="LiveId" clId="{0622112E-442A-4BC9-8C10-49A91BF543D6}" dt="2024-01-27T03:52:49.275" v="187" actId="20577"/>
          <ac:spMkLst>
            <pc:docMk/>
            <pc:sldMk cId="3209781805" sldId="260"/>
            <ac:spMk id="3" creationId="{F556F619-F71F-EAE1-BBCF-70B882E2BC84}"/>
          </ac:spMkLst>
        </pc:spChg>
      </pc:sldChg>
      <pc:sldChg chg="modSp mod">
        <pc:chgData name="Aarthi Boopathi" userId="c9f57ba23302925b" providerId="LiveId" clId="{0622112E-442A-4BC9-8C10-49A91BF543D6}" dt="2024-01-27T03:48:53.614" v="1" actId="207"/>
        <pc:sldMkLst>
          <pc:docMk/>
          <pc:sldMk cId="1102424601" sldId="261"/>
        </pc:sldMkLst>
        <pc:spChg chg="mod">
          <ac:chgData name="Aarthi Boopathi" userId="c9f57ba23302925b" providerId="LiveId" clId="{0622112E-442A-4BC9-8C10-49A91BF543D6}" dt="2024-01-27T03:48:53.614" v="1" actId="207"/>
          <ac:spMkLst>
            <pc:docMk/>
            <pc:sldMk cId="1102424601" sldId="261"/>
            <ac:spMk id="3" creationId="{4BCC4106-3506-6161-1CF0-EB6F98F33F1B}"/>
          </ac:spMkLst>
        </pc:spChg>
      </pc:sldChg>
      <pc:sldChg chg="modSp mod">
        <pc:chgData name="Aarthi Boopathi" userId="c9f57ba23302925b" providerId="LiveId" clId="{0622112E-442A-4BC9-8C10-49A91BF543D6}" dt="2024-01-27T03:56:53.056" v="201" actId="207"/>
        <pc:sldMkLst>
          <pc:docMk/>
          <pc:sldMk cId="387985705" sldId="262"/>
        </pc:sldMkLst>
        <pc:spChg chg="mod">
          <ac:chgData name="Aarthi Boopathi" userId="c9f57ba23302925b" providerId="LiveId" clId="{0622112E-442A-4BC9-8C10-49A91BF543D6}" dt="2024-01-27T03:56:53.056" v="201" actId="207"/>
          <ac:spMkLst>
            <pc:docMk/>
            <pc:sldMk cId="387985705" sldId="262"/>
            <ac:spMk id="3" creationId="{E229C6A0-06EE-333E-AA41-067F251224EE}"/>
          </ac:spMkLst>
        </pc:spChg>
      </pc:sldChg>
      <pc:sldChg chg="modSp mod">
        <pc:chgData name="Aarthi Boopathi" userId="c9f57ba23302925b" providerId="LiveId" clId="{0622112E-442A-4BC9-8C10-49A91BF543D6}" dt="2024-01-27T04:07:27.112" v="213" actId="207"/>
        <pc:sldMkLst>
          <pc:docMk/>
          <pc:sldMk cId="1097599304" sldId="263"/>
        </pc:sldMkLst>
        <pc:spChg chg="mod">
          <ac:chgData name="Aarthi Boopathi" userId="c9f57ba23302925b" providerId="LiveId" clId="{0622112E-442A-4BC9-8C10-49A91BF543D6}" dt="2024-01-27T04:07:27.112" v="213" actId="207"/>
          <ac:spMkLst>
            <pc:docMk/>
            <pc:sldMk cId="1097599304" sldId="263"/>
            <ac:spMk id="3" creationId="{18CDF5A5-A368-3D85-4966-85F4C091FA7B}"/>
          </ac:spMkLst>
        </pc:spChg>
      </pc:sldChg>
      <pc:sldChg chg="modSp mod">
        <pc:chgData name="Aarthi Boopathi" userId="c9f57ba23302925b" providerId="LiveId" clId="{0622112E-442A-4BC9-8C10-49A91BF543D6}" dt="2024-01-27T04:02:11.594" v="205" actId="207"/>
        <pc:sldMkLst>
          <pc:docMk/>
          <pc:sldMk cId="1631469210" sldId="264"/>
        </pc:sldMkLst>
        <pc:spChg chg="mod">
          <ac:chgData name="Aarthi Boopathi" userId="c9f57ba23302925b" providerId="LiveId" clId="{0622112E-442A-4BC9-8C10-49A91BF543D6}" dt="2024-01-27T04:02:11.594" v="205" actId="207"/>
          <ac:spMkLst>
            <pc:docMk/>
            <pc:sldMk cId="1631469210" sldId="264"/>
            <ac:spMk id="3" creationId="{41BA4DDE-71D4-0083-D840-C824BD072267}"/>
          </ac:spMkLst>
        </pc:spChg>
      </pc:sldChg>
      <pc:sldChg chg="modSp mod">
        <pc:chgData name="Aarthi Boopathi" userId="c9f57ba23302925b" providerId="LiveId" clId="{0622112E-442A-4BC9-8C10-49A91BF543D6}" dt="2024-01-28T12:22:19.141" v="215" actId="27636"/>
        <pc:sldMkLst>
          <pc:docMk/>
          <pc:sldMk cId="1480659394" sldId="265"/>
        </pc:sldMkLst>
        <pc:spChg chg="mod">
          <ac:chgData name="Aarthi Boopathi" userId="c9f57ba23302925b" providerId="LiveId" clId="{0622112E-442A-4BC9-8C10-49A91BF543D6}" dt="2024-01-28T12:22:19.141" v="215" actId="27636"/>
          <ac:spMkLst>
            <pc:docMk/>
            <pc:sldMk cId="1480659394" sldId="265"/>
            <ac:spMk id="3" creationId="{3AECBCEB-616E-2DEA-E13F-75BE892B1A9F}"/>
          </ac:spMkLst>
        </pc:spChg>
      </pc:sldChg>
      <pc:sldChg chg="addSp delSp modSp">
        <pc:chgData name="Aarthi Boopathi" userId="c9f57ba23302925b" providerId="LiveId" clId="{0622112E-442A-4BC9-8C10-49A91BF543D6}" dt="2024-01-27T04:06:32.775" v="212" actId="14100"/>
        <pc:sldMkLst>
          <pc:docMk/>
          <pc:sldMk cId="937022956" sldId="266"/>
        </pc:sldMkLst>
        <pc:spChg chg="del">
          <ac:chgData name="Aarthi Boopathi" userId="c9f57ba23302925b" providerId="LiveId" clId="{0622112E-442A-4BC9-8C10-49A91BF543D6}" dt="2024-01-27T04:06:12.545" v="206"/>
          <ac:spMkLst>
            <pc:docMk/>
            <pc:sldMk cId="937022956" sldId="266"/>
            <ac:spMk id="3" creationId="{E0DEE7D3-E475-DA1E-D506-E1C311150EA8}"/>
          </ac:spMkLst>
        </pc:spChg>
        <pc:picChg chg="add mod">
          <ac:chgData name="Aarthi Boopathi" userId="c9f57ba23302925b" providerId="LiveId" clId="{0622112E-442A-4BC9-8C10-49A91BF543D6}" dt="2024-01-27T04:06:32.775" v="212" actId="14100"/>
          <ac:picMkLst>
            <pc:docMk/>
            <pc:sldMk cId="937022956" sldId="266"/>
            <ac:picMk id="1026" creationId="{8C7CBB82-6FA3-F3CA-CC7C-78A09DF4C7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1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843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4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53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4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688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8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68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5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6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9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9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7D83A9C-05D4-4A09-BABB-E78D7E0E1251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3F01-42E9-4EB5-BFDF-07A4A893D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64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sevier.es/en-revista-journal-innovation-knowledge-376-articulo-a-systematic-literature-review-artificial-S2444569X2300029X#bib0226" TargetMode="External"/><Relationship Id="rId13" Type="http://schemas.openxmlformats.org/officeDocument/2006/relationships/hyperlink" Target="https://www.elsevier.es/en-revista-journal-innovation-knowledge-376-articulo-a-systematic-literature-review-artificial-S2444569X2300029X#bib0024" TargetMode="External"/><Relationship Id="rId18" Type="http://schemas.openxmlformats.org/officeDocument/2006/relationships/hyperlink" Target="https://www.elsevier.es/en-revista-journal-innovation-knowledge-376-articulo-a-systematic-literature-review-artificial-S2444569X2300029X#bib0178" TargetMode="External"/><Relationship Id="rId3" Type="http://schemas.openxmlformats.org/officeDocument/2006/relationships/hyperlink" Target="https://www.elsevier.es/en-revista-journal-innovation-knowledge-376-articulo-a-systematic-literature-review-artificial-S2444569X2300029X#bib0167" TargetMode="External"/><Relationship Id="rId21" Type="http://schemas.openxmlformats.org/officeDocument/2006/relationships/hyperlink" Target="https://www.elsevier.es/en-revista-journal-innovation-knowledge-376-articulo-a-systematic-literature-review-artificial-S2444569X2300029X#bib0103" TargetMode="External"/><Relationship Id="rId7" Type="http://schemas.openxmlformats.org/officeDocument/2006/relationships/hyperlink" Target="https://www.elsevier.es/en-revista-journal-innovation-knowledge-376-articulo-a-systematic-literature-review-artificial-S2444569X2300029X#bib0203" TargetMode="External"/><Relationship Id="rId12" Type="http://schemas.openxmlformats.org/officeDocument/2006/relationships/hyperlink" Target="https://www.elsevier.es/en-revista-journal-innovation-knowledge-376-articulo-a-systematic-literature-review-artificial-S2444569X2300029X#bib0091" TargetMode="External"/><Relationship Id="rId17" Type="http://schemas.openxmlformats.org/officeDocument/2006/relationships/hyperlink" Target="https://www.elsevier.es/en-revista-journal-innovation-knowledge-376-articulo-a-systematic-literature-review-artificial-S2444569X2300029X#bib0077" TargetMode="External"/><Relationship Id="rId2" Type="http://schemas.openxmlformats.org/officeDocument/2006/relationships/hyperlink" Target="https://www.elsevier.es/en-revista-journal-innovation-knowledge-376-articulo-a-systematic-literature-review-artificial-S2444569X2300029X#bib0052" TargetMode="External"/><Relationship Id="rId16" Type="http://schemas.openxmlformats.org/officeDocument/2006/relationships/hyperlink" Target="https://www.elsevier.es/en-revista-journal-innovation-knowledge-376-articulo-a-systematic-literature-review-artificial-S2444569X2300029X#bib0206" TargetMode="External"/><Relationship Id="rId20" Type="http://schemas.openxmlformats.org/officeDocument/2006/relationships/hyperlink" Target="https://www.elsevier.es/en-revista-journal-innovation-knowledge-376-articulo-a-systematic-literature-review-artificial-S2444569X2300029X#bib01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sevier.es/en-revista-journal-innovation-knowledge-376-articulo-a-systematic-literature-review-artificial-S2444569X2300029X#bib0016" TargetMode="External"/><Relationship Id="rId11" Type="http://schemas.openxmlformats.org/officeDocument/2006/relationships/hyperlink" Target="https://www.elsevier.es/en-revista-journal-innovation-knowledge-376-articulo-a-systematic-literature-review-artificial-S2444569X2300029X#bib0017" TargetMode="External"/><Relationship Id="rId5" Type="http://schemas.openxmlformats.org/officeDocument/2006/relationships/hyperlink" Target="https://www.elsevier.es/en-revista-journal-innovation-knowledge-376-articulo-a-systematic-literature-review-artificial-S2444569X2300029X#bib0064" TargetMode="External"/><Relationship Id="rId15" Type="http://schemas.openxmlformats.org/officeDocument/2006/relationships/hyperlink" Target="https://www.elsevier.es/en-revista-journal-innovation-knowledge-376-articulo-a-systematic-literature-review-artificial-S2444569X2300029X#bib0151" TargetMode="External"/><Relationship Id="rId10" Type="http://schemas.openxmlformats.org/officeDocument/2006/relationships/hyperlink" Target="https://www.elsevier.es/en-revista-journal-innovation-knowledge-376-articulo-a-systematic-literature-review-artificial-S2444569X2300029X#bib0097" TargetMode="External"/><Relationship Id="rId19" Type="http://schemas.openxmlformats.org/officeDocument/2006/relationships/hyperlink" Target="https://www.elsevier.es/en-revista-journal-innovation-knowledge-376-articulo-a-systematic-literature-review-artificial-S2444569X2300029X#bib0199" TargetMode="External"/><Relationship Id="rId4" Type="http://schemas.openxmlformats.org/officeDocument/2006/relationships/hyperlink" Target="https://www.elsevier.es/en-revista-journal-innovation-knowledge-376-articulo-a-systematic-literature-review-artificial-S2444569X2300029X#bib0033" TargetMode="External"/><Relationship Id="rId9" Type="http://schemas.openxmlformats.org/officeDocument/2006/relationships/hyperlink" Target="https://www.elsevier.es/en-revista-journal-innovation-knowledge-376-articulo-a-systematic-literature-review-artificial-S2444569X2300029X#bib0019" TargetMode="External"/><Relationship Id="rId14" Type="http://schemas.openxmlformats.org/officeDocument/2006/relationships/hyperlink" Target="https://www.elsevier.es/en-revista-journal-innovation-knowledge-376-articulo-a-systematic-literature-review-artificial-S2444569X2300029X#bib004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2062-A858-23EA-004F-95DAC7D1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259" y="1447801"/>
            <a:ext cx="8268354" cy="1017493"/>
          </a:xfrm>
        </p:spPr>
        <p:txBody>
          <a:bodyPr/>
          <a:lstStyle/>
          <a:p>
            <a:r>
              <a:rPr lang="en-IN" dirty="0"/>
              <a:t>     </a:t>
            </a:r>
            <a:r>
              <a:rPr lang="en-IN" sz="4800" dirty="0"/>
              <a:t>AI HEALTH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9F94-8B2C-7AAC-C9E5-C9DA0BB2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046" y="3182471"/>
            <a:ext cx="9592235" cy="2438400"/>
          </a:xfrm>
        </p:spPr>
        <p:txBody>
          <a:bodyPr>
            <a:normAutofit/>
          </a:bodyPr>
          <a:lstStyle/>
          <a:p>
            <a:r>
              <a:rPr lang="en-US" dirty="0">
                <a:cs typeface="Calibri" panose="020F0502020204030204"/>
              </a:rPr>
              <a:t>TEAM MEMBERS: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Calibri" panose="020F0502020204030204"/>
              </a:rPr>
              <a:t>Aarthi B </a:t>
            </a:r>
            <a:r>
              <a:rPr lang="en-US" dirty="0">
                <a:latin typeface="Times New Roman"/>
                <a:ea typeface="+mn-lt"/>
                <a:cs typeface="+mn-lt"/>
              </a:rPr>
              <a:t>- 927621BAD002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Vishnu </a:t>
            </a:r>
            <a:r>
              <a:rPr lang="en-US" dirty="0" err="1">
                <a:latin typeface="Times New Roman"/>
                <a:ea typeface="+mn-lt"/>
                <a:cs typeface="+mn-lt"/>
              </a:rPr>
              <a:t>priya.C</a:t>
            </a:r>
            <a:r>
              <a:rPr lang="en-US" dirty="0">
                <a:latin typeface="Times New Roman"/>
                <a:ea typeface="+mn-lt"/>
                <a:cs typeface="+mn-lt"/>
              </a:rPr>
              <a:t> -  927621BAD062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Harshini M – 927621BAD016</a:t>
            </a: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F5B27-E86D-D66B-4792-0922426C4CAB}"/>
              </a:ext>
            </a:extLst>
          </p:cNvPr>
          <p:cNvSpPr txBox="1"/>
          <p:nvPr/>
        </p:nvSpPr>
        <p:spPr>
          <a:xfrm>
            <a:off x="7800742" y="3312460"/>
            <a:ext cx="3718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/>
                <a:cs typeface="Times New Roman"/>
              </a:rPr>
              <a:t>GUIDED BY: </a:t>
            </a:r>
          </a:p>
          <a:p>
            <a:endParaRPr lang="en-US" sz="1800" b="1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r>
              <a:rPr lang="en-US" sz="1800" dirty="0" err="1">
                <a:solidFill>
                  <a:schemeClr val="accent1"/>
                </a:solidFill>
                <a:latin typeface="Times New Roman"/>
                <a:cs typeface="Times New Roman"/>
              </a:rPr>
              <a:t>Mr.SARAVANAN</a:t>
            </a:r>
            <a:r>
              <a:rPr lang="en-US" sz="1800" dirty="0">
                <a:solidFill>
                  <a:schemeClr val="accent1"/>
                </a:solidFill>
                <a:latin typeface="Times New Roman"/>
                <a:cs typeface="Times New Roman"/>
              </a:rPr>
              <a:t> AP/AI</a:t>
            </a:r>
          </a:p>
        </p:txBody>
      </p:sp>
    </p:spTree>
    <p:extLst>
      <p:ext uri="{BB962C8B-B14F-4D97-AF65-F5344CB8AC3E}">
        <p14:creationId xmlns:p14="http://schemas.microsoft.com/office/powerpoint/2010/main" val="102958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9C6D-B036-961C-D906-D04562A2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br>
              <a:rPr lang="en-IN" dirty="0"/>
            </a:br>
            <a:r>
              <a:rPr lang="en-IN" dirty="0"/>
              <a:t>                  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CBCEB-616E-2DEA-E13F-75BE892B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Oxford Medical Simulation Brings VR Training System to Oxford University Students in New Partnership. [Online]. Available: https://www.mobihealthnews.com/news/emea/oxford-medical simulation-brings-vr-training-system-oxford-university-students-new [2] F. </a:t>
            </a:r>
            <a:r>
              <a:rPr lang="en-IN" dirty="0" err="1"/>
              <a:t>Pennic</a:t>
            </a:r>
            <a:r>
              <a:rPr lang="en-IN" dirty="0"/>
              <a:t>. Medtronic Acquires Ai-Powered Surgical Simulation Platform Digital Surgery. Accessed: May 14, 2022. [Online]. Available: https://hitconsultant.net/2020/02/17/medtronic-acquires-digital surgery/#.YfzWHb1ByUk [3] T. Miki, T. Iwai, K. Kotani, J. Dang, H. Sawada, and M. Miyake, ‘‘Development of a virtual reality training system for endoscope-assisted submandibular gland removal,’’ J. Cranio-Maxillofacial Surgery, vol. 44, no. 11, pp. 1800-1805, Nov. 2016. [4] C. G. Correa, M. A. D. A. M. Machado, E. </a:t>
            </a:r>
            <a:r>
              <a:rPr lang="en-IN" dirty="0" err="1"/>
              <a:t>Ranzini</a:t>
            </a:r>
            <a:r>
              <a:rPr lang="en-IN" dirty="0"/>
              <a:t>, R. Tori, and F. D. L. S. Nunes, ‘‘Virtual reality simulator for dental </a:t>
            </a:r>
            <a:r>
              <a:rPr lang="en-IN" dirty="0" err="1"/>
              <a:t>anesthesia</a:t>
            </a:r>
            <a:r>
              <a:rPr lang="en-IN" dirty="0"/>
              <a:t> training in the inferior alveolar nerve block,’’ J. Appl. Oral Sci., vol. 25, no. 4, pp. 357 366, Aug. 2017. [5] R. </a:t>
            </a:r>
            <a:r>
              <a:rPr lang="en-IN" dirty="0" err="1"/>
              <a:t>Khelemsky</a:t>
            </a:r>
            <a:r>
              <a:rPr lang="en-IN" dirty="0"/>
              <a:t>, B. Hill, and D. Buchbinder, ‘‘Validation of a novel cognitive simulator for orbital floor reconstruction,’’ J. Oral Maxillofacial Surgery, vol. 75, no. 4, pp. 775–785, Apr. 2017. [6] J. Hooper, E. </a:t>
            </a:r>
            <a:r>
              <a:rPr lang="en-IN" dirty="0" err="1"/>
              <a:t>Tsiridis</a:t>
            </a:r>
            <a:r>
              <a:rPr lang="en-IN" dirty="0"/>
              <a:t>, J. E. Feng, R. Schwarzkopf, D. </a:t>
            </a:r>
            <a:r>
              <a:rPr lang="en-IN" dirty="0" err="1"/>
              <a:t>Waren</a:t>
            </a:r>
            <a:r>
              <a:rPr lang="en-IN" dirty="0"/>
              <a:t>, W. J. Long, L. </a:t>
            </a:r>
            <a:r>
              <a:rPr lang="en-IN" dirty="0" err="1"/>
              <a:t>Poultsides</a:t>
            </a:r>
            <a:r>
              <a:rPr lang="en-IN" dirty="0"/>
              <a:t>, W. Macaulay, G. </a:t>
            </a:r>
            <a:r>
              <a:rPr lang="en-IN" dirty="0" err="1"/>
              <a:t>Papagiannakis</a:t>
            </a:r>
            <a:r>
              <a:rPr lang="en-IN" dirty="0"/>
              <a:t>, E. </a:t>
            </a:r>
            <a:r>
              <a:rPr lang="en-IN" dirty="0" err="1"/>
              <a:t>Kenanidis</a:t>
            </a:r>
            <a:r>
              <a:rPr lang="en-IN" dirty="0"/>
              <a:t>, E. D. Rodriguez, J. Slover, K. A. </a:t>
            </a:r>
            <a:r>
              <a:rPr lang="en-IN" dirty="0" err="1"/>
              <a:t>Egol</a:t>
            </a:r>
            <a:r>
              <a:rPr lang="en-IN" dirty="0"/>
              <a:t>, D. P. Phillips, S. Friedlander, and M. Collins, ‘‘Virtual reality simulation facilitates resident training in total hip arthroplasty: A randomized controlled trial,’’ J. Arthroplasty, vol. 34, no. 10, pp. 2278–2283, Oct. 2019</a:t>
            </a:r>
          </a:p>
        </p:txBody>
      </p:sp>
    </p:spTree>
    <p:extLst>
      <p:ext uri="{BB962C8B-B14F-4D97-AF65-F5344CB8AC3E}">
        <p14:creationId xmlns:p14="http://schemas.microsoft.com/office/powerpoint/2010/main" val="148065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FA04-705E-FB8D-8C67-9F206A9E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ank You Cards - A Child of Mine">
            <a:extLst>
              <a:ext uri="{FF2B5EF4-FFF2-40B4-BE49-F238E27FC236}">
                <a16:creationId xmlns:a16="http://schemas.microsoft.com/office/drawing/2014/main" id="{8C7CBB82-6FA3-F3CA-CC7C-78A09DF4C7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02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409D-E54D-8EDB-C2C3-D5DD798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E02A-9DA6-4836-385B-55E46D2EC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Developing an AI Health Engine using Python involves leveraging data from a CSV file to create a predictive model, utilizing tools like pandas and scikit-learn. This engine aims to analyze health-related information, providing valuable insights and predictions to support healthcare decision-making.</a:t>
            </a:r>
          </a:p>
          <a:p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The AI Health Engine assesses health conditions, providing insights through model training, testing, and evaluation on the dataset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56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57-7452-9BF5-D084-E84E8057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CDB89-AE20-6D5B-EE4A-F1A43F89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325" y="1658470"/>
            <a:ext cx="8946541" cy="4195481"/>
          </a:xfrm>
        </p:spPr>
        <p:txBody>
          <a:bodyPr/>
          <a:lstStyle/>
          <a:p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öhne"/>
              </a:rPr>
              <a:t>This abstract outlines the development of an AI Health Engine using Python, leveraging a CSV dataset. The project aims to analyze health-related data employing machine learning techniques. The implementation involves data preprocessing with pandas, model training using scikit-</a:t>
            </a:r>
            <a:r>
              <a:rPr lang="en-US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öhne"/>
              </a:rPr>
              <a:t>learn's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öhne"/>
              </a:rPr>
              <a:t>RandomForestClassifier</a:t>
            </a:r>
            <a:r>
              <a:rPr 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öhne"/>
              </a:rPr>
              <a:t>, and evaluation through accuracy metrics. The AI Health Engine serves as a tool for predictive health analysis, demonstrating the application of Python in healthcare data science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62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7C43-2942-DAA8-8F82-673EF49C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BF017-F812-3343-BE08-EF796B95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The objective of the AI Health Engine using Python is to leverage machine learning techniques for analyzing health-related data from a CSV file, aiming to predict or classify health conditions. This involves implementing data processing, model training, and evaluation steps to enhance decision-making in the healthcare domain.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7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7E45-0582-8C66-418D-7078C0DB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                 SOFTWARE  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6F619-F71F-EAE1-BBCF-70B882E2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COMPONENTS: PHYTHON ,</a:t>
            </a:r>
          </a:p>
        </p:txBody>
      </p:sp>
    </p:spTree>
    <p:extLst>
      <p:ext uri="{BB962C8B-B14F-4D97-AF65-F5344CB8AC3E}">
        <p14:creationId xmlns:p14="http://schemas.microsoft.com/office/powerpoint/2010/main" val="320978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DE86-DC83-607A-36B2-6438BA77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4106-3506-6161-1CF0-EB6F98F3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IBM Watson Health:</a:t>
            </a: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 IBM Watson has been used in healthcare for various applications, including diagnostic assistance. It analyzes medical literature, patient records, and other relevant data to provide insights to healthcare 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Google Health's DeepMind:</a:t>
            </a: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 DeepMind has worked on projects using AI to assist in diagnosing conditions such as diabetic retinopathy and predicting patient deterioration.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42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EF8-188E-817F-D347-DC246FA0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LITERATURE SURVEY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9C6A0-06EE-333E-AA41-067F2512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(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2"/>
              </a:rPr>
              <a:t>Dhieb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2"/>
              </a:rPr>
              <a:t> et al.,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3"/>
              </a:rPr>
              <a:t>Rawte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3"/>
              </a:rPr>
              <a:t> and Anuradha, 2015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4"/>
              </a:rPr>
              <a:t>Capelleveen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4"/>
              </a:rPr>
              <a:t> et al., 2013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5"/>
              </a:rPr>
              <a:t>Gangopadhyay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5"/>
              </a:rPr>
              <a:t> and Chen, 2016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6"/>
              </a:rPr>
              <a:t>Anbarasi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6"/>
              </a:rPr>
              <a:t> and 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6"/>
              </a:rPr>
              <a:t>Dhivya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6"/>
              </a:rPr>
              <a:t>, 2017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7"/>
              </a:rPr>
              <a:t>Thorntonl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7"/>
              </a:rPr>
              <a:t>, 2015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 </a:t>
            </a:r>
            <a:r>
              <a:rPr lang="en-IN" b="0" i="0" dirty="0" err="1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Ragde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 et al., 2016;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8"/>
              </a:rPr>
              <a:t>Yang and Hwang, 2014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9"/>
              </a:rPr>
              <a:t>Bagde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9"/>
              </a:rPr>
              <a:t> and Chaudhari, 2016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).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3"/>
              </a:rPr>
              <a:t>Rawte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3"/>
              </a:rPr>
              <a:t> and Anuradha (2015)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 recommend a hybrid solution that combines clustering and classification to detect duplicated insurance claims. </a:t>
            </a:r>
          </a:p>
          <a:p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Since IT helps to collect, process, share and store patient data 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(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10"/>
              </a:rPr>
              <a:t>Jumelle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0"/>
              </a:rPr>
              <a:t> et al., 2014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;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1"/>
              </a:rPr>
              <a:t>Antoniou et al., 2018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2"/>
              </a:rPr>
              <a:t>Jaiman and 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12"/>
              </a:rPr>
              <a:t>Urovi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2"/>
              </a:rPr>
              <a:t>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3"/>
              </a:rPr>
              <a:t>Bennett et al., 2011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), building on this data AI can provide support towards professional training (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4"/>
              </a:rPr>
              <a:t>Deist et al.,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5"/>
              </a:rPr>
              <a:t>Paranjape et al., 2019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16"/>
              </a:rPr>
              <a:t>Torner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6"/>
              </a:rPr>
              <a:t> et al., 2019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7"/>
              </a:rPr>
              <a:t>Gupta et al., 2019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), and 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such applications can save time (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18"/>
              </a:rPr>
              <a:t>Sasubilli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8"/>
              </a:rPr>
              <a:t> et al.,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19"/>
              </a:rPr>
              <a:t>Strachna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19"/>
              </a:rPr>
              <a:t> and Asan,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20"/>
              </a:rPr>
              <a:t>McGregor et al., 2020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) and reduce resource consumption (</a:t>
            </a:r>
            <a:r>
              <a:rPr lang="en-IN" b="0" i="0" u="none" strike="noStrike" dirty="0" err="1">
                <a:solidFill>
                  <a:srgbClr val="00759B"/>
                </a:solidFill>
                <a:effectLst/>
                <a:latin typeface="NexusSansPro"/>
                <a:hlinkClick r:id="rId2"/>
              </a:rPr>
              <a:t>Dhieb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2"/>
              </a:rPr>
              <a:t> et al., 2020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21"/>
              </a:rPr>
              <a:t>Kaur et al., 2021</a:t>
            </a:r>
            <a:r>
              <a:rPr lang="en-IN" b="0" i="0" dirty="0">
                <a:solidFill>
                  <a:srgbClr val="505050"/>
                </a:solidFill>
                <a:effectLst/>
                <a:latin typeface="NexusSansPro"/>
              </a:rPr>
              <a:t>; </a:t>
            </a:r>
            <a:r>
              <a:rPr lang="en-IN" b="0" i="0" u="none" strike="noStrike" dirty="0">
                <a:solidFill>
                  <a:srgbClr val="00759B"/>
                </a:solidFill>
                <a:effectLst/>
                <a:latin typeface="NexusSansPro"/>
                <a:hlinkClick r:id="rId21"/>
              </a:rPr>
              <a:t>Kaur et al., 2021</a:t>
            </a:r>
            <a:r>
              <a:rPr lang="en-IN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NexusSansPro"/>
              </a:rPr>
              <a:t>).</a:t>
            </a:r>
            <a:endParaRPr lang="en-IN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1FF5-C0FF-3560-1FAE-B3B5FE85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PROPOSED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F5A5-A368-3D85-4966-85F4C091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Clearly outline the objectives of the AI health engine.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Define the scope of the solution, including the types of health data it will handle.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Identify sources of health data, including electronic health records (EHRs), wearable devices, and patient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Implement secure and compliant methods for data collection and integration.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9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E704-2F09-4C4B-A777-7290E84D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EXPECTED OUTCOME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4DDE-71D4-0083-D840-C824BD07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Personalized Medicine:</a:t>
            </a:r>
            <a:endParaRPr lang="en-US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Tailor recommendations and treatment plans based on individual patient characteristics, genetic information, and lifestyle factors.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Continuous Monitoring:</a:t>
            </a:r>
            <a:endParaRPr lang="en-US" b="0" i="0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öhne"/>
              </a:rPr>
              <a:t>Enable continuous monitoring of patients, particularly those with chronic conditions, to detect early signs of deterioration or changes in health status.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469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998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NexusSansPro</vt:lpstr>
      <vt:lpstr>Söhne</vt:lpstr>
      <vt:lpstr>Times New Roman</vt:lpstr>
      <vt:lpstr>Wingdings 3</vt:lpstr>
      <vt:lpstr>Ion</vt:lpstr>
      <vt:lpstr>     AI HEALTH ENGINE</vt:lpstr>
      <vt:lpstr>               INTRODUCTION</vt:lpstr>
      <vt:lpstr>                        ABSTRACT</vt:lpstr>
      <vt:lpstr>                      OBJECTIVE</vt:lpstr>
      <vt:lpstr>                 SOFTWARE   SPECIFICATION</vt:lpstr>
      <vt:lpstr>              EXISTING SYSTEM</vt:lpstr>
      <vt:lpstr>             LITERATURE SURVEY </vt:lpstr>
      <vt:lpstr>               PROPOSED SOLUTIONS</vt:lpstr>
      <vt:lpstr>               EXPECTED OUTCOME </vt:lpstr>
      <vt:lpstr>                                       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AI HEALTH ENGINE</dc:title>
  <dc:creator>Aarthi Boopathi</dc:creator>
  <cp:lastModifiedBy>Aarthi Boopathi</cp:lastModifiedBy>
  <cp:revision>1</cp:revision>
  <dcterms:created xsi:type="dcterms:W3CDTF">2024-01-26T15:08:54Z</dcterms:created>
  <dcterms:modified xsi:type="dcterms:W3CDTF">2024-01-28T13:10:07Z</dcterms:modified>
</cp:coreProperties>
</file>