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66" r:id="rId16"/>
    <p:sldId id="267" r:id="rId17"/>
    <p:sldId id="268" r:id="rId18"/>
    <p:sldId id="269" r:id="rId19"/>
    <p:sldId id="270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2684" y="1090701"/>
            <a:ext cx="6818630" cy="161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0040" y="816381"/>
            <a:ext cx="5963919" cy="188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550" y="1201017"/>
            <a:ext cx="8362899" cy="1919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439" y="1570177"/>
            <a:ext cx="8162925" cy="618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900" spc="-5" dirty="0">
                <a:latin typeface="Microsoft Sans Serif"/>
                <a:cs typeface="Microsoft Sans Serif"/>
              </a:rPr>
              <a:t>APPLICATIONS</a:t>
            </a:r>
            <a:r>
              <a:rPr sz="3900" spc="-114" dirty="0">
                <a:latin typeface="Microsoft Sans Serif"/>
                <a:cs typeface="Microsoft Sans Serif"/>
              </a:rPr>
              <a:t> </a:t>
            </a:r>
            <a:r>
              <a:rPr sz="3900" spc="-10" dirty="0">
                <a:latin typeface="Microsoft Sans Serif"/>
                <a:cs typeface="Microsoft Sans Serif"/>
              </a:rPr>
              <a:t>OF</a:t>
            </a:r>
            <a:r>
              <a:rPr sz="3900" dirty="0">
                <a:latin typeface="Microsoft Sans Serif"/>
                <a:cs typeface="Microsoft Sans Serif"/>
              </a:rPr>
              <a:t> </a:t>
            </a:r>
            <a:r>
              <a:rPr sz="3900" spc="-10" dirty="0">
                <a:latin typeface="Microsoft Sans Serif"/>
                <a:cs typeface="Microsoft Sans Serif"/>
              </a:rPr>
              <a:t>MATHEMATICS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37" y="3544011"/>
            <a:ext cx="3757295" cy="594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0"/>
              </a:spcBef>
              <a:tabLst>
                <a:tab pos="2038985" algn="l"/>
              </a:tabLst>
            </a:pPr>
            <a:r>
              <a:rPr sz="185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B.AARTHI	</a:t>
            </a:r>
            <a:r>
              <a:rPr sz="185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927621BAD002 </a:t>
            </a:r>
            <a:r>
              <a:rPr sz="1850" spc="-48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S.R.GURUMEETA</a:t>
            </a:r>
            <a:r>
              <a:rPr sz="1850" spc="-3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927621BAD012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037" y="4111548"/>
            <a:ext cx="1316990" cy="599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85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R.SUBAA </a:t>
            </a:r>
            <a:r>
              <a:rPr sz="185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G</a:t>
            </a:r>
            <a:r>
              <a:rPr sz="185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.</a:t>
            </a:r>
            <a:r>
              <a:rPr sz="185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S</a:t>
            </a:r>
            <a:r>
              <a:rPr sz="185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U</a:t>
            </a:r>
            <a:r>
              <a:rPr sz="185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P</a:t>
            </a:r>
            <a:r>
              <a:rPr sz="185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R</a:t>
            </a:r>
            <a:r>
              <a:rPr sz="1850" spc="-50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85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Y</a:t>
            </a:r>
            <a:r>
              <a:rPr sz="185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0353" y="4111548"/>
            <a:ext cx="1761489" cy="5994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927621BAD052</a:t>
            </a:r>
            <a:endParaRPr sz="1850">
              <a:latin typeface="Microsoft Sans Serif"/>
              <a:cs typeface="Microsoft Sans Serif"/>
            </a:endParaRPr>
          </a:p>
          <a:p>
            <a:pPr marL="62865">
              <a:lnSpc>
                <a:spcPct val="100000"/>
              </a:lnSpc>
              <a:spcBef>
                <a:spcPts val="50"/>
              </a:spcBef>
            </a:pPr>
            <a:r>
              <a:rPr sz="185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927</a:t>
            </a:r>
            <a:r>
              <a:rPr sz="185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6</a:t>
            </a:r>
            <a:r>
              <a:rPr sz="185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21</a:t>
            </a:r>
            <a:r>
              <a:rPr sz="185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B</a:t>
            </a:r>
            <a:r>
              <a:rPr sz="185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85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D</a:t>
            </a:r>
            <a:r>
              <a:rPr sz="185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055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5833" y="2465273"/>
            <a:ext cx="534289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b="1" spc="-10" dirty="0">
                <a:latin typeface="Arial"/>
                <a:cs typeface="Arial"/>
              </a:rPr>
              <a:t>DEPARTMENT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OF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ARTIFICIAL</a:t>
            </a:r>
            <a:r>
              <a:rPr sz="1900" b="1" spc="4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INTELLIGENCE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7" name="Picture 3" descr="Text&#10;&#10;Description automatically generated">
            <a:extLst>
              <a:ext uri="{FF2B5EF4-FFF2-40B4-BE49-F238E27FC236}">
                <a16:creationId xmlns:a16="http://schemas.microsoft.com/office/drawing/2014/main" id="{593EA5DE-B21F-1E6C-EC20-8F4E52E8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62721"/>
            <a:ext cx="5225494" cy="1491166"/>
          </a:xfrm>
          <a:prstGeom prst="rect">
            <a:avLst/>
          </a:prstGeom>
        </p:spPr>
      </p:pic>
      <p:pic>
        <p:nvPicPr>
          <p:cNvPr id="8" name="Picture 2" descr="Logo&#10;&#10;Description automatically generated">
            <a:extLst>
              <a:ext uri="{FF2B5EF4-FFF2-40B4-BE49-F238E27FC236}">
                <a16:creationId xmlns:a16="http://schemas.microsoft.com/office/drawing/2014/main" id="{75E48119-8116-04CF-EE38-C2187C78F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91" y="-1"/>
            <a:ext cx="2443602" cy="1462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58B599-8826-FBEE-0560-9596FC102A9D}"/>
              </a:ext>
            </a:extLst>
          </p:cNvPr>
          <p:cNvSpPr txBox="1"/>
          <p:nvPr/>
        </p:nvSpPr>
        <p:spPr>
          <a:xfrm>
            <a:off x="4730658" y="3181350"/>
            <a:ext cx="3041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GUIDED BY:</a:t>
            </a:r>
          </a:p>
          <a:p>
            <a:r>
              <a:rPr lang="en-US" b="1" dirty="0">
                <a:latin typeface="Times New Roman"/>
                <a:cs typeface="Times New Roman"/>
              </a:rPr>
              <a:t>  MR. GOVINDHARAJ.G</a:t>
            </a:r>
          </a:p>
          <a:p>
            <a:r>
              <a:rPr lang="en-US" sz="1800" b="1" dirty="0">
                <a:latin typeface="Times New Roman"/>
                <a:cs typeface="Times New Roman"/>
              </a:rPr>
              <a:t>AP/AI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760"/>
            <a:ext cx="243014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dirty="0">
                <a:latin typeface="Microsoft Sans Serif"/>
                <a:cs typeface="Microsoft Sans Serif"/>
              </a:rPr>
              <a:t>Medical</a:t>
            </a:r>
            <a:r>
              <a:rPr sz="2450" spc="65" dirty="0">
                <a:latin typeface="Microsoft Sans Serif"/>
                <a:cs typeface="Microsoft Sans Serif"/>
              </a:rPr>
              <a:t> </a:t>
            </a:r>
            <a:r>
              <a:rPr sz="2450" spc="10" dirty="0">
                <a:latin typeface="Microsoft Sans Serif"/>
                <a:cs typeface="Microsoft Sans Serif"/>
              </a:rPr>
              <a:t>Robotics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pc="-5" dirty="0"/>
              <a:t>Mathematics </a:t>
            </a:r>
            <a:r>
              <a:rPr spc="5" dirty="0"/>
              <a:t>is also </a:t>
            </a:r>
            <a:r>
              <a:rPr dirty="0"/>
              <a:t>used </a:t>
            </a:r>
            <a:r>
              <a:rPr spc="5" dirty="0"/>
              <a:t>in </a:t>
            </a:r>
            <a:r>
              <a:rPr spc="-10" dirty="0"/>
              <a:t>medical </a:t>
            </a:r>
            <a:r>
              <a:rPr dirty="0"/>
              <a:t>robotics, </a:t>
            </a:r>
            <a:r>
              <a:rPr spc="-5" dirty="0"/>
              <a:t>which </a:t>
            </a:r>
            <a:r>
              <a:rPr dirty="0"/>
              <a:t>allows </a:t>
            </a:r>
            <a:r>
              <a:rPr spc="5" dirty="0"/>
              <a:t>healthcare </a:t>
            </a:r>
            <a:r>
              <a:rPr spc="10" dirty="0"/>
              <a:t> </a:t>
            </a:r>
            <a:r>
              <a:rPr dirty="0"/>
              <a:t>professionals to </a:t>
            </a:r>
            <a:r>
              <a:rPr spc="5" dirty="0"/>
              <a:t>perform </a:t>
            </a:r>
            <a:r>
              <a:rPr spc="-5" dirty="0"/>
              <a:t>complex </a:t>
            </a:r>
            <a:r>
              <a:rPr spc="-10" dirty="0"/>
              <a:t>medical </a:t>
            </a:r>
            <a:r>
              <a:rPr dirty="0"/>
              <a:t>procedures </a:t>
            </a:r>
            <a:r>
              <a:rPr spc="-5" dirty="0"/>
              <a:t>with </a:t>
            </a:r>
            <a:r>
              <a:rPr dirty="0"/>
              <a:t>greater </a:t>
            </a:r>
            <a:r>
              <a:rPr spc="5" dirty="0"/>
              <a:t>precision </a:t>
            </a:r>
            <a:r>
              <a:rPr dirty="0"/>
              <a:t>and </a:t>
            </a:r>
            <a:r>
              <a:rPr spc="5" dirty="0"/>
              <a:t> </a:t>
            </a:r>
            <a:r>
              <a:rPr dirty="0"/>
              <a:t>accuracy.</a:t>
            </a:r>
            <a:r>
              <a:rPr spc="-10" dirty="0"/>
              <a:t> By</a:t>
            </a:r>
            <a:r>
              <a:rPr spc="30" dirty="0"/>
              <a:t> </a:t>
            </a:r>
            <a:r>
              <a:rPr dirty="0"/>
              <a:t>using</a:t>
            </a:r>
            <a:r>
              <a:rPr spc="-45" dirty="0"/>
              <a:t> </a:t>
            </a:r>
            <a:r>
              <a:rPr spc="-10" dirty="0"/>
              <a:t>mathematical</a:t>
            </a:r>
            <a:r>
              <a:rPr spc="65" dirty="0"/>
              <a:t> </a:t>
            </a:r>
            <a:r>
              <a:rPr spc="-10" dirty="0"/>
              <a:t>models</a:t>
            </a:r>
            <a:r>
              <a:rPr spc="25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dirty="0"/>
              <a:t>analyze</a:t>
            </a:r>
            <a:r>
              <a:rPr spc="-40" dirty="0"/>
              <a:t> </a:t>
            </a:r>
            <a:r>
              <a:rPr dirty="0"/>
              <a:t>the</a:t>
            </a:r>
            <a:r>
              <a:rPr spc="-5" dirty="0"/>
              <a:t> images,</a:t>
            </a:r>
            <a:r>
              <a:rPr spc="25" dirty="0"/>
              <a:t> </a:t>
            </a:r>
            <a:r>
              <a:rPr dirty="0"/>
              <a:t>healthcare </a:t>
            </a:r>
            <a:r>
              <a:rPr spc="5" dirty="0"/>
              <a:t> </a:t>
            </a:r>
            <a:r>
              <a:rPr dirty="0"/>
              <a:t>professionals</a:t>
            </a:r>
            <a:r>
              <a:rPr spc="-90" dirty="0"/>
              <a:t> </a:t>
            </a:r>
            <a:r>
              <a:rPr dirty="0"/>
              <a:t>can</a:t>
            </a:r>
            <a:r>
              <a:rPr spc="35" dirty="0"/>
              <a:t> </a:t>
            </a:r>
            <a:r>
              <a:rPr spc="5" dirty="0"/>
              <a:t>identify</a:t>
            </a:r>
            <a:r>
              <a:rPr spc="-75" dirty="0"/>
              <a:t> </a:t>
            </a:r>
            <a:r>
              <a:rPr dirty="0"/>
              <a:t>abnormalities</a:t>
            </a:r>
            <a:r>
              <a:rPr spc="-8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diagnose</a:t>
            </a:r>
            <a:r>
              <a:rPr spc="-45" dirty="0"/>
              <a:t> </a:t>
            </a:r>
            <a:r>
              <a:rPr dirty="0"/>
              <a:t>diseases.</a:t>
            </a:r>
            <a:r>
              <a:rPr spc="-40" dirty="0"/>
              <a:t> </a:t>
            </a:r>
            <a:r>
              <a:rPr spc="-5" dirty="0"/>
              <a:t>Mathematics</a:t>
            </a:r>
            <a:r>
              <a:rPr spc="25" dirty="0"/>
              <a:t> </a:t>
            </a:r>
            <a:r>
              <a:rPr dirty="0"/>
              <a:t>can </a:t>
            </a:r>
            <a:r>
              <a:rPr spc="-459" dirty="0"/>
              <a:t> </a:t>
            </a:r>
            <a:r>
              <a:rPr spc="5" dirty="0"/>
              <a:t>also </a:t>
            </a:r>
            <a:r>
              <a:rPr dirty="0"/>
              <a:t>be used to develop new </a:t>
            </a:r>
            <a:r>
              <a:rPr spc="-10" dirty="0"/>
              <a:t>medical </a:t>
            </a:r>
            <a:r>
              <a:rPr dirty="0"/>
              <a:t>devices, such as prostheses, </a:t>
            </a:r>
            <a:r>
              <a:rPr spc="-5" dirty="0"/>
              <a:t>implants, </a:t>
            </a:r>
            <a:r>
              <a:rPr dirty="0"/>
              <a:t>and </a:t>
            </a:r>
            <a:r>
              <a:rPr spc="5" dirty="0"/>
              <a:t> </a:t>
            </a:r>
            <a:r>
              <a:rPr dirty="0"/>
              <a:t>surgical</a:t>
            </a:r>
            <a:r>
              <a:rPr spc="-55" dirty="0"/>
              <a:t> </a:t>
            </a:r>
            <a:r>
              <a:rPr dirty="0"/>
              <a:t>robots.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692" rIns="0" bIns="0" rtlCol="0">
            <a:spAutoFit/>
          </a:bodyPr>
          <a:lstStyle/>
          <a:p>
            <a:pPr marL="627380" marR="5080" indent="-57594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APPLICATIONS </a:t>
            </a:r>
            <a:r>
              <a:rPr spc="-10" dirty="0"/>
              <a:t>OF </a:t>
            </a:r>
            <a:r>
              <a:rPr spc="-1430" dirty="0"/>
              <a:t> </a:t>
            </a:r>
            <a:r>
              <a:rPr spc="-75" dirty="0"/>
              <a:t>MATHEMATICS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5925" y="2834125"/>
            <a:ext cx="2811449" cy="23093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939" y="500676"/>
            <a:ext cx="4766945" cy="546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45" dirty="0"/>
              <a:t>MATHS</a:t>
            </a:r>
            <a:r>
              <a:rPr sz="3400" spc="-30" dirty="0"/>
              <a:t> </a:t>
            </a:r>
            <a:r>
              <a:rPr sz="3400" spc="5" dirty="0"/>
              <a:t>IN</a:t>
            </a:r>
            <a:r>
              <a:rPr sz="3400" spc="-30" dirty="0"/>
              <a:t> </a:t>
            </a:r>
            <a:r>
              <a:rPr sz="3400" spc="10" dirty="0"/>
              <a:t>MARKETING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459967" y="1203147"/>
            <a:ext cx="4189095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234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Markets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20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dealing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0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money.</a:t>
            </a:r>
            <a:endParaRPr sz="2000">
              <a:latin typeface="Arial MT"/>
              <a:cs typeface="Arial MT"/>
            </a:endParaRPr>
          </a:p>
          <a:p>
            <a:pPr marL="394335" indent="-382270">
              <a:lnSpc>
                <a:spcPts val="2340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-114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earn</a:t>
            </a:r>
            <a:r>
              <a:rPr sz="20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money</a:t>
            </a:r>
            <a:r>
              <a:rPr sz="20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20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r>
              <a:rPr sz="20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lot</a:t>
            </a:r>
            <a:endParaRPr sz="2000">
              <a:latin typeface="Arial MT"/>
              <a:cs typeface="Arial MT"/>
            </a:endParaRPr>
          </a:p>
          <a:p>
            <a:pPr marL="535305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0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maths.</a:t>
            </a:r>
            <a:endParaRPr sz="2000">
              <a:latin typeface="Arial MT"/>
              <a:cs typeface="Arial MT"/>
            </a:endParaRPr>
          </a:p>
          <a:p>
            <a:pPr marL="394335" marR="485140" indent="-382270">
              <a:lnSpc>
                <a:spcPct val="145000"/>
              </a:lnSpc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person doesn’t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know </a:t>
            </a:r>
            <a:r>
              <a:rPr sz="20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Maths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and going to loose his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 Money</a:t>
            </a:r>
            <a:r>
              <a:rPr sz="20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unnecessarily</a:t>
            </a:r>
            <a:endParaRPr sz="2000">
              <a:latin typeface="Arial MT"/>
              <a:cs typeface="Arial MT"/>
            </a:endParaRPr>
          </a:p>
          <a:p>
            <a:pPr marL="605155" marR="5080">
              <a:lnSpc>
                <a:spcPct val="145000"/>
              </a:lnSpc>
            </a:pP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…Because</a:t>
            </a:r>
            <a:r>
              <a:rPr sz="20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he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doesn’t</a:t>
            </a:r>
            <a:r>
              <a:rPr sz="20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5959"/>
                </a:solidFill>
                <a:latin typeface="Arial MT"/>
                <a:cs typeface="Arial MT"/>
              </a:rPr>
              <a:t>know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2000" spc="-5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Calculation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Arial MT"/>
                <a:cs typeface="Arial MT"/>
              </a:rPr>
              <a:t>money.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7247" y="1753306"/>
            <a:ext cx="3041379" cy="1998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009" y="501692"/>
            <a:ext cx="536321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40" dirty="0"/>
              <a:t>MATHEMATICS</a:t>
            </a:r>
            <a:r>
              <a:rPr sz="3200" spc="-20" dirty="0"/>
              <a:t> </a:t>
            </a:r>
            <a:r>
              <a:rPr sz="3200" spc="5" dirty="0"/>
              <a:t>IN</a:t>
            </a:r>
            <a:r>
              <a:rPr sz="3200" spc="-20" dirty="0"/>
              <a:t> </a:t>
            </a:r>
            <a:r>
              <a:rPr sz="3200" spc="5" dirty="0"/>
              <a:t>KITCHEN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6755" y="1217117"/>
            <a:ext cx="4373245" cy="319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100"/>
              </a:spcBef>
              <a:buChar char="●"/>
              <a:tabLst>
                <a:tab pos="367665" algn="l"/>
                <a:tab pos="368300" algn="l"/>
              </a:tabLst>
            </a:pP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cooking,</a:t>
            </a:r>
            <a:r>
              <a:rPr sz="165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idea</a:t>
            </a:r>
            <a:r>
              <a:rPr sz="165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proportionality</a:t>
            </a:r>
            <a:endParaRPr sz="1650">
              <a:latin typeface="Arial MT"/>
              <a:cs typeface="Arial MT"/>
            </a:endParaRPr>
          </a:p>
          <a:p>
            <a:pPr marL="367665" marR="1168400" indent="57785">
              <a:lnSpc>
                <a:spcPct val="165600"/>
              </a:lnSpc>
            </a:pP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Is the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most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important factor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For perfection.Without this we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Cannot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make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exact quantity of </a:t>
            </a:r>
            <a:r>
              <a:rPr sz="1650" spc="-4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Food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want.</a:t>
            </a:r>
            <a:endParaRPr sz="1650">
              <a:latin typeface="Arial MT"/>
              <a:cs typeface="Arial MT"/>
            </a:endParaRPr>
          </a:p>
          <a:p>
            <a:pPr marL="541655">
              <a:lnSpc>
                <a:spcPct val="100000"/>
              </a:lnSpc>
              <a:spcBef>
                <a:spcPts val="1300"/>
              </a:spcBef>
            </a:pP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example:-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want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make</a:t>
            </a:r>
            <a:endParaRPr sz="1650">
              <a:latin typeface="Arial MT"/>
              <a:cs typeface="Arial MT"/>
            </a:endParaRPr>
          </a:p>
          <a:p>
            <a:pPr marL="367665" marR="5080">
              <a:lnSpc>
                <a:spcPct val="165600"/>
              </a:lnSpc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65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cake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1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kg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recipe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kg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cake. </a:t>
            </a:r>
            <a:r>
              <a:rPr sz="1650" spc="-4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Then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idea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proportionality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important.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4525" y="1279899"/>
            <a:ext cx="2571046" cy="34164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138" y="501692"/>
            <a:ext cx="4214495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40" dirty="0"/>
              <a:t>MATHS</a:t>
            </a:r>
            <a:r>
              <a:rPr sz="3200" spc="-35" dirty="0"/>
              <a:t> </a:t>
            </a:r>
            <a:r>
              <a:rPr sz="3200" spc="5" dirty="0"/>
              <a:t>IN</a:t>
            </a:r>
            <a:r>
              <a:rPr sz="3200" spc="-35" dirty="0"/>
              <a:t> </a:t>
            </a:r>
            <a:r>
              <a:rPr sz="3200" spc="5" dirty="0"/>
              <a:t>SHOPPING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8733" y="1067321"/>
            <a:ext cx="3699510" cy="351472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65760" indent="-353695">
              <a:lnSpc>
                <a:spcPct val="100000"/>
              </a:lnSpc>
              <a:spcBef>
                <a:spcPts val="1225"/>
              </a:spcBef>
              <a:buChar char="●"/>
              <a:tabLst>
                <a:tab pos="365760" algn="l"/>
                <a:tab pos="366395" algn="l"/>
              </a:tabLst>
            </a:pP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Going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out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shopping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endParaRPr sz="1600">
              <a:latin typeface="Arial MT"/>
              <a:cs typeface="Arial MT"/>
            </a:endParaRPr>
          </a:p>
          <a:p>
            <a:pPr marL="365760">
              <a:lnSpc>
                <a:spcPct val="100000"/>
              </a:lnSpc>
              <a:spcBef>
                <a:spcPts val="1135"/>
              </a:spcBef>
            </a:pP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most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important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thing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do.</a:t>
            </a:r>
            <a:endParaRPr sz="1600">
              <a:latin typeface="Arial MT"/>
              <a:cs typeface="Arial MT"/>
            </a:endParaRPr>
          </a:p>
          <a:p>
            <a:pPr marL="365760" marR="322580" indent="-353695">
              <a:lnSpc>
                <a:spcPct val="159000"/>
              </a:lnSpc>
              <a:buChar char="●"/>
              <a:tabLst>
                <a:tab pos="365760" algn="l"/>
                <a:tab pos="366395" algn="l"/>
              </a:tabLst>
            </a:pP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Sale</a:t>
            </a:r>
            <a:r>
              <a:rPr sz="16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calculation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both</a:t>
            </a:r>
            <a:r>
              <a:rPr sz="16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require </a:t>
            </a:r>
            <a:r>
              <a:rPr sz="1600" spc="-4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maths.</a:t>
            </a:r>
            <a:endParaRPr sz="1600">
              <a:latin typeface="Arial MT"/>
              <a:cs typeface="Arial MT"/>
            </a:endParaRPr>
          </a:p>
          <a:p>
            <a:pPr marL="365760" marR="5080" indent="-353695">
              <a:lnSpc>
                <a:spcPct val="159000"/>
              </a:lnSpc>
              <a:buChar char="●"/>
              <a:tabLst>
                <a:tab pos="365760" algn="l"/>
                <a:tab pos="366395" algn="l"/>
              </a:tabLst>
            </a:pP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Example</a:t>
            </a:r>
            <a:r>
              <a:rPr sz="1600" spc="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600" spc="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you</a:t>
            </a:r>
            <a:r>
              <a:rPr sz="1600" spc="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r>
              <a:rPr sz="1600" spc="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600" spc="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calculate </a:t>
            </a:r>
            <a:r>
              <a:rPr sz="160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The rate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a material you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are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Buying in the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sale…and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if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you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went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Wrong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somewhere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you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do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600" spc="-4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False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 MT"/>
                <a:cs typeface="Arial MT"/>
              </a:rPr>
              <a:t>paying pf the</a:t>
            </a:r>
            <a:r>
              <a:rPr sz="16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95959"/>
                </a:solidFill>
                <a:latin typeface="Arial MT"/>
                <a:cs typeface="Arial MT"/>
              </a:rPr>
              <a:t>bill.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7325" y="1270362"/>
            <a:ext cx="1987874" cy="34780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0040" y="816381"/>
            <a:ext cx="5963919" cy="97206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88670" marR="5080" indent="-773430">
              <a:lnSpc>
                <a:spcPct val="100800"/>
              </a:lnSpc>
              <a:spcBef>
                <a:spcPts val="80"/>
              </a:spcBef>
            </a:pPr>
            <a:r>
              <a:rPr lang="en-IN" sz="3200" dirty="0">
                <a:latin typeface="Microsoft Sans Serif"/>
                <a:cs typeface="Microsoft Sans Serif"/>
              </a:rPr>
              <a:t>MATHEMATICAL THEORY USED IN REAL TIME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6416" y="2833192"/>
            <a:ext cx="2472055" cy="6864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115"/>
              </a:spcBef>
            </a:pPr>
            <a:r>
              <a:rPr sz="24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PRESENTED</a:t>
            </a:r>
            <a:r>
              <a:rPr sz="2400" spc="-1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BY:</a:t>
            </a:r>
            <a:endParaRPr sz="2400">
              <a:latin typeface="Microsoft Sans Serif"/>
              <a:cs typeface="Microsoft Sans Serif"/>
            </a:endParaRPr>
          </a:p>
          <a:p>
            <a:pPr marL="699135">
              <a:lnSpc>
                <a:spcPts val="2595"/>
              </a:lnSpc>
            </a:pPr>
            <a:r>
              <a:rPr sz="24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B.</a:t>
            </a:r>
            <a:r>
              <a:rPr sz="2400" spc="-6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AARTHI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616"/>
            <a:ext cx="4128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252525"/>
                </a:solidFill>
                <a:latin typeface="Microsoft Sans Serif"/>
                <a:cs typeface="Microsoft Sans Serif"/>
              </a:rPr>
              <a:t>Weather</a:t>
            </a:r>
            <a:r>
              <a:rPr sz="3600" spc="-12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36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forecasting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24102"/>
            <a:ext cx="8279130" cy="29368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245110">
              <a:lnSpc>
                <a:spcPct val="90100"/>
              </a:lnSpc>
              <a:spcBef>
                <a:spcPts val="250"/>
              </a:spcBef>
              <a:buClr>
                <a:srgbClr val="252525"/>
              </a:buClr>
              <a:buSzPct val="92307"/>
              <a:buChar char="◦"/>
              <a:tabLst>
                <a:tab pos="72390" algn="l"/>
              </a:tabLst>
            </a:pPr>
            <a:r>
              <a:rPr sz="1300" spc="-30" dirty="0">
                <a:latin typeface="Microsoft Sans Serif"/>
                <a:cs typeface="Microsoft Sans Serif"/>
              </a:rPr>
              <a:t>The</a:t>
            </a:r>
            <a:r>
              <a:rPr sz="1300" spc="9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weather</a:t>
            </a:r>
            <a:r>
              <a:rPr sz="1300" spc="130" dirty="0">
                <a:latin typeface="Microsoft Sans Serif"/>
                <a:cs typeface="Microsoft Sans Serif"/>
              </a:rPr>
              <a:t> </a:t>
            </a:r>
            <a:r>
              <a:rPr sz="1300" spc="-30" dirty="0">
                <a:latin typeface="Microsoft Sans Serif"/>
                <a:cs typeface="Microsoft Sans Serif"/>
              </a:rPr>
              <a:t>is</a:t>
            </a:r>
            <a:r>
              <a:rPr sz="1300" spc="5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an</a:t>
            </a:r>
            <a:r>
              <a:rPr sz="1300" spc="6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incredibly</a:t>
            </a:r>
            <a:r>
              <a:rPr sz="1300" spc="17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complex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system</a:t>
            </a:r>
            <a:r>
              <a:rPr sz="1300" spc="9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with</a:t>
            </a:r>
            <a:r>
              <a:rPr sz="1300" spc="95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billions</a:t>
            </a:r>
            <a:r>
              <a:rPr sz="1300" spc="20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of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molecules</a:t>
            </a:r>
            <a:r>
              <a:rPr sz="1300" spc="135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interacting.</a:t>
            </a:r>
            <a:r>
              <a:rPr sz="1300" spc="200" dirty="0">
                <a:latin typeface="Microsoft Sans Serif"/>
                <a:cs typeface="Microsoft Sans Serif"/>
              </a:rPr>
              <a:t> </a:t>
            </a:r>
            <a:r>
              <a:rPr sz="1300" spc="-35" dirty="0">
                <a:latin typeface="Microsoft Sans Serif"/>
                <a:cs typeface="Microsoft Sans Serif"/>
              </a:rPr>
              <a:t>This</a:t>
            </a:r>
            <a:r>
              <a:rPr sz="1300" spc="17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makes</a:t>
            </a:r>
            <a:r>
              <a:rPr sz="1300" spc="-5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predicting</a:t>
            </a:r>
            <a:r>
              <a:rPr sz="1300" spc="165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the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weather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a </a:t>
            </a:r>
            <a:r>
              <a:rPr sz="1300" spc="-15" dirty="0">
                <a:latin typeface="Microsoft Sans Serif"/>
                <a:cs typeface="Microsoft Sans Serif"/>
              </a:rPr>
              <a:t>surprisingly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difficult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tasks </a:t>
            </a:r>
            <a:r>
              <a:rPr sz="1300" spc="-15" dirty="0">
                <a:latin typeface="Microsoft Sans Serif"/>
                <a:cs typeface="Microsoft Sans Serif"/>
              </a:rPr>
              <a:t>even </a:t>
            </a:r>
            <a:r>
              <a:rPr sz="1300" spc="-30" dirty="0">
                <a:latin typeface="Microsoft Sans Serif"/>
                <a:cs typeface="Microsoft Sans Serif"/>
              </a:rPr>
              <a:t>using</a:t>
            </a:r>
            <a:r>
              <a:rPr sz="1300" spc="-25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the </a:t>
            </a:r>
            <a:r>
              <a:rPr sz="1300" spc="-25" dirty="0">
                <a:latin typeface="Microsoft Sans Serif"/>
                <a:cs typeface="Microsoft Sans Serif"/>
              </a:rPr>
              <a:t>extensive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network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of </a:t>
            </a:r>
            <a:r>
              <a:rPr sz="1300" spc="-15" dirty="0">
                <a:latin typeface="Microsoft Sans Serif"/>
                <a:cs typeface="Microsoft Sans Serif"/>
              </a:rPr>
              <a:t>weather stations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satellites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and </a:t>
            </a:r>
            <a:r>
              <a:rPr sz="1300" spc="-15" dirty="0">
                <a:latin typeface="Microsoft Sans Serif"/>
                <a:cs typeface="Microsoft Sans Serif"/>
              </a:rPr>
              <a:t>the 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world’s</a:t>
            </a:r>
            <a:r>
              <a:rPr sz="1300" spc="114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largest</a:t>
            </a:r>
            <a:r>
              <a:rPr sz="1300" spc="4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supercomputers.</a:t>
            </a:r>
            <a:endParaRPr sz="1300">
              <a:latin typeface="Microsoft Sans Serif"/>
              <a:cs typeface="Microsoft Sans Serif"/>
            </a:endParaRPr>
          </a:p>
          <a:p>
            <a:pPr marL="12700" marR="40640">
              <a:lnSpc>
                <a:spcPct val="90100"/>
              </a:lnSpc>
              <a:spcBef>
                <a:spcPts val="900"/>
              </a:spcBef>
              <a:buClr>
                <a:srgbClr val="252525"/>
              </a:buClr>
              <a:buSzPct val="92307"/>
              <a:buChar char="◦"/>
              <a:tabLst>
                <a:tab pos="72390" algn="l"/>
              </a:tabLst>
            </a:pPr>
            <a:r>
              <a:rPr sz="1300" spc="-25" dirty="0">
                <a:latin typeface="Microsoft Sans Serif"/>
                <a:cs typeface="Microsoft Sans Serif"/>
              </a:rPr>
              <a:t>Fluids</a:t>
            </a:r>
            <a:r>
              <a:rPr sz="1300" spc="135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like</a:t>
            </a:r>
            <a:r>
              <a:rPr sz="1300" spc="95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the</a:t>
            </a:r>
            <a:r>
              <a:rPr sz="1300" spc="6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atmosphere</a:t>
            </a:r>
            <a:r>
              <a:rPr sz="1300" spc="6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follow</a:t>
            </a:r>
            <a:r>
              <a:rPr sz="1300" spc="13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a</a:t>
            </a:r>
            <a:r>
              <a:rPr sz="1300" spc="2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set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of</a:t>
            </a:r>
            <a:r>
              <a:rPr sz="1300" spc="6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rules</a:t>
            </a:r>
            <a:r>
              <a:rPr sz="1300" spc="95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called</a:t>
            </a:r>
            <a:r>
              <a:rPr sz="1300" spc="14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the</a:t>
            </a:r>
            <a:r>
              <a:rPr sz="1300" spc="15" dirty="0">
                <a:latin typeface="Microsoft Sans Serif"/>
                <a:cs typeface="Microsoft Sans Serif"/>
              </a:rPr>
              <a:t> </a:t>
            </a:r>
            <a:r>
              <a:rPr sz="1300" i="1" spc="-5" dirty="0">
                <a:latin typeface="Arial"/>
                <a:cs typeface="Arial"/>
              </a:rPr>
              <a:t>Navier</a:t>
            </a:r>
            <a:r>
              <a:rPr sz="1300" i="1" spc="4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Stokes</a:t>
            </a:r>
            <a:r>
              <a:rPr sz="1300" i="1" spc="5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equations</a:t>
            </a:r>
            <a:r>
              <a:rPr sz="1300" spc="-5" dirty="0">
                <a:latin typeface="Microsoft Sans Serif"/>
                <a:cs typeface="Microsoft Sans Serif"/>
              </a:rPr>
              <a:t>.</a:t>
            </a:r>
            <a:r>
              <a:rPr sz="1300" spc="55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Unfortunately</a:t>
            </a:r>
            <a:r>
              <a:rPr sz="1300" spc="165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we</a:t>
            </a:r>
            <a:r>
              <a:rPr sz="1300" spc="55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don’t</a:t>
            </a:r>
            <a:r>
              <a:rPr sz="1300" spc="9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know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a </a:t>
            </a:r>
            <a:r>
              <a:rPr sz="1300" spc="-15" dirty="0">
                <a:latin typeface="Microsoft Sans Serif"/>
                <a:cs typeface="Microsoft Sans Serif"/>
              </a:rPr>
              <a:t>direct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solution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for </a:t>
            </a:r>
            <a:r>
              <a:rPr sz="1300" spc="-10" dirty="0">
                <a:latin typeface="Microsoft Sans Serif"/>
                <a:cs typeface="Microsoft Sans Serif"/>
              </a:rPr>
              <a:t>these </a:t>
            </a:r>
            <a:r>
              <a:rPr sz="1300" spc="-20" dirty="0">
                <a:latin typeface="Microsoft Sans Serif"/>
                <a:cs typeface="Microsoft Sans Serif"/>
              </a:rPr>
              <a:t>equations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40" dirty="0">
                <a:latin typeface="Microsoft Sans Serif"/>
                <a:cs typeface="Microsoft Sans Serif"/>
              </a:rPr>
              <a:t>– </a:t>
            </a:r>
            <a:r>
              <a:rPr sz="1300" spc="-20" dirty="0">
                <a:latin typeface="Microsoft Sans Serif"/>
                <a:cs typeface="Microsoft Sans Serif"/>
              </a:rPr>
              <a:t>one </a:t>
            </a:r>
            <a:r>
              <a:rPr sz="1300" spc="-5" dirty="0">
                <a:latin typeface="Microsoft Sans Serif"/>
                <a:cs typeface="Microsoft Sans Serif"/>
              </a:rPr>
              <a:t>of </a:t>
            </a:r>
            <a:r>
              <a:rPr sz="1300" spc="-15" dirty="0">
                <a:latin typeface="Microsoft Sans Serif"/>
                <a:cs typeface="Microsoft Sans Serif"/>
              </a:rPr>
              <a:t>the </a:t>
            </a:r>
            <a:r>
              <a:rPr sz="1300" spc="-5" dirty="0">
                <a:latin typeface="Microsoft Sans Serif"/>
                <a:cs typeface="Microsoft Sans Serif"/>
              </a:rPr>
              <a:t>greatest </a:t>
            </a:r>
            <a:r>
              <a:rPr sz="1300" spc="-25" dirty="0">
                <a:latin typeface="Microsoft Sans Serif"/>
                <a:cs typeface="Microsoft Sans Serif"/>
              </a:rPr>
              <a:t>unsolved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problems </a:t>
            </a:r>
            <a:r>
              <a:rPr sz="1300" spc="-25" dirty="0">
                <a:latin typeface="Microsoft Sans Serif"/>
                <a:cs typeface="Microsoft Sans Serif"/>
              </a:rPr>
              <a:t>in </a:t>
            </a:r>
            <a:r>
              <a:rPr sz="1300" spc="-5" dirty="0">
                <a:latin typeface="Microsoft Sans Serif"/>
                <a:cs typeface="Microsoft Sans Serif"/>
              </a:rPr>
              <a:t>mathematics </a:t>
            </a:r>
            <a:r>
              <a:rPr sz="1300" spc="-20" dirty="0">
                <a:latin typeface="Microsoft Sans Serif"/>
                <a:cs typeface="Microsoft Sans Serif"/>
              </a:rPr>
              <a:t>and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one </a:t>
            </a:r>
            <a:r>
              <a:rPr sz="1300" spc="-5" dirty="0">
                <a:latin typeface="Microsoft Sans Serif"/>
                <a:cs typeface="Microsoft Sans Serif"/>
              </a:rPr>
              <a:t>of </a:t>
            </a:r>
            <a:r>
              <a:rPr sz="1300" spc="-15" dirty="0">
                <a:latin typeface="Microsoft Sans Serif"/>
                <a:cs typeface="Microsoft Sans Serif"/>
              </a:rPr>
              <a:t>the </a:t>
            </a:r>
            <a:r>
              <a:rPr sz="1300" spc="-5" dirty="0">
                <a:latin typeface="Microsoft Sans Serif"/>
                <a:cs typeface="Microsoft Sans Serif"/>
              </a:rPr>
              <a:t>$1 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million</a:t>
            </a:r>
            <a:r>
              <a:rPr sz="1300" spc="120" dirty="0">
                <a:latin typeface="Microsoft Sans Serif"/>
                <a:cs typeface="Microsoft Sans Serif"/>
              </a:rPr>
              <a:t> </a:t>
            </a:r>
            <a:r>
              <a:rPr sz="1300" i="1" spc="-5" dirty="0">
                <a:latin typeface="Arial"/>
                <a:cs typeface="Arial"/>
              </a:rPr>
              <a:t>Millennium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spc="-5" dirty="0">
                <a:latin typeface="Arial"/>
                <a:cs typeface="Arial"/>
              </a:rPr>
              <a:t>Prize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Problems</a:t>
            </a:r>
            <a:r>
              <a:rPr sz="1300" spc="-10" dirty="0">
                <a:latin typeface="Microsoft Sans Serif"/>
                <a:cs typeface="Microsoft Sans Serif"/>
              </a:rPr>
              <a:t>.</a:t>
            </a:r>
            <a:endParaRPr sz="1300">
              <a:latin typeface="Microsoft Sans Serif"/>
              <a:cs typeface="Microsoft Sans Serif"/>
            </a:endParaRPr>
          </a:p>
          <a:p>
            <a:pPr marL="12700" marR="5080">
              <a:lnSpc>
                <a:spcPts val="1410"/>
              </a:lnSpc>
              <a:spcBef>
                <a:spcPts val="915"/>
              </a:spcBef>
              <a:buClr>
                <a:srgbClr val="252525"/>
              </a:buClr>
              <a:buSzPct val="92307"/>
              <a:buChar char="◦"/>
              <a:tabLst>
                <a:tab pos="72390" algn="l"/>
              </a:tabLst>
            </a:pPr>
            <a:r>
              <a:rPr sz="1300" spc="-15" dirty="0">
                <a:latin typeface="Microsoft Sans Serif"/>
                <a:cs typeface="Microsoft Sans Serif"/>
              </a:rPr>
              <a:t>Instead,</a:t>
            </a:r>
            <a:r>
              <a:rPr sz="1300" spc="13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supercomputers</a:t>
            </a:r>
            <a:r>
              <a:rPr sz="1300" spc="13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divide</a:t>
            </a:r>
            <a:r>
              <a:rPr sz="1300" spc="13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the</a:t>
            </a:r>
            <a:r>
              <a:rPr sz="1300" spc="5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entire</a:t>
            </a:r>
            <a:r>
              <a:rPr sz="1300" spc="13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atmosphere</a:t>
            </a:r>
            <a:r>
              <a:rPr sz="1300" spc="9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into</a:t>
            </a:r>
            <a:r>
              <a:rPr sz="1300" spc="90" dirty="0">
                <a:latin typeface="Microsoft Sans Serif"/>
                <a:cs typeface="Microsoft Sans Serif"/>
              </a:rPr>
              <a:t> </a:t>
            </a:r>
            <a:r>
              <a:rPr sz="1300" spc="-30" dirty="0">
                <a:latin typeface="Microsoft Sans Serif"/>
                <a:cs typeface="Microsoft Sans Serif"/>
              </a:rPr>
              <a:t>millions</a:t>
            </a:r>
            <a:r>
              <a:rPr sz="1300" spc="21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of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blocks</a:t>
            </a:r>
            <a:r>
              <a:rPr sz="1300" spc="2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each</a:t>
            </a:r>
            <a:r>
              <a:rPr sz="1300" spc="6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around</a:t>
            </a:r>
            <a:r>
              <a:rPr sz="1300" spc="13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one</a:t>
            </a:r>
            <a:r>
              <a:rPr sz="1300" spc="55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cubic</a:t>
            </a:r>
            <a:r>
              <a:rPr sz="1300" spc="13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kilometer</a:t>
            </a:r>
            <a:r>
              <a:rPr sz="1300" spc="5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in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size</a:t>
            </a:r>
            <a:r>
              <a:rPr sz="1300" spc="8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and</a:t>
            </a:r>
            <a:r>
              <a:rPr sz="1300" spc="8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use</a:t>
            </a:r>
            <a:r>
              <a:rPr sz="1300" spc="45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numeric</a:t>
            </a:r>
            <a:r>
              <a:rPr sz="1300" spc="12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simulations</a:t>
            </a:r>
            <a:r>
              <a:rPr sz="1300" spc="19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to</a:t>
            </a:r>
            <a:r>
              <a:rPr sz="1300" spc="1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create</a:t>
            </a:r>
            <a:r>
              <a:rPr sz="1300" spc="4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a</a:t>
            </a:r>
            <a:r>
              <a:rPr sz="1300" spc="1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high-resolution</a:t>
            </a:r>
            <a:r>
              <a:rPr sz="1300" spc="15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forecast.</a:t>
            </a:r>
            <a:endParaRPr sz="1300">
              <a:latin typeface="Microsoft Sans Serif"/>
              <a:cs typeface="Microsoft Sans Serif"/>
            </a:endParaRPr>
          </a:p>
          <a:p>
            <a:pPr marL="12700" marR="19685">
              <a:lnSpc>
                <a:spcPct val="90100"/>
              </a:lnSpc>
              <a:spcBef>
                <a:spcPts val="875"/>
              </a:spcBef>
              <a:buClr>
                <a:srgbClr val="252525"/>
              </a:buClr>
              <a:buSzPct val="92307"/>
              <a:buChar char="◦"/>
              <a:tabLst>
                <a:tab pos="72390" algn="l"/>
              </a:tabLst>
            </a:pPr>
            <a:r>
              <a:rPr sz="1300" spc="-15" dirty="0">
                <a:latin typeface="Microsoft Sans Serif"/>
                <a:cs typeface="Microsoft Sans Serif"/>
              </a:rPr>
              <a:t>But even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tiny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differences</a:t>
            </a:r>
            <a:r>
              <a:rPr sz="1300" spc="-5" dirty="0">
                <a:latin typeface="Microsoft Sans Serif"/>
                <a:cs typeface="Microsoft Sans Serif"/>
              </a:rPr>
              <a:t> </a:t>
            </a:r>
            <a:r>
              <a:rPr sz="1300" spc="-30" dirty="0">
                <a:latin typeface="Microsoft Sans Serif"/>
                <a:cs typeface="Microsoft Sans Serif"/>
              </a:rPr>
              <a:t>in </a:t>
            </a:r>
            <a:r>
              <a:rPr sz="1300" spc="-5" dirty="0">
                <a:latin typeface="Microsoft Sans Serif"/>
                <a:cs typeface="Microsoft Sans Serif"/>
              </a:rPr>
              <a:t>measurements </a:t>
            </a:r>
            <a:r>
              <a:rPr sz="1300" spc="-15" dirty="0">
                <a:latin typeface="Microsoft Sans Serif"/>
                <a:cs typeface="Microsoft Sans Serif"/>
              </a:rPr>
              <a:t>and the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simulation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parameters </a:t>
            </a:r>
            <a:r>
              <a:rPr sz="1300" spc="-5" dirty="0">
                <a:latin typeface="Microsoft Sans Serif"/>
                <a:cs typeface="Microsoft Sans Serif"/>
              </a:rPr>
              <a:t>can </a:t>
            </a:r>
            <a:r>
              <a:rPr sz="1300" spc="-20" dirty="0">
                <a:latin typeface="Microsoft Sans Serif"/>
                <a:cs typeface="Microsoft Sans Serif"/>
              </a:rPr>
              <a:t>have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great effect on </a:t>
            </a:r>
            <a:r>
              <a:rPr sz="1300" spc="-10" dirty="0">
                <a:latin typeface="Microsoft Sans Serif"/>
                <a:cs typeface="Microsoft Sans Serif"/>
              </a:rPr>
              <a:t>these </a:t>
            </a:r>
            <a:r>
              <a:rPr sz="1300" spc="-5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predictions.</a:t>
            </a:r>
            <a:r>
              <a:rPr sz="1300" spc="16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Therefore,</a:t>
            </a:r>
            <a:r>
              <a:rPr sz="1300" spc="165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it</a:t>
            </a:r>
            <a:r>
              <a:rPr sz="1300" spc="5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is</a:t>
            </a:r>
            <a:r>
              <a:rPr sz="1300" spc="55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still</a:t>
            </a:r>
            <a:r>
              <a:rPr sz="1300" spc="85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impossible</a:t>
            </a:r>
            <a:r>
              <a:rPr sz="1300" spc="12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to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accurately</a:t>
            </a:r>
            <a:r>
              <a:rPr sz="1300" spc="12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predict</a:t>
            </a:r>
            <a:r>
              <a:rPr sz="1300" spc="9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the</a:t>
            </a:r>
            <a:r>
              <a:rPr sz="1300" spc="5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weather</a:t>
            </a:r>
            <a:r>
              <a:rPr sz="1300" spc="12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more</a:t>
            </a:r>
            <a:r>
              <a:rPr sz="1300" spc="15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than</a:t>
            </a:r>
            <a:r>
              <a:rPr sz="1300" spc="5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a</a:t>
            </a:r>
            <a:r>
              <a:rPr sz="1300" spc="5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few</a:t>
            </a:r>
            <a:r>
              <a:rPr sz="1300" spc="1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weeks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in</a:t>
            </a:r>
            <a:r>
              <a:rPr sz="1300" spc="9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advance</a:t>
            </a:r>
            <a:r>
              <a:rPr sz="1300" spc="175" dirty="0">
                <a:latin typeface="Microsoft Sans Serif"/>
                <a:cs typeface="Microsoft Sans Serif"/>
              </a:rPr>
              <a:t> </a:t>
            </a:r>
            <a:r>
              <a:rPr sz="1300" spc="340" dirty="0">
                <a:latin typeface="Microsoft Sans Serif"/>
                <a:cs typeface="Microsoft Sans Serif"/>
              </a:rPr>
              <a:t>–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but</a:t>
            </a:r>
            <a:r>
              <a:rPr sz="1300" spc="45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the</a:t>
            </a:r>
            <a:r>
              <a:rPr sz="1300" spc="8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accuracy</a:t>
            </a:r>
            <a:r>
              <a:rPr sz="1300" spc="8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of</a:t>
            </a:r>
            <a:r>
              <a:rPr sz="1300" spc="1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mathematical</a:t>
            </a:r>
            <a:r>
              <a:rPr sz="1300" spc="4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models</a:t>
            </a:r>
            <a:r>
              <a:rPr sz="1300" spc="55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and</a:t>
            </a:r>
            <a:r>
              <a:rPr sz="1300" spc="8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speed</a:t>
            </a:r>
            <a:r>
              <a:rPr sz="1300" spc="1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of</a:t>
            </a:r>
            <a:r>
              <a:rPr sz="1300" spc="1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computers</a:t>
            </a:r>
            <a:r>
              <a:rPr sz="1300" spc="85" dirty="0">
                <a:latin typeface="Microsoft Sans Serif"/>
                <a:cs typeface="Microsoft Sans Serif"/>
              </a:rPr>
              <a:t> </a:t>
            </a:r>
            <a:r>
              <a:rPr sz="1300" spc="-40" dirty="0">
                <a:latin typeface="Microsoft Sans Serif"/>
                <a:cs typeface="Microsoft Sans Serif"/>
              </a:rPr>
              <a:t>will</a:t>
            </a:r>
            <a:r>
              <a:rPr sz="1300" spc="125" dirty="0">
                <a:latin typeface="Microsoft Sans Serif"/>
                <a:cs typeface="Microsoft Sans Serif"/>
              </a:rPr>
              <a:t> </a:t>
            </a:r>
            <a:r>
              <a:rPr sz="1300" spc="-25" dirty="0">
                <a:latin typeface="Microsoft Sans Serif"/>
                <a:cs typeface="Microsoft Sans Serif"/>
              </a:rPr>
              <a:t>only</a:t>
            </a:r>
            <a:r>
              <a:rPr sz="1300" spc="9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improve</a:t>
            </a:r>
            <a:r>
              <a:rPr sz="1300" spc="80" dirty="0">
                <a:latin typeface="Microsoft Sans Serif"/>
                <a:cs typeface="Microsoft Sans Serif"/>
              </a:rPr>
              <a:t> </a:t>
            </a:r>
            <a:r>
              <a:rPr sz="1300" spc="-30" dirty="0">
                <a:latin typeface="Microsoft Sans Serif"/>
                <a:cs typeface="Microsoft Sans Serif"/>
              </a:rPr>
              <a:t>in</a:t>
            </a:r>
            <a:r>
              <a:rPr sz="1300" spc="50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the</a:t>
            </a:r>
            <a:r>
              <a:rPr sz="1300" spc="85" dirty="0">
                <a:latin typeface="Microsoft Sans Serif"/>
                <a:cs typeface="Microsoft Sans Serif"/>
              </a:rPr>
              <a:t> </a:t>
            </a:r>
            <a:r>
              <a:rPr sz="1300" spc="65" dirty="0">
                <a:latin typeface="Microsoft Sans Serif"/>
                <a:cs typeface="Microsoft Sans Serif"/>
              </a:rPr>
              <a:t>future…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◦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00" spc="-5" dirty="0">
                <a:solidFill>
                  <a:srgbClr val="252525"/>
                </a:solidFill>
                <a:latin typeface="Microsoft Sans Serif"/>
                <a:cs typeface="Microsoft Sans Serif"/>
              </a:rPr>
              <a:t>◦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363" y="510616"/>
            <a:ext cx="2444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  <a:latin typeface="Microsoft Sans Serif"/>
                <a:cs typeface="Microsoft Sans Serif"/>
              </a:rPr>
              <a:t>GAMBLING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21696"/>
            <a:ext cx="8128000" cy="1649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0"/>
              </a:spcBef>
              <a:buClr>
                <a:srgbClr val="252525"/>
              </a:buClr>
              <a:buSzPct val="93333"/>
              <a:buChar char="◦"/>
              <a:tabLst>
                <a:tab pos="81915" algn="l"/>
              </a:tabLst>
            </a:pPr>
            <a:r>
              <a:rPr sz="1500" spc="15" dirty="0">
                <a:latin typeface="Microsoft Sans Serif"/>
                <a:cs typeface="Microsoft Sans Serif"/>
              </a:rPr>
              <a:t>While </a:t>
            </a:r>
            <a:r>
              <a:rPr sz="1500" spc="5" dirty="0">
                <a:latin typeface="Microsoft Sans Serif"/>
                <a:cs typeface="Microsoft Sans Serif"/>
              </a:rPr>
              <a:t>it is </a:t>
            </a:r>
            <a:r>
              <a:rPr sz="1500" dirty="0">
                <a:latin typeface="Microsoft Sans Serif"/>
                <a:cs typeface="Microsoft Sans Serif"/>
              </a:rPr>
              <a:t>impossible </a:t>
            </a:r>
            <a:r>
              <a:rPr sz="1500" spc="10" dirty="0">
                <a:latin typeface="Microsoft Sans Serif"/>
                <a:cs typeface="Microsoft Sans Serif"/>
              </a:rPr>
              <a:t>to </a:t>
            </a:r>
            <a:r>
              <a:rPr sz="1500" spc="-15" dirty="0">
                <a:latin typeface="Microsoft Sans Serif"/>
                <a:cs typeface="Microsoft Sans Serif"/>
              </a:rPr>
              <a:t>use </a:t>
            </a:r>
            <a:r>
              <a:rPr sz="1500" dirty="0">
                <a:latin typeface="Microsoft Sans Serif"/>
                <a:cs typeface="Microsoft Sans Serif"/>
              </a:rPr>
              <a:t>probability </a:t>
            </a:r>
            <a:r>
              <a:rPr sz="1500" spc="10" dirty="0">
                <a:latin typeface="Microsoft Sans Serif"/>
                <a:cs typeface="Microsoft Sans Serif"/>
              </a:rPr>
              <a:t>to </a:t>
            </a:r>
            <a:r>
              <a:rPr sz="1500" dirty="0">
                <a:latin typeface="Microsoft Sans Serif"/>
                <a:cs typeface="Microsoft Sans Serif"/>
              </a:rPr>
              <a:t>predict the </a:t>
            </a:r>
            <a:r>
              <a:rPr sz="1500" i="1" spc="-5" dirty="0">
                <a:latin typeface="Arial"/>
                <a:cs typeface="Arial"/>
              </a:rPr>
              <a:t>next </a:t>
            </a:r>
            <a:r>
              <a:rPr sz="1500" spc="5" dirty="0">
                <a:latin typeface="Microsoft Sans Serif"/>
                <a:cs typeface="Microsoft Sans Serif"/>
              </a:rPr>
              <a:t>dice </a:t>
            </a:r>
            <a:r>
              <a:rPr sz="1500" dirty="0">
                <a:latin typeface="Microsoft Sans Serif"/>
                <a:cs typeface="Microsoft Sans Serif"/>
              </a:rPr>
              <a:t>roll </a:t>
            </a:r>
            <a:r>
              <a:rPr sz="1500" spc="-5" dirty="0">
                <a:latin typeface="Microsoft Sans Serif"/>
                <a:cs typeface="Microsoft Sans Serif"/>
              </a:rPr>
              <a:t>or </a:t>
            </a:r>
            <a:r>
              <a:rPr sz="1500" dirty="0">
                <a:latin typeface="Microsoft Sans Serif"/>
                <a:cs typeface="Microsoft Sans Serif"/>
              </a:rPr>
              <a:t>roulette number you can 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accurately</a:t>
            </a:r>
            <a:r>
              <a:rPr sz="1500" spc="-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predict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-15" dirty="0">
                <a:latin typeface="Microsoft Sans Serif"/>
                <a:cs typeface="Microsoft Sans Serif"/>
              </a:rPr>
              <a:t>what</a:t>
            </a:r>
            <a:r>
              <a:rPr sz="1500" spc="50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might</a:t>
            </a:r>
            <a:r>
              <a:rPr sz="1500" spc="-3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happen</a:t>
            </a:r>
            <a:r>
              <a:rPr sz="1500" spc="60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in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i="1" spc="-5" dirty="0">
                <a:latin typeface="Arial"/>
                <a:cs typeface="Arial"/>
              </a:rPr>
              <a:t>next</a:t>
            </a:r>
            <a:r>
              <a:rPr sz="1500" i="1" spc="25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1000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dice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rolls </a:t>
            </a:r>
            <a:r>
              <a:rPr sz="1500" spc="400" dirty="0">
                <a:latin typeface="Microsoft Sans Serif"/>
                <a:cs typeface="Microsoft Sans Serif"/>
              </a:rPr>
              <a:t>–</a:t>
            </a:r>
            <a:r>
              <a:rPr sz="1500" spc="-20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this</a:t>
            </a:r>
            <a:r>
              <a:rPr sz="1500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is</a:t>
            </a:r>
            <a:r>
              <a:rPr sz="1500" spc="-3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called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i="1" spc="-5" dirty="0">
                <a:latin typeface="Arial"/>
                <a:cs typeface="Arial"/>
              </a:rPr>
              <a:t>Law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of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Large </a:t>
            </a:r>
            <a:r>
              <a:rPr sz="1500" i="1" spc="-400" dirty="0">
                <a:latin typeface="Arial"/>
                <a:cs typeface="Arial"/>
              </a:rPr>
              <a:t> </a:t>
            </a:r>
            <a:r>
              <a:rPr sz="1500" i="1" spc="-5" dirty="0">
                <a:latin typeface="Arial"/>
                <a:cs typeface="Arial"/>
              </a:rPr>
              <a:t>Numbers</a:t>
            </a:r>
            <a:r>
              <a:rPr sz="1500" spc="-5" dirty="0">
                <a:latin typeface="Microsoft Sans Serif"/>
                <a:cs typeface="Microsoft Sans Serif"/>
              </a:rPr>
              <a:t>. </a:t>
            </a:r>
            <a:r>
              <a:rPr sz="1500" spc="20" dirty="0">
                <a:latin typeface="Microsoft Sans Serif"/>
                <a:cs typeface="Microsoft Sans Serif"/>
              </a:rPr>
              <a:t>Even </a:t>
            </a:r>
            <a:r>
              <a:rPr sz="1500" spc="5" dirty="0">
                <a:latin typeface="Microsoft Sans Serif"/>
                <a:cs typeface="Microsoft Sans Serif"/>
              </a:rPr>
              <a:t>a </a:t>
            </a:r>
            <a:r>
              <a:rPr sz="1500" spc="-5" dirty="0">
                <a:latin typeface="Microsoft Sans Serif"/>
                <a:cs typeface="Microsoft Sans Serif"/>
              </a:rPr>
              <a:t>winning </a:t>
            </a:r>
            <a:r>
              <a:rPr sz="1500" dirty="0">
                <a:latin typeface="Microsoft Sans Serif"/>
                <a:cs typeface="Microsoft Sans Serif"/>
              </a:rPr>
              <a:t>probability </a:t>
            </a:r>
            <a:r>
              <a:rPr sz="1500" spc="-5" dirty="0">
                <a:latin typeface="Microsoft Sans Serif"/>
                <a:cs typeface="Microsoft Sans Serif"/>
              </a:rPr>
              <a:t>of 49% </a:t>
            </a:r>
            <a:r>
              <a:rPr sz="1500" spc="15" dirty="0">
                <a:latin typeface="Microsoft Sans Serif"/>
                <a:cs typeface="Microsoft Sans Serif"/>
              </a:rPr>
              <a:t>gives </a:t>
            </a:r>
            <a:r>
              <a:rPr sz="1500" dirty="0">
                <a:latin typeface="Microsoft Sans Serif"/>
                <a:cs typeface="Microsoft Sans Serif"/>
              </a:rPr>
              <a:t>the </a:t>
            </a:r>
            <a:r>
              <a:rPr sz="1500" spc="-10" dirty="0">
                <a:latin typeface="Microsoft Sans Serif"/>
                <a:cs typeface="Microsoft Sans Serif"/>
              </a:rPr>
              <a:t>“house” </a:t>
            </a:r>
            <a:r>
              <a:rPr sz="1500" spc="5" dirty="0">
                <a:latin typeface="Microsoft Sans Serif"/>
                <a:cs typeface="Microsoft Sans Serif"/>
              </a:rPr>
              <a:t>a </a:t>
            </a:r>
            <a:r>
              <a:rPr sz="1500" dirty="0">
                <a:latin typeface="Microsoft Sans Serif"/>
                <a:cs typeface="Microsoft Sans Serif"/>
              </a:rPr>
              <a:t>sufficient </a:t>
            </a:r>
            <a:r>
              <a:rPr sz="1500" spc="-5" dirty="0">
                <a:latin typeface="Microsoft Sans Serif"/>
                <a:cs typeface="Microsoft Sans Serif"/>
              </a:rPr>
              <a:t>“edge” </a:t>
            </a:r>
            <a:r>
              <a:rPr sz="1500" spc="5" dirty="0">
                <a:latin typeface="Microsoft Sans Serif"/>
                <a:cs typeface="Microsoft Sans Serif"/>
              </a:rPr>
              <a:t>to </a:t>
            </a:r>
            <a:r>
              <a:rPr sz="1500" spc="10" dirty="0">
                <a:latin typeface="Microsoft Sans Serif"/>
                <a:cs typeface="Microsoft Sans Serif"/>
              </a:rPr>
              <a:t>make </a:t>
            </a:r>
            <a:r>
              <a:rPr sz="1500" spc="-5" dirty="0">
                <a:latin typeface="Microsoft Sans Serif"/>
                <a:cs typeface="Microsoft Sans Serif"/>
              </a:rPr>
              <a:t>great </a:t>
            </a:r>
            <a:r>
              <a:rPr sz="1500" dirty="0">
                <a:latin typeface="Microsoft Sans Serif"/>
                <a:cs typeface="Microsoft Sans Serif"/>
              </a:rPr>
              <a:t> profits.</a:t>
            </a:r>
            <a:endParaRPr sz="1500">
              <a:latin typeface="Microsoft Sans Serif"/>
              <a:cs typeface="Microsoft Sans Serif"/>
            </a:endParaRPr>
          </a:p>
          <a:p>
            <a:pPr marL="81280" indent="-69215">
              <a:lnSpc>
                <a:spcPct val="100000"/>
              </a:lnSpc>
              <a:spcBef>
                <a:spcPts val="1085"/>
              </a:spcBef>
              <a:buClr>
                <a:srgbClr val="252525"/>
              </a:buClr>
              <a:buSzPct val="93333"/>
              <a:buChar char="◦"/>
              <a:tabLst>
                <a:tab pos="81915" algn="l"/>
              </a:tabLst>
            </a:pPr>
            <a:r>
              <a:rPr sz="1500" dirty="0">
                <a:latin typeface="Microsoft Sans Serif"/>
                <a:cs typeface="Microsoft Sans Serif"/>
              </a:rPr>
              <a:t>You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can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also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use</a:t>
            </a:r>
            <a:r>
              <a:rPr sz="1500" spc="60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game</a:t>
            </a:r>
            <a:r>
              <a:rPr sz="1500" spc="-5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theory</a:t>
            </a:r>
            <a:r>
              <a:rPr sz="1500" spc="3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random</a:t>
            </a:r>
            <a:r>
              <a:rPr sz="1500" spc="3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walks</a:t>
            </a:r>
            <a:r>
              <a:rPr sz="1500" spc="4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and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statistics</a:t>
            </a:r>
            <a:r>
              <a:rPr sz="1500" spc="-35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to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develop</a:t>
            </a:r>
            <a:r>
              <a:rPr sz="1500" spc="-5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and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test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gambling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500" spc="-5" dirty="0">
                <a:latin typeface="Microsoft Sans Serif"/>
                <a:cs typeface="Microsoft Sans Serif"/>
              </a:rPr>
              <a:t>strategies.</a:t>
            </a:r>
            <a:r>
              <a:rPr sz="1500" spc="4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Sports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betting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is</a:t>
            </a:r>
            <a:r>
              <a:rPr sz="1500" spc="-3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particularly</a:t>
            </a:r>
            <a:r>
              <a:rPr sz="1500" spc="-3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interesting</a:t>
            </a:r>
            <a:r>
              <a:rPr sz="1500" spc="-10" dirty="0">
                <a:latin typeface="Microsoft Sans Serif"/>
                <a:cs typeface="Microsoft Sans Serif"/>
              </a:rPr>
              <a:t> because</a:t>
            </a:r>
            <a:r>
              <a:rPr sz="1500" spc="6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3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odds</a:t>
            </a:r>
            <a:r>
              <a:rPr sz="1500" spc="3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change</a:t>
            </a:r>
            <a:r>
              <a:rPr sz="1500" spc="65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over</a:t>
            </a:r>
            <a:r>
              <a:rPr sz="1500" spc="-70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time.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616"/>
            <a:ext cx="4117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  <a:latin typeface="Microsoft Sans Serif"/>
                <a:cs typeface="Microsoft Sans Serif"/>
              </a:rPr>
              <a:t>SEARCH</a:t>
            </a:r>
            <a:r>
              <a:rPr sz="3600" spc="-5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252525"/>
                </a:solidFill>
                <a:latin typeface="Microsoft Sans Serif"/>
                <a:cs typeface="Microsoft Sans Serif"/>
              </a:rPr>
              <a:t>ENGINES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21696"/>
            <a:ext cx="8254365" cy="17640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81280" indent="-69215">
              <a:lnSpc>
                <a:spcPct val="100000"/>
              </a:lnSpc>
              <a:spcBef>
                <a:spcPts val="275"/>
              </a:spcBef>
              <a:buClr>
                <a:srgbClr val="252525"/>
              </a:buClr>
              <a:buSzPct val="93333"/>
              <a:buChar char="◦"/>
              <a:tabLst>
                <a:tab pos="81915" algn="l"/>
              </a:tabLst>
            </a:pPr>
            <a:r>
              <a:rPr sz="1500" spc="5" dirty="0">
                <a:latin typeface="Microsoft Sans Serif"/>
                <a:cs typeface="Microsoft Sans Serif"/>
              </a:rPr>
              <a:t>Billions</a:t>
            </a:r>
            <a:r>
              <a:rPr sz="1500" spc="-7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of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people</a:t>
            </a:r>
            <a:r>
              <a:rPr sz="1500" spc="25" dirty="0">
                <a:latin typeface="Microsoft Sans Serif"/>
                <a:cs typeface="Microsoft Sans Serif"/>
              </a:rPr>
              <a:t> </a:t>
            </a:r>
            <a:r>
              <a:rPr sz="1500" spc="-15" dirty="0">
                <a:latin typeface="Microsoft Sans Serif"/>
                <a:cs typeface="Microsoft Sans Serif"/>
              </a:rPr>
              <a:t>use</a:t>
            </a:r>
            <a:r>
              <a:rPr sz="1500" spc="6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2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internet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every</a:t>
            </a:r>
            <a:r>
              <a:rPr sz="1500" spc="-3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day.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One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of</a:t>
            </a:r>
            <a:r>
              <a:rPr sz="1500" spc="5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reasons</a:t>
            </a:r>
            <a:r>
              <a:rPr sz="1500" spc="80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is</a:t>
            </a:r>
            <a:r>
              <a:rPr sz="1500" dirty="0">
                <a:latin typeface="Microsoft Sans Serif"/>
                <a:cs typeface="Microsoft Sans Serif"/>
              </a:rPr>
              <a:t> that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internet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makes</a:t>
            </a:r>
            <a:r>
              <a:rPr sz="1500" spc="-35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it</a:t>
            </a:r>
            <a:r>
              <a:rPr sz="1500" spc="-30" dirty="0">
                <a:latin typeface="Microsoft Sans Serif"/>
                <a:cs typeface="Microsoft Sans Serif"/>
              </a:rPr>
              <a:t> </a:t>
            </a:r>
            <a:r>
              <a:rPr sz="1500" spc="-15" dirty="0">
                <a:latin typeface="Microsoft Sans Serif"/>
                <a:cs typeface="Microsoft Sans Serif"/>
              </a:rPr>
              <a:t>so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500" spc="-10" dirty="0">
                <a:latin typeface="Microsoft Sans Serif"/>
                <a:cs typeface="Microsoft Sans Serif"/>
              </a:rPr>
              <a:t>easy</a:t>
            </a:r>
            <a:r>
              <a:rPr sz="1500" spc="65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to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find</a:t>
            </a:r>
            <a:r>
              <a:rPr sz="1500" spc="-55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information</a:t>
            </a:r>
            <a:r>
              <a:rPr sz="1500" spc="-8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quickly</a:t>
            </a:r>
            <a:r>
              <a:rPr sz="1500" spc="-40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for</a:t>
            </a:r>
            <a:r>
              <a:rPr sz="1500" spc="-35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example</a:t>
            </a:r>
            <a:r>
              <a:rPr sz="1500" spc="-90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using</a:t>
            </a:r>
            <a:r>
              <a:rPr sz="1500" spc="5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search</a:t>
            </a:r>
            <a:r>
              <a:rPr sz="1500" spc="5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engines</a:t>
            </a:r>
            <a:r>
              <a:rPr sz="1500" spc="35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like</a:t>
            </a:r>
            <a:r>
              <a:rPr sz="1500" spc="-5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Google.</a:t>
            </a:r>
            <a:endParaRPr sz="1500">
              <a:latin typeface="Microsoft Sans Serif"/>
              <a:cs typeface="Microsoft Sans Serif"/>
            </a:endParaRPr>
          </a:p>
          <a:p>
            <a:pPr marL="12700" marR="5080">
              <a:lnSpc>
                <a:spcPct val="110100"/>
              </a:lnSpc>
              <a:spcBef>
                <a:spcPts val="900"/>
              </a:spcBef>
              <a:buClr>
                <a:srgbClr val="252525"/>
              </a:buClr>
              <a:buSzPct val="93333"/>
              <a:buChar char="◦"/>
              <a:tabLst>
                <a:tab pos="81915" algn="l"/>
              </a:tabLst>
            </a:pPr>
            <a:r>
              <a:rPr sz="1500" spc="10" dirty="0">
                <a:latin typeface="Microsoft Sans Serif"/>
                <a:cs typeface="Microsoft Sans Serif"/>
              </a:rPr>
              <a:t>In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order</a:t>
            </a:r>
            <a:r>
              <a:rPr sz="1500" spc="40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to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find</a:t>
            </a:r>
            <a:r>
              <a:rPr sz="1500" spc="-4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2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most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useful</a:t>
            </a:r>
            <a:r>
              <a:rPr sz="1500" spc="25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websites</a:t>
            </a:r>
            <a:r>
              <a:rPr sz="1500" spc="7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and</a:t>
            </a:r>
            <a:r>
              <a:rPr sz="1500" spc="2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display</a:t>
            </a:r>
            <a:r>
              <a:rPr sz="1500" spc="3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them </a:t>
            </a:r>
            <a:r>
              <a:rPr sz="1500" spc="-5" dirty="0">
                <a:latin typeface="Microsoft Sans Serif"/>
                <a:cs typeface="Microsoft Sans Serif"/>
              </a:rPr>
              <a:t>at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2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top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Google</a:t>
            </a:r>
            <a:r>
              <a:rPr sz="1500" spc="2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represents</a:t>
            </a:r>
            <a:r>
              <a:rPr sz="1500" spc="4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all</a:t>
            </a:r>
            <a:r>
              <a:rPr sz="1500" spc="25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pages </a:t>
            </a:r>
            <a:r>
              <a:rPr sz="1500" spc="-38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on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internet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in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a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gigantic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i="1" dirty="0">
                <a:latin typeface="Arial"/>
                <a:cs typeface="Arial"/>
              </a:rPr>
              <a:t>matrix</a:t>
            </a:r>
            <a:r>
              <a:rPr sz="1500" dirty="0">
                <a:latin typeface="Microsoft Sans Serif"/>
                <a:cs typeface="Microsoft Sans Serif"/>
              </a:rPr>
              <a:t>.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-20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matrix</a:t>
            </a:r>
            <a:r>
              <a:rPr sz="1500" spc="-75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knows</a:t>
            </a:r>
            <a:r>
              <a:rPr sz="1500" spc="6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about</a:t>
            </a:r>
            <a:r>
              <a:rPr sz="1500" spc="4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how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various</a:t>
            </a:r>
            <a:r>
              <a:rPr sz="1500" spc="-80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websites</a:t>
            </a:r>
            <a:r>
              <a:rPr sz="1500" spc="7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are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linked 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and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you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can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spc="-15" dirty="0">
                <a:latin typeface="Microsoft Sans Serif"/>
                <a:cs typeface="Microsoft Sans Serif"/>
              </a:rPr>
              <a:t>use</a:t>
            </a:r>
            <a:r>
              <a:rPr sz="1500" spc="5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linear </a:t>
            </a:r>
            <a:r>
              <a:rPr sz="1500" spc="-5" dirty="0">
                <a:latin typeface="Microsoft Sans Serif"/>
                <a:cs typeface="Microsoft Sans Serif"/>
              </a:rPr>
              <a:t>algebra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probability</a:t>
            </a:r>
            <a:r>
              <a:rPr sz="1500" spc="-3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and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graph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theory</a:t>
            </a:r>
            <a:r>
              <a:rPr sz="1500" spc="35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to</a:t>
            </a:r>
            <a:r>
              <a:rPr sz="1500" spc="-20" dirty="0">
                <a:latin typeface="Microsoft Sans Serif"/>
                <a:cs typeface="Microsoft Sans Serif"/>
              </a:rPr>
              <a:t> </a:t>
            </a:r>
            <a:r>
              <a:rPr sz="1500" spc="15" dirty="0">
                <a:latin typeface="Microsoft Sans Serif"/>
                <a:cs typeface="Microsoft Sans Serif"/>
              </a:rPr>
              <a:t>find</a:t>
            </a:r>
            <a:r>
              <a:rPr sz="1500" spc="-5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most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popular</a:t>
            </a:r>
            <a:r>
              <a:rPr sz="1500" spc="35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sites.</a:t>
            </a: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5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◦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616"/>
            <a:ext cx="5317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2525"/>
                </a:solidFill>
                <a:latin typeface="Microsoft Sans Serif"/>
                <a:cs typeface="Microsoft Sans Serif"/>
              </a:rPr>
              <a:t>FINANCE</a:t>
            </a:r>
            <a:r>
              <a:rPr sz="3600" spc="30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252525"/>
                </a:solidFill>
                <a:latin typeface="Microsoft Sans Serif"/>
                <a:cs typeface="Microsoft Sans Serif"/>
              </a:rPr>
              <a:t>AND</a:t>
            </a:r>
            <a:r>
              <a:rPr sz="3600" spc="5" dirty="0">
                <a:solidFill>
                  <a:srgbClr val="252525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252525"/>
                </a:solidFill>
                <a:latin typeface="Microsoft Sans Serif"/>
                <a:cs typeface="Microsoft Sans Serif"/>
              </a:rPr>
              <a:t>BANKING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01017"/>
            <a:ext cx="8323580" cy="160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z="1800" spc="5" dirty="0">
                <a:latin typeface="Microsoft Sans Serif"/>
                <a:cs typeface="Microsoft Sans Serif"/>
              </a:rPr>
              <a:t>Financial </a:t>
            </a:r>
            <a:r>
              <a:rPr sz="1800" dirty="0">
                <a:latin typeface="Microsoft Sans Serif"/>
                <a:cs typeface="Microsoft Sans Serif"/>
              </a:rPr>
              <a:t>analysts have </a:t>
            </a:r>
            <a:r>
              <a:rPr sz="1800" spc="-15" dirty="0">
                <a:latin typeface="Microsoft Sans Serif"/>
                <a:cs typeface="Microsoft Sans Serif"/>
              </a:rPr>
              <a:t>many </a:t>
            </a:r>
            <a:r>
              <a:rPr sz="1800" spc="5" dirty="0">
                <a:latin typeface="Microsoft Sans Serif"/>
                <a:cs typeface="Microsoft Sans Serif"/>
              </a:rPr>
              <a:t>different </a:t>
            </a:r>
            <a:r>
              <a:rPr sz="1800" spc="-10" dirty="0">
                <a:latin typeface="Microsoft Sans Serif"/>
                <a:cs typeface="Microsoft Sans Serif"/>
              </a:rPr>
              <a:t>mathematical </a:t>
            </a:r>
            <a:r>
              <a:rPr sz="1800" spc="5" dirty="0">
                <a:latin typeface="Microsoft Sans Serif"/>
                <a:cs typeface="Microsoft Sans Serif"/>
              </a:rPr>
              <a:t>tools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5" dirty="0">
                <a:latin typeface="Microsoft Sans Serif"/>
                <a:cs typeface="Microsoft Sans Serif"/>
              </a:rPr>
              <a:t>help </a:t>
            </a:r>
            <a:r>
              <a:rPr sz="1800" dirty="0">
                <a:latin typeface="Microsoft Sans Serif"/>
                <a:cs typeface="Microsoft Sans Serif"/>
              </a:rPr>
              <a:t>them </a:t>
            </a:r>
            <a:r>
              <a:rPr sz="1800" spc="-15" dirty="0">
                <a:latin typeface="Microsoft Sans Serif"/>
                <a:cs typeface="Microsoft Sans Serif"/>
              </a:rPr>
              <a:t>make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better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decisions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example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statistical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models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analyse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historic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economic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data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 probability and </a:t>
            </a:r>
            <a:r>
              <a:rPr sz="1800" i="1" spc="-5" dirty="0">
                <a:latin typeface="Arial"/>
                <a:cs typeface="Arial"/>
              </a:rPr>
              <a:t>Stochastic </a:t>
            </a:r>
            <a:r>
              <a:rPr sz="1800" i="1" dirty="0">
                <a:latin typeface="Arial"/>
                <a:cs typeface="Arial"/>
              </a:rPr>
              <a:t>calculus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5" dirty="0">
                <a:latin typeface="Microsoft Sans Serif"/>
                <a:cs typeface="Microsoft Sans Serif"/>
              </a:rPr>
              <a:t>predict </a:t>
            </a:r>
            <a:r>
              <a:rPr sz="1800" dirty="0">
                <a:latin typeface="Microsoft Sans Serif"/>
                <a:cs typeface="Microsoft Sans Serif"/>
              </a:rPr>
              <a:t>the behaviour of financial </a:t>
            </a:r>
            <a:r>
              <a:rPr sz="1800" spc="-10" dirty="0">
                <a:latin typeface="Microsoft Sans Serif"/>
                <a:cs typeface="Microsoft Sans Serif"/>
              </a:rPr>
              <a:t>markets.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Particularly </a:t>
            </a:r>
            <a:r>
              <a:rPr sz="1800" spc="-10" dirty="0">
                <a:latin typeface="Microsoft Sans Serif"/>
                <a:cs typeface="Microsoft Sans Serif"/>
              </a:rPr>
              <a:t>famous </a:t>
            </a:r>
            <a:r>
              <a:rPr sz="1800" spc="10" dirty="0">
                <a:latin typeface="Microsoft Sans Serif"/>
                <a:cs typeface="Microsoft Sans Serif"/>
              </a:rPr>
              <a:t>is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i="1" spc="-5" dirty="0">
                <a:latin typeface="Arial"/>
                <a:cs typeface="Arial"/>
              </a:rPr>
              <a:t>Black-Scholes </a:t>
            </a:r>
            <a:r>
              <a:rPr sz="1800" i="1" spc="-10" dirty="0">
                <a:latin typeface="Arial"/>
                <a:cs typeface="Arial"/>
              </a:rPr>
              <a:t>equation </a:t>
            </a:r>
            <a:r>
              <a:rPr sz="1800" dirty="0">
                <a:latin typeface="Microsoft Sans Serif"/>
                <a:cs typeface="Microsoft Sans Serif"/>
              </a:rPr>
              <a:t>a partial differential eqaution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used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find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correct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value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derivatives.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847" y="526745"/>
            <a:ext cx="6500495" cy="2177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4"/>
              </a:spcBef>
            </a:pPr>
            <a:r>
              <a:rPr sz="4700" spc="5" dirty="0">
                <a:latin typeface="Microsoft Sans Serif"/>
                <a:cs typeface="Microsoft Sans Serif"/>
              </a:rPr>
              <a:t>Unlocking</a:t>
            </a:r>
            <a:r>
              <a:rPr sz="4700" spc="-75" dirty="0">
                <a:latin typeface="Microsoft Sans Serif"/>
                <a:cs typeface="Microsoft Sans Serif"/>
              </a:rPr>
              <a:t> </a:t>
            </a:r>
            <a:r>
              <a:rPr sz="4700" spc="5" dirty="0">
                <a:latin typeface="Microsoft Sans Serif"/>
                <a:cs typeface="Microsoft Sans Serif"/>
              </a:rPr>
              <a:t>the</a:t>
            </a:r>
            <a:r>
              <a:rPr sz="4700" spc="-5" dirty="0">
                <a:latin typeface="Microsoft Sans Serif"/>
                <a:cs typeface="Microsoft Sans Serif"/>
              </a:rPr>
              <a:t> </a:t>
            </a:r>
            <a:r>
              <a:rPr sz="4700" spc="10" dirty="0">
                <a:latin typeface="Microsoft Sans Serif"/>
                <a:cs typeface="Microsoft Sans Serif"/>
              </a:rPr>
              <a:t>Secrets</a:t>
            </a:r>
            <a:r>
              <a:rPr sz="4700" spc="-30" dirty="0">
                <a:latin typeface="Microsoft Sans Serif"/>
                <a:cs typeface="Microsoft Sans Serif"/>
              </a:rPr>
              <a:t> </a:t>
            </a:r>
            <a:r>
              <a:rPr sz="4700" spc="5" dirty="0">
                <a:latin typeface="Microsoft Sans Serif"/>
                <a:cs typeface="Microsoft Sans Serif"/>
              </a:rPr>
              <a:t>of </a:t>
            </a:r>
            <a:r>
              <a:rPr sz="4700" spc="-1235" dirty="0">
                <a:latin typeface="Microsoft Sans Serif"/>
                <a:cs typeface="Microsoft Sans Serif"/>
              </a:rPr>
              <a:t> </a:t>
            </a:r>
            <a:r>
              <a:rPr sz="4700" spc="10" dirty="0">
                <a:latin typeface="Microsoft Sans Serif"/>
                <a:cs typeface="Microsoft Sans Serif"/>
              </a:rPr>
              <a:t>Discrete </a:t>
            </a:r>
            <a:r>
              <a:rPr sz="4700" spc="5" dirty="0">
                <a:latin typeface="Microsoft Sans Serif"/>
                <a:cs typeface="Microsoft Sans Serif"/>
              </a:rPr>
              <a:t>Mathematics </a:t>
            </a:r>
            <a:r>
              <a:rPr sz="4700" spc="-10" dirty="0">
                <a:latin typeface="Microsoft Sans Serif"/>
                <a:cs typeface="Microsoft Sans Serif"/>
              </a:rPr>
              <a:t>in </a:t>
            </a:r>
            <a:r>
              <a:rPr sz="4700" spc="-1235" dirty="0">
                <a:latin typeface="Microsoft Sans Serif"/>
                <a:cs typeface="Microsoft Sans Serif"/>
              </a:rPr>
              <a:t> </a:t>
            </a:r>
            <a:r>
              <a:rPr sz="4700" dirty="0">
                <a:latin typeface="Microsoft Sans Serif"/>
                <a:cs typeface="Microsoft Sans Serif"/>
              </a:rPr>
              <a:t>Cryptography</a:t>
            </a:r>
            <a:endParaRPr sz="4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496" y="4051808"/>
            <a:ext cx="2493645" cy="6864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97535" marR="5080" indent="-585470">
              <a:lnSpc>
                <a:spcPts val="2310"/>
              </a:lnSpc>
              <a:spcBef>
                <a:spcPts val="665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2400" b="1" spc="-5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ESE</a:t>
            </a:r>
            <a:r>
              <a:rPr sz="2400" b="1" spc="-5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2400" b="1" spc="-30" dirty="0">
                <a:solidFill>
                  <a:srgbClr val="585858"/>
                </a:solidFill>
                <a:latin typeface="Arial"/>
                <a:cs typeface="Arial"/>
              </a:rPr>
              <a:t>T</a:t>
            </a: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ED</a:t>
            </a:r>
            <a:r>
              <a:rPr sz="2400" b="1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Arial"/>
                <a:cs typeface="Arial"/>
              </a:rPr>
              <a:t>B</a:t>
            </a:r>
            <a:r>
              <a:rPr sz="2400" b="1" spc="-20" dirty="0">
                <a:solidFill>
                  <a:srgbClr val="585858"/>
                </a:solidFill>
                <a:latin typeface="Arial"/>
                <a:cs typeface="Arial"/>
              </a:rPr>
              <a:t>Y</a:t>
            </a:r>
            <a:r>
              <a:rPr sz="2400" b="1" dirty="0">
                <a:solidFill>
                  <a:srgbClr val="585858"/>
                </a:solidFill>
                <a:latin typeface="Arial"/>
                <a:cs typeface="Arial"/>
              </a:rPr>
              <a:t>:  </a:t>
            </a:r>
            <a:r>
              <a:rPr sz="2400" b="1" spc="-25" dirty="0">
                <a:solidFill>
                  <a:srgbClr val="585858"/>
                </a:solidFill>
                <a:latin typeface="Arial"/>
                <a:cs typeface="Arial"/>
              </a:rPr>
              <a:t>SUBAA.R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3406-847F-4643-6885-C712E629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1123950"/>
            <a:ext cx="3373119" cy="11207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EF1AC-32D6-D032-6ECC-4F4F4B56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3105150"/>
            <a:ext cx="6915099" cy="138620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2" descr="Different Ways to Say Thank-You — Emily Post">
            <a:extLst>
              <a:ext uri="{FF2B5EF4-FFF2-40B4-BE49-F238E27FC236}">
                <a16:creationId xmlns:a16="http://schemas.microsoft.com/office/drawing/2014/main" id="{5C9A8696-19AA-A799-6B5F-21E44447A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37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760"/>
            <a:ext cx="749427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5" dirty="0">
                <a:latin typeface="Microsoft Sans Serif"/>
                <a:cs typeface="Microsoft Sans Serif"/>
              </a:rPr>
              <a:t>Introduction</a:t>
            </a:r>
            <a:r>
              <a:rPr sz="2450" spc="190" dirty="0">
                <a:latin typeface="Microsoft Sans Serif"/>
                <a:cs typeface="Microsoft Sans Serif"/>
              </a:rPr>
              <a:t> </a:t>
            </a:r>
            <a:r>
              <a:rPr sz="2450" spc="15" dirty="0">
                <a:latin typeface="Microsoft Sans Serif"/>
                <a:cs typeface="Microsoft Sans Serif"/>
              </a:rPr>
              <a:t>to</a:t>
            </a:r>
            <a:r>
              <a:rPr sz="2450" spc="80" dirty="0">
                <a:latin typeface="Microsoft Sans Serif"/>
                <a:cs typeface="Microsoft Sans Serif"/>
              </a:rPr>
              <a:t> </a:t>
            </a:r>
            <a:r>
              <a:rPr sz="2450" spc="15" dirty="0">
                <a:latin typeface="Microsoft Sans Serif"/>
                <a:cs typeface="Microsoft Sans Serif"/>
              </a:rPr>
              <a:t>Discrete</a:t>
            </a:r>
            <a:r>
              <a:rPr sz="2450" spc="80" dirty="0">
                <a:latin typeface="Microsoft Sans Serif"/>
                <a:cs typeface="Microsoft Sans Serif"/>
              </a:rPr>
              <a:t> </a:t>
            </a:r>
            <a:r>
              <a:rPr sz="2450" spc="5" dirty="0">
                <a:latin typeface="Microsoft Sans Serif"/>
                <a:cs typeface="Microsoft Sans Serif"/>
              </a:rPr>
              <a:t>Mathematics</a:t>
            </a:r>
            <a:r>
              <a:rPr sz="2450" spc="220" dirty="0">
                <a:latin typeface="Microsoft Sans Serif"/>
                <a:cs typeface="Microsoft Sans Serif"/>
              </a:rPr>
              <a:t> </a:t>
            </a:r>
            <a:r>
              <a:rPr sz="2450" spc="-5" dirty="0">
                <a:latin typeface="Microsoft Sans Serif"/>
                <a:cs typeface="Microsoft Sans Serif"/>
              </a:rPr>
              <a:t>in</a:t>
            </a:r>
            <a:r>
              <a:rPr sz="2450" spc="55" dirty="0">
                <a:latin typeface="Microsoft Sans Serif"/>
                <a:cs typeface="Microsoft Sans Serif"/>
              </a:rPr>
              <a:t> </a:t>
            </a:r>
            <a:r>
              <a:rPr sz="2450" spc="10" dirty="0">
                <a:latin typeface="Microsoft Sans Serif"/>
                <a:cs typeface="Microsoft Sans Serif"/>
              </a:rPr>
              <a:t>Cryptography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64945"/>
            <a:ext cx="5381625" cy="27990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715">
              <a:lnSpc>
                <a:spcPct val="95100"/>
              </a:lnSpc>
              <a:spcBef>
                <a:spcPts val="204"/>
              </a:spcBef>
            </a:pP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Discrete</a:t>
            </a:r>
            <a:r>
              <a:rPr sz="1800" spc="-4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mathematics</a:t>
            </a:r>
            <a:r>
              <a:rPr sz="18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is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</a:t>
            </a:r>
            <a:r>
              <a:rPr sz="18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study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of</a:t>
            </a:r>
            <a:r>
              <a:rPr sz="18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mathematical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structures</a:t>
            </a:r>
            <a:r>
              <a:rPr sz="18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that</a:t>
            </a:r>
            <a:r>
              <a:rPr sz="18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are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fundamentally</a:t>
            </a:r>
            <a:r>
              <a:rPr sz="18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discrete</a:t>
            </a:r>
            <a:r>
              <a:rPr sz="1800" spc="-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rather</a:t>
            </a:r>
            <a:r>
              <a:rPr sz="1800" spc="-3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than </a:t>
            </a:r>
            <a:r>
              <a:rPr sz="1800" spc="-46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continuous. It 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is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used 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in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cryptography to create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secure</a:t>
            </a:r>
            <a:r>
              <a:rPr sz="18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communication</a:t>
            </a:r>
            <a:r>
              <a:rPr sz="18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channels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between</a:t>
            </a:r>
            <a:r>
              <a:rPr sz="18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two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parties.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95100"/>
              </a:lnSpc>
              <a:spcBef>
                <a:spcPts val="1190"/>
              </a:spcBef>
            </a:pP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Cryptography 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is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 practice of protecting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sensitive 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-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by</a:t>
            </a:r>
            <a:r>
              <a:rPr sz="18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encoding</a:t>
            </a:r>
            <a:r>
              <a:rPr sz="1800" spc="-8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it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in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such</a:t>
            </a:r>
            <a:r>
              <a:rPr sz="18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way</a:t>
            </a:r>
            <a:r>
              <a:rPr sz="18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only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 </a:t>
            </a:r>
            <a:r>
              <a:rPr sz="1800" spc="-46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intended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recipient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can decode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it.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Discrete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mathematics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is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used to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develop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 algorithms that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are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used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to</a:t>
            </a:r>
            <a:r>
              <a:rPr sz="18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encrypt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and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decrypt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data.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1323" y="1170432"/>
            <a:ext cx="2971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760"/>
            <a:ext cx="3853179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15" dirty="0">
                <a:latin typeface="Microsoft Sans Serif"/>
                <a:cs typeface="Microsoft Sans Serif"/>
              </a:rPr>
              <a:t>Data</a:t>
            </a:r>
            <a:r>
              <a:rPr sz="2450" spc="65" dirty="0">
                <a:latin typeface="Microsoft Sans Serif"/>
                <a:cs typeface="Microsoft Sans Serif"/>
              </a:rPr>
              <a:t> </a:t>
            </a:r>
            <a:r>
              <a:rPr sz="2450" spc="5" dirty="0">
                <a:latin typeface="Microsoft Sans Serif"/>
                <a:cs typeface="Microsoft Sans Serif"/>
              </a:rPr>
              <a:t>Encryption</a:t>
            </a:r>
            <a:r>
              <a:rPr sz="2450" spc="16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Algorithms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64945"/>
            <a:ext cx="4906645" cy="27990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138430">
              <a:lnSpc>
                <a:spcPct val="95100"/>
              </a:lnSpc>
              <a:spcBef>
                <a:spcPts val="204"/>
              </a:spcBef>
            </a:pP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Data encryption algorithms are used to encrypt </a:t>
            </a:r>
            <a:r>
              <a:rPr sz="1800" spc="-46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data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so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that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it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can be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securely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transmitted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from </a:t>
            </a:r>
            <a:r>
              <a:rPr sz="1800" spc="-46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one party to another. These algorithms use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discrete</a:t>
            </a:r>
            <a:r>
              <a:rPr sz="18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mathematics</a:t>
            </a:r>
            <a:r>
              <a:rPr sz="18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to</a:t>
            </a:r>
            <a:r>
              <a:rPr sz="18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create</a:t>
            </a:r>
            <a:r>
              <a:rPr sz="1800" spc="-4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complex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mathematical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equations that are used to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scramble</a:t>
            </a:r>
            <a:r>
              <a:rPr sz="18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data.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95100"/>
              </a:lnSpc>
              <a:spcBef>
                <a:spcPts val="1190"/>
              </a:spcBef>
            </a:pPr>
            <a:r>
              <a:rPr sz="18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hese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l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go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r</a:t>
            </a:r>
            <a:r>
              <a:rPr sz="18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h</a:t>
            </a:r>
            <a:r>
              <a:rPr sz="1800" spc="-60" dirty="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s</a:t>
            </a:r>
            <a:r>
              <a:rPr sz="1800" spc="-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r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de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s</a:t>
            </a:r>
            <a:r>
              <a:rPr sz="18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gned</a:t>
            </a:r>
            <a:r>
              <a:rPr sz="18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to</a:t>
            </a:r>
            <a:r>
              <a:rPr sz="18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b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</a:t>
            </a:r>
            <a:r>
              <a:rPr sz="18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ff</a:t>
            </a:r>
            <a:r>
              <a:rPr sz="18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cu</a:t>
            </a:r>
            <a:r>
              <a:rPr sz="18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l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800" spc="-1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to  break, and they are used to ensure that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only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 </a:t>
            </a:r>
            <a:r>
              <a:rPr sz="1800" spc="-46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intended recipient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can decrypt the data.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This 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ensures</a:t>
            </a:r>
            <a:r>
              <a:rPr sz="1800" spc="-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data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is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kept</a:t>
            </a:r>
            <a:r>
              <a:rPr sz="18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secure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and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private.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691" y="1170432"/>
            <a:ext cx="3456432" cy="3451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760"/>
            <a:ext cx="428371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5" dirty="0">
                <a:latin typeface="Microsoft Sans Serif"/>
                <a:cs typeface="Microsoft Sans Serif"/>
              </a:rPr>
              <a:t>Cryptographic</a:t>
            </a:r>
            <a:r>
              <a:rPr sz="2450" spc="204" dirty="0">
                <a:latin typeface="Microsoft Sans Serif"/>
                <a:cs typeface="Microsoft Sans Serif"/>
              </a:rPr>
              <a:t> </a:t>
            </a:r>
            <a:r>
              <a:rPr sz="2450" spc="20" dirty="0">
                <a:latin typeface="Microsoft Sans Serif"/>
                <a:cs typeface="Microsoft Sans Serif"/>
              </a:rPr>
              <a:t>Hash</a:t>
            </a:r>
            <a:r>
              <a:rPr sz="2450" spc="75" dirty="0">
                <a:latin typeface="Microsoft Sans Serif"/>
                <a:cs typeface="Microsoft Sans Serif"/>
              </a:rPr>
              <a:t> </a:t>
            </a:r>
            <a:r>
              <a:rPr sz="2450" spc="5" dirty="0">
                <a:latin typeface="Microsoft Sans Serif"/>
                <a:cs typeface="Microsoft Sans Serif"/>
              </a:rPr>
              <a:t>Functions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64945"/>
            <a:ext cx="5218430" cy="27990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147320">
              <a:lnSpc>
                <a:spcPct val="95100"/>
              </a:lnSpc>
              <a:spcBef>
                <a:spcPts val="204"/>
              </a:spcBef>
            </a:pP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Cryptographic</a:t>
            </a:r>
            <a:r>
              <a:rPr sz="1800" spc="-8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hash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functions</a:t>
            </a:r>
            <a:r>
              <a:rPr sz="18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are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used to</a:t>
            </a:r>
            <a:r>
              <a:rPr sz="18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create a </a:t>
            </a:r>
            <a:r>
              <a:rPr sz="1800" spc="-46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unique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fingerprint of any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given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data. These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functions</a:t>
            </a:r>
            <a:r>
              <a:rPr sz="1800" spc="-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use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discrete</a:t>
            </a:r>
            <a:r>
              <a:rPr sz="1800" spc="-4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mathematics</a:t>
            </a:r>
            <a:r>
              <a:rPr sz="18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to</a:t>
            </a:r>
            <a:r>
              <a:rPr sz="1800" spc="3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create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complex</a:t>
            </a:r>
            <a:r>
              <a:rPr sz="18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mathematical</a:t>
            </a:r>
            <a:r>
              <a:rPr sz="18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equations</a:t>
            </a:r>
            <a:r>
              <a:rPr sz="1800" spc="-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that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are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used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to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generate</a:t>
            </a:r>
            <a:r>
              <a:rPr sz="18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8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unique</a:t>
            </a:r>
            <a:r>
              <a:rPr sz="18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fingerprint</a:t>
            </a:r>
            <a:r>
              <a:rPr sz="1800" spc="-8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for the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data.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95100"/>
              </a:lnSpc>
              <a:spcBef>
                <a:spcPts val="1190"/>
              </a:spcBef>
            </a:pP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These</a:t>
            </a:r>
            <a:r>
              <a:rPr sz="18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fingerprints</a:t>
            </a:r>
            <a:r>
              <a:rPr sz="1800" spc="-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can</a:t>
            </a:r>
            <a:r>
              <a:rPr sz="18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be</a:t>
            </a:r>
            <a:r>
              <a:rPr sz="18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used</a:t>
            </a:r>
            <a:r>
              <a:rPr sz="18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to</a:t>
            </a:r>
            <a:r>
              <a:rPr sz="1800" spc="6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verify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integrity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of the data, as any changes to the data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will </a:t>
            </a:r>
            <a:r>
              <a:rPr sz="1800" spc="-47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result</a:t>
            </a:r>
            <a:r>
              <a:rPr sz="18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in</a:t>
            </a:r>
            <a:r>
              <a:rPr sz="1800" spc="7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800" spc="10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different fingerprint.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This</a:t>
            </a:r>
            <a:r>
              <a:rPr sz="18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ensures</a:t>
            </a:r>
            <a:r>
              <a:rPr sz="18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that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data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has</a:t>
            </a:r>
            <a:r>
              <a:rPr sz="18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not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been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tampered</a:t>
            </a:r>
            <a:r>
              <a:rPr sz="18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with,</a:t>
            </a:r>
            <a:r>
              <a:rPr sz="1800" spc="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and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is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as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secure</a:t>
            </a:r>
            <a:r>
              <a:rPr sz="18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as</a:t>
            </a:r>
            <a:r>
              <a:rPr sz="18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possible.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1303" y="1170432"/>
            <a:ext cx="3131820" cy="31318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760"/>
            <a:ext cx="158369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5" dirty="0">
                <a:latin typeface="Microsoft Sans Serif"/>
                <a:cs typeface="Microsoft Sans Serif"/>
              </a:rPr>
              <a:t>Conclusion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374393"/>
            <a:ext cx="4691380" cy="28098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15875">
              <a:lnSpc>
                <a:spcPct val="105100"/>
              </a:lnSpc>
              <a:spcBef>
                <a:spcPts val="20"/>
              </a:spcBef>
            </a:pP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D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500" spc="-35" dirty="0">
                <a:solidFill>
                  <a:srgbClr val="585858"/>
                </a:solidFill>
                <a:latin typeface="Microsoft Sans Serif"/>
                <a:cs typeface="Microsoft Sans Serif"/>
              </a:rPr>
              <a:t>s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cr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5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he</a:t>
            </a:r>
            <a:r>
              <a:rPr sz="15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500" spc="-25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cs</a:t>
            </a:r>
            <a:r>
              <a:rPr sz="1500" spc="-114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s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n</a:t>
            </a:r>
            <a:r>
              <a:rPr sz="15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500" spc="-35" dirty="0">
                <a:solidFill>
                  <a:srgbClr val="585858"/>
                </a:solidFill>
                <a:latin typeface="Microsoft Sans Serif"/>
                <a:cs typeface="Microsoft Sans Serif"/>
              </a:rPr>
              <a:t>ss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en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ti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al</a:t>
            </a:r>
            <a:r>
              <a:rPr sz="1500" spc="9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pa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rt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o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f 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cryptography,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and</a:t>
            </a:r>
            <a:r>
              <a:rPr sz="15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it is</a:t>
            </a:r>
            <a:r>
              <a:rPr sz="1500" spc="-4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used</a:t>
            </a:r>
            <a:r>
              <a:rPr sz="1500" spc="9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to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create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secure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communication</a:t>
            </a:r>
            <a:r>
              <a:rPr sz="1500" spc="-8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channels</a:t>
            </a:r>
            <a:r>
              <a:rPr sz="15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between</a:t>
            </a:r>
            <a:r>
              <a:rPr sz="1500" spc="10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two</a:t>
            </a:r>
            <a:r>
              <a:rPr sz="15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parties.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Discrete </a:t>
            </a:r>
            <a:r>
              <a:rPr sz="1500" spc="-38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he</a:t>
            </a:r>
            <a:r>
              <a:rPr sz="15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cs</a:t>
            </a:r>
            <a:r>
              <a:rPr sz="1500" spc="-114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s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u</a:t>
            </a:r>
            <a:r>
              <a:rPr sz="1500" spc="-35" dirty="0">
                <a:solidFill>
                  <a:srgbClr val="585858"/>
                </a:solidFill>
                <a:latin typeface="Microsoft Sans Serif"/>
                <a:cs typeface="Microsoft Sans Serif"/>
              </a:rPr>
              <a:t>s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d</a:t>
            </a:r>
            <a:r>
              <a:rPr sz="15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to</a:t>
            </a:r>
            <a:r>
              <a:rPr sz="1500" spc="-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cr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te</a:t>
            </a:r>
            <a:r>
              <a:rPr sz="1500" spc="-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c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o</a:t>
            </a:r>
            <a:r>
              <a:rPr sz="15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p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l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e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x</a:t>
            </a:r>
            <a:r>
              <a:rPr sz="15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he</a:t>
            </a:r>
            <a:r>
              <a:rPr sz="15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t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c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l 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equations</a:t>
            </a:r>
            <a:r>
              <a:rPr sz="15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that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are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used</a:t>
            </a:r>
            <a:r>
              <a:rPr sz="1500" spc="9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to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encrypt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and</a:t>
            </a:r>
            <a:r>
              <a:rPr sz="15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decrypt</a:t>
            </a:r>
            <a:r>
              <a:rPr sz="15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data,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generate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unique</a:t>
            </a:r>
            <a:r>
              <a:rPr sz="1500" spc="5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fingerprints,</a:t>
            </a:r>
            <a:r>
              <a:rPr sz="1500" spc="-7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generate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keys,</a:t>
            </a:r>
            <a:r>
              <a:rPr sz="1500" spc="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and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generate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digital</a:t>
            </a:r>
            <a:r>
              <a:rPr sz="1500" spc="-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signatures.</a:t>
            </a:r>
            <a:endParaRPr sz="1500">
              <a:latin typeface="Microsoft Sans Serif"/>
              <a:cs typeface="Microsoft Sans Serif"/>
            </a:endParaRPr>
          </a:p>
          <a:p>
            <a:pPr marL="12700" marR="5080">
              <a:lnSpc>
                <a:spcPct val="104800"/>
              </a:lnSpc>
              <a:spcBef>
                <a:spcPts val="1210"/>
              </a:spcBef>
            </a:pP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These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algorithms</a:t>
            </a:r>
            <a:r>
              <a:rPr sz="15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and</a:t>
            </a:r>
            <a:r>
              <a:rPr sz="15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techniques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ensure</a:t>
            </a:r>
            <a:r>
              <a:rPr sz="1500" spc="9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that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data</a:t>
            </a:r>
            <a:r>
              <a:rPr sz="1500" spc="-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is 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kept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secure,</a:t>
            </a:r>
            <a:r>
              <a:rPr sz="1500" spc="7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and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that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it</a:t>
            </a:r>
            <a:r>
              <a:rPr sz="1500" spc="-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can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be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trusted.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Discrete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mathematics</a:t>
            </a:r>
            <a:r>
              <a:rPr sz="1500" spc="-1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is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an</a:t>
            </a:r>
            <a:r>
              <a:rPr sz="15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essential</a:t>
            </a:r>
            <a:r>
              <a:rPr sz="1500" spc="6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part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of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cryptography,</a:t>
            </a:r>
            <a:r>
              <a:rPr sz="15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and</a:t>
            </a:r>
            <a:r>
              <a:rPr sz="1500" spc="3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it </a:t>
            </a:r>
            <a:r>
              <a:rPr sz="1500" spc="-38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is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 used</a:t>
            </a:r>
            <a:r>
              <a:rPr sz="15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to</a:t>
            </a:r>
            <a:r>
              <a:rPr sz="1500" spc="-2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ensure</a:t>
            </a:r>
            <a:r>
              <a:rPr sz="15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that</a:t>
            </a:r>
            <a:r>
              <a:rPr sz="15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585858"/>
                </a:solidFill>
                <a:latin typeface="Microsoft Sans Serif"/>
                <a:cs typeface="Microsoft Sans Serif"/>
              </a:rPr>
              <a:t>data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is</a:t>
            </a:r>
            <a:r>
              <a:rPr sz="1500" spc="-4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kept</a:t>
            </a:r>
            <a:r>
              <a:rPr sz="1500" spc="4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secure</a:t>
            </a:r>
            <a:r>
              <a:rPr sz="1500" spc="5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and</a:t>
            </a:r>
            <a:r>
              <a:rPr sz="15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5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private.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6964" y="1170432"/>
            <a:ext cx="356616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19480" marR="5080" indent="-901700">
              <a:lnSpc>
                <a:spcPct val="101499"/>
              </a:lnSpc>
              <a:spcBef>
                <a:spcPts val="45"/>
              </a:spcBef>
            </a:pPr>
            <a:r>
              <a:rPr spc="10" dirty="0"/>
              <a:t>Unlocking</a:t>
            </a:r>
            <a:r>
              <a:rPr spc="100" dirty="0"/>
              <a:t> </a:t>
            </a:r>
            <a:r>
              <a:rPr spc="15" dirty="0"/>
              <a:t>the</a:t>
            </a:r>
            <a:r>
              <a:rPr spc="75" dirty="0"/>
              <a:t> </a:t>
            </a:r>
            <a:r>
              <a:rPr spc="10" dirty="0"/>
              <a:t>Power</a:t>
            </a:r>
            <a:r>
              <a:rPr spc="114" dirty="0"/>
              <a:t> </a:t>
            </a:r>
            <a:r>
              <a:rPr spc="15" dirty="0"/>
              <a:t>of </a:t>
            </a:r>
            <a:r>
              <a:rPr spc="-1355" dirty="0"/>
              <a:t> </a:t>
            </a:r>
            <a:r>
              <a:rPr spc="20" dirty="0"/>
              <a:t>Math</a:t>
            </a:r>
            <a:r>
              <a:rPr spc="80" dirty="0"/>
              <a:t> </a:t>
            </a:r>
            <a:r>
              <a:rPr spc="-5" dirty="0"/>
              <a:t>in</a:t>
            </a:r>
            <a:r>
              <a:rPr spc="90" dirty="0"/>
              <a:t> </a:t>
            </a:r>
            <a:r>
              <a:rPr spc="5" dirty="0"/>
              <a:t>Medicine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125" y="2833192"/>
            <a:ext cx="2577465" cy="6864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 indent="50165">
              <a:lnSpc>
                <a:spcPts val="2310"/>
              </a:lnSpc>
              <a:spcBef>
                <a:spcPts val="665"/>
              </a:spcBef>
            </a:pPr>
            <a:r>
              <a:rPr sz="24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PRESENTED </a:t>
            </a:r>
            <a:r>
              <a:rPr sz="24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BY: </a:t>
            </a:r>
            <a:r>
              <a:rPr sz="2400" spc="-62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S.</a:t>
            </a:r>
            <a:r>
              <a:rPr sz="24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R</a:t>
            </a:r>
            <a:r>
              <a:rPr sz="24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.G</a:t>
            </a:r>
            <a:r>
              <a:rPr sz="24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U</a:t>
            </a:r>
            <a:r>
              <a:rPr sz="24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RU</a:t>
            </a:r>
            <a:r>
              <a:rPr sz="2400" spc="-20" dirty="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sz="2400" spc="10" dirty="0">
                <a:solidFill>
                  <a:srgbClr val="585858"/>
                </a:solidFill>
                <a:latin typeface="Microsoft Sans Serif"/>
                <a:cs typeface="Microsoft Sans Serif"/>
              </a:rPr>
              <a:t>EE</a:t>
            </a:r>
            <a:r>
              <a:rPr sz="24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TA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760"/>
            <a:ext cx="376999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5" dirty="0">
                <a:latin typeface="Microsoft Sans Serif"/>
                <a:cs typeface="Microsoft Sans Serif"/>
              </a:rPr>
              <a:t>Mathematics</a:t>
            </a:r>
            <a:r>
              <a:rPr sz="2450" spc="190" dirty="0">
                <a:latin typeface="Microsoft Sans Serif"/>
                <a:cs typeface="Microsoft Sans Serif"/>
              </a:rPr>
              <a:t> </a:t>
            </a:r>
            <a:r>
              <a:rPr sz="2450" spc="-5" dirty="0">
                <a:latin typeface="Microsoft Sans Serif"/>
                <a:cs typeface="Microsoft Sans Serif"/>
              </a:rPr>
              <a:t>in</a:t>
            </a:r>
            <a:r>
              <a:rPr sz="2450" spc="30" dirty="0">
                <a:latin typeface="Microsoft Sans Serif"/>
                <a:cs typeface="Microsoft Sans Serif"/>
              </a:rPr>
              <a:t> </a:t>
            </a:r>
            <a:r>
              <a:rPr sz="2450" spc="10" dirty="0">
                <a:latin typeface="Microsoft Sans Serif"/>
                <a:cs typeface="Microsoft Sans Serif"/>
              </a:rPr>
              <a:t>Healthcare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01017"/>
            <a:ext cx="8169275" cy="191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Mathematics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is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an integral part of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healthcare,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from calculating dosages to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predicting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outcomes. Mathematical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models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are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used to understand the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dynamics </a:t>
            </a:r>
            <a:r>
              <a:rPr sz="1800" spc="-46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of disease, assess the effectiveness of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treatments,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and even design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medical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devices. </a:t>
            </a:r>
            <a:r>
              <a:rPr sz="1800" spc="20" dirty="0">
                <a:solidFill>
                  <a:srgbClr val="585858"/>
                </a:solidFill>
                <a:latin typeface="Microsoft Sans Serif"/>
                <a:cs typeface="Microsoft Sans Serif"/>
              </a:rPr>
              <a:t>With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advancement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of technology,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mathematics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can now be used to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analyze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large </a:t>
            </a:r>
            <a:r>
              <a:rPr sz="1800" spc="-10" dirty="0">
                <a:solidFill>
                  <a:srgbClr val="585858"/>
                </a:solidFill>
                <a:latin typeface="Microsoft Sans Serif"/>
                <a:cs typeface="Microsoft Sans Serif"/>
              </a:rPr>
              <a:t>amounts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of patient data and provide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insights into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the best </a:t>
            </a:r>
            <a:r>
              <a:rPr sz="1800" spc="5" dirty="0">
                <a:solidFill>
                  <a:srgbClr val="585858"/>
                </a:solidFill>
                <a:latin typeface="Microsoft Sans Serif"/>
                <a:cs typeface="Microsoft Sans Serif"/>
              </a:rPr>
              <a:t>possible </a:t>
            </a:r>
            <a:r>
              <a:rPr sz="1800" spc="-46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Microsoft Sans Serif"/>
                <a:cs typeface="Microsoft Sans Serif"/>
              </a:rPr>
              <a:t>treatments</a:t>
            </a:r>
            <a:r>
              <a:rPr sz="1800" spc="15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for individual</a:t>
            </a:r>
            <a:r>
              <a:rPr sz="1800" spc="-90" dirty="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85858"/>
                </a:solidFill>
                <a:latin typeface="Microsoft Sans Serif"/>
                <a:cs typeface="Microsoft Sans Serif"/>
              </a:rPr>
              <a:t>patients.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760"/>
            <a:ext cx="231965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dirty="0">
                <a:latin typeface="Microsoft Sans Serif"/>
                <a:cs typeface="Microsoft Sans Serif"/>
              </a:rPr>
              <a:t>Medical</a:t>
            </a:r>
            <a:r>
              <a:rPr sz="2450" spc="8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Imaging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pc="-5" dirty="0"/>
              <a:t>Mathematics </a:t>
            </a:r>
            <a:r>
              <a:rPr spc="5" dirty="0"/>
              <a:t>is also </a:t>
            </a:r>
            <a:r>
              <a:rPr dirty="0"/>
              <a:t>used </a:t>
            </a:r>
            <a:r>
              <a:rPr spc="5" dirty="0"/>
              <a:t>in </a:t>
            </a:r>
            <a:r>
              <a:rPr spc="-10" dirty="0"/>
              <a:t>medical </a:t>
            </a:r>
            <a:r>
              <a:rPr spc="-5" dirty="0"/>
              <a:t>imaging, which </a:t>
            </a:r>
            <a:r>
              <a:rPr dirty="0"/>
              <a:t>allows </a:t>
            </a:r>
            <a:r>
              <a:rPr spc="5" dirty="0"/>
              <a:t>healthcare </a:t>
            </a:r>
            <a:r>
              <a:rPr spc="10" dirty="0"/>
              <a:t> </a:t>
            </a:r>
            <a:r>
              <a:rPr dirty="0"/>
              <a:t>professionals to </a:t>
            </a:r>
            <a:r>
              <a:rPr spc="5" dirty="0"/>
              <a:t>visualize </a:t>
            </a:r>
            <a:r>
              <a:rPr dirty="0"/>
              <a:t>the </a:t>
            </a:r>
            <a:r>
              <a:rPr spc="5" dirty="0"/>
              <a:t>inside </a:t>
            </a:r>
            <a:r>
              <a:rPr dirty="0"/>
              <a:t>of the body. </a:t>
            </a:r>
            <a:r>
              <a:rPr spc="-10" dirty="0"/>
              <a:t>By </a:t>
            </a:r>
            <a:r>
              <a:rPr dirty="0"/>
              <a:t>using </a:t>
            </a:r>
            <a:r>
              <a:rPr spc="-10" dirty="0"/>
              <a:t>mathematical models </a:t>
            </a:r>
            <a:r>
              <a:rPr dirty="0"/>
              <a:t>to </a:t>
            </a:r>
            <a:r>
              <a:rPr spc="-465" dirty="0"/>
              <a:t> </a:t>
            </a:r>
            <a:r>
              <a:rPr dirty="0"/>
              <a:t>analyze the </a:t>
            </a:r>
            <a:r>
              <a:rPr spc="-5" dirty="0"/>
              <a:t>images, </a:t>
            </a:r>
            <a:r>
              <a:rPr dirty="0"/>
              <a:t>healthcare professionals can </a:t>
            </a:r>
            <a:r>
              <a:rPr spc="5" dirty="0"/>
              <a:t>identify </a:t>
            </a:r>
            <a:r>
              <a:rPr dirty="0"/>
              <a:t>abnormalities and </a:t>
            </a:r>
            <a:r>
              <a:rPr spc="5" dirty="0"/>
              <a:t> </a:t>
            </a:r>
            <a:r>
              <a:rPr dirty="0"/>
              <a:t>diagnose diseases. </a:t>
            </a:r>
            <a:r>
              <a:rPr spc="-5" dirty="0"/>
              <a:t>Mathematics </a:t>
            </a:r>
            <a:r>
              <a:rPr dirty="0"/>
              <a:t>can </a:t>
            </a:r>
            <a:r>
              <a:rPr spc="5" dirty="0"/>
              <a:t>also </a:t>
            </a:r>
            <a:r>
              <a:rPr dirty="0"/>
              <a:t>be used to develop new </a:t>
            </a:r>
            <a:r>
              <a:rPr spc="-5" dirty="0"/>
              <a:t>imaging </a:t>
            </a:r>
            <a:r>
              <a:rPr dirty="0"/>
              <a:t> techniques,</a:t>
            </a:r>
            <a:r>
              <a:rPr spc="-80" dirty="0"/>
              <a:t> </a:t>
            </a:r>
            <a:r>
              <a:rPr dirty="0"/>
              <a:t>such</a:t>
            </a:r>
            <a:r>
              <a:rPr spc="30" dirty="0"/>
              <a:t> </a:t>
            </a:r>
            <a:r>
              <a:rPr dirty="0"/>
              <a:t>as</a:t>
            </a:r>
            <a:r>
              <a:rPr spc="20" dirty="0"/>
              <a:t> </a:t>
            </a:r>
            <a:r>
              <a:rPr dirty="0"/>
              <a:t>3D</a:t>
            </a:r>
            <a:r>
              <a:rPr spc="-15" dirty="0"/>
              <a:t> </a:t>
            </a:r>
            <a:r>
              <a:rPr spc="-5" dirty="0"/>
              <a:t>imaging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nuclear</a:t>
            </a:r>
            <a:r>
              <a:rPr spc="-35" dirty="0"/>
              <a:t> </a:t>
            </a:r>
            <a:r>
              <a:rPr spc="-5" dirty="0"/>
              <a:t>imaging.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1174</Words>
  <Application>Microsoft Office PowerPoint</Application>
  <PresentationFormat>On-screen Show (16:9)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Microsoft Sans Serif</vt:lpstr>
      <vt:lpstr>Times New Roman</vt:lpstr>
      <vt:lpstr>Office Theme</vt:lpstr>
      <vt:lpstr>APPLICATIONS OF MATHEMATICS</vt:lpstr>
      <vt:lpstr>PowerPoint Presentation</vt:lpstr>
      <vt:lpstr>Introduction to Discrete Mathematics in Cryptography</vt:lpstr>
      <vt:lpstr>Data Encryption Algorithms</vt:lpstr>
      <vt:lpstr>Cryptographic Hash Functions</vt:lpstr>
      <vt:lpstr>Conclusion</vt:lpstr>
      <vt:lpstr>Unlocking the Power of  Math in Medicine</vt:lpstr>
      <vt:lpstr>Mathematics in Healthcare</vt:lpstr>
      <vt:lpstr>Medical Imaging</vt:lpstr>
      <vt:lpstr>Medical Robotics</vt:lpstr>
      <vt:lpstr>APPLICATIONS OF  MATHEMATICS</vt:lpstr>
      <vt:lpstr>MATHS IN MARKETING</vt:lpstr>
      <vt:lpstr>MATHEMATICS IN KITCHEN</vt:lpstr>
      <vt:lpstr>MATHS IN SHOPPING</vt:lpstr>
      <vt:lpstr>MATHEMATICAL THEORY USED IN REAL TIME</vt:lpstr>
      <vt:lpstr>Weather forecasting</vt:lpstr>
      <vt:lpstr>GAMBLING</vt:lpstr>
      <vt:lpstr>SEARCH ENGINES</vt:lpstr>
      <vt:lpstr>FINANCE AND BANKING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MATHEMATICS</dc:title>
  <dc:creator>asus</dc:creator>
  <cp:lastModifiedBy>Aarthi Boopathi</cp:lastModifiedBy>
  <cp:revision>1</cp:revision>
  <dcterms:created xsi:type="dcterms:W3CDTF">2023-03-17T04:13:00Z</dcterms:created>
  <dcterms:modified xsi:type="dcterms:W3CDTF">2023-03-17T04:25:40Z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2023-03-17T00:00:00Z</vt:filetime>
  </property>
</Properties>
</file>