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713" autoAdjust="0"/>
  </p:normalViewPr>
  <p:slideViewPr>
    <p:cSldViewPr>
      <p:cViewPr varScale="1">
        <p:scale>
          <a:sx n="110" d="100"/>
          <a:sy n="110" d="100"/>
        </p:scale>
        <p:origin x="-164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0C53-C022-4BE4-B7D0-CA8A3462A4B4}" type="datetimeFigureOut">
              <a:rPr lang="zh-CN" altLang="en-US" smtClean="0"/>
              <a:pPr/>
              <a:t>2018/12/9</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97C67F-6511-4D2C-850F-96F25E3FB32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7109.JP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ctrTitle"/>
          </p:nvPr>
        </p:nvSpPr>
        <p:spPr>
          <a:xfrm>
            <a:off x="228600" y="3505200"/>
            <a:ext cx="4953000" cy="1470025"/>
          </a:xfrm>
        </p:spPr>
        <p:txBody>
          <a:bodyPr>
            <a:normAutofit fontScale="90000"/>
          </a:bodyPr>
          <a:lstStyle/>
          <a:p>
            <a:pPr algn="l"/>
            <a:r>
              <a:rPr lang="zh-CN" altLang="en-US" b="1" dirty="0" smtClean="0">
                <a:solidFill>
                  <a:schemeClr val="bg1"/>
                </a:solidFill>
              </a:rPr>
              <a:t>软件测试</a:t>
            </a:r>
            <a:r>
              <a:rPr lang="en-US" altLang="zh-CN" b="1" dirty="0" smtClean="0">
                <a:solidFill>
                  <a:schemeClr val="bg1"/>
                </a:solidFill>
              </a:rPr>
              <a:t/>
            </a:r>
            <a:br>
              <a:rPr lang="en-US" altLang="zh-CN" b="1" dirty="0" smtClean="0">
                <a:solidFill>
                  <a:schemeClr val="bg1"/>
                </a:solidFill>
              </a:rPr>
            </a:br>
            <a:r>
              <a:rPr lang="zh-CN" altLang="en-US" b="1" dirty="0" smtClean="0">
                <a:solidFill>
                  <a:schemeClr val="bg1"/>
                </a:solidFill>
              </a:rPr>
              <a:t>黑盒测试的基本方法</a:t>
            </a:r>
            <a:endParaRPr lang="zh-CN" altLang="en-US" sz="3200" b="1" dirty="0">
              <a:solidFill>
                <a:schemeClr val="bg1"/>
              </a:solidFill>
            </a:endParaRPr>
          </a:p>
        </p:txBody>
      </p:sp>
      <p:sp>
        <p:nvSpPr>
          <p:cNvPr id="3" name="Subtitle 2"/>
          <p:cNvSpPr>
            <a:spLocks noGrp="1"/>
          </p:cNvSpPr>
          <p:nvPr>
            <p:ph type="subTitle" idx="1"/>
          </p:nvPr>
        </p:nvSpPr>
        <p:spPr>
          <a:xfrm>
            <a:off x="4419600" y="5181600"/>
            <a:ext cx="4343400" cy="990600"/>
          </a:xfrm>
        </p:spPr>
        <p:txBody>
          <a:bodyPr>
            <a:normAutofit/>
          </a:bodyPr>
          <a:lstStyle/>
          <a:p>
            <a:r>
              <a:rPr lang="zh-CN" altLang="en-US" sz="2400" dirty="0" smtClean="0">
                <a:solidFill>
                  <a:schemeClr val="bg1">
                    <a:lumMod val="95000"/>
                  </a:schemeClr>
                </a:solidFill>
              </a:rPr>
              <a:t>苗田丽</a:t>
            </a:r>
            <a:endParaRPr lang="en-US" altLang="zh-CN" sz="2400" dirty="0" smtClean="0">
              <a:solidFill>
                <a:schemeClr val="bg1">
                  <a:lumMod val="95000"/>
                </a:schemeClr>
              </a:solidFill>
            </a:endParaRPr>
          </a:p>
          <a:p>
            <a:r>
              <a:rPr lang="en-US" altLang="zh-CN" sz="2400" dirty="0" smtClean="0">
                <a:solidFill>
                  <a:schemeClr val="bg1">
                    <a:lumMod val="95000"/>
                  </a:schemeClr>
                </a:solidFill>
              </a:rPr>
              <a:t>2018/12/9</a:t>
            </a:r>
            <a:endParaRPr lang="zh-CN" altLang="en-US" sz="24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a:t>
            </a:r>
            <a:r>
              <a:rPr lang="zh-CN" altLang="en-US" dirty="0" smtClean="0"/>
              <a:t>类 划分原则</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确定等价类的</a:t>
            </a:r>
            <a:r>
              <a:rPr lang="en-US" altLang="zh-CN" sz="2400" dirty="0" smtClean="0"/>
              <a:t>6</a:t>
            </a:r>
            <a:r>
              <a:rPr lang="zh-CN" altLang="en-US" sz="2400" dirty="0" smtClean="0"/>
              <a:t>条原则</a:t>
            </a:r>
            <a:r>
              <a:rPr lang="zh-CN" altLang="en-US" sz="2400" dirty="0" smtClean="0"/>
              <a:t>：</a:t>
            </a:r>
            <a:endParaRPr lang="en-US" altLang="zh-CN" sz="2400" dirty="0" smtClean="0"/>
          </a:p>
          <a:p>
            <a:pPr>
              <a:buNone/>
            </a:pPr>
            <a:r>
              <a:rPr lang="en-US" altLang="zh-CN" sz="2400" dirty="0" smtClean="0"/>
              <a:t>5. </a:t>
            </a:r>
            <a:r>
              <a:rPr lang="zh-CN" altLang="en-US" sz="2400" dirty="0" smtClean="0"/>
              <a:t>在</a:t>
            </a:r>
            <a:r>
              <a:rPr lang="zh-CN" altLang="en-US" sz="2400" dirty="0" smtClean="0"/>
              <a:t>规定了输入数据必须遵守的规则的情况下，可以确立一个有效等价类（符合条件）和若干无效等价类（从各个角度违反规则）。</a:t>
            </a:r>
          </a:p>
          <a:p>
            <a:pPr>
              <a:buNone/>
            </a:pPr>
            <a:r>
              <a:rPr lang="zh-CN" altLang="en-US" sz="2400" dirty="0" smtClean="0"/>
              <a:t>例</a:t>
            </a:r>
            <a:r>
              <a:rPr lang="en-US" altLang="zh-CN" sz="2400" dirty="0" smtClean="0"/>
              <a:t>5</a:t>
            </a:r>
            <a:r>
              <a:rPr lang="zh-CN" altLang="en-US" sz="2400" dirty="0" smtClean="0"/>
              <a:t>：</a:t>
            </a:r>
            <a:r>
              <a:rPr lang="zh-CN" altLang="en-US" sz="2400" dirty="0" smtClean="0"/>
              <a:t>输入值是人</a:t>
            </a:r>
            <a:r>
              <a:rPr lang="zh-CN" altLang="en-US" sz="2400" dirty="0" smtClean="0"/>
              <a:t>员年龄，</a:t>
            </a:r>
            <a:r>
              <a:rPr lang="zh-CN" altLang="en-US" sz="2400" dirty="0" smtClean="0"/>
              <a:t>输入形式为文本</a:t>
            </a:r>
            <a:r>
              <a:rPr lang="zh-CN" altLang="en-US" sz="2400" dirty="0" smtClean="0"/>
              <a:t>框，必须是数字</a:t>
            </a:r>
            <a:endParaRPr lang="zh-CN" altLang="en-US" sz="2400" dirty="0" smtClean="0"/>
          </a:p>
          <a:p>
            <a:pPr lvl="1"/>
            <a:r>
              <a:rPr lang="zh-CN" altLang="en-US" sz="2400" dirty="0" smtClean="0"/>
              <a:t>有效等价类</a:t>
            </a:r>
            <a:r>
              <a:rPr lang="zh-CN" altLang="en-US" sz="2400" dirty="0" smtClean="0"/>
              <a:t>：输入数字</a:t>
            </a:r>
            <a:endParaRPr lang="zh-CN" altLang="en-US" sz="2400" dirty="0" smtClean="0"/>
          </a:p>
          <a:p>
            <a:pPr lvl="1"/>
            <a:r>
              <a:rPr lang="zh-CN" altLang="en-US" sz="2400" dirty="0" smtClean="0"/>
              <a:t>无效等价类</a:t>
            </a:r>
            <a:r>
              <a:rPr lang="en-US" altLang="zh-CN" sz="2400" dirty="0" smtClean="0"/>
              <a:t>1</a:t>
            </a:r>
            <a:r>
              <a:rPr lang="zh-CN" altLang="en-US" sz="2400" dirty="0" smtClean="0"/>
              <a:t>：输入字母</a:t>
            </a:r>
            <a:endParaRPr lang="zh-CN" altLang="en-US" sz="2400" dirty="0" smtClean="0"/>
          </a:p>
          <a:p>
            <a:pPr lvl="1"/>
            <a:r>
              <a:rPr lang="zh-CN" altLang="en-US" sz="2400" dirty="0" smtClean="0"/>
              <a:t>无效等价类</a:t>
            </a:r>
            <a:r>
              <a:rPr lang="en-US" altLang="zh-CN" sz="2400" dirty="0" smtClean="0"/>
              <a:t>2</a:t>
            </a:r>
            <a:r>
              <a:rPr lang="zh-CN" altLang="en-US" sz="2400" dirty="0" smtClean="0"/>
              <a:t>：输入汉字</a:t>
            </a:r>
            <a:endParaRPr lang="zh-CN" altLang="en-US" sz="2400" dirty="0" smtClean="0"/>
          </a:p>
          <a:p>
            <a:pPr>
              <a:buNone/>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a:t>
            </a:r>
            <a:r>
              <a:rPr lang="zh-CN" altLang="en-US" dirty="0" smtClean="0"/>
              <a:t>类 划分原则</a:t>
            </a:r>
            <a:endParaRPr lang="en-US" altLang="zh-CN" dirty="0" smtClean="0"/>
          </a:p>
        </p:txBody>
      </p:sp>
      <p:sp>
        <p:nvSpPr>
          <p:cNvPr id="3" name="Content Placeholder 2"/>
          <p:cNvSpPr>
            <a:spLocks noGrp="1"/>
          </p:cNvSpPr>
          <p:nvPr>
            <p:ph idx="1"/>
          </p:nvPr>
        </p:nvSpPr>
        <p:spPr/>
        <p:txBody>
          <a:bodyPr>
            <a:normAutofit fontScale="85000" lnSpcReduction="10000"/>
          </a:bodyPr>
          <a:lstStyle/>
          <a:p>
            <a:pPr>
              <a:buNone/>
            </a:pPr>
            <a:r>
              <a:rPr lang="zh-CN" altLang="en-US" sz="2400" dirty="0" smtClean="0"/>
              <a:t>确定等价类的</a:t>
            </a:r>
            <a:r>
              <a:rPr lang="en-US" altLang="zh-CN" sz="2400" dirty="0" smtClean="0"/>
              <a:t>6</a:t>
            </a:r>
            <a:r>
              <a:rPr lang="zh-CN" altLang="en-US" sz="2400" dirty="0" smtClean="0"/>
              <a:t>条原则</a:t>
            </a:r>
            <a:r>
              <a:rPr lang="zh-CN" altLang="en-US" sz="2400" dirty="0" smtClean="0"/>
              <a:t>：</a:t>
            </a:r>
            <a:endParaRPr lang="en-US" altLang="zh-CN" sz="2400" dirty="0" smtClean="0"/>
          </a:p>
          <a:p>
            <a:pPr>
              <a:buNone/>
            </a:pPr>
            <a:r>
              <a:rPr lang="en-US" altLang="zh-CN" dirty="0" smtClean="0"/>
              <a:t>6. </a:t>
            </a:r>
            <a:r>
              <a:rPr lang="zh-CN" altLang="en-US" dirty="0" smtClean="0"/>
              <a:t>在</a:t>
            </a:r>
            <a:r>
              <a:rPr lang="zh-CN" altLang="en-US" dirty="0" smtClean="0"/>
              <a:t>确知已划分的等价类中各元素在程序处理中的方式不同的情况下，则应再将该等价类划分为更小的等价类。</a:t>
            </a:r>
          </a:p>
          <a:p>
            <a:pPr>
              <a:buNone/>
            </a:pPr>
            <a:r>
              <a:rPr lang="zh-CN" altLang="en-US" dirty="0" smtClean="0"/>
              <a:t>例</a:t>
            </a:r>
            <a:r>
              <a:rPr lang="en-US" altLang="zh-CN" dirty="0" smtClean="0"/>
              <a:t>6</a:t>
            </a:r>
            <a:r>
              <a:rPr lang="zh-CN" altLang="en-US" dirty="0" smtClean="0"/>
              <a:t>：在例</a:t>
            </a:r>
            <a:r>
              <a:rPr lang="en-US" altLang="zh-CN" dirty="0" smtClean="0"/>
              <a:t>2</a:t>
            </a:r>
            <a:r>
              <a:rPr lang="zh-CN" altLang="en-US" dirty="0" smtClean="0"/>
              <a:t>（输入值是人员性别，输入形式为文本框，要求输入的内容必须在集合</a:t>
            </a:r>
            <a:r>
              <a:rPr lang="en-US" altLang="zh-CN" dirty="0" smtClean="0"/>
              <a:t>{</a:t>
            </a:r>
            <a:r>
              <a:rPr lang="zh-CN" altLang="en-US" dirty="0" smtClean="0"/>
              <a:t>男</a:t>
            </a:r>
            <a:r>
              <a:rPr lang="en-US" altLang="zh-CN" dirty="0" smtClean="0"/>
              <a:t>,</a:t>
            </a:r>
            <a:r>
              <a:rPr lang="zh-CN" altLang="en-US" dirty="0" smtClean="0"/>
              <a:t>女</a:t>
            </a:r>
            <a:r>
              <a:rPr lang="en-US" altLang="zh-CN" dirty="0" smtClean="0"/>
              <a:t>}</a:t>
            </a:r>
            <a:r>
              <a:rPr lang="zh-CN" altLang="en-US" dirty="0" smtClean="0"/>
              <a:t>中）的基础上，不同的性别选择将跳转至不同的处理页面</a:t>
            </a:r>
          </a:p>
          <a:p>
            <a:pPr lvl="1"/>
            <a:r>
              <a:rPr lang="zh-CN" altLang="en-US" dirty="0" smtClean="0"/>
              <a:t>有效等价类：性别＝’男’ 或者 ‘女’</a:t>
            </a:r>
          </a:p>
          <a:p>
            <a:pPr lvl="2"/>
            <a:r>
              <a:rPr lang="zh-CN" altLang="en-US" dirty="0" smtClean="0"/>
              <a:t>有效等价类细分</a:t>
            </a:r>
            <a:r>
              <a:rPr lang="en-US" altLang="zh-CN" dirty="0" smtClean="0"/>
              <a:t>1</a:t>
            </a:r>
            <a:r>
              <a:rPr lang="zh-CN" altLang="en-US" dirty="0" smtClean="0"/>
              <a:t>：性别＝’男’</a:t>
            </a:r>
          </a:p>
          <a:p>
            <a:pPr lvl="2"/>
            <a:r>
              <a:rPr lang="zh-CN" altLang="en-US" dirty="0" smtClean="0"/>
              <a:t>有效等价类细分</a:t>
            </a:r>
            <a:r>
              <a:rPr lang="en-US" altLang="zh-CN" dirty="0" smtClean="0"/>
              <a:t>2</a:t>
            </a:r>
            <a:r>
              <a:rPr lang="zh-CN" altLang="en-US" dirty="0" smtClean="0"/>
              <a:t>：性别＝’女’</a:t>
            </a:r>
          </a:p>
          <a:p>
            <a:pPr lvl="1"/>
            <a:r>
              <a:rPr lang="zh-CN" altLang="en-US" dirty="0" smtClean="0"/>
              <a:t>无效等价类：性别＝</a:t>
            </a:r>
            <a:r>
              <a:rPr lang="zh-CN" altLang="en-US" dirty="0" smtClean="0"/>
              <a:t>’’</a:t>
            </a:r>
            <a:endParaRPr lang="zh-CN" altLang="en-US" dirty="0" smtClean="0"/>
          </a:p>
          <a:p>
            <a:pPr>
              <a:buNone/>
            </a:pP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a:t>
            </a:r>
            <a:r>
              <a:rPr lang="zh-CN" altLang="en-US" dirty="0" smtClean="0"/>
              <a:t>类</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dirty="0" smtClean="0"/>
              <a:t>实</a:t>
            </a:r>
            <a:r>
              <a:rPr lang="zh-CN" altLang="en-US" dirty="0" smtClean="0"/>
              <a:t>例：</a:t>
            </a:r>
            <a:endParaRPr lang="en-US" altLang="zh-CN" dirty="0" smtClean="0"/>
          </a:p>
          <a:p>
            <a:pPr>
              <a:buNone/>
            </a:pPr>
            <a:r>
              <a:rPr lang="zh-CN" altLang="en-US" sz="2400" dirty="0" smtClean="0"/>
              <a:t>某程序具有如下功能：文本框要求输入日期信息，日期限定在</a:t>
            </a:r>
            <a:r>
              <a:rPr lang="en-US" altLang="zh-CN" sz="2400" dirty="0" smtClean="0"/>
              <a:t>1990</a:t>
            </a:r>
            <a:r>
              <a:rPr lang="zh-CN" altLang="en-US" sz="2400" dirty="0" smtClean="0"/>
              <a:t>年</a:t>
            </a:r>
            <a:r>
              <a:rPr lang="en-US" altLang="zh-CN" sz="2400" dirty="0" smtClean="0"/>
              <a:t>1</a:t>
            </a:r>
            <a:r>
              <a:rPr lang="zh-CN" altLang="en-US" sz="2400" dirty="0" smtClean="0"/>
              <a:t>月</a:t>
            </a:r>
            <a:r>
              <a:rPr lang="en-US" altLang="zh-CN" sz="2400" dirty="0" smtClean="0"/>
              <a:t>~2049</a:t>
            </a:r>
            <a:r>
              <a:rPr lang="zh-CN" altLang="en-US" sz="2400" dirty="0" smtClean="0"/>
              <a:t>年</a:t>
            </a:r>
            <a:r>
              <a:rPr lang="en-US" altLang="zh-CN" sz="2400" dirty="0" smtClean="0"/>
              <a:t>12</a:t>
            </a:r>
            <a:r>
              <a:rPr lang="zh-CN" altLang="en-US" sz="2400" dirty="0" smtClean="0"/>
              <a:t>月，并规定日期由</a:t>
            </a:r>
            <a:r>
              <a:rPr lang="en-US" altLang="zh-CN" sz="2400" dirty="0" smtClean="0"/>
              <a:t>6</a:t>
            </a:r>
            <a:r>
              <a:rPr lang="zh-CN" altLang="en-US" sz="2400" dirty="0" smtClean="0"/>
              <a:t>位数字字符组成，前</a:t>
            </a:r>
            <a:r>
              <a:rPr lang="en-US" altLang="zh-CN" sz="2400" dirty="0" smtClean="0"/>
              <a:t>4</a:t>
            </a:r>
            <a:r>
              <a:rPr lang="zh-CN" altLang="en-US" sz="2400" dirty="0" smtClean="0"/>
              <a:t>位表示年，后</a:t>
            </a:r>
            <a:r>
              <a:rPr lang="en-US" altLang="zh-CN" sz="2400" dirty="0" smtClean="0"/>
              <a:t>2</a:t>
            </a:r>
            <a:r>
              <a:rPr lang="zh-CN" altLang="en-US" sz="2400" dirty="0" smtClean="0"/>
              <a:t>位表示月；程序需对输入的日期有效性进行校验。</a:t>
            </a:r>
            <a:br>
              <a:rPr lang="zh-CN" altLang="en-US" sz="2400" dirty="0" smtClean="0"/>
            </a:br>
            <a:r>
              <a:rPr lang="zh-CN" altLang="en-US" sz="2400" dirty="0" smtClean="0"/>
              <a:t>用等价类划分方法为该程序的“日期检查功能”设计测试用例。</a:t>
            </a:r>
            <a:endParaRPr lang="zh-CN" alt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边界值</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概念：</a:t>
            </a:r>
            <a:endParaRPr lang="en-US" altLang="zh-CN" sz="2400" dirty="0" smtClean="0"/>
          </a:p>
          <a:p>
            <a:pPr>
              <a:buNone/>
            </a:pPr>
            <a:r>
              <a:rPr lang="zh-CN" altLang="en-US" sz="2400" dirty="0" smtClean="0"/>
              <a:t>边界值分析法就是对输入或输出的边界值进行测试的一种黑盒测试方法，通常作为对等价类划分法的补充，其测试用例来自等价类的边界。</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边界值</a:t>
            </a:r>
            <a:endParaRPr lang="en-US" altLang="zh-CN" dirty="0" smtClean="0"/>
          </a:p>
        </p:txBody>
      </p:sp>
      <p:sp>
        <p:nvSpPr>
          <p:cNvPr id="3" name="Content Placeholder 2"/>
          <p:cNvSpPr>
            <a:spLocks noGrp="1"/>
          </p:cNvSpPr>
          <p:nvPr>
            <p:ph idx="1"/>
          </p:nvPr>
        </p:nvSpPr>
        <p:spPr/>
        <p:txBody>
          <a:bodyPr>
            <a:normAutofit lnSpcReduction="10000"/>
          </a:bodyPr>
          <a:lstStyle/>
          <a:p>
            <a:pPr>
              <a:buNone/>
            </a:pPr>
            <a:r>
              <a:rPr lang="zh-CN" altLang="en-US" sz="2400" b="1" dirty="0" smtClean="0"/>
              <a:t>对边界值设计测试用例的原则</a:t>
            </a:r>
          </a:p>
          <a:p>
            <a:pPr>
              <a:buNone/>
            </a:pPr>
            <a:r>
              <a:rPr lang="zh-CN" altLang="en-US" sz="2400" dirty="0" smtClean="0"/>
              <a:t>（</a:t>
            </a:r>
            <a:r>
              <a:rPr lang="en-US" altLang="zh-CN" sz="2400" dirty="0" smtClean="0"/>
              <a:t>1</a:t>
            </a:r>
            <a:r>
              <a:rPr lang="zh-CN" altLang="en-US" sz="2400" dirty="0" smtClean="0"/>
              <a:t>）如果输入条件规定了值的范围，则应取刚达到这个范围的边界值以及刚刚超过这个范围边界的值作为测试输入数据。</a:t>
            </a:r>
            <a:br>
              <a:rPr lang="zh-CN" altLang="en-US" sz="2400" dirty="0" smtClean="0"/>
            </a:br>
            <a:r>
              <a:rPr lang="zh-CN" altLang="en-US" sz="2400" dirty="0" smtClean="0"/>
              <a:t>（</a:t>
            </a:r>
            <a:r>
              <a:rPr lang="en-US" altLang="zh-CN" sz="2400" dirty="0" smtClean="0"/>
              <a:t>2</a:t>
            </a:r>
            <a:r>
              <a:rPr lang="zh-CN" altLang="en-US" sz="2400" dirty="0" smtClean="0"/>
              <a:t>）如果输入条件规定了值的个数，则用最大个数、最小个数和比最大个数多</a:t>
            </a:r>
            <a:r>
              <a:rPr lang="en-US" altLang="zh-CN" sz="2400" dirty="0" smtClean="0"/>
              <a:t>1</a:t>
            </a:r>
            <a:r>
              <a:rPr lang="zh-CN" altLang="en-US" sz="2400" dirty="0" smtClean="0"/>
              <a:t>个、比最小个数少</a:t>
            </a:r>
            <a:r>
              <a:rPr lang="en-US" altLang="zh-CN" sz="2400" dirty="0" smtClean="0"/>
              <a:t>1</a:t>
            </a:r>
            <a:r>
              <a:rPr lang="zh-CN" altLang="en-US" sz="2400" dirty="0" smtClean="0"/>
              <a:t>个的数作为测试</a:t>
            </a:r>
            <a:r>
              <a:rPr lang="zh-CN" altLang="en-US" sz="2400" dirty="0" smtClean="0"/>
              <a:t>数</a:t>
            </a:r>
            <a:endParaRPr lang="en-US" altLang="zh-CN" sz="2400" dirty="0" smtClean="0"/>
          </a:p>
          <a:p>
            <a:pPr>
              <a:buNone/>
            </a:pPr>
            <a:r>
              <a:rPr lang="zh-CN" altLang="en-US" sz="2400" dirty="0" smtClean="0"/>
              <a:t>（</a:t>
            </a:r>
            <a:r>
              <a:rPr lang="en-US" altLang="zh-CN" sz="2400" dirty="0" smtClean="0"/>
              <a:t>3</a:t>
            </a:r>
            <a:r>
              <a:rPr lang="zh-CN" altLang="en-US" sz="2400" dirty="0" smtClean="0"/>
              <a:t>）</a:t>
            </a:r>
            <a:r>
              <a:rPr lang="zh-CN" altLang="en-US" sz="2400" dirty="0" smtClean="0"/>
              <a:t>如果程序的规格说明给出的输入域或输出域是有序集合（如有序表、顺序文件等），则应选取集合中的第一个和最后一个元素作为测试用例。</a:t>
            </a:r>
            <a:br>
              <a:rPr lang="zh-CN" altLang="en-US" sz="2400" dirty="0" smtClean="0"/>
            </a:br>
            <a:r>
              <a:rPr lang="zh-CN" altLang="en-US" sz="2400" dirty="0" smtClean="0"/>
              <a:t>（</a:t>
            </a:r>
            <a:r>
              <a:rPr lang="en-US" altLang="zh-CN" sz="2400" dirty="0" smtClean="0"/>
              <a:t>4</a:t>
            </a:r>
            <a:r>
              <a:rPr lang="zh-CN" altLang="en-US" sz="2400" dirty="0" smtClean="0"/>
              <a:t>）</a:t>
            </a:r>
            <a:r>
              <a:rPr lang="zh-CN" altLang="en-US" sz="2400" dirty="0" smtClean="0"/>
              <a:t>如果程序中使用了一个内部数据结构，则应当选择这个内部数据结构的边界上的值作为测试用例。</a:t>
            </a:r>
            <a:br>
              <a:rPr lang="zh-CN" altLang="en-US" sz="2400" dirty="0" smtClean="0"/>
            </a:br>
            <a:r>
              <a:rPr lang="zh-CN" altLang="en-US" sz="2400" dirty="0" smtClean="0"/>
              <a:t>（</a:t>
            </a:r>
            <a:r>
              <a:rPr lang="en-US" altLang="zh-CN" sz="2400" dirty="0" smtClean="0"/>
              <a:t>5</a:t>
            </a:r>
            <a:r>
              <a:rPr lang="zh-CN" altLang="en-US" sz="2400" dirty="0" smtClean="0"/>
              <a:t>）</a:t>
            </a:r>
            <a:r>
              <a:rPr lang="zh-CN" altLang="en-US" sz="2400" dirty="0" smtClean="0"/>
              <a:t>分析程序规格说明，找出其它可能的边界条</a:t>
            </a:r>
            <a:r>
              <a:rPr lang="zh-CN" altLang="en-US" sz="2400" dirty="0" smtClean="0"/>
              <a:t>件</a:t>
            </a:r>
            <a:endParaRPr lang="zh-CN" alt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边界值</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dirty="0" smtClean="0"/>
              <a:t>实</a:t>
            </a:r>
            <a:r>
              <a:rPr lang="zh-CN" altLang="en-US" dirty="0" smtClean="0"/>
              <a:t>例：</a:t>
            </a:r>
            <a:endParaRPr lang="en-US" altLang="zh-CN" dirty="0" smtClean="0"/>
          </a:p>
          <a:p>
            <a:pPr>
              <a:buNone/>
            </a:pPr>
            <a:r>
              <a:rPr lang="zh-CN" altLang="en-US" sz="2400" dirty="0" smtClean="0"/>
              <a:t>某程序具有如下功能：文本框要求输入日期信息，日期限定在</a:t>
            </a:r>
            <a:r>
              <a:rPr lang="en-US" altLang="zh-CN" sz="2400" dirty="0" smtClean="0"/>
              <a:t>1990</a:t>
            </a:r>
            <a:r>
              <a:rPr lang="zh-CN" altLang="en-US" sz="2400" dirty="0" smtClean="0"/>
              <a:t>年</a:t>
            </a:r>
            <a:r>
              <a:rPr lang="en-US" altLang="zh-CN" sz="2400" dirty="0" smtClean="0"/>
              <a:t>1</a:t>
            </a:r>
            <a:r>
              <a:rPr lang="zh-CN" altLang="en-US" sz="2400" dirty="0" smtClean="0"/>
              <a:t>月</a:t>
            </a:r>
            <a:r>
              <a:rPr lang="en-US" altLang="zh-CN" sz="2400" dirty="0" smtClean="0"/>
              <a:t>~2049</a:t>
            </a:r>
            <a:r>
              <a:rPr lang="zh-CN" altLang="en-US" sz="2400" dirty="0" smtClean="0"/>
              <a:t>年</a:t>
            </a:r>
            <a:r>
              <a:rPr lang="en-US" altLang="zh-CN" sz="2400" dirty="0" smtClean="0"/>
              <a:t>12</a:t>
            </a:r>
            <a:r>
              <a:rPr lang="zh-CN" altLang="en-US" sz="2400" dirty="0" smtClean="0"/>
              <a:t>月，并规定日期由</a:t>
            </a:r>
            <a:r>
              <a:rPr lang="en-US" altLang="zh-CN" sz="2400" dirty="0" smtClean="0"/>
              <a:t>6</a:t>
            </a:r>
            <a:r>
              <a:rPr lang="zh-CN" altLang="en-US" sz="2400" dirty="0" smtClean="0"/>
              <a:t>位数字字符组成，前</a:t>
            </a:r>
            <a:r>
              <a:rPr lang="en-US" altLang="zh-CN" sz="2400" dirty="0" smtClean="0"/>
              <a:t>4</a:t>
            </a:r>
            <a:r>
              <a:rPr lang="zh-CN" altLang="en-US" sz="2400" dirty="0" smtClean="0"/>
              <a:t>位表示年，后</a:t>
            </a:r>
            <a:r>
              <a:rPr lang="en-US" altLang="zh-CN" sz="2400" dirty="0" smtClean="0"/>
              <a:t>2</a:t>
            </a:r>
            <a:r>
              <a:rPr lang="zh-CN" altLang="en-US" sz="2400" dirty="0" smtClean="0"/>
              <a:t>位表示月；程序需对输入的日期有效性进行校验。</a:t>
            </a:r>
            <a:br>
              <a:rPr lang="zh-CN" altLang="en-US" sz="2400" dirty="0" smtClean="0"/>
            </a:br>
            <a:r>
              <a:rPr lang="zh-CN" altLang="en-US" sz="2400" dirty="0" smtClean="0"/>
              <a:t>用等价类划分方法为该程序的“日期检查功能”设计测试用例。</a:t>
            </a:r>
            <a:endParaRPr lang="zh-CN" alt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错误推测</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概念：</a:t>
            </a:r>
            <a:r>
              <a:rPr lang="zh-CN" altLang="en-US" sz="2400" dirty="0" smtClean="0"/>
              <a:t>基</a:t>
            </a:r>
            <a:r>
              <a:rPr lang="zh-CN" altLang="en-US" sz="2400" dirty="0" smtClean="0"/>
              <a:t>于经验和直觉推测程序中所有可能存在的各种错误，从而有针对性地设计测试用例的方法</a:t>
            </a:r>
            <a:r>
              <a:rPr lang="zh-CN" altLang="en-US" sz="2400" dirty="0" smtClean="0"/>
              <a:t>。</a:t>
            </a:r>
            <a:endParaRPr lang="en-US" altLang="zh-CN" sz="2400" dirty="0" smtClean="0"/>
          </a:p>
          <a:p>
            <a:pPr>
              <a:buNone/>
            </a:pPr>
            <a:r>
              <a:rPr lang="zh-CN" altLang="en-US" sz="2400" dirty="0" smtClean="0"/>
              <a:t>基本思想：</a:t>
            </a:r>
            <a:r>
              <a:rPr lang="zh-CN" altLang="en-US" sz="2400" dirty="0" smtClean="0"/>
              <a:t>列举出程序中所有可能有的错误和容易发生错误的特殊情况，根据这些情况选择测试用例</a:t>
            </a:r>
            <a:r>
              <a:rPr lang="zh-CN" altLang="en-US" sz="2400" dirty="0" smtClean="0"/>
              <a:t>。</a:t>
            </a:r>
            <a:endParaRPr lang="en-US" altLang="zh-CN" sz="2400" dirty="0" smtClean="0"/>
          </a:p>
          <a:p>
            <a:pPr>
              <a:buNone/>
            </a:pPr>
            <a:r>
              <a:rPr lang="zh-CN" altLang="en-US" sz="2400" dirty="0" smtClean="0"/>
              <a:t>实例：</a:t>
            </a:r>
            <a:endParaRPr lang="en-US" altLang="zh-CN" sz="2400" dirty="0" smtClean="0"/>
          </a:p>
          <a:p>
            <a:pPr>
              <a:buNone/>
            </a:pPr>
            <a:r>
              <a:rPr lang="zh-CN" altLang="en-US" sz="2400" dirty="0" smtClean="0"/>
              <a:t>填</a:t>
            </a:r>
            <a:r>
              <a:rPr lang="zh-CN" altLang="en-US" sz="2400" dirty="0" smtClean="0"/>
              <a:t>写表单，联系人文本框，支持中文或英文、空格，长度限制</a:t>
            </a:r>
            <a:r>
              <a:rPr lang="en-US" altLang="zh-CN" sz="2400" dirty="0" smtClean="0"/>
              <a:t>15</a:t>
            </a:r>
            <a:r>
              <a:rPr lang="zh-CN" altLang="en-US" sz="2400" dirty="0" smtClean="0"/>
              <a:t>位，不能为空。</a:t>
            </a:r>
            <a:endParaRPr lang="en-US" altLang="zh-CN" sz="2400" dirty="0" smtClean="0"/>
          </a:p>
          <a:p>
            <a:pPr>
              <a:buNone/>
            </a:pP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因果</a:t>
            </a:r>
            <a:r>
              <a:rPr lang="zh-CN" altLang="en-US" dirty="0" smtClean="0"/>
              <a:t>图</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概念：</a:t>
            </a:r>
            <a:endParaRPr lang="en-US" altLang="zh-CN" sz="2400" dirty="0" smtClean="0"/>
          </a:p>
          <a:p>
            <a:pPr>
              <a:buNone/>
            </a:pPr>
            <a:r>
              <a:rPr lang="zh-CN" altLang="en-US" sz="2400" dirty="0" smtClean="0"/>
              <a:t>用图解的方法表示输入的各种组合关系，写出判定表，从而设计相应的测试用例。</a:t>
            </a:r>
            <a:br>
              <a:rPr lang="zh-CN" altLang="en-US" sz="2400" dirty="0" smtClean="0"/>
            </a:br>
            <a:endParaRPr lang="en-US" altLang="zh-CN" sz="2400" dirty="0" smtClean="0"/>
          </a:p>
          <a:p>
            <a:pPr>
              <a:buNone/>
            </a:pPr>
            <a:r>
              <a:rPr lang="zh-CN" altLang="en-US" sz="2400" dirty="0" smtClean="0"/>
              <a:t>从</a:t>
            </a:r>
            <a:r>
              <a:rPr lang="zh-CN" altLang="en-US" sz="2400" dirty="0" smtClean="0"/>
              <a:t>用自然语言书写的程序规格说明的描述中找出因（输入条件）和果（输出或程序状态的改变），可以通过因果图转换为判定表。</a:t>
            </a:r>
            <a:br>
              <a:rPr lang="zh-CN" altLang="en-US" sz="2400" dirty="0" smtClean="0"/>
            </a:br>
            <a:endParaRPr lang="zh-CN"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因果</a:t>
            </a:r>
            <a:r>
              <a:rPr lang="zh-CN" altLang="en-US" dirty="0" smtClean="0"/>
              <a:t>图</a:t>
            </a:r>
            <a:endParaRPr lang="en-US" altLang="zh-CN" dirty="0" smtClean="0"/>
          </a:p>
        </p:txBody>
      </p:sp>
      <p:sp>
        <p:nvSpPr>
          <p:cNvPr id="3" name="Content Placeholder 2"/>
          <p:cNvSpPr>
            <a:spLocks noGrp="1"/>
          </p:cNvSpPr>
          <p:nvPr>
            <p:ph idx="1"/>
          </p:nvPr>
        </p:nvSpPr>
        <p:spPr/>
        <p:txBody>
          <a:bodyPr>
            <a:normAutofit lnSpcReduction="10000"/>
          </a:bodyPr>
          <a:lstStyle/>
          <a:p>
            <a:pPr>
              <a:buNone/>
            </a:pPr>
            <a:r>
              <a:rPr lang="zh-CN" altLang="en-US" sz="2400" dirty="0" smtClean="0"/>
              <a:t>利</a:t>
            </a:r>
            <a:r>
              <a:rPr lang="zh-CN" altLang="en-US" sz="2400" dirty="0" smtClean="0"/>
              <a:t>用因果图导出测试用例一般要经过以下几个步骤：</a:t>
            </a:r>
          </a:p>
          <a:p>
            <a:pPr>
              <a:buNone/>
            </a:pPr>
            <a:r>
              <a:rPr lang="en-US" altLang="zh-CN" sz="2400" dirty="0" smtClean="0"/>
              <a:t>1</a:t>
            </a:r>
            <a:r>
              <a:rPr lang="zh-CN" altLang="en-US" sz="2400" dirty="0" smtClean="0"/>
              <a:t>）分析软件规格说明的描述中哪些是原因，哪些是结果。原因是输入或输入条件的等价类，结果是输出条件。给每个原因和结果并赋予一个标识符，根据这些关系，画出因果图。</a:t>
            </a:r>
          </a:p>
          <a:p>
            <a:pPr>
              <a:buNone/>
            </a:pPr>
            <a:r>
              <a:rPr lang="en-US" altLang="zh-CN" sz="2400" dirty="0" smtClean="0"/>
              <a:t>2</a:t>
            </a:r>
            <a:r>
              <a:rPr lang="zh-CN" altLang="en-US" sz="2400" dirty="0" smtClean="0"/>
              <a:t>）因果图上用一些记号表明约束条件或限制条件。</a:t>
            </a:r>
          </a:p>
          <a:p>
            <a:pPr>
              <a:buNone/>
            </a:pPr>
            <a:r>
              <a:rPr lang="en-US" altLang="zh-CN" sz="2400" dirty="0" smtClean="0"/>
              <a:t>3</a:t>
            </a:r>
            <a:r>
              <a:rPr lang="zh-CN" altLang="en-US" sz="2400" dirty="0" smtClean="0"/>
              <a:t>）对需求加以分析并把它们表示为因果图之间的关系图。</a:t>
            </a:r>
          </a:p>
          <a:p>
            <a:pPr>
              <a:buNone/>
            </a:pPr>
            <a:r>
              <a:rPr lang="en-US" altLang="zh-CN" sz="2400" dirty="0" smtClean="0"/>
              <a:t>4</a:t>
            </a:r>
            <a:r>
              <a:rPr lang="zh-CN" altLang="en-US" sz="2400" dirty="0" smtClean="0"/>
              <a:t>）把因果图转换成判定表。</a:t>
            </a:r>
          </a:p>
          <a:p>
            <a:pPr>
              <a:buNone/>
            </a:pPr>
            <a:r>
              <a:rPr lang="en-US" altLang="zh-CN" sz="2400" dirty="0" smtClean="0"/>
              <a:t>5</a:t>
            </a:r>
            <a:r>
              <a:rPr lang="zh-CN" altLang="en-US" sz="2400" dirty="0" smtClean="0"/>
              <a:t>）将判定表的每一列作为依据，设计测试用例。</a:t>
            </a:r>
          </a:p>
          <a:p>
            <a:pPr>
              <a:buNone/>
            </a:pPr>
            <a:r>
              <a:rPr lang="zh-CN" altLang="en-US" sz="2400" dirty="0" smtClean="0"/>
              <a:t/>
            </a:r>
            <a:br>
              <a:rPr lang="zh-CN" altLang="en-US" sz="2400" dirty="0" smtClean="0"/>
            </a:b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因果</a:t>
            </a:r>
            <a:r>
              <a:rPr lang="zh-CN" altLang="en-US" dirty="0" smtClean="0"/>
              <a:t>图</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实</a:t>
            </a:r>
            <a:r>
              <a:rPr lang="zh-CN" altLang="en-US" sz="2400" dirty="0" smtClean="0"/>
              <a:t>例：</a:t>
            </a:r>
            <a:endParaRPr lang="en-US" altLang="zh-CN" sz="2400" dirty="0" smtClean="0"/>
          </a:p>
          <a:p>
            <a:pPr>
              <a:buNone/>
            </a:pPr>
            <a:r>
              <a:rPr lang="zh-CN" altLang="en-US" sz="2400" dirty="0" smtClean="0"/>
              <a:t>有一个处理单价为</a:t>
            </a:r>
            <a:r>
              <a:rPr lang="en-US" altLang="zh-CN" sz="2400" dirty="0" smtClean="0"/>
              <a:t>1</a:t>
            </a:r>
            <a:r>
              <a:rPr lang="zh-CN" altLang="en-US" sz="2400" dirty="0" smtClean="0"/>
              <a:t>元</a:t>
            </a:r>
            <a:r>
              <a:rPr lang="en-US" altLang="zh-CN" sz="2400" dirty="0" smtClean="0"/>
              <a:t>5</a:t>
            </a:r>
            <a:r>
              <a:rPr lang="zh-CN" altLang="en-US" sz="2400" dirty="0" smtClean="0"/>
              <a:t>角钱的盒装饮料的自动售货机软件。若投入</a:t>
            </a:r>
            <a:r>
              <a:rPr lang="en-US" altLang="zh-CN" sz="2400" dirty="0" smtClean="0"/>
              <a:t>1</a:t>
            </a:r>
            <a:r>
              <a:rPr lang="zh-CN" altLang="en-US" sz="2400" dirty="0" smtClean="0"/>
              <a:t>元</a:t>
            </a:r>
            <a:r>
              <a:rPr lang="en-US" altLang="zh-CN" sz="2400" dirty="0" smtClean="0"/>
              <a:t>5</a:t>
            </a:r>
            <a:r>
              <a:rPr lang="zh-CN" altLang="en-US" sz="2400" dirty="0" smtClean="0"/>
              <a:t>角硬币，按下“可乐”、“雪碧”、“红茶”按钮，相应的饮料就送出来。若投入的是两元硬币，在送出饮料的同时退还</a:t>
            </a:r>
            <a:r>
              <a:rPr lang="en-US" altLang="zh-CN" sz="2400" dirty="0" smtClean="0"/>
              <a:t>5</a:t>
            </a:r>
            <a:r>
              <a:rPr lang="zh-CN" altLang="en-US" sz="2400" dirty="0" smtClean="0"/>
              <a:t>角硬币。</a:t>
            </a:r>
            <a:br>
              <a:rPr lang="zh-CN" altLang="en-US" sz="2400" dirty="0" smtClean="0"/>
            </a:br>
            <a:endParaRPr lang="zh-CN" alt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a:bodyPr>
          <a:lstStyle/>
          <a:p>
            <a:pPr>
              <a:buNone/>
            </a:pPr>
            <a:r>
              <a:rPr lang="zh-CN" altLang="en-US" dirty="0" smtClean="0"/>
              <a:t>黑盒测试的方法</a:t>
            </a:r>
            <a:endParaRPr lang="en-US" altLang="zh-CN" dirty="0" smtClean="0"/>
          </a:p>
          <a:p>
            <a:pPr>
              <a:buNone/>
            </a:pPr>
            <a:r>
              <a:rPr lang="en-US" altLang="zh-CN" dirty="0" smtClean="0"/>
              <a:t> </a:t>
            </a:r>
            <a:r>
              <a:rPr lang="en-US" altLang="zh-CN" dirty="0" smtClean="0"/>
              <a:t>	 - </a:t>
            </a:r>
            <a:r>
              <a:rPr lang="zh-CN" altLang="en-US" dirty="0" smtClean="0"/>
              <a:t>等价类</a:t>
            </a:r>
            <a:endParaRPr lang="en-US" altLang="zh-CN" dirty="0" smtClean="0"/>
          </a:p>
          <a:p>
            <a:pPr>
              <a:buNone/>
            </a:pPr>
            <a:r>
              <a:rPr lang="en-US" altLang="zh-CN" dirty="0" smtClean="0"/>
              <a:t>	</a:t>
            </a:r>
            <a:r>
              <a:rPr lang="en-US" altLang="zh-CN" dirty="0" smtClean="0"/>
              <a:t>-</a:t>
            </a:r>
            <a:r>
              <a:rPr lang="zh-CN" altLang="en-US" dirty="0" smtClean="0"/>
              <a:t> </a:t>
            </a:r>
            <a:r>
              <a:rPr lang="zh-CN" altLang="en-US" dirty="0" smtClean="0"/>
              <a:t>边界值</a:t>
            </a:r>
            <a:endParaRPr lang="en-US" altLang="zh-CN" dirty="0" smtClean="0"/>
          </a:p>
          <a:p>
            <a:pPr>
              <a:buNone/>
            </a:pPr>
            <a:r>
              <a:rPr lang="en-US" altLang="zh-CN" dirty="0" smtClean="0"/>
              <a:t>	</a:t>
            </a:r>
            <a:r>
              <a:rPr lang="en-US" altLang="zh-CN" dirty="0" smtClean="0"/>
              <a:t>- </a:t>
            </a:r>
            <a:r>
              <a:rPr lang="zh-CN" altLang="en-US" dirty="0" smtClean="0"/>
              <a:t>错</a:t>
            </a:r>
            <a:r>
              <a:rPr lang="zh-CN" altLang="en-US" dirty="0" smtClean="0"/>
              <a:t>误</a:t>
            </a:r>
            <a:r>
              <a:rPr lang="zh-CN" altLang="en-US" dirty="0" smtClean="0"/>
              <a:t>推</a:t>
            </a:r>
            <a:r>
              <a:rPr lang="zh-CN" altLang="en-US" dirty="0" smtClean="0"/>
              <a:t>测法</a:t>
            </a:r>
            <a:endParaRPr lang="en-US" altLang="zh-CN" dirty="0" smtClean="0"/>
          </a:p>
          <a:p>
            <a:pPr>
              <a:buNone/>
            </a:pPr>
            <a:r>
              <a:rPr lang="en-US" altLang="zh-CN" dirty="0" smtClean="0"/>
              <a:t>	</a:t>
            </a:r>
            <a:r>
              <a:rPr lang="en-US" altLang="zh-CN" dirty="0" smtClean="0"/>
              <a:t>- </a:t>
            </a:r>
            <a:r>
              <a:rPr lang="zh-CN" altLang="en-US" dirty="0" smtClean="0"/>
              <a:t>因果图法</a:t>
            </a:r>
            <a:endParaRPr lang="en-US" altLang="zh-CN" dirty="0" smtClean="0"/>
          </a:p>
          <a:p>
            <a:pPr>
              <a:buNone/>
            </a:pPr>
            <a:r>
              <a:rPr lang="en-US" altLang="zh-CN" dirty="0" smtClean="0"/>
              <a:t>	</a:t>
            </a:r>
            <a:r>
              <a:rPr lang="en-US" altLang="zh-CN" dirty="0" smtClean="0"/>
              <a:t>- </a:t>
            </a:r>
            <a:r>
              <a:rPr lang="zh-CN" altLang="en-US" dirty="0" smtClean="0"/>
              <a:t>功能图法</a:t>
            </a:r>
            <a:endParaRPr lang="en-US" altLang="zh-CN" dirty="0" smtClean="0"/>
          </a:p>
          <a:p>
            <a:pPr>
              <a:buNone/>
            </a:pPr>
            <a:r>
              <a:rPr lang="en-US" altLang="zh-CN" dirty="0" smtClean="0"/>
              <a:t>	</a:t>
            </a:r>
            <a:r>
              <a:rPr lang="en-US" altLang="zh-CN" dirty="0" smtClean="0"/>
              <a:t>- </a:t>
            </a:r>
            <a:r>
              <a:rPr lang="zh-CN" altLang="en-US" dirty="0" smtClean="0"/>
              <a:t>场</a:t>
            </a:r>
            <a:r>
              <a:rPr lang="zh-CN" altLang="en-US" dirty="0" smtClean="0"/>
              <a:t>景法</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场景法</a:t>
            </a:r>
            <a:endParaRPr lang="en-US" altLang="zh-CN" dirty="0" smtClean="0"/>
          </a:p>
        </p:txBody>
      </p:sp>
      <p:sp>
        <p:nvSpPr>
          <p:cNvPr id="3" name="Content Placeholder 2"/>
          <p:cNvSpPr>
            <a:spLocks noGrp="1"/>
          </p:cNvSpPr>
          <p:nvPr>
            <p:ph idx="1"/>
          </p:nvPr>
        </p:nvSpPr>
        <p:spPr/>
        <p:txBody>
          <a:bodyPr>
            <a:normAutofit lnSpcReduction="10000"/>
          </a:bodyPr>
          <a:lstStyle/>
          <a:p>
            <a:pPr>
              <a:buNone/>
            </a:pPr>
            <a:r>
              <a:rPr lang="zh-CN" altLang="en-US" sz="2400" dirty="0" smtClean="0"/>
              <a:t>概</a:t>
            </a:r>
            <a:r>
              <a:rPr lang="zh-CN" altLang="en-US" sz="2400" dirty="0" smtClean="0"/>
              <a:t>念</a:t>
            </a:r>
            <a:r>
              <a:rPr lang="en-US" altLang="zh-CN" sz="2400" dirty="0" smtClean="0"/>
              <a:t>:</a:t>
            </a:r>
          </a:p>
          <a:p>
            <a:r>
              <a:rPr lang="zh-CN" altLang="en-US" sz="2400" dirty="0" smtClean="0"/>
              <a:t>通过运用场景来对系统的功能点或业务流程的描述，从而提高测试效果的一种方法。 </a:t>
            </a:r>
            <a:br>
              <a:rPr lang="zh-CN" altLang="en-US" sz="2400" dirty="0" smtClean="0"/>
            </a:br>
            <a:r>
              <a:rPr lang="zh-CN" altLang="en-US" sz="2400" b="1" dirty="0" smtClean="0"/>
              <a:t>事件流</a:t>
            </a:r>
          </a:p>
          <a:p>
            <a:pPr>
              <a:buNone/>
            </a:pPr>
            <a:r>
              <a:rPr lang="zh-CN" altLang="en-US" sz="2400" dirty="0" smtClean="0"/>
              <a:t>基本流</a:t>
            </a:r>
            <a:r>
              <a:rPr lang="zh-CN" altLang="en-US" sz="2400" dirty="0" smtClean="0"/>
              <a:t>：仅</a:t>
            </a:r>
            <a:r>
              <a:rPr lang="zh-CN" altLang="en-US" sz="2400" dirty="0" smtClean="0"/>
              <a:t>有一个基</a:t>
            </a:r>
            <a:r>
              <a:rPr lang="zh-CN" altLang="en-US" sz="2400" dirty="0" smtClean="0"/>
              <a:t>本</a:t>
            </a:r>
            <a:r>
              <a:rPr lang="en-US" altLang="zh-CN" sz="2400" dirty="0" smtClean="0"/>
              <a:t>,</a:t>
            </a:r>
            <a:r>
              <a:rPr lang="zh-CN" altLang="en-US" sz="2400" dirty="0" smtClean="0"/>
              <a:t>经</a:t>
            </a:r>
            <a:r>
              <a:rPr lang="zh-CN" altLang="en-US" sz="2400" dirty="0" smtClean="0"/>
              <a:t>过用例的最简单的路径，指每个步骤都“正常”运作时所发生的</a:t>
            </a:r>
            <a:r>
              <a:rPr lang="zh-CN" altLang="en-US" sz="2400" dirty="0" smtClean="0"/>
              <a:t>事</a:t>
            </a:r>
            <a:endParaRPr lang="en-US" altLang="zh-CN" sz="2400" dirty="0" smtClean="0"/>
          </a:p>
          <a:p>
            <a:pPr>
              <a:buNone/>
            </a:pPr>
            <a:r>
              <a:rPr lang="zh-CN" altLang="en-US" sz="2400" dirty="0" smtClean="0"/>
              <a:t>备</a:t>
            </a:r>
            <a:r>
              <a:rPr lang="zh-CN" altLang="en-US" sz="2400" dirty="0" smtClean="0"/>
              <a:t>选</a:t>
            </a:r>
            <a:r>
              <a:rPr lang="zh-CN" altLang="en-US" sz="2400" dirty="0" smtClean="0"/>
              <a:t>流</a:t>
            </a:r>
            <a:r>
              <a:rPr lang="en-US" altLang="zh-CN" sz="2400" dirty="0" smtClean="0"/>
              <a:t>:</a:t>
            </a:r>
            <a:r>
              <a:rPr lang="zh-CN" altLang="en-US" sz="2400" dirty="0" smtClean="0"/>
              <a:t>可</a:t>
            </a:r>
            <a:r>
              <a:rPr lang="zh-CN" altLang="en-US" sz="2400" dirty="0" smtClean="0"/>
              <a:t>以有多</a:t>
            </a:r>
            <a:r>
              <a:rPr lang="zh-CN" altLang="en-US" sz="2400" dirty="0" smtClean="0"/>
              <a:t>个</a:t>
            </a:r>
            <a:r>
              <a:rPr lang="en-US" altLang="zh-CN" sz="2400" dirty="0" smtClean="0"/>
              <a:t>: </a:t>
            </a:r>
            <a:r>
              <a:rPr lang="zh-CN" altLang="en-US" sz="2400" dirty="0" smtClean="0"/>
              <a:t>可</a:t>
            </a:r>
            <a:r>
              <a:rPr lang="zh-CN" altLang="en-US" sz="2400" dirty="0" smtClean="0"/>
              <a:t>选的或备选的情况 ，异常事件流程。</a:t>
            </a:r>
            <a:br>
              <a:rPr lang="zh-CN" altLang="en-US" sz="2400" dirty="0" smtClean="0"/>
            </a:br>
            <a:r>
              <a:rPr lang="zh-CN" altLang="en-US" sz="2400" dirty="0" smtClean="0"/>
              <a:t>选</a:t>
            </a:r>
            <a:r>
              <a:rPr lang="zh-CN" altLang="en-US" sz="2400" dirty="0" smtClean="0"/>
              <a:t>取典型场景进行测试，其基本如下：</a:t>
            </a:r>
            <a:br>
              <a:rPr lang="zh-CN" altLang="en-US" sz="2400" dirty="0" smtClean="0"/>
            </a:br>
            <a:r>
              <a:rPr lang="en-US" altLang="zh-CN" sz="2400" dirty="0" smtClean="0"/>
              <a:t>1</a:t>
            </a:r>
            <a:r>
              <a:rPr lang="zh-CN" altLang="en-US" sz="2400" dirty="0" smtClean="0"/>
              <a:t>、最少场景数等于基本流与备选流的总数。</a:t>
            </a:r>
            <a:br>
              <a:rPr lang="zh-CN" altLang="en-US" sz="2400" dirty="0" smtClean="0"/>
            </a:br>
            <a:r>
              <a:rPr lang="en-US" altLang="zh-CN" sz="2400" dirty="0" smtClean="0"/>
              <a:t>2</a:t>
            </a:r>
            <a:r>
              <a:rPr lang="zh-CN" altLang="en-US" sz="2400" dirty="0" smtClean="0"/>
              <a:t>、有且唯一有一个场景仅包含基本流。</a:t>
            </a:r>
            <a:br>
              <a:rPr lang="zh-CN" altLang="en-US" sz="2400" dirty="0" smtClean="0"/>
            </a:br>
            <a:r>
              <a:rPr lang="en-US" altLang="zh-CN" sz="2400" dirty="0" smtClean="0"/>
              <a:t>3</a:t>
            </a:r>
            <a:r>
              <a:rPr lang="zh-CN" altLang="en-US" sz="2400" dirty="0" smtClean="0"/>
              <a:t>、对应某个备选流，至少应该有一个场景覆盖备选流，且在该场景中应尽量避免覆盖其他备选流</a:t>
            </a:r>
          </a:p>
          <a:p>
            <a:pPr>
              <a:buNone/>
            </a:pPr>
            <a:endParaRPr lang="zh-CN"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场景法</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原则</a:t>
            </a:r>
            <a:r>
              <a:rPr lang="zh-CN" altLang="en-US" sz="2400" dirty="0" smtClean="0"/>
              <a:t>：</a:t>
            </a:r>
            <a:r>
              <a:rPr lang="zh-CN" altLang="en-US" sz="2400" dirty="0" smtClean="0"/>
              <a:t/>
            </a:r>
            <a:br>
              <a:rPr lang="zh-CN" altLang="en-US" sz="2400" dirty="0" smtClean="0"/>
            </a:br>
            <a:r>
              <a:rPr lang="en-US" altLang="zh-CN" sz="2400" dirty="0" smtClean="0"/>
              <a:t>1</a:t>
            </a:r>
            <a:r>
              <a:rPr lang="zh-CN" altLang="en-US" sz="2400" dirty="0" smtClean="0"/>
              <a:t>、最少场景数等于基本流与备选流的总数。</a:t>
            </a:r>
            <a:br>
              <a:rPr lang="zh-CN" altLang="en-US" sz="2400" dirty="0" smtClean="0"/>
            </a:br>
            <a:r>
              <a:rPr lang="en-US" altLang="zh-CN" sz="2400" dirty="0" smtClean="0"/>
              <a:t>2</a:t>
            </a:r>
            <a:r>
              <a:rPr lang="zh-CN" altLang="en-US" sz="2400" dirty="0" smtClean="0"/>
              <a:t>、有且唯一有一个场景仅包含基本流。</a:t>
            </a:r>
            <a:br>
              <a:rPr lang="zh-CN" altLang="en-US" sz="2400" dirty="0" smtClean="0"/>
            </a:br>
            <a:r>
              <a:rPr lang="en-US" altLang="zh-CN" sz="2400" dirty="0" smtClean="0"/>
              <a:t>3</a:t>
            </a:r>
            <a:r>
              <a:rPr lang="zh-CN" altLang="en-US" sz="2400" dirty="0" smtClean="0"/>
              <a:t>、对应某个备选流，至少应该有一个场景覆盖备选流，且在该场景中应尽量避免覆盖其他备选流</a:t>
            </a:r>
          </a:p>
          <a:p>
            <a:pPr>
              <a:buNone/>
            </a:pPr>
            <a:r>
              <a:rPr lang="zh-CN" altLang="en-US" sz="2400" dirty="0" smtClean="0"/>
              <a:t>步骤：</a:t>
            </a:r>
            <a:endParaRPr lang="en-US" altLang="zh-CN" sz="2400" dirty="0" smtClean="0"/>
          </a:p>
          <a:p>
            <a:pPr>
              <a:buNone/>
            </a:pPr>
            <a:r>
              <a:rPr lang="en-US" altLang="zh-CN" sz="2400" dirty="0" smtClean="0"/>
              <a:t>     1</a:t>
            </a:r>
            <a:r>
              <a:rPr lang="zh-CN" altLang="en-US" sz="2400" dirty="0" smtClean="0"/>
              <a:t>、分析被测业务，找出基本流及备选流</a:t>
            </a:r>
            <a:br>
              <a:rPr lang="zh-CN" altLang="en-US" sz="2400" dirty="0" smtClean="0"/>
            </a:br>
            <a:r>
              <a:rPr lang="en-US" altLang="zh-CN" sz="2400" dirty="0" smtClean="0"/>
              <a:t>2</a:t>
            </a:r>
            <a:r>
              <a:rPr lang="zh-CN" altLang="en-US" sz="2400" dirty="0" smtClean="0"/>
              <a:t>、根据各项基本流和各项备选流生成不同的场景</a:t>
            </a:r>
            <a:br>
              <a:rPr lang="zh-CN" altLang="en-US" sz="2400" dirty="0" smtClean="0"/>
            </a:br>
            <a:r>
              <a:rPr lang="en-US" altLang="zh-CN" sz="2400" dirty="0" smtClean="0"/>
              <a:t>3</a:t>
            </a:r>
            <a:r>
              <a:rPr lang="zh-CN" altLang="en-US" sz="2400" dirty="0" smtClean="0"/>
              <a:t>、对每一个场景生成相应的测试用例</a:t>
            </a:r>
            <a:br>
              <a:rPr lang="zh-CN" altLang="en-US" sz="2400" dirty="0" smtClean="0"/>
            </a:br>
            <a:r>
              <a:rPr lang="en-US" altLang="zh-CN" sz="2400" dirty="0" smtClean="0"/>
              <a:t>4</a:t>
            </a:r>
            <a:r>
              <a:rPr lang="zh-CN" altLang="en-US" sz="2400" dirty="0" smtClean="0"/>
              <a:t>、对生成的所有测试用例重新审查，去掉多余的测试用例，确定测试用例后，为每一个测试用例确定测试数据值</a:t>
            </a:r>
            <a:endParaRPr lang="zh-CN" alt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altLang="zh-CN" dirty="0" smtClean="0"/>
          </a:p>
        </p:txBody>
      </p:sp>
      <p:sp>
        <p:nvSpPr>
          <p:cNvPr id="3" name="Content Placeholder 2"/>
          <p:cNvSpPr>
            <a:spLocks noGrp="1"/>
          </p:cNvSpPr>
          <p:nvPr>
            <p:ph idx="1"/>
          </p:nvPr>
        </p:nvSpPr>
        <p:spPr/>
        <p:txBody>
          <a:bodyPr>
            <a:normAutofit/>
          </a:bodyPr>
          <a:lstStyle/>
          <a:p>
            <a:pPr>
              <a:buNone/>
            </a:pPr>
            <a:endParaRPr lang="zh-CN" altLang="en-US" sz="2400" dirty="0"/>
          </a:p>
        </p:txBody>
      </p:sp>
      <p:pic>
        <p:nvPicPr>
          <p:cNvPr id="1026" name="Picture 2"/>
          <p:cNvPicPr>
            <a:picLocks noChangeAspect="1" noChangeArrowheads="1"/>
          </p:cNvPicPr>
          <p:nvPr/>
        </p:nvPicPr>
        <p:blipFill>
          <a:blip r:embed="rId2" cstate="print"/>
          <a:srcRect/>
          <a:stretch>
            <a:fillRect/>
          </a:stretch>
        </p:blipFill>
        <p:spPr bwMode="auto">
          <a:xfrm>
            <a:off x="685800" y="228600"/>
            <a:ext cx="7984983" cy="6150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软件测试的分类</a:t>
            </a:r>
            <a:endParaRPr lang="zh-CN" alt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1143000" y="1447800"/>
            <a:ext cx="6847614"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a:t>
            </a:r>
            <a:r>
              <a:rPr lang="zh-CN" altLang="en-US" dirty="0" smtClean="0"/>
              <a:t>类</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概念： 把程序的输入域划分成若干部分，然后从每部分 中选取 少数代表性数据作为测试用例</a:t>
            </a:r>
            <a:endParaRPr lang="en-US" altLang="zh-CN" sz="2400" dirty="0" smtClean="0"/>
          </a:p>
          <a:p>
            <a:pPr>
              <a:buNone/>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a:t>
            </a:r>
            <a:r>
              <a:rPr lang="zh-CN" altLang="en-US" dirty="0" smtClean="0"/>
              <a:t>类 划分</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等价类划分有两种不同的情况：</a:t>
            </a:r>
          </a:p>
          <a:p>
            <a:r>
              <a:rPr lang="zh-CN" altLang="en-US" sz="2400" dirty="0" smtClean="0"/>
              <a:t>有效等价类：指对于程序的规格说明来说是合理的、有意义的输入数据构成的集合。</a:t>
            </a:r>
          </a:p>
          <a:p>
            <a:r>
              <a:rPr lang="zh-CN" altLang="en-US" sz="2400" dirty="0" smtClean="0"/>
              <a:t>无效等价类：指对程序的规格说明是不合理的或无意义的输入数据所构成的集合。对于具体的问题，无效等价类至少应有一个，也可能有多个</a:t>
            </a:r>
            <a:r>
              <a:rPr lang="zh-CN" altLang="en-US" dirty="0" smtClean="0"/>
              <a:t>。</a:t>
            </a:r>
          </a:p>
          <a:p>
            <a:pPr>
              <a:buNone/>
            </a:pP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a:t>
            </a:r>
            <a:r>
              <a:rPr lang="zh-CN" altLang="en-US" dirty="0" smtClean="0"/>
              <a:t>类 划分原则</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确定等价类的</a:t>
            </a:r>
            <a:r>
              <a:rPr lang="en-US" altLang="zh-CN" sz="2400" dirty="0" smtClean="0"/>
              <a:t>6</a:t>
            </a:r>
            <a:r>
              <a:rPr lang="zh-CN" altLang="en-US" sz="2400" dirty="0" smtClean="0"/>
              <a:t>条原则</a:t>
            </a:r>
            <a:r>
              <a:rPr lang="zh-CN" altLang="en-US" sz="2400" dirty="0" smtClean="0"/>
              <a:t>：</a:t>
            </a:r>
            <a:endParaRPr lang="en-US" altLang="zh-CN" sz="2400" dirty="0" smtClean="0"/>
          </a:p>
          <a:p>
            <a:pPr>
              <a:buNone/>
            </a:pPr>
            <a:r>
              <a:rPr lang="en-US" altLang="zh-CN" sz="2400" dirty="0" smtClean="0"/>
              <a:t>1. </a:t>
            </a:r>
            <a:r>
              <a:rPr lang="zh-CN" altLang="en-US" sz="2400" dirty="0" smtClean="0"/>
              <a:t>在</a:t>
            </a:r>
            <a:r>
              <a:rPr lang="zh-CN" altLang="en-US" sz="2400" dirty="0" smtClean="0"/>
              <a:t>输入条件规定了取值范围或取值的个数的情况下，可以确立一个有效等价类和两个无效等价类。</a:t>
            </a:r>
          </a:p>
          <a:p>
            <a:pPr>
              <a:buNone/>
            </a:pPr>
            <a:r>
              <a:rPr lang="zh-CN" altLang="en-US" sz="2400" dirty="0" smtClean="0"/>
              <a:t>例</a:t>
            </a:r>
            <a:r>
              <a:rPr lang="en-US" altLang="zh-CN" sz="2400" dirty="0" smtClean="0"/>
              <a:t>1</a:t>
            </a:r>
            <a:r>
              <a:rPr lang="zh-CN" altLang="en-US" sz="2400" dirty="0" smtClean="0"/>
              <a:t>：输入值是学生成绩，输入形式为文本框，要求的输入范围是</a:t>
            </a:r>
            <a:r>
              <a:rPr lang="en-US" altLang="zh-CN" sz="2400" dirty="0" smtClean="0"/>
              <a:t>0</a:t>
            </a:r>
            <a:r>
              <a:rPr lang="zh-CN" altLang="en-US" sz="2400" dirty="0" smtClean="0"/>
              <a:t>～</a:t>
            </a:r>
            <a:r>
              <a:rPr lang="en-US" altLang="zh-CN" sz="2400" dirty="0" smtClean="0"/>
              <a:t>100</a:t>
            </a:r>
          </a:p>
          <a:p>
            <a:pPr lvl="1"/>
            <a:r>
              <a:rPr lang="zh-CN" altLang="en-US" sz="2400" dirty="0" smtClean="0"/>
              <a:t>有效等价类：</a:t>
            </a:r>
            <a:r>
              <a:rPr lang="en-US" altLang="zh-CN" sz="2400" dirty="0" smtClean="0"/>
              <a:t>0&lt;=</a:t>
            </a:r>
            <a:r>
              <a:rPr lang="zh-CN" altLang="en-US" sz="2400" dirty="0" smtClean="0"/>
              <a:t>输入成绩</a:t>
            </a:r>
            <a:r>
              <a:rPr lang="en-US" altLang="zh-CN" sz="2400" dirty="0" smtClean="0"/>
              <a:t>&lt;=100</a:t>
            </a:r>
            <a:r>
              <a:rPr lang="zh-CN" altLang="en-US" sz="2400" dirty="0" smtClean="0"/>
              <a:t>；</a:t>
            </a:r>
          </a:p>
          <a:p>
            <a:pPr lvl="1"/>
            <a:r>
              <a:rPr lang="zh-CN" altLang="en-US" sz="2400" dirty="0" smtClean="0"/>
              <a:t>无效等价类</a:t>
            </a:r>
            <a:r>
              <a:rPr lang="en-US" altLang="zh-CN" sz="2400" dirty="0" smtClean="0"/>
              <a:t>1</a:t>
            </a:r>
            <a:r>
              <a:rPr lang="zh-CN" altLang="en-US" sz="2400" dirty="0" smtClean="0"/>
              <a:t>：输入成绩</a:t>
            </a:r>
            <a:r>
              <a:rPr lang="en-US" altLang="zh-CN" sz="2400" dirty="0" smtClean="0"/>
              <a:t>&lt;0</a:t>
            </a:r>
            <a:r>
              <a:rPr lang="zh-CN" altLang="en-US" sz="2400" dirty="0" smtClean="0"/>
              <a:t>；</a:t>
            </a:r>
          </a:p>
          <a:p>
            <a:pPr lvl="1"/>
            <a:r>
              <a:rPr lang="zh-CN" altLang="en-US" sz="2400" dirty="0" smtClean="0"/>
              <a:t>无效等价类</a:t>
            </a:r>
            <a:r>
              <a:rPr lang="en-US" altLang="zh-CN" sz="2400" dirty="0" smtClean="0"/>
              <a:t>2</a:t>
            </a:r>
            <a:r>
              <a:rPr lang="zh-CN" altLang="en-US" sz="2400" dirty="0" smtClean="0"/>
              <a:t>：输入成绩</a:t>
            </a:r>
            <a:r>
              <a:rPr lang="en-US" altLang="zh-CN" sz="2400" dirty="0" smtClean="0"/>
              <a:t>&gt;100</a:t>
            </a:r>
          </a:p>
          <a:p>
            <a:pPr>
              <a:buNone/>
            </a:pPr>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a:t>
            </a:r>
            <a:r>
              <a:rPr lang="zh-CN" altLang="en-US" dirty="0" smtClean="0"/>
              <a:t>类 划分原则</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确定等价类的</a:t>
            </a:r>
            <a:r>
              <a:rPr lang="en-US" altLang="zh-CN" sz="2400" dirty="0" smtClean="0"/>
              <a:t>6</a:t>
            </a:r>
            <a:r>
              <a:rPr lang="zh-CN" altLang="en-US" sz="2400" dirty="0" smtClean="0"/>
              <a:t>条原则</a:t>
            </a:r>
            <a:r>
              <a:rPr lang="zh-CN" altLang="en-US" sz="2400" dirty="0" smtClean="0"/>
              <a:t>：</a:t>
            </a:r>
            <a:endParaRPr lang="en-US" altLang="zh-CN" sz="2400" dirty="0" smtClean="0"/>
          </a:p>
          <a:p>
            <a:pPr>
              <a:buNone/>
            </a:pPr>
            <a:r>
              <a:rPr lang="zh-CN" altLang="en-US" sz="2400" dirty="0" smtClean="0"/>
              <a:t>２、在输入条件规定了输入值的集合或者规定了“必须如何”的条件的情况下，可以确立一个有效等价类和一个无效等价类。</a:t>
            </a:r>
          </a:p>
          <a:p>
            <a:pPr>
              <a:buNone/>
            </a:pPr>
            <a:r>
              <a:rPr lang="zh-CN" altLang="en-US" sz="2400" dirty="0" smtClean="0"/>
              <a:t>例</a:t>
            </a:r>
            <a:r>
              <a:rPr lang="en-US" altLang="zh-CN" sz="2400" dirty="0" smtClean="0"/>
              <a:t>2</a:t>
            </a:r>
            <a:r>
              <a:rPr lang="zh-CN" altLang="en-US" sz="2400" dirty="0" smtClean="0"/>
              <a:t>：输入值是人员性别，输入形式为文本框，要求输入的内容必须在集合</a:t>
            </a:r>
            <a:r>
              <a:rPr lang="en-US" altLang="zh-CN" sz="2400" dirty="0" smtClean="0"/>
              <a:t>{</a:t>
            </a:r>
            <a:r>
              <a:rPr lang="zh-CN" altLang="en-US" sz="2400" dirty="0" smtClean="0"/>
              <a:t>男</a:t>
            </a:r>
            <a:r>
              <a:rPr lang="en-US" altLang="zh-CN" sz="2400" dirty="0" smtClean="0"/>
              <a:t>,</a:t>
            </a:r>
            <a:r>
              <a:rPr lang="zh-CN" altLang="en-US" sz="2400" dirty="0" smtClean="0"/>
              <a:t>女</a:t>
            </a:r>
            <a:r>
              <a:rPr lang="en-US" altLang="zh-CN" sz="2400" dirty="0" smtClean="0"/>
              <a:t>}</a:t>
            </a:r>
            <a:r>
              <a:rPr lang="zh-CN" altLang="en-US" sz="2400" dirty="0" smtClean="0"/>
              <a:t>中</a:t>
            </a:r>
          </a:p>
          <a:p>
            <a:pPr lvl="1"/>
            <a:r>
              <a:rPr lang="zh-CN" altLang="en-US" sz="2400" dirty="0" smtClean="0"/>
              <a:t>有效等价类：性别＝’男’ 或者 ‘女’</a:t>
            </a:r>
          </a:p>
          <a:p>
            <a:pPr lvl="1"/>
            <a:r>
              <a:rPr lang="zh-CN" altLang="en-US" sz="2400" dirty="0" smtClean="0"/>
              <a:t>无效等价类：性别＝</a:t>
            </a:r>
            <a:r>
              <a:rPr lang="zh-CN" altLang="en-US" sz="2400" dirty="0" smtClean="0"/>
              <a:t>’’</a:t>
            </a:r>
            <a:endParaRPr lang="zh-CN" altLang="en-US" sz="2400" dirty="0" smtClean="0"/>
          </a:p>
          <a:p>
            <a:pPr>
              <a:buNone/>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a:t>
            </a:r>
            <a:r>
              <a:rPr lang="zh-CN" altLang="en-US" dirty="0" smtClean="0"/>
              <a:t>类 划分原则</a:t>
            </a:r>
            <a:endParaRPr lang="en-US" altLang="zh-CN" dirty="0" smtClean="0"/>
          </a:p>
        </p:txBody>
      </p:sp>
      <p:sp>
        <p:nvSpPr>
          <p:cNvPr id="3" name="Content Placeholder 2"/>
          <p:cNvSpPr>
            <a:spLocks noGrp="1"/>
          </p:cNvSpPr>
          <p:nvPr>
            <p:ph idx="1"/>
          </p:nvPr>
        </p:nvSpPr>
        <p:spPr/>
        <p:txBody>
          <a:bodyPr>
            <a:normAutofit/>
          </a:bodyPr>
          <a:lstStyle/>
          <a:p>
            <a:pPr>
              <a:buNone/>
            </a:pPr>
            <a:r>
              <a:rPr lang="zh-CN" altLang="en-US" sz="2400" dirty="0" smtClean="0"/>
              <a:t>确定等价类的</a:t>
            </a:r>
            <a:r>
              <a:rPr lang="en-US" altLang="zh-CN" sz="2400" dirty="0" smtClean="0"/>
              <a:t>6</a:t>
            </a:r>
            <a:r>
              <a:rPr lang="zh-CN" altLang="en-US" sz="2400" dirty="0" smtClean="0"/>
              <a:t>条原则</a:t>
            </a:r>
            <a:r>
              <a:rPr lang="zh-CN" altLang="en-US" sz="2400" dirty="0" smtClean="0"/>
              <a:t>：</a:t>
            </a:r>
            <a:endParaRPr lang="en-US" altLang="zh-CN" sz="2400" dirty="0" smtClean="0"/>
          </a:p>
          <a:p>
            <a:pPr>
              <a:buNone/>
            </a:pPr>
            <a:r>
              <a:rPr lang="en-US" altLang="zh-CN" dirty="0" smtClean="0"/>
              <a:t>3</a:t>
            </a:r>
            <a:r>
              <a:rPr lang="zh-CN" altLang="en-US" sz="2400" dirty="0" smtClean="0"/>
              <a:t>、</a:t>
            </a:r>
            <a:r>
              <a:rPr lang="zh-CN" altLang="en-US" sz="2400" dirty="0" smtClean="0"/>
              <a:t>在输入条件是一个布尔量的情况下，可以确立一个有效等价类和一个无效等价类。</a:t>
            </a:r>
          </a:p>
          <a:p>
            <a:pPr>
              <a:buNone/>
            </a:pPr>
            <a:r>
              <a:rPr lang="zh-CN" altLang="en-US" sz="2400" dirty="0" smtClean="0"/>
              <a:t>例</a:t>
            </a:r>
            <a:r>
              <a:rPr lang="en-US" altLang="zh-CN" sz="2400" dirty="0" smtClean="0"/>
              <a:t>3</a:t>
            </a:r>
            <a:r>
              <a:rPr lang="zh-CN" altLang="en-US" sz="2400" dirty="0" smtClean="0"/>
              <a:t>：输入值是状态标识位“是否完成”，输入形式为单选下拉框，选择范围为</a:t>
            </a:r>
            <a:r>
              <a:rPr lang="en-US" altLang="zh-CN" sz="2400" dirty="0" smtClean="0"/>
              <a:t>{</a:t>
            </a:r>
            <a:r>
              <a:rPr lang="zh-CN" altLang="en-US" sz="2400" dirty="0" smtClean="0"/>
              <a:t>是</a:t>
            </a:r>
            <a:r>
              <a:rPr lang="en-US" altLang="zh-CN" sz="2400" dirty="0" smtClean="0"/>
              <a:t>,</a:t>
            </a:r>
            <a:r>
              <a:rPr lang="zh-CN" altLang="en-US" sz="2400" dirty="0" smtClean="0"/>
              <a:t>否</a:t>
            </a:r>
            <a:r>
              <a:rPr lang="en-US" altLang="zh-CN" sz="2400" dirty="0" smtClean="0"/>
              <a:t>}</a:t>
            </a:r>
          </a:p>
          <a:p>
            <a:pPr lvl="1"/>
            <a:r>
              <a:rPr lang="zh-CN" altLang="en-US" sz="2400" dirty="0" smtClean="0"/>
              <a:t>有效等价类：选项＝’是’ 或者 ‘否’</a:t>
            </a:r>
          </a:p>
          <a:p>
            <a:pPr lvl="1"/>
            <a:r>
              <a:rPr lang="zh-CN" altLang="en-US" sz="2400" dirty="0" smtClean="0"/>
              <a:t>无效等价类：未进行选择操作</a:t>
            </a:r>
          </a:p>
          <a:p>
            <a:pPr>
              <a:buNone/>
            </a:pP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smtClean="0"/>
              <a:t>等价</a:t>
            </a:r>
            <a:r>
              <a:rPr lang="zh-CN" altLang="en-US" dirty="0" smtClean="0"/>
              <a:t>类 划分原则</a:t>
            </a:r>
            <a:endParaRPr lang="en-US" altLang="zh-CN" dirty="0" smtClean="0"/>
          </a:p>
        </p:txBody>
      </p:sp>
      <p:sp>
        <p:nvSpPr>
          <p:cNvPr id="3" name="Content Placeholder 2"/>
          <p:cNvSpPr>
            <a:spLocks noGrp="1"/>
          </p:cNvSpPr>
          <p:nvPr>
            <p:ph idx="1"/>
          </p:nvPr>
        </p:nvSpPr>
        <p:spPr/>
        <p:txBody>
          <a:bodyPr>
            <a:normAutofit lnSpcReduction="10000"/>
          </a:bodyPr>
          <a:lstStyle/>
          <a:p>
            <a:pPr>
              <a:buNone/>
            </a:pPr>
            <a:r>
              <a:rPr lang="zh-CN" altLang="en-US" sz="2400" dirty="0" smtClean="0"/>
              <a:t>确定等价类的</a:t>
            </a:r>
            <a:r>
              <a:rPr lang="en-US" altLang="zh-CN" sz="2400" dirty="0" smtClean="0"/>
              <a:t>6</a:t>
            </a:r>
            <a:r>
              <a:rPr lang="zh-CN" altLang="en-US" sz="2400" dirty="0" smtClean="0"/>
              <a:t>条原则</a:t>
            </a:r>
            <a:r>
              <a:rPr lang="zh-CN" altLang="en-US" sz="2400" dirty="0" smtClean="0"/>
              <a:t>：</a:t>
            </a:r>
            <a:endParaRPr lang="en-US" altLang="zh-CN" sz="2400" dirty="0" smtClean="0"/>
          </a:p>
          <a:p>
            <a:pPr>
              <a:buNone/>
            </a:pPr>
            <a:r>
              <a:rPr lang="zh-CN" altLang="en-US" dirty="0" smtClean="0"/>
              <a:t>４</a:t>
            </a:r>
            <a:r>
              <a:rPr lang="zh-CN" altLang="en-US" sz="2600" dirty="0" smtClean="0"/>
              <a:t>、在规定了输入数据的一组值（假设Ｎ个），并且程序要对每一个输入值进行处理的情况下，可以确立Ｎ个有效等价类和一个无效等价类。</a:t>
            </a:r>
          </a:p>
          <a:p>
            <a:pPr>
              <a:buNone/>
            </a:pPr>
            <a:r>
              <a:rPr lang="zh-CN" altLang="en-US" sz="2600" dirty="0" smtClean="0"/>
              <a:t>例</a:t>
            </a:r>
            <a:r>
              <a:rPr lang="en-US" altLang="zh-CN" sz="2600" dirty="0" smtClean="0"/>
              <a:t>4</a:t>
            </a:r>
            <a:r>
              <a:rPr lang="zh-CN" altLang="en-US" sz="2600" dirty="0" smtClean="0"/>
              <a:t>：输入值是人</a:t>
            </a:r>
            <a:r>
              <a:rPr lang="zh-CN" altLang="en-US" sz="2600" dirty="0" smtClean="0"/>
              <a:t>员</a:t>
            </a:r>
            <a:r>
              <a:rPr lang="zh-CN" altLang="en-US" sz="2600" dirty="0" smtClean="0"/>
              <a:t>职业</a:t>
            </a:r>
            <a:r>
              <a:rPr lang="zh-CN" altLang="en-US" sz="2600" dirty="0" smtClean="0"/>
              <a:t>，</a:t>
            </a:r>
            <a:r>
              <a:rPr lang="zh-CN" altLang="en-US" sz="2600" dirty="0" smtClean="0"/>
              <a:t>输入形式为文本框，要求输入的内容必须在集合</a:t>
            </a:r>
            <a:r>
              <a:rPr lang="en-US" altLang="zh-CN" sz="2600" dirty="0" smtClean="0"/>
              <a:t>{</a:t>
            </a:r>
            <a:r>
              <a:rPr lang="zh-CN" altLang="en-US" sz="2600" dirty="0" smtClean="0"/>
              <a:t>学</a:t>
            </a:r>
            <a:r>
              <a:rPr lang="zh-CN" altLang="en-US" sz="2600" dirty="0" smtClean="0"/>
              <a:t>生、教师</a:t>
            </a:r>
            <a:r>
              <a:rPr lang="en-US" altLang="zh-CN" sz="2600" dirty="0" smtClean="0"/>
              <a:t>}</a:t>
            </a:r>
            <a:r>
              <a:rPr lang="zh-CN" altLang="en-US" sz="2600" dirty="0" smtClean="0"/>
              <a:t>中；不同</a:t>
            </a:r>
            <a:r>
              <a:rPr lang="zh-CN" altLang="en-US" sz="2600" dirty="0" smtClean="0"/>
              <a:t>的选</a:t>
            </a:r>
            <a:r>
              <a:rPr lang="zh-CN" altLang="en-US" sz="2600" dirty="0" smtClean="0"/>
              <a:t>择将跳转至不同的处理页面</a:t>
            </a:r>
          </a:p>
          <a:p>
            <a:pPr lvl="1"/>
            <a:r>
              <a:rPr lang="zh-CN" altLang="en-US" sz="2600" dirty="0" smtClean="0"/>
              <a:t>有效等价类</a:t>
            </a:r>
            <a:r>
              <a:rPr lang="en-US" altLang="zh-CN" sz="2600" dirty="0" smtClean="0"/>
              <a:t>1</a:t>
            </a:r>
            <a:r>
              <a:rPr lang="zh-CN" altLang="en-US" sz="2600" dirty="0" smtClean="0"/>
              <a:t>：性别＝</a:t>
            </a:r>
            <a:r>
              <a:rPr lang="zh-CN" altLang="en-US" sz="2600" dirty="0" smtClean="0"/>
              <a:t>’</a:t>
            </a:r>
            <a:r>
              <a:rPr lang="zh-CN" altLang="en-US" sz="2600" dirty="0" smtClean="0"/>
              <a:t>学</a:t>
            </a:r>
            <a:r>
              <a:rPr lang="zh-CN" altLang="en-US" sz="2600" dirty="0" smtClean="0"/>
              <a:t>生’</a:t>
            </a:r>
            <a:endParaRPr lang="zh-CN" altLang="en-US" sz="2600" dirty="0" smtClean="0"/>
          </a:p>
          <a:p>
            <a:pPr lvl="1"/>
            <a:r>
              <a:rPr lang="zh-CN" altLang="en-US" sz="2600" dirty="0" smtClean="0"/>
              <a:t>有效等价类</a:t>
            </a:r>
            <a:r>
              <a:rPr lang="en-US" altLang="zh-CN" sz="2600" dirty="0" smtClean="0"/>
              <a:t>2</a:t>
            </a:r>
            <a:r>
              <a:rPr lang="zh-CN" altLang="en-US" sz="2600" dirty="0" smtClean="0"/>
              <a:t>：性别＝</a:t>
            </a:r>
            <a:r>
              <a:rPr lang="zh-CN" altLang="en-US" sz="2600" dirty="0" smtClean="0"/>
              <a:t>’</a:t>
            </a:r>
            <a:r>
              <a:rPr lang="zh-CN" altLang="en-US" sz="2600" dirty="0" smtClean="0"/>
              <a:t>教师</a:t>
            </a:r>
            <a:r>
              <a:rPr lang="zh-CN" altLang="en-US" sz="2600" dirty="0" smtClean="0"/>
              <a:t>’</a:t>
            </a:r>
            <a:endParaRPr lang="zh-CN" altLang="en-US" sz="2600" dirty="0" smtClean="0"/>
          </a:p>
          <a:p>
            <a:pPr lvl="1"/>
            <a:r>
              <a:rPr lang="zh-CN" altLang="en-US" sz="2600" dirty="0" smtClean="0"/>
              <a:t>无效等价类：性别＝</a:t>
            </a:r>
            <a:r>
              <a:rPr lang="zh-CN" altLang="en-US" sz="2600" dirty="0" smtClean="0"/>
              <a:t>’工人’</a:t>
            </a:r>
            <a:endParaRPr lang="zh-CN" altLang="en-US" sz="2600" dirty="0" smtClean="0"/>
          </a:p>
          <a:p>
            <a:pPr>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1909</Words>
  <Application>Microsoft Office PowerPoint</Application>
  <PresentationFormat>On-screen Show (4:3)</PresentationFormat>
  <Paragraphs>100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软件测试 黑盒测试的基本方法</vt:lpstr>
      <vt:lpstr>Slide 2</vt:lpstr>
      <vt:lpstr>软件测试的分类</vt:lpstr>
      <vt:lpstr>等价类</vt:lpstr>
      <vt:lpstr>等价类 划分</vt:lpstr>
      <vt:lpstr>等价类 划分原则</vt:lpstr>
      <vt:lpstr>等价类 划分原则</vt:lpstr>
      <vt:lpstr>等价类 划分原则</vt:lpstr>
      <vt:lpstr>等价类 划分原则</vt:lpstr>
      <vt:lpstr>等价类 划分原则</vt:lpstr>
      <vt:lpstr>等价类 划分原则</vt:lpstr>
      <vt:lpstr>等价类</vt:lpstr>
      <vt:lpstr>边界值</vt:lpstr>
      <vt:lpstr>边界值</vt:lpstr>
      <vt:lpstr>边界值</vt:lpstr>
      <vt:lpstr>错误推测</vt:lpstr>
      <vt:lpstr>因果图</vt:lpstr>
      <vt:lpstr>因果图</vt:lpstr>
      <vt:lpstr>因果图</vt:lpstr>
      <vt:lpstr>场景法</vt:lpstr>
      <vt:lpstr>场景法</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软件测试 概述及基本概念</dc:title>
  <dc:creator>Administrator</dc:creator>
  <cp:lastModifiedBy>ahan</cp:lastModifiedBy>
  <cp:revision>53</cp:revision>
  <dcterms:created xsi:type="dcterms:W3CDTF">2006-08-16T00:00:00Z</dcterms:created>
  <dcterms:modified xsi:type="dcterms:W3CDTF">2018-12-09T14:32:09Z</dcterms:modified>
</cp:coreProperties>
</file>