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rebuchet MS" charset="1" panose="020B0603020202020204"/>
      <p:regular r:id="rId10"/>
    </p:embeddedFont>
    <p:embeddedFont>
      <p:font typeface="Trebuchet MS Bold" charset="1" panose="020B0703020202020204"/>
      <p:regular r:id="rId11"/>
    </p:embeddedFont>
    <p:embeddedFont>
      <p:font typeface="Trebuchet MS Italics" charset="1" panose="020B0603020202090204"/>
      <p:regular r:id="rId12"/>
    </p:embeddedFont>
    <p:embeddedFont>
      <p:font typeface="Trebuchet MS Bold Italics" charset="1" panose="020B0703020202090204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  <p:embeddedFont>
      <p:font typeface="Canva Sans Medium" charset="1" panose="020B0603030501040103"/>
      <p:regular r:id="rId18"/>
    </p:embeddedFont>
    <p:embeddedFont>
      <p:font typeface="Canva Sans Medium Italics" charset="1" panose="020B06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114425" y="165735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8642509" y="3351054"/>
            <a:ext cx="2788920" cy="59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-7">
                <a:solidFill>
                  <a:srgbClr val="2D936B"/>
                </a:solidFill>
                <a:latin typeface="Trebuchet MS Bold"/>
              </a:rPr>
              <a:t>Final Project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365329" y="1845787"/>
            <a:ext cx="7535801" cy="1018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59"/>
              </a:lnSpc>
            </a:pPr>
            <a:r>
              <a:rPr lang="en-US" sz="5971">
                <a:solidFill>
                  <a:srgbClr val="000000"/>
                </a:solidFill>
                <a:latin typeface="Trebuchet MS Bold"/>
              </a:rPr>
              <a:t>CAPSTONE PROJECT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365329" y="4268902"/>
            <a:ext cx="8220818" cy="539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7"/>
              </a:lnSpc>
            </a:pPr>
            <a:r>
              <a:rPr lang="en-US" sz="3134">
                <a:solidFill>
                  <a:srgbClr val="000000"/>
                </a:solidFill>
                <a:latin typeface="Trebuchet MS Bold"/>
              </a:rPr>
              <a:t>BREAST CANCER PREDICTION USING KNN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642509" y="6263547"/>
            <a:ext cx="5130641" cy="300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18"/>
              </a:lnSpc>
            </a:pPr>
            <a:r>
              <a:rPr lang="en-US" sz="2848" spc="25">
                <a:solidFill>
                  <a:srgbClr val="000000"/>
                </a:solidFill>
                <a:latin typeface="Trebuchet MS Bold"/>
              </a:rPr>
              <a:t>Submitted By :</a:t>
            </a:r>
          </a:p>
          <a:p>
            <a:pPr>
              <a:lnSpc>
                <a:spcPts val="3418"/>
              </a:lnSpc>
            </a:pPr>
          </a:p>
          <a:p>
            <a:pPr>
              <a:lnSpc>
                <a:spcPts val="3418"/>
              </a:lnSpc>
            </a:pPr>
            <a:r>
              <a:rPr lang="en-US" sz="2848" spc="25">
                <a:solidFill>
                  <a:srgbClr val="000000"/>
                </a:solidFill>
                <a:latin typeface="Trebuchet MS Bold"/>
              </a:rPr>
              <a:t>S . AKSHAYA</a:t>
            </a:r>
          </a:p>
          <a:p>
            <a:pPr>
              <a:lnSpc>
                <a:spcPts val="3418"/>
              </a:lnSpc>
            </a:pPr>
            <a:r>
              <a:rPr lang="en-US" sz="2848" spc="25">
                <a:solidFill>
                  <a:srgbClr val="000000"/>
                </a:solidFill>
                <a:latin typeface="Trebuchet MS Bold"/>
              </a:rPr>
              <a:t>711721244001</a:t>
            </a:r>
          </a:p>
          <a:p>
            <a:pPr>
              <a:lnSpc>
                <a:spcPts val="3418"/>
              </a:lnSpc>
            </a:pPr>
            <a:r>
              <a:rPr lang="en-US" sz="2848" spc="25">
                <a:solidFill>
                  <a:srgbClr val="000000"/>
                </a:solidFill>
                <a:latin typeface="Trebuchet MS Bold"/>
              </a:rPr>
              <a:t>III Year B.tech CSBS</a:t>
            </a:r>
          </a:p>
          <a:p>
            <a:pPr>
              <a:lnSpc>
                <a:spcPts val="3418"/>
              </a:lnSpc>
            </a:pPr>
            <a:r>
              <a:rPr lang="en-US" sz="2848" spc="25">
                <a:solidFill>
                  <a:srgbClr val="000000"/>
                </a:solidFill>
                <a:latin typeface="Trebuchet MS Bold"/>
              </a:rPr>
              <a:t>KGiSl Institute of Technology</a:t>
            </a:r>
          </a:p>
          <a:p>
            <a:pPr>
              <a:lnSpc>
                <a:spcPts val="341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32998" y="572451"/>
            <a:ext cx="3852997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</a:rPr>
              <a:t>RESULTS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10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67738" y="8720137"/>
            <a:ext cx="11929111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37" u="sng">
                <a:solidFill>
                  <a:srgbClr val="006FC0"/>
                </a:solidFill>
                <a:latin typeface="Trebuchet MS"/>
              </a:rPr>
              <a:t>https://drive.google.com/file/d/1cUnQ81Y1jjSjoBAZhRr-5XpyoIDc6MTO/view?usp=drivesdk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28712" y="2138680"/>
            <a:ext cx="13773150" cy="4790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rebuchet MS Bold"/>
              </a:rPr>
              <a:t>The breast cancer prediction project uses a machine learning model to accurately</a:t>
            </a:r>
            <a:r>
              <a:rPr lang="en-US" sz="3399">
                <a:solidFill>
                  <a:srgbClr val="000000"/>
                </a:solidFill>
                <a:latin typeface="Trebuchet MS Bold"/>
              </a:rPr>
              <a:t>predict whether a tumor is malignant or benign. The best-performing model is selected based on recall,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rebuchet MS Bold"/>
              </a:rPr>
              <a:t>precision, accuracy, and F1-score and implemented in a web application for public access. The project's value proposition is to provide a reliable and accessible tool for medical professionals, patients, researchers, and healthcare organizations.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</a:rPr>
              <a:t>PROJECT TITLE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24" r="0" b="-124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09662" y="3793225"/>
            <a:ext cx="7381181" cy="615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Trebuchet MS Bold"/>
              </a:rPr>
              <a:t>Breast Cancer Prediction using KNN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24" r="0" b="-124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1438" y="5729285"/>
            <a:ext cx="2600325" cy="4514847"/>
          </a:xfrm>
          <a:custGeom>
            <a:avLst/>
            <a:gdLst/>
            <a:ahLst/>
            <a:cxnLst/>
            <a:rect r="r" b="b" t="t" l="l"/>
            <a:pathLst>
              <a:path h="4514847" w="2600325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" t="0" r="-3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290385" y="3075970"/>
            <a:ext cx="7289403" cy="4330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3"/>
              </a:lnSpc>
            </a:pPr>
            <a:r>
              <a:rPr lang="en-US" sz="3502">
                <a:solidFill>
                  <a:srgbClr val="000000"/>
                </a:solidFill>
                <a:latin typeface="Trebuchet MS Bold"/>
              </a:rPr>
              <a:t>1.Problem statement</a:t>
            </a:r>
          </a:p>
          <a:p>
            <a:pPr>
              <a:lnSpc>
                <a:spcPts val="4903"/>
              </a:lnSpc>
            </a:pPr>
            <a:r>
              <a:rPr lang="en-US" sz="3502">
                <a:solidFill>
                  <a:srgbClr val="000000"/>
                </a:solidFill>
                <a:latin typeface="Trebuchet MS Bold"/>
              </a:rPr>
              <a:t>2.Project Overview</a:t>
            </a:r>
          </a:p>
          <a:p>
            <a:pPr>
              <a:lnSpc>
                <a:spcPts val="4903"/>
              </a:lnSpc>
            </a:pPr>
            <a:r>
              <a:rPr lang="en-US" sz="3502">
                <a:solidFill>
                  <a:srgbClr val="000000"/>
                </a:solidFill>
                <a:latin typeface="Trebuchet MS Bold"/>
              </a:rPr>
              <a:t>3.End Users</a:t>
            </a:r>
          </a:p>
          <a:p>
            <a:pPr>
              <a:lnSpc>
                <a:spcPts val="4903"/>
              </a:lnSpc>
            </a:pPr>
            <a:r>
              <a:rPr lang="en-US" sz="3502">
                <a:solidFill>
                  <a:srgbClr val="000000"/>
                </a:solidFill>
                <a:latin typeface="Trebuchet MS Bold"/>
              </a:rPr>
              <a:t>4.Solution and Value Proposition</a:t>
            </a:r>
          </a:p>
          <a:p>
            <a:pPr>
              <a:lnSpc>
                <a:spcPts val="4903"/>
              </a:lnSpc>
            </a:pPr>
            <a:r>
              <a:rPr lang="en-US" sz="3502">
                <a:solidFill>
                  <a:srgbClr val="000000"/>
                </a:solidFill>
                <a:latin typeface="Trebuchet MS Bold"/>
              </a:rPr>
              <a:t>5.The Wow Factor in Your Solution</a:t>
            </a:r>
          </a:p>
          <a:p>
            <a:pPr>
              <a:lnSpc>
                <a:spcPts val="4903"/>
              </a:lnSpc>
            </a:pPr>
            <a:r>
              <a:rPr lang="en-US" sz="3502">
                <a:solidFill>
                  <a:srgbClr val="000000"/>
                </a:solidFill>
                <a:latin typeface="Trebuchet MS Bold"/>
              </a:rPr>
              <a:t>6.Modelling</a:t>
            </a:r>
          </a:p>
          <a:p>
            <a:pPr>
              <a:lnSpc>
                <a:spcPts val="4903"/>
              </a:lnSpc>
            </a:pPr>
            <a:r>
              <a:rPr lang="en-US" sz="3502">
                <a:solidFill>
                  <a:srgbClr val="000000"/>
                </a:solidFill>
                <a:latin typeface="Trebuchet MS Bold"/>
              </a:rPr>
              <a:t>7.Result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1987212" y="4400550"/>
            <a:ext cx="4143375" cy="4886325"/>
          </a:xfrm>
          <a:custGeom>
            <a:avLst/>
            <a:gdLst/>
            <a:ahLst/>
            <a:cxnLst/>
            <a:rect r="r" b="b" t="t" l="l"/>
            <a:pathLst>
              <a:path h="4886325" w="4143375">
                <a:moveTo>
                  <a:pt x="0" y="0"/>
                </a:moveTo>
                <a:lnTo>
                  <a:pt x="4143376" y="0"/>
                </a:lnTo>
                <a:lnTo>
                  <a:pt x="4143376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" t="0" r="-21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251108" y="869567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22">
                <a:solidFill>
                  <a:srgbClr val="000000"/>
                </a:solidFill>
                <a:latin typeface="Trebuchet MS Bold"/>
              </a:rPr>
              <a:t>PROBLEM	STATEMENT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09700" y="2447609"/>
            <a:ext cx="10301288" cy="512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31"/>
              </a:lnSpc>
            </a:pPr>
            <a:r>
              <a:rPr lang="en-US" sz="2665">
                <a:solidFill>
                  <a:srgbClr val="000000"/>
                </a:solidFill>
                <a:latin typeface="Trebuchet MS Bold"/>
              </a:rPr>
              <a:t>Breast cancer is a prevalent disease, and early detection is</a:t>
            </a:r>
          </a:p>
          <a:p>
            <a:pPr>
              <a:lnSpc>
                <a:spcPts val="3731"/>
              </a:lnSpc>
            </a:pPr>
            <a:r>
              <a:rPr lang="en-US" sz="2665">
                <a:solidFill>
                  <a:srgbClr val="000000"/>
                </a:solidFill>
                <a:latin typeface="Trebuchet MS Bold"/>
              </a:rPr>
              <a:t>crucial for improving treatment outcomes and survival rates.</a:t>
            </a:r>
          </a:p>
          <a:p>
            <a:pPr>
              <a:lnSpc>
                <a:spcPts val="3731"/>
              </a:lnSpc>
            </a:pPr>
          </a:p>
          <a:p>
            <a:pPr>
              <a:lnSpc>
                <a:spcPts val="3731"/>
              </a:lnSpc>
            </a:pPr>
            <a:r>
              <a:rPr lang="en-US" sz="2665">
                <a:solidFill>
                  <a:srgbClr val="000000"/>
                </a:solidFill>
                <a:latin typeface="Trebuchet MS Bold"/>
              </a:rPr>
              <a:t>Utilizing machine learning techniques, the project aims to</a:t>
            </a:r>
          </a:p>
          <a:p>
            <a:pPr>
              <a:lnSpc>
                <a:spcPts val="3731"/>
              </a:lnSpc>
            </a:pPr>
            <a:r>
              <a:rPr lang="en-US" sz="2665">
                <a:solidFill>
                  <a:srgbClr val="000000"/>
                </a:solidFill>
                <a:latin typeface="Trebuchet MS Bold"/>
              </a:rPr>
              <a:t>develop a model capable of accurately predicting breast cancer</a:t>
            </a:r>
          </a:p>
          <a:p>
            <a:pPr>
              <a:lnSpc>
                <a:spcPts val="3731"/>
              </a:lnSpc>
            </a:pPr>
            <a:r>
              <a:rPr lang="en-US" sz="2665">
                <a:solidFill>
                  <a:srgbClr val="000000"/>
                </a:solidFill>
                <a:latin typeface="Trebuchet MS Bold"/>
              </a:rPr>
              <a:t>based on patient data and tumor characteristics.</a:t>
            </a:r>
          </a:p>
          <a:p>
            <a:pPr>
              <a:lnSpc>
                <a:spcPts val="3731"/>
              </a:lnSpc>
            </a:pPr>
          </a:p>
          <a:p>
            <a:pPr>
              <a:lnSpc>
                <a:spcPts val="3731"/>
              </a:lnSpc>
            </a:pPr>
            <a:r>
              <a:rPr lang="en-US" sz="2665">
                <a:solidFill>
                  <a:srgbClr val="000000"/>
                </a:solidFill>
                <a:latin typeface="Trebuchet MS Bold"/>
              </a:rPr>
              <a:t>By creating a reliable tool for early detection and diagnosis, the</a:t>
            </a:r>
          </a:p>
          <a:p>
            <a:pPr>
              <a:lnSpc>
                <a:spcPts val="3731"/>
              </a:lnSpc>
            </a:pPr>
            <a:r>
              <a:rPr lang="en-US" sz="2665">
                <a:solidFill>
                  <a:srgbClr val="000000"/>
                </a:solidFill>
                <a:latin typeface="Trebuchet MS Bold"/>
              </a:rPr>
              <a:t>project seeks to enhance patient care by facilitating timely</a:t>
            </a:r>
          </a:p>
          <a:p>
            <a:pPr>
              <a:lnSpc>
                <a:spcPts val="3731"/>
              </a:lnSpc>
            </a:pPr>
            <a:r>
              <a:rPr lang="en-US" sz="2665">
                <a:solidFill>
                  <a:srgbClr val="000000"/>
                </a:solidFill>
                <a:latin typeface="Trebuchet MS Bold"/>
              </a:rPr>
              <a:t>interventions and potentially reducing the burden of the</a:t>
            </a:r>
          </a:p>
          <a:p>
            <a:pPr>
              <a:lnSpc>
                <a:spcPts val="3731"/>
              </a:lnSpc>
            </a:pPr>
            <a:r>
              <a:rPr lang="en-US" sz="2665">
                <a:solidFill>
                  <a:srgbClr val="000000"/>
                </a:solidFill>
                <a:latin typeface="Trebuchet MS Bold"/>
              </a:rPr>
              <a:t>disease.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028700" y="51879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</a:rPr>
              <a:t>PROJECT	OVERVIEW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28700" y="1734264"/>
            <a:ext cx="12589016" cy="7109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1"/>
              </a:lnSpc>
            </a:pPr>
            <a:r>
              <a:rPr lang="en-US" sz="2601">
                <a:solidFill>
                  <a:srgbClr val="000000"/>
                </a:solidFill>
                <a:latin typeface="Trebuchet MS Bold"/>
              </a:rPr>
              <a:t>The "Breast Cancer Prediction Using KNN" project aims to develop a machine-learning model for </a:t>
            </a:r>
            <a:r>
              <a:rPr lang="en-US" sz="2601">
                <a:solidFill>
                  <a:srgbClr val="000000"/>
                </a:solidFill>
                <a:latin typeface="Trebuchet MS Bold"/>
              </a:rPr>
              <a:t>the early detection of breast cancer. It involves analyzing patient data and tumor characteristics to predict cancer risk.</a:t>
            </a:r>
          </a:p>
          <a:p>
            <a:pPr>
              <a:lnSpc>
                <a:spcPts val="3641"/>
              </a:lnSpc>
            </a:pPr>
          </a:p>
          <a:p>
            <a:pPr>
              <a:lnSpc>
                <a:spcPts val="3641"/>
              </a:lnSpc>
            </a:pPr>
            <a:r>
              <a:rPr lang="en-US" sz="2601">
                <a:solidFill>
                  <a:srgbClr val="000000"/>
                </a:solidFill>
                <a:latin typeface="Trebuchet MS Bold"/>
              </a:rPr>
              <a:t>Implementing various machine learning algorithms such as Logistic Regression, Decision Trees,</a:t>
            </a:r>
          </a:p>
          <a:p>
            <a:pPr>
              <a:lnSpc>
                <a:spcPts val="3641"/>
              </a:lnSpc>
            </a:pPr>
            <a:r>
              <a:rPr lang="en-US" sz="2601">
                <a:solidFill>
                  <a:srgbClr val="000000"/>
                </a:solidFill>
                <a:latin typeface="Trebuchet MS Bold"/>
              </a:rPr>
              <a:t>Random Forest, and SVM to predict whether a tumor is malignant or benign.</a:t>
            </a:r>
          </a:p>
          <a:p>
            <a:pPr>
              <a:lnSpc>
                <a:spcPts val="3641"/>
              </a:lnSpc>
            </a:pPr>
          </a:p>
          <a:p>
            <a:pPr>
              <a:lnSpc>
                <a:spcPts val="3641"/>
              </a:lnSpc>
            </a:pPr>
            <a:r>
              <a:rPr lang="en-US" sz="2601">
                <a:solidFill>
                  <a:srgbClr val="000000"/>
                </a:solidFill>
                <a:latin typeface="Trebuchet MS Bold"/>
              </a:rPr>
              <a:t>Evaluating the performance of each model using metrics such as accuracy, precision, recall,</a:t>
            </a:r>
          </a:p>
          <a:p>
            <a:pPr>
              <a:lnSpc>
                <a:spcPts val="3641"/>
              </a:lnSpc>
            </a:pPr>
            <a:r>
              <a:rPr lang="en-US" sz="2601">
                <a:solidFill>
                  <a:srgbClr val="000000"/>
                </a:solidFill>
                <a:latin typeface="Trebuchet MS Bold"/>
              </a:rPr>
              <a:t>and F1 score.</a:t>
            </a:r>
          </a:p>
          <a:p>
            <a:pPr>
              <a:lnSpc>
                <a:spcPts val="3641"/>
              </a:lnSpc>
            </a:pPr>
          </a:p>
          <a:p>
            <a:pPr>
              <a:lnSpc>
                <a:spcPts val="3641"/>
              </a:lnSpc>
            </a:pPr>
            <a:r>
              <a:rPr lang="en-US" sz="2601">
                <a:solidFill>
                  <a:srgbClr val="000000"/>
                </a:solidFill>
                <a:latin typeface="Trebuchet MS Bold"/>
              </a:rPr>
              <a:t>Optimizing the hyperparameters of the best-performing model using Grid Search and Cross-Validation.</a:t>
            </a:r>
          </a:p>
          <a:p>
            <a:pPr algn="ctr">
              <a:lnSpc>
                <a:spcPts val="3094"/>
              </a:lnSpc>
            </a:pPr>
          </a:p>
          <a:p>
            <a:pPr algn="ctr">
              <a:lnSpc>
                <a:spcPts val="3094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74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-15">
                <a:solidFill>
                  <a:srgbClr val="000000"/>
                </a:solidFill>
                <a:latin typeface="Trebuchet MS Bold"/>
              </a:rPr>
              <a:t>WHO ARE THE END USERS?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085850" y="9258300"/>
            <a:ext cx="3271838" cy="728662"/>
          </a:xfrm>
          <a:custGeom>
            <a:avLst/>
            <a:gdLst/>
            <a:ahLst/>
            <a:cxnLst/>
            <a:rect r="r" b="b" t="t" l="l"/>
            <a:pathLst>
              <a:path h="728662" w="3271838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88417" y="2486025"/>
            <a:ext cx="10720135" cy="6524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86"/>
              </a:lnSpc>
            </a:pPr>
            <a:r>
              <a:rPr lang="en-US" sz="2633">
                <a:solidFill>
                  <a:srgbClr val="000000"/>
                </a:solidFill>
                <a:latin typeface="Trebuchet MS Bold"/>
              </a:rPr>
              <a:t>Medical professionals, such as doctors, nurses, and radiologists, can use the </a:t>
            </a:r>
            <a:r>
              <a:rPr lang="en-US" sz="2633">
                <a:solidFill>
                  <a:srgbClr val="000000"/>
                </a:solidFill>
                <a:latin typeface="Trebuchet MS Bold"/>
              </a:rPr>
              <a:t>machine learning model to assist in the diagnosis of breast cancer in patients.</a:t>
            </a:r>
          </a:p>
          <a:p>
            <a:pPr>
              <a:lnSpc>
                <a:spcPts val="3686"/>
              </a:lnSpc>
            </a:pPr>
          </a:p>
          <a:p>
            <a:pPr>
              <a:lnSpc>
                <a:spcPts val="3686"/>
              </a:lnSpc>
            </a:pPr>
            <a:r>
              <a:rPr lang="en-US" sz="2633">
                <a:solidFill>
                  <a:srgbClr val="000000"/>
                </a:solidFill>
                <a:latin typeface="Trebuchet MS Bold"/>
              </a:rPr>
              <a:t>Patients who are concerned about their risk of breast cancer and want to receive an accurate and timely diagnosis.</a:t>
            </a:r>
          </a:p>
          <a:p>
            <a:pPr>
              <a:lnSpc>
                <a:spcPts val="3686"/>
              </a:lnSpc>
            </a:pPr>
          </a:p>
          <a:p>
            <a:pPr>
              <a:lnSpc>
                <a:spcPts val="3686"/>
              </a:lnSpc>
            </a:pPr>
            <a:r>
              <a:rPr lang="en-US" sz="2633">
                <a:solidFill>
                  <a:srgbClr val="000000"/>
                </a:solidFill>
                <a:latin typeface="Trebuchet MS Bold"/>
              </a:rPr>
              <a:t>Researchers and data scientists who are interested in developing and improving machine learning models for breast cancer prediction.</a:t>
            </a:r>
          </a:p>
          <a:p>
            <a:pPr>
              <a:lnSpc>
                <a:spcPts val="3686"/>
              </a:lnSpc>
            </a:pPr>
          </a:p>
          <a:p>
            <a:pPr>
              <a:lnSpc>
                <a:spcPts val="3686"/>
              </a:lnSpc>
            </a:pPr>
            <a:r>
              <a:rPr lang="en-US" sz="2633">
                <a:solidFill>
                  <a:srgbClr val="000000"/>
                </a:solidFill>
                <a:latin typeface="Trebuchet MS Bold"/>
              </a:rPr>
              <a:t>Healthcare organizations and hospitals that want to implement a computer- aided diagnosis system to improve diagnostic accuracy and reduce costs</a:t>
            </a:r>
            <a:r>
              <a:rPr lang="en-US" sz="2633">
                <a:solidFill>
                  <a:srgbClr val="000000"/>
                </a:solidFill>
                <a:latin typeface="Trebuchet MS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0" y="2214562"/>
            <a:ext cx="4043361" cy="4872038"/>
          </a:xfrm>
          <a:custGeom>
            <a:avLst/>
            <a:gdLst/>
            <a:ahLst/>
            <a:cxnLst/>
            <a:rect r="r" b="b" t="t" l="l"/>
            <a:pathLst>
              <a:path h="4872038" w="4043361">
                <a:moveTo>
                  <a:pt x="0" y="0"/>
                </a:moveTo>
                <a:lnTo>
                  <a:pt x="4043361" y="0"/>
                </a:lnTo>
                <a:lnTo>
                  <a:pt x="4043361" y="4872038"/>
                </a:lnTo>
                <a:lnTo>
                  <a:pt x="0" y="4872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" t="0" r="-13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837248" y="1290637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37">
                <a:solidFill>
                  <a:srgbClr val="000000"/>
                </a:solidFill>
                <a:latin typeface="Trebuchet MS Bold"/>
              </a:rPr>
              <a:t>YOUR SOLUTION AND ITS VALUE PROPOSITION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237327" y="3134641"/>
            <a:ext cx="10911018" cy="5709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96"/>
              </a:lnSpc>
            </a:pPr>
            <a:r>
              <a:rPr lang="en-US" sz="2711">
                <a:solidFill>
                  <a:srgbClr val="000000"/>
                </a:solidFill>
                <a:latin typeface="Trebuchet MS"/>
              </a:rPr>
              <a:t>Our model provides accurate predictions, aiding healthcare</a:t>
            </a:r>
          </a:p>
          <a:p>
            <a:pPr>
              <a:lnSpc>
                <a:spcPts val="3796"/>
              </a:lnSpc>
            </a:pPr>
            <a:r>
              <a:rPr lang="en-US" sz="2711">
                <a:solidFill>
                  <a:srgbClr val="000000"/>
                </a:solidFill>
                <a:latin typeface="Trebuchet MS"/>
              </a:rPr>
              <a:t>professionals in early diagnosis and treatment planning.</a:t>
            </a:r>
          </a:p>
          <a:p>
            <a:pPr>
              <a:lnSpc>
                <a:spcPts val="3796"/>
              </a:lnSpc>
            </a:pPr>
          </a:p>
          <a:p>
            <a:pPr>
              <a:lnSpc>
                <a:spcPts val="3796"/>
              </a:lnSpc>
            </a:pPr>
            <a:r>
              <a:rPr lang="en-US" sz="2711">
                <a:solidFill>
                  <a:srgbClr val="000000"/>
                </a:solidFill>
                <a:latin typeface="Trebuchet MS"/>
              </a:rPr>
              <a:t>Early detection facilitated by our model enables timely interventions,</a:t>
            </a:r>
          </a:p>
          <a:p>
            <a:pPr>
              <a:lnSpc>
                <a:spcPts val="3796"/>
              </a:lnSpc>
            </a:pPr>
            <a:r>
              <a:rPr lang="en-US" sz="2711">
                <a:solidFill>
                  <a:srgbClr val="000000"/>
                </a:solidFill>
                <a:latin typeface="Trebuchet MS"/>
              </a:rPr>
              <a:t>potentially improving patient outcomes and survival rates.</a:t>
            </a:r>
          </a:p>
          <a:p>
            <a:pPr>
              <a:lnSpc>
                <a:spcPts val="3796"/>
              </a:lnSpc>
            </a:pPr>
          </a:p>
          <a:p>
            <a:pPr>
              <a:lnSpc>
                <a:spcPts val="3796"/>
              </a:lnSpc>
            </a:pPr>
            <a:r>
              <a:rPr lang="en-US" sz="2711">
                <a:solidFill>
                  <a:srgbClr val="000000"/>
                </a:solidFill>
                <a:latin typeface="Trebuchet MS"/>
              </a:rPr>
              <a:t>Our solution streamlines the diagnostic process, saving time and</a:t>
            </a:r>
          </a:p>
          <a:p>
            <a:pPr>
              <a:lnSpc>
                <a:spcPts val="3796"/>
              </a:lnSpc>
            </a:pPr>
            <a:r>
              <a:rPr lang="en-US" sz="2711">
                <a:solidFill>
                  <a:srgbClr val="000000"/>
                </a:solidFill>
                <a:latin typeface="Trebuchet MS"/>
              </a:rPr>
              <a:t>resources for healthcare providers while enhancing patient care.</a:t>
            </a:r>
          </a:p>
          <a:p>
            <a:pPr>
              <a:lnSpc>
                <a:spcPts val="3796"/>
              </a:lnSpc>
            </a:pPr>
          </a:p>
          <a:p>
            <a:pPr>
              <a:lnSpc>
                <a:spcPts val="3796"/>
              </a:lnSpc>
            </a:pPr>
            <a:r>
              <a:rPr lang="en-US" sz="2711">
                <a:solidFill>
                  <a:srgbClr val="000000"/>
                </a:solidFill>
                <a:latin typeface="Trebuchet MS"/>
              </a:rPr>
              <a:t>By contributing to early cancer detection, our model has the potential</a:t>
            </a:r>
          </a:p>
          <a:p>
            <a:pPr>
              <a:lnSpc>
                <a:spcPts val="3796"/>
              </a:lnSpc>
            </a:pPr>
            <a:r>
              <a:rPr lang="en-US" sz="2711">
                <a:solidFill>
                  <a:srgbClr val="000000"/>
                </a:solidFill>
                <a:latin typeface="Trebuchet MS"/>
              </a:rPr>
              <a:t>to reduce the burden of the disease on patients, families, and</a:t>
            </a:r>
          </a:p>
          <a:p>
            <a:pPr>
              <a:lnSpc>
                <a:spcPts val="3796"/>
              </a:lnSpc>
            </a:pPr>
            <a:r>
              <a:rPr lang="en-US" sz="2711">
                <a:solidFill>
                  <a:srgbClr val="000000"/>
                </a:solidFill>
                <a:latin typeface="Trebuchet MS"/>
              </a:rPr>
              <a:t>healthcare systems, ultimately saving lives.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100012" y="5072060"/>
            <a:ext cx="3700462" cy="5129212"/>
          </a:xfrm>
          <a:custGeom>
            <a:avLst/>
            <a:gdLst/>
            <a:ahLst/>
            <a:cxnLst/>
            <a:rect r="r" b="b" t="t" l="l"/>
            <a:pathLst>
              <a:path h="5129212" w="3700462">
                <a:moveTo>
                  <a:pt x="0" y="0"/>
                </a:moveTo>
                <a:lnTo>
                  <a:pt x="3700463" y="0"/>
                </a:lnTo>
                <a:lnTo>
                  <a:pt x="3700463" y="5129212"/>
                </a:lnTo>
                <a:lnTo>
                  <a:pt x="0" y="5129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28" r="0" b="-1428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89392"/>
            <a:ext cx="11314748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30">
                <a:solidFill>
                  <a:srgbClr val="000000"/>
                </a:solidFill>
                <a:latin typeface="Trebuchet MS Bold"/>
              </a:rPr>
              <a:t>THE WOW IN YOUR SOLUTION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10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660943" y="3238184"/>
            <a:ext cx="10853887" cy="5148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24"/>
              </a:lnSpc>
            </a:pPr>
            <a:r>
              <a:rPr lang="en-US" sz="2445">
                <a:solidFill>
                  <a:srgbClr val="000000"/>
                </a:solidFill>
                <a:latin typeface="Trebuchet MS Bold"/>
              </a:rPr>
              <a:t>Our model achieves remarkable accuracy while maintaining a user-friendly </a:t>
            </a:r>
            <a:r>
              <a:rPr lang="en-US" sz="2445">
                <a:solidFill>
                  <a:srgbClr val="000000"/>
                </a:solidFill>
                <a:latin typeface="Trebuchet MS Bold"/>
              </a:rPr>
              <a:t>interface, making it accessible to healthcare professionals of varying expertise levels.</a:t>
            </a:r>
          </a:p>
          <a:p>
            <a:pPr>
              <a:lnSpc>
                <a:spcPts val="3424"/>
              </a:lnSpc>
            </a:pPr>
          </a:p>
          <a:p>
            <a:pPr>
              <a:lnSpc>
                <a:spcPts val="3424"/>
              </a:lnSpc>
            </a:pPr>
            <a:r>
              <a:rPr lang="en-US" sz="2445">
                <a:solidFill>
                  <a:srgbClr val="000000"/>
                </a:solidFill>
                <a:latin typeface="Trebuchet MS Bold"/>
              </a:rPr>
              <a:t>With its rapid processing capabilities, our solution provides instant predictions, empowering healthcare providers to make informed decisions promptly.</a:t>
            </a:r>
          </a:p>
          <a:p>
            <a:pPr>
              <a:lnSpc>
                <a:spcPts val="3424"/>
              </a:lnSpc>
            </a:pPr>
          </a:p>
          <a:p>
            <a:pPr>
              <a:lnSpc>
                <a:spcPts val="3424"/>
              </a:lnSpc>
            </a:pPr>
            <a:r>
              <a:rPr lang="en-US" sz="2445">
                <a:solidFill>
                  <a:srgbClr val="000000"/>
                </a:solidFill>
                <a:latin typeface="Trebuchet MS Bold"/>
              </a:rPr>
              <a:t>Feature scaling and optimization with hyper-parameter tuning</a:t>
            </a:r>
          </a:p>
          <a:p>
            <a:pPr>
              <a:lnSpc>
                <a:spcPts val="3424"/>
              </a:lnSpc>
            </a:pPr>
          </a:p>
          <a:p>
            <a:pPr>
              <a:lnSpc>
                <a:spcPts val="3424"/>
              </a:lnSpc>
            </a:pPr>
            <a:r>
              <a:rPr lang="en-US" sz="2445">
                <a:solidFill>
                  <a:srgbClr val="000000"/>
                </a:solidFill>
                <a:latin typeface="Trebuchet MS Bold"/>
              </a:rPr>
              <a:t>The voting classifier emerged as the best accurate model among 11 classifiers.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10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09662" y="431005"/>
            <a:ext cx="4955856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44">
                <a:solidFill>
                  <a:srgbClr val="000000"/>
                </a:solidFill>
                <a:latin typeface="Trebuchet MS Bold"/>
              </a:rPr>
              <a:t>MODELLING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28700" y="1870969"/>
            <a:ext cx="12639675" cy="6589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6"/>
              </a:lnSpc>
            </a:pPr>
            <a:r>
              <a:rPr lang="en-US" sz="2197">
                <a:solidFill>
                  <a:srgbClr val="000000"/>
                </a:solidFill>
                <a:latin typeface="Trebuchet MS Bold"/>
              </a:rPr>
              <a:t>Begin by thoroughly exploring and understanding the dataset, identifying key features and potential patterns </a:t>
            </a:r>
            <a:r>
              <a:rPr lang="en-US" sz="2197">
                <a:solidFill>
                  <a:srgbClr val="000000"/>
                </a:solidFill>
                <a:latin typeface="Trebuchet MS Bold"/>
              </a:rPr>
              <a:t>related to breast cancer diagnosis.</a:t>
            </a:r>
          </a:p>
          <a:p>
            <a:pPr>
              <a:lnSpc>
                <a:spcPts val="3076"/>
              </a:lnSpc>
            </a:pPr>
          </a:p>
          <a:p>
            <a:pPr>
              <a:lnSpc>
                <a:spcPts val="3076"/>
              </a:lnSpc>
            </a:pPr>
            <a:r>
              <a:rPr lang="en-US" sz="2197">
                <a:solidFill>
                  <a:srgbClr val="000000"/>
                </a:solidFill>
                <a:latin typeface="Trebuchet MS Bold"/>
              </a:rPr>
              <a:t>Employ techniques such as correlation analysis, feature importance ranking, or dimensionality reduction to identify the most relevant features for breast cancer prediction.</a:t>
            </a:r>
          </a:p>
          <a:p>
            <a:pPr>
              <a:lnSpc>
                <a:spcPts val="3076"/>
              </a:lnSpc>
            </a:pPr>
          </a:p>
          <a:p>
            <a:pPr>
              <a:lnSpc>
                <a:spcPts val="3076"/>
              </a:lnSpc>
            </a:pPr>
            <a:r>
              <a:rPr lang="en-US" sz="2197">
                <a:solidFill>
                  <a:srgbClr val="000000"/>
                </a:solidFill>
                <a:latin typeface="Trebuchet MS Bold"/>
              </a:rPr>
              <a:t>Evaluate various machine learning algorithms suitable for classification tasks, including logistic regression, decision trees, random forests, support vector machines, and neural networks.</a:t>
            </a:r>
          </a:p>
          <a:p>
            <a:pPr>
              <a:lnSpc>
                <a:spcPts val="3076"/>
              </a:lnSpc>
            </a:pPr>
          </a:p>
          <a:p>
            <a:pPr>
              <a:lnSpc>
                <a:spcPts val="3076"/>
              </a:lnSpc>
            </a:pPr>
            <a:r>
              <a:rPr lang="en-US" sz="2197">
                <a:solidFill>
                  <a:srgbClr val="000000"/>
                </a:solidFill>
                <a:latin typeface="Trebuchet MS Bold"/>
              </a:rPr>
              <a:t>Train multiple models on the dataset, utilizing techniques such as cross-validation to ensure robustness and prevent overfitting.</a:t>
            </a:r>
          </a:p>
          <a:p>
            <a:pPr>
              <a:lnSpc>
                <a:spcPts val="3076"/>
              </a:lnSpc>
            </a:pPr>
          </a:p>
          <a:p>
            <a:pPr>
              <a:lnSpc>
                <a:spcPts val="3076"/>
              </a:lnSpc>
            </a:pPr>
            <a:r>
              <a:rPr lang="en-US" sz="2197">
                <a:solidFill>
                  <a:srgbClr val="000000"/>
                </a:solidFill>
                <a:latin typeface="Trebuchet MS Bold"/>
              </a:rPr>
              <a:t>Assess the performance of each model using appropriate evaluation metrics such as accuracy, precision, recall, F1-score, and area under the ROC curve (AUC).</a:t>
            </a:r>
          </a:p>
          <a:p>
            <a:pPr>
              <a:lnSpc>
                <a:spcPts val="3076"/>
              </a:lnSpc>
            </a:pPr>
          </a:p>
          <a:p>
            <a:pPr>
              <a:lnSpc>
                <a:spcPts val="3076"/>
              </a:lnSpc>
            </a:pPr>
            <a:r>
              <a:rPr lang="en-US" sz="2197">
                <a:solidFill>
                  <a:srgbClr val="000000"/>
                </a:solidFill>
                <a:latin typeface="Trebuchet MS Bold"/>
              </a:rPr>
              <a:t>Validate the final model(s) using an independent test dataset and interpret the results to ensure the model's reliability and generalizability.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DAGDQOQiC2g</dc:identifier>
  <dcterms:modified xsi:type="dcterms:W3CDTF">2011-08-01T06:04:30Z</dcterms:modified>
  <cp:revision>1</cp:revision>
  <dc:title>Template_Presentation_Students.pptx</dc:title>
</cp:coreProperties>
</file>