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0" r:id="rId2"/>
  </p:sldMasterIdLst>
  <p:notesMasterIdLst>
    <p:notesMasterId r:id="rId48"/>
  </p:notesMasterIdLst>
  <p:sldIdLst>
    <p:sldId id="260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6" r:id="rId11"/>
    <p:sldId id="315" r:id="rId12"/>
    <p:sldId id="280" r:id="rId13"/>
    <p:sldId id="270" r:id="rId14"/>
    <p:sldId id="317" r:id="rId15"/>
    <p:sldId id="318" r:id="rId16"/>
    <p:sldId id="282" r:id="rId17"/>
    <p:sldId id="286" r:id="rId18"/>
    <p:sldId id="274" r:id="rId19"/>
    <p:sldId id="319" r:id="rId20"/>
    <p:sldId id="288" r:id="rId21"/>
    <p:sldId id="289" r:id="rId22"/>
    <p:sldId id="290" r:id="rId23"/>
    <p:sldId id="265" r:id="rId24"/>
    <p:sldId id="291" r:id="rId25"/>
    <p:sldId id="321" r:id="rId26"/>
    <p:sldId id="322" r:id="rId27"/>
    <p:sldId id="323" r:id="rId28"/>
    <p:sldId id="293" r:id="rId29"/>
    <p:sldId id="294" r:id="rId30"/>
    <p:sldId id="268" r:id="rId31"/>
    <p:sldId id="295" r:id="rId32"/>
    <p:sldId id="296" r:id="rId33"/>
    <p:sldId id="324" r:id="rId34"/>
    <p:sldId id="297" r:id="rId35"/>
    <p:sldId id="325" r:id="rId36"/>
    <p:sldId id="326" r:id="rId37"/>
    <p:sldId id="298" r:id="rId38"/>
    <p:sldId id="271" r:id="rId39"/>
    <p:sldId id="272" r:id="rId40"/>
    <p:sldId id="300" r:id="rId41"/>
    <p:sldId id="301" r:id="rId42"/>
    <p:sldId id="307" r:id="rId43"/>
    <p:sldId id="304" r:id="rId44"/>
    <p:sldId id="303" r:id="rId45"/>
    <p:sldId id="305" r:id="rId46"/>
    <p:sldId id="327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2619" autoAdjust="0"/>
  </p:normalViewPr>
  <p:slideViewPr>
    <p:cSldViewPr snapToGrid="0">
      <p:cViewPr>
        <p:scale>
          <a:sx n="100" d="100"/>
          <a:sy n="100" d="100"/>
        </p:scale>
        <p:origin x="1212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경오" userId="03d471aaec579ec3" providerId="LiveId" clId="{65955E2C-27DB-48DC-AFE9-134C4E0ACB74}"/>
    <pc:docChg chg="undo custSel addSld delSld modSld sldOrd">
      <pc:chgData name="이 경오" userId="03d471aaec579ec3" providerId="LiveId" clId="{65955E2C-27DB-48DC-AFE9-134C4E0ACB74}" dt="2020-04-29T15:02:51.058" v="715" actId="1076"/>
      <pc:docMkLst>
        <pc:docMk/>
      </pc:docMkLst>
      <pc:sldChg chg="modSp mod">
        <pc:chgData name="이 경오" userId="03d471aaec579ec3" providerId="LiveId" clId="{65955E2C-27DB-48DC-AFE9-134C4E0ACB74}" dt="2020-04-29T14:46:02.010" v="4"/>
        <pc:sldMkLst>
          <pc:docMk/>
          <pc:sldMk cId="3076520899" sldId="266"/>
        </pc:sldMkLst>
        <pc:spChg chg="mod">
          <ac:chgData name="이 경오" userId="03d471aaec579ec3" providerId="LiveId" clId="{65955E2C-27DB-48DC-AFE9-134C4E0ACB74}" dt="2020-04-29T14:46:02.010" v="4"/>
          <ac:spMkLst>
            <pc:docMk/>
            <pc:sldMk cId="3076520899" sldId="266"/>
            <ac:spMk id="26" creationId="{00000000-0000-0000-0000-000000000000}"/>
          </ac:spMkLst>
        </pc:spChg>
      </pc:sldChg>
      <pc:sldChg chg="modSp add mod ord">
        <pc:chgData name="이 경오" userId="03d471aaec579ec3" providerId="LiveId" clId="{65955E2C-27DB-48DC-AFE9-134C4E0ACB74}" dt="2020-04-29T14:48:56.903" v="31"/>
        <pc:sldMkLst>
          <pc:docMk/>
          <pc:sldMk cId="1149519385" sldId="271"/>
        </pc:sldMkLst>
        <pc:spChg chg="mod">
          <ac:chgData name="이 경오" userId="03d471aaec579ec3" providerId="LiveId" clId="{65955E2C-27DB-48DC-AFE9-134C4E0ACB74}" dt="2020-04-29T14:48:56.903" v="31"/>
          <ac:spMkLst>
            <pc:docMk/>
            <pc:sldMk cId="1149519385" sldId="271"/>
            <ac:spMk id="6" creationId="{97ABE4A9-0E2E-45E8-86C2-53BF8FA05A72}"/>
          </ac:spMkLst>
        </pc:spChg>
      </pc:sldChg>
      <pc:sldChg chg="add del">
        <pc:chgData name="이 경오" userId="03d471aaec579ec3" providerId="LiveId" clId="{65955E2C-27DB-48DC-AFE9-134C4E0ACB74}" dt="2020-04-29T14:48:42.421" v="6"/>
        <pc:sldMkLst>
          <pc:docMk/>
          <pc:sldMk cId="1270537578" sldId="271"/>
        </pc:sldMkLst>
      </pc:sldChg>
      <pc:sldChg chg="addSp delSp modSp add mod ord">
        <pc:chgData name="이 경오" userId="03d471aaec579ec3" providerId="LiveId" clId="{65955E2C-27DB-48DC-AFE9-134C4E0ACB74}" dt="2020-04-29T15:02:51.058" v="715" actId="1076"/>
        <pc:sldMkLst>
          <pc:docMk/>
          <pc:sldMk cId="1409961608" sldId="272"/>
        </pc:sldMkLst>
        <pc:spChg chg="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2" creationId="{00000000-0000-0000-0000-000000000000}"/>
          </ac:spMkLst>
        </pc:spChg>
        <pc:spChg chg="add mod">
          <ac:chgData name="이 경오" userId="03d471aaec579ec3" providerId="LiveId" clId="{65955E2C-27DB-48DC-AFE9-134C4E0ACB74}" dt="2020-04-29T15:02:38.797" v="713" actId="1076"/>
          <ac:spMkLst>
            <pc:docMk/>
            <pc:sldMk cId="1409961608" sldId="272"/>
            <ac:spMk id="7" creationId="{248C3E51-0BC2-45BD-AD1B-804208BB10CB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5" creationId="{58E2B2E7-B70C-402B-9034-0255773AE738}"/>
          </ac:spMkLst>
        </pc:spChg>
        <pc:spChg chg="add mod">
          <ac:chgData name="이 경오" userId="03d471aaec579ec3" providerId="LiveId" clId="{65955E2C-27DB-48DC-AFE9-134C4E0ACB74}" dt="2020-04-29T15:02:45.627" v="714" actId="1076"/>
          <ac:spMkLst>
            <pc:docMk/>
            <pc:sldMk cId="1409961608" sldId="272"/>
            <ac:spMk id="16" creationId="{612F08C8-D55E-48B1-BE66-BCFEE000A8DE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7" creationId="{B68FB4C7-913E-4761-99ED-B930EEA01A78}"/>
          </ac:spMkLst>
        </pc:spChg>
        <pc:spChg chg="add mod">
          <ac:chgData name="이 경오" userId="03d471aaec579ec3" providerId="LiveId" clId="{65955E2C-27DB-48DC-AFE9-134C4E0ACB74}" dt="2020-04-29T15:02:51.058" v="715" actId="1076"/>
          <ac:spMkLst>
            <pc:docMk/>
            <pc:sldMk cId="1409961608" sldId="272"/>
            <ac:spMk id="18" creationId="{26294F04-3D2A-4D1E-BBC4-BAC4D500DF29}"/>
          </ac:spMkLst>
        </pc:spChg>
        <pc:spChg chg="del">
          <ac:chgData name="이 경오" userId="03d471aaec579ec3" providerId="LiveId" clId="{65955E2C-27DB-48DC-AFE9-134C4E0ACB74}" dt="2020-04-29T14:50:06.049" v="95" actId="478"/>
          <ac:spMkLst>
            <pc:docMk/>
            <pc:sldMk cId="1409961608" sldId="272"/>
            <ac:spMk id="22" creationId="{00000000-0000-0000-0000-000000000000}"/>
          </ac:spMkLst>
        </pc:spChg>
        <pc:graphicFrameChg chg="del">
          <ac:chgData name="이 경오" userId="03d471aaec579ec3" providerId="LiveId" clId="{65955E2C-27DB-48DC-AFE9-134C4E0ACB74}" dt="2020-04-29T14:50:06.049" v="95" actId="478"/>
          <ac:graphicFrameMkLst>
            <pc:docMk/>
            <pc:sldMk cId="1409961608" sldId="272"/>
            <ac:graphicFrameMk id="3" creationId="{00000000-0000-0000-0000-000000000000}"/>
          </ac:graphicFrameMkLst>
        </pc:graphicFrame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09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0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8.482" v="96" actId="478"/>
          <ac:picMkLst>
            <pc:docMk/>
            <pc:sldMk cId="1409961608" sldId="272"/>
            <ac:picMk id="4112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6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22" creationId="{00000000-0000-0000-0000-000000000000}"/>
          </ac:picMkLst>
        </pc:pic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9" creationId="{22D7AC2C-2939-44F4-B144-BACC3F745F6D}"/>
          </ac:cxnSpMkLst>
        </pc:cxn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27" creationId="{F74D03E3-5B95-4E51-B567-687AB90377B6}"/>
          </ac:cxnSpMkLst>
        </pc:cxnChg>
      </pc:sldChg>
    </pc:docChg>
  </pc:docChgLst>
  <pc:docChgLst>
    <pc:chgData name="이 경오" userId="03d471aaec579ec3" providerId="LiveId" clId="{1B37F9EE-D5EF-416B-9864-5AEF9EA443B6}"/>
    <pc:docChg chg="undo custSel addSld modSld">
      <pc:chgData name="이 경오" userId="03d471aaec579ec3" providerId="LiveId" clId="{1B37F9EE-D5EF-416B-9864-5AEF9EA443B6}" dt="2020-05-10T05:48:35.658" v="2088" actId="14100"/>
      <pc:docMkLst>
        <pc:docMk/>
      </pc:docMkLst>
      <pc:sldChg chg="modSp mod">
        <pc:chgData name="이 경오" userId="03d471aaec579ec3" providerId="LiveId" clId="{1B37F9EE-D5EF-416B-9864-5AEF9EA443B6}" dt="2020-05-10T02:40:37.713" v="4" actId="20577"/>
        <pc:sldMkLst>
          <pc:docMk/>
          <pc:sldMk cId="3639423075" sldId="260"/>
        </pc:sldMkLst>
        <pc:spChg chg="mod">
          <ac:chgData name="이 경오" userId="03d471aaec579ec3" providerId="LiveId" clId="{1B37F9EE-D5EF-416B-9864-5AEF9EA443B6}" dt="2020-05-10T02:40:37.713" v="4" actId="20577"/>
          <ac:spMkLst>
            <pc:docMk/>
            <pc:sldMk cId="3639423075" sldId="260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1B37F9EE-D5EF-416B-9864-5AEF9EA443B6}" dt="2020-05-10T04:43:52.495" v="1931" actId="1076"/>
        <pc:sldMkLst>
          <pc:docMk/>
          <pc:sldMk cId="3534683789" sldId="262"/>
        </pc:sldMkLst>
        <pc:spChg chg="mod">
          <ac:chgData name="이 경오" userId="03d471aaec579ec3" providerId="LiveId" clId="{1B37F9EE-D5EF-416B-9864-5AEF9EA443B6}" dt="2020-05-10T04:43:09.798" v="1926" actId="179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1:50.813" v="1900" actId="403"/>
          <ac:spMkLst>
            <pc:docMk/>
            <pc:sldMk cId="3534683789" sldId="262"/>
            <ac:spMk id="3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2:51:19.273" v="55" actId="478"/>
          <ac:spMkLst>
            <pc:docMk/>
            <pc:sldMk cId="3534683789" sldId="262"/>
            <ac:spMk id="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3:26.587" v="1928" actId="6549"/>
          <ac:spMkLst>
            <pc:docMk/>
            <pc:sldMk cId="3534683789" sldId="262"/>
            <ac:spMk id="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2:01.985" v="1904" actId="403"/>
          <ac:spMkLst>
            <pc:docMk/>
            <pc:sldMk cId="3534683789" sldId="262"/>
            <ac:spMk id="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3:52.495" v="1931" actId="1076"/>
          <ac:spMkLst>
            <pc:docMk/>
            <pc:sldMk cId="3534683789" sldId="262"/>
            <ac:spMk id="9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2:54:13.942" v="140"/>
          <ac:spMkLst>
            <pc:docMk/>
            <pc:sldMk cId="3534683789" sldId="262"/>
            <ac:spMk id="10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2:29.730" v="1924" actId="403"/>
          <ac:spMkLst>
            <pc:docMk/>
            <pc:sldMk cId="3534683789" sldId="262"/>
            <ac:spMk id="11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41:59.240" v="1903" actId="403"/>
          <ac:spMkLst>
            <pc:docMk/>
            <pc:sldMk cId="3534683789" sldId="262"/>
            <ac:spMk id="13" creationId="{6C6C80C1-C1E1-4012-A824-52E6B4D903D3}"/>
          </ac:spMkLst>
        </pc:spChg>
        <pc:spChg chg="add mod">
          <ac:chgData name="이 경오" userId="03d471aaec579ec3" providerId="LiveId" clId="{1B37F9EE-D5EF-416B-9864-5AEF9EA443B6}" dt="2020-05-10T04:41:56.688" v="1902" actId="403"/>
          <ac:spMkLst>
            <pc:docMk/>
            <pc:sldMk cId="3534683789" sldId="262"/>
            <ac:spMk id="14" creationId="{4F6F0EAC-4920-41E2-966E-C4DC094917B7}"/>
          </ac:spMkLst>
        </pc:spChg>
        <pc:spChg chg="add mod">
          <ac:chgData name="이 경오" userId="03d471aaec579ec3" providerId="LiveId" clId="{1B37F9EE-D5EF-416B-9864-5AEF9EA443B6}" dt="2020-05-10T04:42:23.962" v="1923" actId="403"/>
          <ac:spMkLst>
            <pc:docMk/>
            <pc:sldMk cId="3534683789" sldId="262"/>
            <ac:spMk id="15" creationId="{5FEBE669-80FE-4DF8-BE20-A363CF1B2FBB}"/>
          </ac:spMkLst>
        </pc:spChg>
        <pc:spChg chg="add mod">
          <ac:chgData name="이 경오" userId="03d471aaec579ec3" providerId="LiveId" clId="{1B37F9EE-D5EF-416B-9864-5AEF9EA443B6}" dt="2020-05-10T04:42:13.478" v="1922" actId="1035"/>
          <ac:spMkLst>
            <pc:docMk/>
            <pc:sldMk cId="3534683789" sldId="262"/>
            <ac:spMk id="16" creationId="{88E93EA6-6B4C-4811-A163-A5BCD18BF9E2}"/>
          </ac:spMkLst>
        </pc:spChg>
        <pc:picChg chg="mod">
          <ac:chgData name="이 경오" userId="03d471aaec579ec3" providerId="LiveId" clId="{1B37F9EE-D5EF-416B-9864-5AEF9EA443B6}" dt="2020-05-10T04:42:13.478" v="1922" actId="1035"/>
          <ac:picMkLst>
            <pc:docMk/>
            <pc:sldMk cId="3534683789" sldId="262"/>
            <ac:picMk id="12" creationId="{00000000-0000-0000-0000-000000000000}"/>
          </ac:picMkLst>
        </pc:picChg>
      </pc:sldChg>
      <pc:sldChg chg="modSp mod">
        <pc:chgData name="이 경오" userId="03d471aaec579ec3" providerId="LiveId" clId="{1B37F9EE-D5EF-416B-9864-5AEF9EA443B6}" dt="2020-05-10T03:43:01.352" v="976" actId="404"/>
        <pc:sldMkLst>
          <pc:docMk/>
          <pc:sldMk cId="3341910839" sldId="264"/>
        </pc:sldMkLst>
        <pc:spChg chg="mod">
          <ac:chgData name="이 경오" userId="03d471aaec579ec3" providerId="LiveId" clId="{1B37F9EE-D5EF-416B-9864-5AEF9EA443B6}" dt="2020-05-10T03:43:01.352" v="976" actId="404"/>
          <ac:spMkLst>
            <pc:docMk/>
            <pc:sldMk cId="3341910839" sldId="264"/>
            <ac:spMk id="6" creationId="{97ABE4A9-0E2E-45E8-86C2-53BF8FA05A72}"/>
          </ac:spMkLst>
        </pc:spChg>
      </pc:sldChg>
      <pc:sldChg chg="addSp modSp mod">
        <pc:chgData name="이 경오" userId="03d471aaec579ec3" providerId="LiveId" clId="{1B37F9EE-D5EF-416B-9864-5AEF9EA443B6}" dt="2020-05-10T04:53:34.030" v="2027" actId="1035"/>
        <pc:sldMkLst>
          <pc:docMk/>
          <pc:sldMk cId="1676412937" sldId="265"/>
        </pc:sldMkLst>
        <pc:spChg chg="mod">
          <ac:chgData name="이 경오" userId="03d471aaec579ec3" providerId="LiveId" clId="{1B37F9EE-D5EF-416B-9864-5AEF9EA443B6}" dt="2020-05-10T04:53:04.281" v="2002" actId="179"/>
          <ac:spMkLst>
            <pc:docMk/>
            <pc:sldMk cId="1676412937" sldId="265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4" creationId="{F33D0D13-18BE-4C87-ABE5-EF320BB3AA27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5" creationId="{8F526FEE-CA73-440B-888F-BE51F1015EA2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3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7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53:34.030" v="2027" actId="1035"/>
          <ac:spMkLst>
            <pc:docMk/>
            <pc:sldMk cId="1676412937" sldId="265"/>
            <ac:spMk id="32" creationId="{4AAB72C1-3494-4F51-BF5E-D0C84E1A2001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55.926" v="1990" actId="1076"/>
          <ac:spMkLst>
            <pc:docMk/>
            <pc:sldMk cId="1676412937" sldId="265"/>
            <ac:spMk id="3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3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1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34.030" v="2027" actId="1035"/>
          <ac:spMkLst>
            <pc:docMk/>
            <pc:sldMk cId="1676412937" sldId="265"/>
            <ac:spMk id="46" creationId="{00000000-0000-0000-0000-000000000000}"/>
          </ac:spMkLst>
        </pc:spChg>
        <pc:picChg chg="mod">
          <ac:chgData name="이 경오" userId="03d471aaec579ec3" providerId="LiveId" clId="{1B37F9EE-D5EF-416B-9864-5AEF9EA443B6}" dt="2020-05-10T04:53:24.887" v="2015" actId="1035"/>
          <ac:picMkLst>
            <pc:docMk/>
            <pc:sldMk cId="1676412937" sldId="265"/>
            <ac:picMk id="40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3:24.887" v="2015" actId="1035"/>
          <ac:picMkLst>
            <pc:docMk/>
            <pc:sldMk cId="1676412937" sldId="265"/>
            <ac:picMk id="43" creationId="{00000000-0000-0000-0000-000000000000}"/>
          </ac:picMkLst>
        </pc:pic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19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22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23" creationId="{00000000-0000-0000-0000-000000000000}"/>
          </ac:cxnSpMkLst>
        </pc:cxnChg>
      </pc:sldChg>
      <pc:sldChg chg="addSp delSp modSp mod">
        <pc:chgData name="이 경오" userId="03d471aaec579ec3" providerId="LiveId" clId="{1B37F9EE-D5EF-416B-9864-5AEF9EA443B6}" dt="2020-05-10T04:55:40.837" v="2043" actId="1076"/>
        <pc:sldMkLst>
          <pc:docMk/>
          <pc:sldMk cId="3076520899" sldId="266"/>
        </pc:sldMkLst>
        <pc:spChg chg="mod">
          <ac:chgData name="이 경오" userId="03d471aaec579ec3" providerId="LiveId" clId="{1B37F9EE-D5EF-416B-9864-5AEF9EA443B6}" dt="2020-05-10T04:54:05.693" v="2028" actId="403"/>
          <ac:spMkLst>
            <pc:docMk/>
            <pc:sldMk cId="3076520899" sldId="266"/>
            <ac:spMk id="2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55:40.837" v="2043" actId="1076"/>
          <ac:spMkLst>
            <pc:docMk/>
            <pc:sldMk cId="3076520899" sldId="266"/>
            <ac:spMk id="3" creationId="{22813D4A-6F6B-43EC-AC81-30B4847ABA16}"/>
          </ac:spMkLst>
        </pc:spChg>
        <pc:spChg chg="del mod">
          <ac:chgData name="이 경오" userId="03d471aaec579ec3" providerId="LiveId" clId="{1B37F9EE-D5EF-416B-9864-5AEF9EA443B6}" dt="2020-05-10T04:05:05.729" v="1629" actId="478"/>
          <ac:spMkLst>
            <pc:docMk/>
            <pc:sldMk cId="3076520899" sldId="266"/>
            <ac:spMk id="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35.489" v="2033" actId="1076"/>
          <ac:spMkLst>
            <pc:docMk/>
            <pc:sldMk cId="3076520899" sldId="266"/>
            <ac:spMk id="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51.648" v="2038" actId="404"/>
          <ac:spMkLst>
            <pc:docMk/>
            <pc:sldMk cId="3076520899" sldId="266"/>
            <ac:spMk id="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5:20.218" v="2042" actId="1076"/>
          <ac:spMkLst>
            <pc:docMk/>
            <pc:sldMk cId="3076520899" sldId="266"/>
            <ac:spMk id="2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37.797" v="2034" actId="403"/>
          <ac:spMkLst>
            <pc:docMk/>
            <pc:sldMk cId="3076520899" sldId="266"/>
            <ac:spMk id="2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1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3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4:05:05.729" v="1629" actId="478"/>
          <ac:spMkLst>
            <pc:docMk/>
            <pc:sldMk cId="3076520899" sldId="266"/>
            <ac:spMk id="50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57.711" v="2040" actId="14100"/>
          <ac:spMkLst>
            <pc:docMk/>
            <pc:sldMk cId="3076520899" sldId="266"/>
            <ac:spMk id="55" creationId="{00000000-0000-0000-0000-000000000000}"/>
          </ac:spMkLst>
        </pc:sp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1" creationId="{76B042E6-C10E-4A3E-AF92-DB7E7FF9A17F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2" creationId="{BBDF1209-65A1-4C0C-B162-651FEF56D3C1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3" creationId="{7C048DEA-715B-4EAF-9011-EA65BE5FB0BB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4" creationId="{7BB5A49A-D681-4491-85F4-D6BC131CAF2C}"/>
          </ac:picMkLst>
        </pc:picChg>
        <pc:picChg chg="add del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47" creationId="{00000000-0000-0000-0000-000000000000}"/>
          </ac:picMkLst>
        </pc:picChg>
        <pc:picChg chg="del mod">
          <ac:chgData name="이 경오" userId="03d471aaec579ec3" providerId="LiveId" clId="{1B37F9EE-D5EF-416B-9864-5AEF9EA443B6}" dt="2020-05-10T04:04:26.136" v="1623" actId="478"/>
          <ac:picMkLst>
            <pc:docMk/>
            <pc:sldMk cId="3076520899" sldId="266"/>
            <ac:picMk id="48" creationId="{00000000-0000-0000-0000-000000000000}"/>
          </ac:picMkLst>
        </pc:picChg>
        <pc:picChg chg="del mod">
          <ac:chgData name="이 경오" userId="03d471aaec579ec3" providerId="LiveId" clId="{1B37F9EE-D5EF-416B-9864-5AEF9EA443B6}" dt="2020-05-10T04:04:26.136" v="1623" actId="478"/>
          <ac:picMkLst>
            <pc:docMk/>
            <pc:sldMk cId="3076520899" sldId="266"/>
            <ac:picMk id="49" creationId="{00000000-0000-0000-0000-000000000000}"/>
          </ac:picMkLst>
        </pc:pic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11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52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53" creationId="{00000000-0000-0000-0000-000000000000}"/>
          </ac:cxnSpMkLst>
        </pc:cxnChg>
      </pc:sldChg>
      <pc:sldChg chg="addSp delSp modSp mod">
        <pc:chgData name="이 경오" userId="03d471aaec579ec3" providerId="LiveId" clId="{1B37F9EE-D5EF-416B-9864-5AEF9EA443B6}" dt="2020-05-10T04:57:05.025" v="2077" actId="1036"/>
        <pc:sldMkLst>
          <pc:docMk/>
          <pc:sldMk cId="2178668684" sldId="268"/>
        </pc:sldMkLst>
        <pc:spChg chg="mod">
          <ac:chgData name="이 경오" userId="03d471aaec579ec3" providerId="LiveId" clId="{1B37F9EE-D5EF-416B-9864-5AEF9EA443B6}" dt="2020-05-10T04:56:23.969" v="2062" actId="1076"/>
          <ac:spMkLst>
            <pc:docMk/>
            <pc:sldMk cId="2178668684" sldId="268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6:16.854" v="2060" actId="1076"/>
          <ac:spMkLst>
            <pc:docMk/>
            <pc:sldMk cId="2178668684" sldId="268"/>
            <ac:spMk id="22" creationId="{00000000-0000-0000-0000-000000000000}"/>
          </ac:spMkLst>
        </pc:spChg>
        <pc:grpChg chg="add mod">
          <ac:chgData name="이 경오" userId="03d471aaec579ec3" providerId="LiveId" clId="{1B37F9EE-D5EF-416B-9864-5AEF9EA443B6}" dt="2020-05-10T04:57:05.025" v="2077" actId="1036"/>
          <ac:grpSpMkLst>
            <pc:docMk/>
            <pc:sldMk cId="2178668684" sldId="268"/>
            <ac:grpSpMk id="7" creationId="{C765A8A5-C939-4C4D-A01F-1E29ED70A5DF}"/>
          </ac:grpSpMkLst>
        </pc:grpChg>
        <pc:graphicFrameChg chg="mod modGraphic">
          <ac:chgData name="이 경오" userId="03d471aaec579ec3" providerId="LiveId" clId="{1B37F9EE-D5EF-416B-9864-5AEF9EA443B6}" dt="2020-05-10T04:56:27.235" v="2063" actId="1076"/>
          <ac:graphicFrameMkLst>
            <pc:docMk/>
            <pc:sldMk cId="2178668684" sldId="268"/>
            <ac:graphicFrameMk id="3" creationId="{00000000-0000-0000-0000-000000000000}"/>
          </ac:graphicFrameMkLst>
        </pc:graphicFrameChg>
        <pc:picChg chg="add 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2050" creationId="{BA20903D-21FE-41C3-8FBF-97F14FCD5777}"/>
          </ac:picMkLst>
        </pc:picChg>
        <pc:picChg chg="del mod">
          <ac:chgData name="이 경오" userId="03d471aaec579ec3" providerId="LiveId" clId="{1B37F9EE-D5EF-416B-9864-5AEF9EA443B6}" dt="2020-05-10T04:11:39.724" v="1739" actId="478"/>
          <ac:picMkLst>
            <pc:docMk/>
            <pc:sldMk cId="2178668684" sldId="268"/>
            <ac:picMk id="409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0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2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6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22" creationId="{00000000-0000-0000-0000-000000000000}"/>
          </ac:picMkLst>
        </pc:picChg>
      </pc:sldChg>
      <pc:sldChg chg="modSp mod">
        <pc:chgData name="이 경오" userId="03d471aaec579ec3" providerId="LiveId" clId="{1B37F9EE-D5EF-416B-9864-5AEF9EA443B6}" dt="2020-05-10T04:58:05.584" v="2085" actId="208"/>
        <pc:sldMkLst>
          <pc:docMk/>
          <pc:sldMk cId="501626480" sldId="269"/>
        </pc:sldMkLst>
        <pc:spChg chg="mod">
          <ac:chgData name="이 경오" userId="03d471aaec579ec3" providerId="LiveId" clId="{1B37F9EE-D5EF-416B-9864-5AEF9EA443B6}" dt="2020-05-10T04:57:14.588" v="2078" actId="403"/>
          <ac:spMkLst>
            <pc:docMk/>
            <pc:sldMk cId="501626480" sldId="269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7:23.096" v="2081" actId="1076"/>
          <ac:spMkLst>
            <pc:docMk/>
            <pc:sldMk cId="501626480" sldId="269"/>
            <ac:spMk id="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7:30.034" v="2083" actId="1076"/>
          <ac:spMkLst>
            <pc:docMk/>
            <pc:sldMk cId="501626480" sldId="269"/>
            <ac:spMk id="17" creationId="{00000000-0000-0000-0000-000000000000}"/>
          </ac:spMkLst>
        </pc:spChg>
        <pc:picChg chg="mod">
          <ac:chgData name="이 경오" userId="03d471aaec579ec3" providerId="LiveId" clId="{1B37F9EE-D5EF-416B-9864-5AEF9EA443B6}" dt="2020-05-10T04:58:05.584" v="2085" actId="208"/>
          <ac:picMkLst>
            <pc:docMk/>
            <pc:sldMk cId="501626480" sldId="269"/>
            <ac:picMk id="8" creationId="{00000000-0000-0000-0000-000000000000}"/>
          </ac:picMkLst>
        </pc:picChg>
      </pc:sldChg>
      <pc:sldChg chg="addSp delSp modSp mod">
        <pc:chgData name="이 경오" userId="03d471aaec579ec3" providerId="LiveId" clId="{1B37F9EE-D5EF-416B-9864-5AEF9EA443B6}" dt="2020-05-10T04:47:20.419" v="1964" actId="478"/>
        <pc:sldMkLst>
          <pc:docMk/>
          <pc:sldMk cId="3364655511" sldId="270"/>
        </pc:sldMkLst>
        <pc:spChg chg="mod">
          <ac:chgData name="이 경오" userId="03d471aaec579ec3" providerId="LiveId" clId="{1B37F9EE-D5EF-416B-9864-5AEF9EA443B6}" dt="2020-05-10T04:46:18.032" v="1959" actId="1076"/>
          <ac:spMkLst>
            <pc:docMk/>
            <pc:sldMk cId="3364655511" sldId="270"/>
            <ac:spMk id="2" creationId="{00000000-0000-0000-0000-000000000000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" creationId="{2AFDDD52-5054-474B-80D2-32A6D345BA83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7" creationId="{222EE003-E173-49F0-9C4B-ABD633673C6C}"/>
          </ac:spMkLst>
        </pc:spChg>
        <pc:spChg chg="add del">
          <ac:chgData name="이 경오" userId="03d471aaec579ec3" providerId="LiveId" clId="{1B37F9EE-D5EF-416B-9864-5AEF9EA443B6}" dt="2020-05-10T03:15:22.299" v="690" actId="11529"/>
          <ac:spMkLst>
            <pc:docMk/>
            <pc:sldMk cId="3364655511" sldId="270"/>
            <ac:spMk id="10" creationId="{987F08E1-99D1-4FDB-8AFB-840B1EE10B09}"/>
          </ac:spMkLst>
        </pc:spChg>
        <pc:spChg chg="add mod or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12" creationId="{8C6F9164-CD7E-4B43-98CC-C5D0577A8A1D}"/>
          </ac:spMkLst>
        </pc:spChg>
        <pc:spChg chg="mod">
          <ac:chgData name="이 경오" userId="03d471aaec579ec3" providerId="LiveId" clId="{1B37F9EE-D5EF-416B-9864-5AEF9EA443B6}" dt="2020-05-10T04:46:21.003" v="1960" actId="1076"/>
          <ac:spMkLst>
            <pc:docMk/>
            <pc:sldMk cId="3364655511" sldId="270"/>
            <ac:spMk id="13" creationId="{00000000-0000-0000-0000-000000000000}"/>
          </ac:spMkLst>
        </pc:spChg>
        <pc:spChg chg="del mod topLvl">
          <ac:chgData name="이 경오" userId="03d471aaec579ec3" providerId="LiveId" clId="{1B37F9EE-D5EF-416B-9864-5AEF9EA443B6}" dt="2020-05-10T03:06:56.421" v="624" actId="478"/>
          <ac:spMkLst>
            <pc:docMk/>
            <pc:sldMk cId="3364655511" sldId="270"/>
            <ac:spMk id="16" creationId="{00000000-0000-0000-0000-000000000000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1" creationId="{FFBA59B4-492E-44A9-9366-98A8839767FD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2" creationId="{A9F87887-1629-4134-92B3-3335CBD1D6A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4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3:07:27.924" v="629" actId="478"/>
          <ac:spMkLst>
            <pc:docMk/>
            <pc:sldMk cId="3364655511" sldId="270"/>
            <ac:spMk id="25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7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8" creationId="{00000000-0000-0000-0000-000000000000}"/>
          </ac:spMkLst>
        </pc:spChg>
        <pc:spChg chg="del mod topLvl">
          <ac:chgData name="이 경오" userId="03d471aaec579ec3" providerId="LiveId" clId="{1B37F9EE-D5EF-416B-9864-5AEF9EA443B6}" dt="2020-05-10T03:06:54.484" v="623" actId="478"/>
          <ac:spMkLst>
            <pc:docMk/>
            <pc:sldMk cId="3364655511" sldId="270"/>
            <ac:spMk id="30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1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2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46:14.350" v="1957" actId="1076"/>
          <ac:spMkLst>
            <pc:docMk/>
            <pc:sldMk cId="3364655511" sldId="270"/>
            <ac:spMk id="33" creationId="{D08896E1-42D8-4F3F-B239-255C5A4EFD3D}"/>
          </ac:spMkLst>
        </pc:spChg>
        <pc:spChg chg="add del mod">
          <ac:chgData name="이 경오" userId="03d471aaec579ec3" providerId="LiveId" clId="{1B37F9EE-D5EF-416B-9864-5AEF9EA443B6}" dt="2020-05-10T03:19:59.225" v="839" actId="478"/>
          <ac:spMkLst>
            <pc:docMk/>
            <pc:sldMk cId="3364655511" sldId="270"/>
            <ac:spMk id="34" creationId="{E4B1C5EA-0037-4D64-8D57-89F07878022D}"/>
          </ac:spMkLst>
        </pc:spChg>
        <pc:spChg chg="add del mod">
          <ac:chgData name="이 경오" userId="03d471aaec579ec3" providerId="LiveId" clId="{1B37F9EE-D5EF-416B-9864-5AEF9EA443B6}" dt="2020-05-10T03:18:06.652" v="802" actId="478"/>
          <ac:spMkLst>
            <pc:docMk/>
            <pc:sldMk cId="3364655511" sldId="270"/>
            <ac:spMk id="35" creationId="{42C7FAE1-A03F-40E7-B204-6B5675C4C778}"/>
          </ac:spMkLst>
        </pc:spChg>
        <pc:spChg chg="add del mod">
          <ac:chgData name="이 경오" userId="03d471aaec579ec3" providerId="LiveId" clId="{1B37F9EE-D5EF-416B-9864-5AEF9EA443B6}" dt="2020-05-10T04:47:20.419" v="1964" actId="478"/>
          <ac:spMkLst>
            <pc:docMk/>
            <pc:sldMk cId="3364655511" sldId="270"/>
            <ac:spMk id="36" creationId="{0CCE30EA-A72E-43E1-BC5F-E6EC3A387583}"/>
          </ac:spMkLst>
        </pc:spChg>
        <pc:grpChg chg="add del mod topLvl">
          <ac:chgData name="이 경오" userId="03d471aaec579ec3" providerId="LiveId" clId="{1B37F9EE-D5EF-416B-9864-5AEF9EA443B6}" dt="2020-05-10T04:45:51.323" v="1950" actId="165"/>
          <ac:grpSpMkLst>
            <pc:docMk/>
            <pc:sldMk cId="3364655511" sldId="270"/>
            <ac:grpSpMk id="6" creationId="{BD7CFA1D-180A-44ED-98FF-A2FF4F450F53}"/>
          </ac:grpSpMkLst>
        </pc:grpChg>
        <pc:grpChg chg="add del mod">
          <ac:chgData name="이 경오" userId="03d471aaec579ec3" providerId="LiveId" clId="{1B37F9EE-D5EF-416B-9864-5AEF9EA443B6}" dt="2020-05-10T03:06:30.226" v="617" actId="165"/>
          <ac:grpSpMkLst>
            <pc:docMk/>
            <pc:sldMk cId="3364655511" sldId="270"/>
            <ac:grpSpMk id="6" creationId="{EDB9CBD1-D2DD-4DCD-B31C-C198DDAEBB3F}"/>
          </ac:grpSpMkLst>
        </pc:grpChg>
        <pc:grpChg chg="add del mod">
          <ac:chgData name="이 경오" userId="03d471aaec579ec3" providerId="LiveId" clId="{1B37F9EE-D5EF-416B-9864-5AEF9EA443B6}" dt="2020-05-10T04:45:50.708" v="1949" actId="165"/>
          <ac:grpSpMkLst>
            <pc:docMk/>
            <pc:sldMk cId="3364655511" sldId="270"/>
            <ac:grpSpMk id="8" creationId="{E0500EA2-35C9-4F14-BA18-87F87D84033E}"/>
          </ac:grpSpMkLst>
        </pc:grpChg>
        <pc:grpChg chg="add mod">
          <ac:chgData name="이 경오" userId="03d471aaec579ec3" providerId="LiveId" clId="{1B37F9EE-D5EF-416B-9864-5AEF9EA443B6}" dt="2020-05-10T04:46:07.782" v="1954" actId="1076"/>
          <ac:grpSpMkLst>
            <pc:docMk/>
            <pc:sldMk cId="3364655511" sldId="270"/>
            <ac:grpSpMk id="10" creationId="{70E9C135-198A-4597-8DA9-0455B7873332}"/>
          </ac:grpSpMkLst>
        </pc:grpChg>
        <pc:grpChg chg="add del mod">
          <ac:chgData name="이 경오" userId="03d471aaec579ec3" providerId="LiveId" clId="{1B37F9EE-D5EF-416B-9864-5AEF9EA443B6}" dt="2020-05-10T04:45:35.354" v="1941" actId="165"/>
          <ac:grpSpMkLst>
            <pc:docMk/>
            <pc:sldMk cId="3364655511" sldId="270"/>
            <ac:grpSpMk id="11" creationId="{009DBD5E-725C-4F08-B42D-DD749D8A1D1F}"/>
          </ac:grpSpMkLst>
        </pc:grpChg>
        <pc:grpChg chg="add mod">
          <ac:chgData name="이 경오" userId="03d471aaec579ec3" providerId="LiveId" clId="{1B37F9EE-D5EF-416B-9864-5AEF9EA443B6}" dt="2020-05-10T04:46:07.782" v="1954" actId="1076"/>
          <ac:grpSpMkLst>
            <pc:docMk/>
            <pc:sldMk cId="3364655511" sldId="270"/>
            <ac:grpSpMk id="14" creationId="{23DA2F69-A36D-4BFA-93E6-DA1D2639410D}"/>
          </ac:grpSpMkLst>
        </pc:grpChg>
        <pc:graphicFrameChg chg="add del mod modGraphic">
          <ac:chgData name="이 경오" userId="03d471aaec579ec3" providerId="LiveId" clId="{1B37F9EE-D5EF-416B-9864-5AEF9EA443B6}" dt="2020-05-10T04:47:20.419" v="1964" actId="478"/>
          <ac:graphicFrameMkLst>
            <pc:docMk/>
            <pc:sldMk cId="3364655511" sldId="270"/>
            <ac:graphicFrameMk id="37" creationId="{7FA0AC89-33D0-43D8-AC76-99A8A9ED8943}"/>
          </ac:graphicFrameMkLst>
        </pc:graphicFrame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9" creationId="{71ACF550-1FD8-4236-B45B-C8524693A77F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5" creationId="{21C23401-C739-4DB1-A9E5-A97B4991200C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7" creationId="{06D471B6-88DB-49D6-9BDA-6276989DCAB9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8" creationId="{889BFFC9-D1F6-4EEC-B306-83B76509B8B9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9" creationId="{9706BB6B-C56B-4008-8891-620007728F3A}"/>
          </ac:picMkLst>
        </pc:picChg>
        <pc:picChg chg="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23" creationId="{00000000-0000-0000-0000-000000000000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29" creationId="{264A46F0-53D3-4ECF-AEF9-E773AD085B22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026" creationId="{DB4048C0-3414-40E9-B621-466063412F47}"/>
          </ac:picMkLst>
        </pc:picChg>
      </pc:sldChg>
      <pc:sldChg chg="modSp mod modNotesTx">
        <pc:chgData name="이 경오" userId="03d471aaec579ec3" providerId="LiveId" clId="{1B37F9EE-D5EF-416B-9864-5AEF9EA443B6}" dt="2020-05-10T04:27:41.997" v="1898" actId="6549"/>
        <pc:sldMkLst>
          <pc:docMk/>
          <pc:sldMk cId="1409961608" sldId="272"/>
        </pc:sldMkLst>
        <pc:spChg chg="mod">
          <ac:chgData name="이 경오" userId="03d471aaec579ec3" providerId="LiveId" clId="{1B37F9EE-D5EF-416B-9864-5AEF9EA443B6}" dt="2020-05-10T04:19:21.542" v="1781" actId="403"/>
          <ac:spMkLst>
            <pc:docMk/>
            <pc:sldMk cId="1409961608" sldId="272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19:27.987" v="1783" actId="1076"/>
          <ac:spMkLst>
            <pc:docMk/>
            <pc:sldMk cId="1409961608" sldId="272"/>
            <ac:spMk id="7" creationId="{248C3E51-0BC2-45BD-AD1B-804208BB10CB}"/>
          </ac:spMkLst>
        </pc:spChg>
        <pc:spChg chg="mod">
          <ac:chgData name="이 경오" userId="03d471aaec579ec3" providerId="LiveId" clId="{1B37F9EE-D5EF-416B-9864-5AEF9EA443B6}" dt="2020-05-10T04:21:20.723" v="1817" actId="1035"/>
          <ac:spMkLst>
            <pc:docMk/>
            <pc:sldMk cId="1409961608" sldId="272"/>
            <ac:spMk id="15" creationId="{58E2B2E7-B70C-402B-9034-0255773AE738}"/>
          </ac:spMkLst>
        </pc:spChg>
        <pc:spChg chg="mod">
          <ac:chgData name="이 경오" userId="03d471aaec579ec3" providerId="LiveId" clId="{1B37F9EE-D5EF-416B-9864-5AEF9EA443B6}" dt="2020-05-10T04:21:20.723" v="1817" actId="1035"/>
          <ac:spMkLst>
            <pc:docMk/>
            <pc:sldMk cId="1409961608" sldId="272"/>
            <ac:spMk id="16" creationId="{612F08C8-D55E-48B1-BE66-BCFEE000A8DE}"/>
          </ac:spMkLst>
        </pc:spChg>
        <pc:spChg chg="mod">
          <ac:chgData name="이 경오" userId="03d471aaec579ec3" providerId="LiveId" clId="{1B37F9EE-D5EF-416B-9864-5AEF9EA443B6}" dt="2020-05-10T04:22:02.840" v="1872" actId="1035"/>
          <ac:spMkLst>
            <pc:docMk/>
            <pc:sldMk cId="1409961608" sldId="272"/>
            <ac:spMk id="17" creationId="{B68FB4C7-913E-4761-99ED-B930EEA01A78}"/>
          </ac:spMkLst>
        </pc:spChg>
        <pc:spChg chg="mod">
          <ac:chgData name="이 경오" userId="03d471aaec579ec3" providerId="LiveId" clId="{1B37F9EE-D5EF-416B-9864-5AEF9EA443B6}" dt="2020-05-10T04:22:02.840" v="1872" actId="1035"/>
          <ac:spMkLst>
            <pc:docMk/>
            <pc:sldMk cId="1409961608" sldId="272"/>
            <ac:spMk id="18" creationId="{26294F04-3D2A-4D1E-BBC4-BAC4D500DF29}"/>
          </ac:spMkLst>
        </pc:spChg>
        <pc:cxnChg chg="mod">
          <ac:chgData name="이 경오" userId="03d471aaec579ec3" providerId="LiveId" clId="{1B37F9EE-D5EF-416B-9864-5AEF9EA443B6}" dt="2020-05-10T04:21:26.374" v="1831" actId="1036"/>
          <ac:cxnSpMkLst>
            <pc:docMk/>
            <pc:sldMk cId="1409961608" sldId="272"/>
            <ac:cxnSpMk id="9" creationId="{22D7AC2C-2939-44F4-B144-BACC3F745F6D}"/>
          </ac:cxnSpMkLst>
        </pc:cxnChg>
        <pc:cxnChg chg="mod">
          <ac:chgData name="이 경오" userId="03d471aaec579ec3" providerId="LiveId" clId="{1B37F9EE-D5EF-416B-9864-5AEF9EA443B6}" dt="2020-05-10T04:21:34.353" v="1844" actId="1035"/>
          <ac:cxnSpMkLst>
            <pc:docMk/>
            <pc:sldMk cId="1409961608" sldId="272"/>
            <ac:cxnSpMk id="27" creationId="{F74D03E3-5B95-4E51-B567-687AB90377B6}"/>
          </ac:cxnSpMkLst>
        </pc:cxnChg>
      </pc:sldChg>
      <pc:sldChg chg="addSp delSp modSp add mod modNotesTx">
        <pc:chgData name="이 경오" userId="03d471aaec579ec3" providerId="LiveId" clId="{1B37F9EE-D5EF-416B-9864-5AEF9EA443B6}" dt="2020-05-10T05:48:35.658" v="2088" actId="14100"/>
        <pc:sldMkLst>
          <pc:docMk/>
          <pc:sldMk cId="616017448" sldId="273"/>
        </pc:sldMkLst>
        <pc:spChg chg="mod">
          <ac:chgData name="이 경오" userId="03d471aaec579ec3" providerId="LiveId" clId="{1B37F9EE-D5EF-416B-9864-5AEF9EA443B6}" dt="2020-05-10T04:27:26.184" v="1894" actId="207"/>
          <ac:spMkLst>
            <pc:docMk/>
            <pc:sldMk cId="616017448" sldId="273"/>
            <ac:spMk id="7" creationId="{248C3E51-0BC2-45BD-AD1B-804208BB10CB}"/>
          </ac:spMkLst>
        </pc:spChg>
        <pc:spChg chg="mod">
          <ac:chgData name="이 경오" userId="03d471aaec579ec3" providerId="LiveId" clId="{1B37F9EE-D5EF-416B-9864-5AEF9EA443B6}" dt="2020-05-10T04:27:30.581" v="1895" actId="207"/>
          <ac:spMkLst>
            <pc:docMk/>
            <pc:sldMk cId="616017448" sldId="273"/>
            <ac:spMk id="16" creationId="{612F08C8-D55E-48B1-BE66-BCFEE000A8DE}"/>
          </ac:spMkLst>
        </pc:spChg>
        <pc:spChg chg="mod">
          <ac:chgData name="이 경오" userId="03d471aaec579ec3" providerId="LiveId" clId="{1B37F9EE-D5EF-416B-9864-5AEF9EA443B6}" dt="2020-05-10T04:27:36.399" v="1896" actId="207"/>
          <ac:spMkLst>
            <pc:docMk/>
            <pc:sldMk cId="616017448" sldId="273"/>
            <ac:spMk id="18" creationId="{26294F04-3D2A-4D1E-BBC4-BAC4D500DF29}"/>
          </ac:spMkLst>
        </pc:spChg>
        <pc:cxnChg chg="add del mod">
          <ac:chgData name="이 경오" userId="03d471aaec579ec3" providerId="LiveId" clId="{1B37F9EE-D5EF-416B-9864-5AEF9EA443B6}" dt="2020-05-10T05:47:06.984" v="2087"/>
          <ac:cxnSpMkLst>
            <pc:docMk/>
            <pc:sldMk cId="616017448" sldId="273"/>
            <ac:cxnSpMk id="13" creationId="{2A2FD66A-FC37-4A3A-BFFB-7F0A2047B27B}"/>
          </ac:cxnSpMkLst>
        </pc:cxnChg>
        <pc:cxnChg chg="mod">
          <ac:chgData name="이 경오" userId="03d471aaec579ec3" providerId="LiveId" clId="{1B37F9EE-D5EF-416B-9864-5AEF9EA443B6}" dt="2020-05-10T05:48:35.658" v="2088" actId="14100"/>
          <ac:cxnSpMkLst>
            <pc:docMk/>
            <pc:sldMk cId="616017448" sldId="273"/>
            <ac:cxnSpMk id="27" creationId="{F74D03E3-5B95-4E51-B567-687AB90377B6}"/>
          </ac:cxnSpMkLst>
        </pc:cxnChg>
      </pc:sldChg>
      <pc:sldChg chg="addSp delSp modSp add mod">
        <pc:chgData name="이 경오" userId="03d471aaec579ec3" providerId="LiveId" clId="{1B37F9EE-D5EF-416B-9864-5AEF9EA443B6}" dt="2020-05-10T04:50:33.648" v="1974" actId="1076"/>
        <pc:sldMkLst>
          <pc:docMk/>
          <pc:sldMk cId="3126027438" sldId="274"/>
        </pc:sldMkLst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2" creationId="{00000000-0000-0000-0000-000000000000}"/>
          </ac:spMkLst>
        </pc:spChg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13" creationId="{00000000-0000-0000-0000-000000000000}"/>
          </ac:spMkLst>
        </pc:spChg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33" creationId="{D08896E1-42D8-4F3F-B239-255C5A4EFD3D}"/>
          </ac:spMkLst>
        </pc:spChg>
        <pc:spChg chg="add del mod">
          <ac:chgData name="이 경오" userId="03d471aaec579ec3" providerId="LiveId" clId="{1B37F9EE-D5EF-416B-9864-5AEF9EA443B6}" dt="2020-05-10T04:47:52.189" v="1969" actId="179"/>
          <ac:spMkLst>
            <pc:docMk/>
            <pc:sldMk cId="3126027438" sldId="274"/>
            <ac:spMk id="36" creationId="{0CCE30EA-A72E-43E1-BC5F-E6EC3A387583}"/>
          </ac:spMkLst>
        </pc:spChg>
        <pc:grpChg chg="del">
          <ac:chgData name="이 경오" userId="03d471aaec579ec3" providerId="LiveId" clId="{1B37F9EE-D5EF-416B-9864-5AEF9EA443B6}" dt="2020-05-10T04:47:33.606" v="1965" actId="478"/>
          <ac:grpSpMkLst>
            <pc:docMk/>
            <pc:sldMk cId="3126027438" sldId="274"/>
            <ac:grpSpMk id="14" creationId="{23DA2F69-A36D-4BFA-93E6-DA1D2639410D}"/>
          </ac:grpSpMkLst>
        </pc:grpChg>
        <pc:graphicFrameChg chg="add del mod modGraphic">
          <ac:chgData name="이 경오" userId="03d471aaec579ec3" providerId="LiveId" clId="{1B37F9EE-D5EF-416B-9864-5AEF9EA443B6}" dt="2020-05-10T04:50:33.648" v="1974" actId="1076"/>
          <ac:graphicFrameMkLst>
            <pc:docMk/>
            <pc:sldMk cId="3126027438" sldId="274"/>
            <ac:graphicFrameMk id="37" creationId="{7FA0AC89-33D0-43D8-AC76-99A8A9ED894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B1E2-7853-4AC3-96D5-B58327B2A314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3922D-D88E-407E-BBD4-085D5C2FA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1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36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93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0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18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2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9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32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7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20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1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모델링의 세 가지 관점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어떤 데이터와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관련있는지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데이터간의 관계는 무엇인지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(What, Data)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실제 하고있는 일은 무엇인지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(How, Process)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데이터와 프로세스의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상관관점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처리하는 일의 방법에 따라 데이터는 어떻게 영향을 받고 있는지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(Interaction)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2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모델링을 구성하는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개념으로 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모델에 대한 이해의 근간이 되므로 반드시 기억해야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관여하는 어떤 것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(Things)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것이 가지는 성격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(Attribute)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관여하는 어떤 것 간의 관계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(Relationships)</a:t>
            </a: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유형에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1).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유형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물리적인 형태가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안정적이며 지속적으로 활용되는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2).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헝태는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존재하지 않고 개념적 정보로 구분되는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보험상품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3).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업무를 수행함에 따라 발생되는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미납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발생시점에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1).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 원래 존재하는 정보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관계에 의해 생성되지 않고 독립적으로 생성 가능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부모 역할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엔터티로부터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상속받지 않고 자신의 고유한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자재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2).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엔터티로부터 발생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업무에서 중심적인 역할을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양이 많이 발생되고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관계를 통해 많은 행위엔터티를 생성한다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예금원장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3).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행위엔터티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 이상이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무모엔터티로부터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발생되고 자주 내용이 바뀌거나 데이터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사이즈가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증가된다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계에서는 잘 나타나지 않으며 상세 설계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단계나 프로세스와 상관모델링을 진행하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 도출될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주문목록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사원변경이력</a:t>
            </a:r>
          </a:p>
          <a:p>
            <a:pPr latinLnBrk="0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01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1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모델링의 세 가지 관점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어떤 데이터와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관련있는지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데이터간의 관계는 무엇인지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(What, Data)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실제 하고있는 일은 무엇인지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(How, Process)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데이터와 프로세스의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상관관점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처리하는 일의 방법에 따라 데이터는 어떻게 영향을 받고 있는지 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(Interaction)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2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모델링을 구성하는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개념으로 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모델에 대한 이해의 근간이 되므로 반드시 기억해야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관여하는 어떤 것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(Things)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것이 가지는 성격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(Attribute)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업무가 관여하는 어떤 것 간의 관계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(Relationships)</a:t>
            </a: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유형에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1).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유형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물리적인 형태가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안정적이며 지속적으로 활용되는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2).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헝태는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존재하지 않고 개념적 정보로 구분되는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보험상품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3).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업무를 수행함에 따라 발생되는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미납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발생시점에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1).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 원래 존재하는 정보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관계에 의해 생성되지 않고 독립적으로 생성 가능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부모 역할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엔터티로부터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상속받지 않고 자신의 고유한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자재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2).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엔터티로부터 발생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업무에서 중심적인 역할을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양이 많이 발생되고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관계를 통해 많은 행위엔터티를 생성한다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예금원장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3).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행위엔터티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 이상이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무모엔터티로부터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발생되고 자주 내용이 바뀌거나 데이터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사이즈가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증가된다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계에서는 잘 나타나지 않으며 상세 설계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단계나 프로세스와 상관모델링을 진행하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 도출될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주문목록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사원변경이력</a:t>
            </a:r>
          </a:p>
          <a:p>
            <a:pPr latinLnBrk="0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51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4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속성의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속성의 특성에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1)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기본속성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업무분석을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바로 정의한 속성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2)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설계속성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업무상 존재하지는 않지만 설계를 하면서 도출해내는 속성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3)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파생속성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속성으로부터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계산이나 변경이 되어 생성되는 속성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구성방식에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1) PK(Primary Key)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식별할 수 있는 속성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2) FK(Foreign Key)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관계에서 포함된 속성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3)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일반속성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포함되어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PK, FK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포함되지 않은 속성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5 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특징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반드시 해당 업무에서 필요하다고 관리하고자 하는 정보이여야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유일한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의해 식별이 가능해야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영속적으로 존재하는 인스턴스의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집합이어야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업무 프로세스에 의해 이용되어야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반드시 속성이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최소 한 개 이상의 관계가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속성은 가질 수 있는 값의 범위가 있는데 이를 그 속성의 도메인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(Domain)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613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4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속성의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속성의 특성에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1)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기본속성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업무분석을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바로 정의한 속성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2)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설계속성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업무상 존재하지는 않지만 설계를 하면서 도출해내는 속성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3)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파생속성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속성으로부터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계산이나 변경이 되어 생성되는 속성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구성방식에 따른 분류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1) PK(Primary Key)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식별할 수 있는 속성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2) FK(Foreign Key)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관계에서 포함된 속성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3)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일반속성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포함되어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PK, FK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포함되지 않은 속성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5 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특징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반드시 해당 업무에서 필요하다고 관리하고자 하는 정보이여야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유일한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의해 식별이 가능해야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영속적으로 존재하는 인스턴스의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집합이어야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업무 프로세스에 의해 이용되어야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반드시 속성이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최소 한 개 이상의 관계가 있어야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속성은 가질 수 있는 값의 범위가 있는데 이를 그 속성의 도메인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(Domain)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6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7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관계의 표기법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(Membership)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관계의 이름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관계차수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(Cardinality) : 1:1, 1:M, M:N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관계선택사양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(Optionality)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필수관계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선택관계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8 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사이에서 관계를 정의할 때 다음 사항을 체크해 보도록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사이에 관심있는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연관규칙이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존재하는가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사이에 정보의 조합이 발생되는가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업무기술서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장표에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관게연결에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규칙이 서술되어 있는가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업무기술서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장표에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관계연결을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가능하게 하는 동사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(Verb)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있는가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0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9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식별자의 분류체계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대표성 여부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1)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내에서 각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어커런스를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구분할 수 있는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구분자이며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참조관계를 연결할 수 있는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2)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보조식별자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내에서 각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어커런스를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구분할 수 있는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구분자이나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대표성을 가지지 못해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참조관계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연결을 못함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스스로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생성여부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1)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내부에서 스스로 만들어지는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2)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관계를 통해 타 엔터티로부터 받아오는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속성의 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1)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단일식별자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속성으로 구성된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2)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복합식별자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 이상의 속성으로 구성된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대체여부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1)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본질식별자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 의해 만들어지는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2)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인조식별자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업무적으로 만들어지지는 않지만 원조식별자가 복잡한 구성을 가지고 있기 대문에 인위적으로 만든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33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7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관계의 표기법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(Membership)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관계의 이름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관계차수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(Cardinality) : 1:1, 1:M, M:N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관계선택사양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(Optionality)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필수관계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선택관계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8 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사이에서 관계를 정의할 때 다음 사항을 체크해 보도록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사이에 관심있는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연관규칙이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존재하는가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사이에 정보의 조합이 발생되는가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업무기술서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장표에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관게연결에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규칙이 서술되어 있는가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업무기술서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장표에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관계연결을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가능하게 하는 동사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(Verb)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있는가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0" dirty="0" smtClean="0"/>
          </a:p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9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식별자의 분류체계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대표성 여부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1)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내에서 각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어커런스를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구분할 수 있는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구분자이며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참조관계를 연결할 수 있는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2)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보조식별자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내에서 각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어커런스를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구분할 수 있는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구분자이나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대표성을 가지지 못해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참조관계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연결을 못함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스스로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생성여부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1)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내부에서 스스로 만들어지는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2)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관계를 통해 타 엔터티로부터 받아오는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속성의 수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1)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단일식별자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속성으로 구성된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2)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복합식별자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 이상의 속성으로 구성된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대체여부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1)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본질식별자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업무에 의해 만들어지는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2)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인조식별자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업무적으로 만들어지지는 않지만 원조식별자가 복잡한 구성을 가지고 있기 대문에 인위적으로 만든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06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10</a:t>
            </a:r>
            <a:r>
              <a:rPr lang="en-US" altLang="ko-KR" b="1" baseline="0" dirty="0" smtClean="0"/>
              <a:t> 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자식엔터니의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부모의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상속이 되는 경우를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(Identifying Relationship)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비식별자관계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부모엔터티로부터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속성을 받았지만 자식엔터티의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사용하지 않고 일반적인 속성으로만 사용하는 경우가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같은 경우를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비식별자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(Non-Identifying Relationship)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하며 다음의 네 가지 경우에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비식별자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관계에 의한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외부속성을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자식엔터티에서 받은 속성이 반드시 필수가 아니어도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무방하기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부모 없는 자식이 생성될 수 있는 경우이다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자식엔터티에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사용하여도 되지만 자식엔터티에서 별도의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생성하는 것이 더 유리하다고 판단될 때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비식별자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관계에 의한 외부식별자로 표현한다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83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문제</a:t>
            </a:r>
            <a:r>
              <a:rPr lang="en-US" altLang="ko-KR" b="1" dirty="0" smtClean="0"/>
              <a:t>10</a:t>
            </a:r>
            <a:r>
              <a:rPr lang="en-US" altLang="ko-KR" b="1" baseline="0" dirty="0" smtClean="0"/>
              <a:t> 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자식엔터니의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부모의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상속이 되는 경우를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(Identifying Relationship)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비식별자관계</a:t>
            </a:r>
          </a:p>
          <a:p>
            <a:pPr latinLnBrk="0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부모엔터티로부터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속성을 받았지만 자식엔터티의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사용하지 않고 일반적인 속성으로만 사용하는 경우가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같은 경우를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비식별자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(Non-Identifying Relationship)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하며 다음의 네 가지 경우에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비식별자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관계에 의한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외부속성을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자식엔터티에서 받은 속성이 반드시 필수가 아니어도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무방하기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부모 없는 자식이 생성될 수 있는 경우이다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자식엔터티에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사용하여도 되지만 자식엔터티에서 별도의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주식별자를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생성하는 것이 더 유리하다고 판단될 때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비식별자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관계에 의한 외부식별자로 표현한다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0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5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3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1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1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8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5285"/>
            <a:ext cx="1323703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24962"/>
            <a:ext cx="1323703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1-1. </a:t>
            </a:r>
            <a:r>
              <a:rPr lang="ko-KR" altLang="en-US" sz="5400" dirty="0"/>
              <a:t>데이터 모델의 이해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 모델링의 이해</a:t>
            </a:r>
          </a:p>
        </p:txBody>
      </p:sp>
    </p:spTree>
    <p:extLst>
      <p:ext uri="{BB962C8B-B14F-4D97-AF65-F5344CB8AC3E}">
        <p14:creationId xmlns:p14="http://schemas.microsoft.com/office/powerpoint/2010/main" val="3639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24676" y="324845"/>
            <a:ext cx="319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 모델링의 이해관계자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10161" y="817676"/>
            <a:ext cx="5696247" cy="1990166"/>
            <a:chOff x="1610161" y="817676"/>
            <a:chExt cx="6528282" cy="2280864"/>
          </a:xfrm>
        </p:grpSpPr>
        <p:sp>
          <p:nvSpPr>
            <p:cNvPr id="11" name="직사각형 10"/>
            <p:cNvSpPr/>
            <p:nvPr/>
          </p:nvSpPr>
          <p:spPr>
            <a:xfrm>
              <a:off x="4030326" y="817676"/>
              <a:ext cx="1613444" cy="46839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DBA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30326" y="1645018"/>
              <a:ext cx="1613444" cy="6129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데이터 모델링 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기술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이해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10161" y="1717423"/>
              <a:ext cx="1613444" cy="46839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프로젝트 개발자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50492" y="1717423"/>
              <a:ext cx="1613444" cy="46839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현업업무전문가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30326" y="2630150"/>
              <a:ext cx="1613444" cy="46839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전문 </a:t>
              </a:r>
              <a:r>
                <a:rPr lang="ko-KR" altLang="en-US" sz="1400" b="1" dirty="0" err="1" smtClean="0">
                  <a:solidFill>
                    <a:schemeClr val="tx1"/>
                  </a:solidFill>
                </a:rPr>
                <a:t>모델러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1" idx="2"/>
              <a:endCxn id="12" idx="0"/>
            </p:cNvCxnSpPr>
            <p:nvPr/>
          </p:nvCxnSpPr>
          <p:spPr>
            <a:xfrm>
              <a:off x="4837048" y="1286066"/>
              <a:ext cx="0" cy="35895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4" idx="1"/>
              <a:endCxn id="12" idx="3"/>
            </p:cNvCxnSpPr>
            <p:nvPr/>
          </p:nvCxnSpPr>
          <p:spPr>
            <a:xfrm flipH="1" flipV="1">
              <a:off x="5643770" y="1951492"/>
              <a:ext cx="806722" cy="12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5" idx="0"/>
              <a:endCxn id="12" idx="2"/>
            </p:cNvCxnSpPr>
            <p:nvPr/>
          </p:nvCxnSpPr>
          <p:spPr>
            <a:xfrm flipV="1">
              <a:off x="4837048" y="2257966"/>
              <a:ext cx="0" cy="37218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3" idx="3"/>
              <a:endCxn id="12" idx="1"/>
            </p:cNvCxnSpPr>
            <p:nvPr/>
          </p:nvCxnSpPr>
          <p:spPr>
            <a:xfrm flipV="1">
              <a:off x="3223605" y="1951492"/>
              <a:ext cx="806721" cy="12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1836272" y="2185812"/>
              <a:ext cx="11612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000FF"/>
                  </a:solidFill>
                </a:rPr>
                <a:t>가장 중요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72787" y="2185812"/>
              <a:ext cx="17656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000FF"/>
                  </a:solidFill>
                </a:rPr>
                <a:t>이해할 수 있는 수준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512868" y="813353"/>
            <a:ext cx="4545144" cy="18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7800" indent="-1778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/>
              <a:t>정보시스템을 구축하는 모든 사람</a:t>
            </a:r>
            <a:r>
              <a:rPr lang="en-US" altLang="ko-KR" sz="1200" dirty="0"/>
              <a:t>(</a:t>
            </a:r>
            <a:r>
              <a:rPr lang="ko-KR" altLang="en-US" sz="1200" dirty="0"/>
              <a:t>전문적으로 코딩 만하는 사람 포함</a:t>
            </a:r>
            <a:r>
              <a:rPr lang="en-US" altLang="ko-KR" sz="1200" dirty="0"/>
              <a:t>)</a:t>
            </a:r>
            <a:r>
              <a:rPr lang="ko-KR" altLang="en-US" sz="1200" dirty="0"/>
              <a:t>은 데이터 모델링도 전문적으로 할 수 있거나 </a:t>
            </a:r>
            <a:r>
              <a:rPr lang="ko-KR" altLang="en-US" sz="1200" dirty="0">
                <a:solidFill>
                  <a:srgbClr val="0000FF"/>
                </a:solidFill>
              </a:rPr>
              <a:t>적어도 완성된 모델을 정확하게 해석할 수 있어야 한다</a:t>
            </a:r>
            <a:r>
              <a:rPr lang="en-US" altLang="ko-KR" sz="1200" dirty="0">
                <a:solidFill>
                  <a:srgbClr val="0000FF"/>
                </a:solidFill>
              </a:rPr>
              <a:t>.</a:t>
            </a:r>
            <a:r>
              <a:rPr lang="en-US" altLang="ko-KR" sz="1200" dirty="0"/>
              <a:t> </a:t>
            </a:r>
            <a:r>
              <a:rPr lang="ko-KR" altLang="en-US" sz="1200" dirty="0"/>
              <a:t>즉 프로젝트에 참여한 모든 </a:t>
            </a:r>
            <a:r>
              <a:rPr lang="en-US" altLang="ko-KR" sz="1200" dirty="0"/>
              <a:t>IT</a:t>
            </a:r>
            <a:r>
              <a:rPr lang="ko-KR" altLang="en-US" sz="1200" dirty="0"/>
              <a:t>기술자들은 데이터 모델링에 대해 정확하게 알고 있어야 한다는 것을 의미한다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177800" indent="-1778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/>
              <a:t>IT</a:t>
            </a:r>
            <a:r>
              <a:rPr lang="ko-KR" altLang="en-US" sz="1200" dirty="0"/>
              <a:t>기술에 종사하거나 전공하지 않았더라도 </a:t>
            </a:r>
            <a:r>
              <a:rPr lang="ko-KR" altLang="en-US" sz="1200" dirty="0">
                <a:solidFill>
                  <a:srgbClr val="0000FF"/>
                </a:solidFill>
              </a:rPr>
              <a:t>해당 업무에서 정보화를 추진하는 위치에 있는 사람도 데이터 모델링에 대한 개념 및 세부사항에 대해 어느 정도 지식을 </a:t>
            </a:r>
            <a:r>
              <a:rPr lang="ko-KR" altLang="en-US" sz="1200" dirty="0"/>
              <a:t>가지고 있어야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24676" y="3446472"/>
            <a:ext cx="286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좋은 데이터 모델의 요소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91667"/>
              </p:ext>
            </p:extLst>
          </p:nvPr>
        </p:nvGraphicFramePr>
        <p:xfrm>
          <a:off x="1610161" y="3915483"/>
          <a:ext cx="6606739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3954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530278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172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요소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924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완전성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업무에 필요한 데이터가 모두 정의되어야 함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50572"/>
                  </a:ext>
                </a:extLst>
              </a:tr>
              <a:tr h="2924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중복 배제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사실은 한번만 저장 해야함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924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업무 규칙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모델 분석만으로도 비즈니스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로직이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이해되어야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2924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데이터 재사용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통합성과 독립성 고려해야함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66651"/>
                  </a:ext>
                </a:extLst>
              </a:tr>
              <a:tr h="2924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의사소통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모델을 보고 이해 당사자들끼리 의사소통이 이루어져야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204893"/>
                  </a:ext>
                </a:extLst>
              </a:tr>
              <a:tr h="2924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통합성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데이터는 유일하게 정의해서 다른 영역에서 참조해야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342150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데이터모델의 이해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2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1-2. </a:t>
            </a:r>
            <a:r>
              <a:rPr lang="ko-KR" altLang="en-US" sz="5400" dirty="0" err="1"/>
              <a:t>엔터티</a:t>
            </a:r>
            <a:r>
              <a:rPr lang="en-US" altLang="ko-KR" sz="5400" dirty="0"/>
              <a:t>(Entity)</a:t>
            </a:r>
            <a:endParaRPr lang="ko-KR" altLang="en-US" sz="5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 모델링의 이해</a:t>
            </a:r>
          </a:p>
        </p:txBody>
      </p:sp>
    </p:spTree>
    <p:extLst>
      <p:ext uri="{BB962C8B-B14F-4D97-AF65-F5344CB8AC3E}">
        <p14:creationId xmlns:p14="http://schemas.microsoft.com/office/powerpoint/2010/main" val="16056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85899" y="302632"/>
            <a:ext cx="182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엔터티의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개념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76655" y="691796"/>
            <a:ext cx="6231151" cy="978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엔터티는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사람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장소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물건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사건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개념 등의 명사에 해당한다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엔터티는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업무상 관리가 필요한 관심사에 해당한다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엔터티는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저장이 되기 위한 어떤 것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(Thing)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65873" y="1715160"/>
            <a:ext cx="852667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400" dirty="0" err="1"/>
              <a:t>엔터티란</a:t>
            </a:r>
            <a:r>
              <a:rPr lang="ko-KR" altLang="en-US" sz="1400" dirty="0"/>
              <a:t> “업무에 필요하고 유용한 정보를 저장하고 관리하기 위한 집합적인 것</a:t>
            </a:r>
            <a:r>
              <a:rPr lang="en-US" altLang="ko-KR" sz="1400" dirty="0"/>
              <a:t>(Thing)”</a:t>
            </a:r>
            <a:r>
              <a:rPr lang="ko-KR" altLang="en-US" sz="1400" dirty="0"/>
              <a:t>으로 설명할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1485899" y="2055758"/>
            <a:ext cx="2249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엔터티와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인스턴스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65874" y="3919685"/>
            <a:ext cx="366335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400" dirty="0" err="1" smtClean="0"/>
              <a:t>엔터티는</a:t>
            </a:r>
            <a:r>
              <a:rPr lang="ko-KR" altLang="en-US" sz="1400" dirty="0" smtClean="0"/>
              <a:t> 인스턴스의 집합이라고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14813"/>
              </p:ext>
            </p:extLst>
          </p:nvPr>
        </p:nvGraphicFramePr>
        <p:xfrm>
          <a:off x="6381937" y="2371316"/>
          <a:ext cx="2398284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2155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1666129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129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엔터티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인스턴스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12997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과목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50572"/>
                  </a:ext>
                </a:extLst>
              </a:tr>
              <a:tr h="129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영어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95979"/>
                  </a:ext>
                </a:extLst>
              </a:tr>
              <a:tr h="12997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강사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이춘식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129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조시형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41517"/>
                  </a:ext>
                </a:extLst>
              </a:tr>
              <a:tr h="12997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사건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2010-001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66651"/>
                  </a:ext>
                </a:extLst>
              </a:tr>
              <a:tr h="129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2010-002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41985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485899" y="4646187"/>
            <a:ext cx="182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엔터티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표기법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71217" y="2371316"/>
            <a:ext cx="2708795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anchor="ctr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err="1" smtClean="0"/>
              <a:t>엔터티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과목</a:t>
            </a:r>
            <a:r>
              <a:rPr lang="en-US" altLang="ko-KR" sz="1400" dirty="0"/>
              <a:t>, </a:t>
            </a:r>
            <a:r>
              <a:rPr lang="ko-KR" altLang="en-US" sz="1400" dirty="0"/>
              <a:t>강사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사건</a:t>
            </a:r>
            <a:endParaRPr lang="en-US" altLang="ko-KR" sz="1400" dirty="0" smtClean="0"/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smtClean="0"/>
              <a:t>과목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수학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영어</a:t>
            </a:r>
            <a:endParaRPr lang="en-US" altLang="ko-KR" sz="1400" dirty="0" smtClean="0"/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smtClean="0"/>
              <a:t>강사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이춘식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조시형</a:t>
            </a:r>
            <a:endParaRPr lang="en-US" altLang="ko-KR" sz="1400" dirty="0" smtClean="0"/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smtClean="0"/>
              <a:t>사건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2010-001, </a:t>
            </a:r>
            <a:r>
              <a:rPr lang="en-US" altLang="ko-KR" sz="1400" dirty="0" smtClean="0"/>
              <a:t>2010-002</a:t>
            </a:r>
            <a:endParaRPr lang="ko-KR" altLang="en-US" sz="14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엔터티</a:t>
            </a:r>
            <a:r>
              <a:rPr lang="en-US" altLang="ko-KR" dirty="0" smtClean="0"/>
              <a:t>(Entity)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655" y="2519685"/>
            <a:ext cx="4514286" cy="140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873" y="5084605"/>
            <a:ext cx="5428571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57324" y="303354"/>
            <a:ext cx="182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엔터티의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특징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36499" y="672686"/>
            <a:ext cx="9460126" cy="18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반드시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해당 업무에서 필요하고 관리하고자 하는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정보이어야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.(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예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환자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토익의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응시횟수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…)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유일한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식별자에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의해 식별이 가능해야 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영속적으로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존재하는 인스턴스의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집합 이어야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.(‘</a:t>
            </a:r>
            <a:r>
              <a:rPr lang="ko-KR" altLang="en-US" sz="16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한개’가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아니라 ‘두 개 이상’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엔터티는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업무 프로세스에 의해 이용되어야 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엔터티는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반드시 속성이 있어야 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엔터티는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다른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엔터티와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최소 한 개 이상의 관계가 있어야 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6157"/>
              </p:ext>
            </p:extLst>
          </p:nvPr>
        </p:nvGraphicFramePr>
        <p:xfrm>
          <a:off x="1636500" y="2682017"/>
          <a:ext cx="10241176" cy="36815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0148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8081028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258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387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업무에서 필요로 하는 정보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반드시 시스템을 구축하고자 하는 업무에서 필요로 하고 관리하고자 하는 정보 여야 한다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(EX.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환자라는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엔터티는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병원에서는 반드시 필요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일반회사에서는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필요하지 않을 수 있음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4387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식별이 가능해야 함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인스턴스 각각을 구분하기 위해 유일한 식별자가  존재 해야함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4387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인스턴스의 집합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특징 중 “한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개”가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아니라 “두 개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이상”이라는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집합개념은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매우 중요한 개념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엔터티는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여러 개의 인스턴스를 포함한다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(EX.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사원은 여러 명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회사는 여러 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58807"/>
                  </a:ext>
                </a:extLst>
              </a:tr>
              <a:tr h="581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업무프로세스에 의해 이용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업무프로세스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(Business Process)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그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엔터티를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반드시 이용해야 한다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업무프로세스에 의해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CREATE, READ, UPDATE, DELETE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등이 발생하지 않는 고립된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경우는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엔터티를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제거하거나 아니면 누락된 프로세스가 존재하는지 살펴보고 해당 프로세스를 추가해야 함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2668"/>
                  </a:ext>
                </a:extLst>
              </a:tr>
              <a:tr h="581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속성을 포함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엔터티에는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반드시 속성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(Attributes)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포함되어야 한다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속성을 포함하지 않고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이름만 가지고 있는 경우는 관계가 생략되어 있거나 업무 분석이 미진하여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속성정보가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누락되는 경우에 해당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11785"/>
                  </a:ext>
                </a:extLst>
              </a:tr>
              <a:tr h="4387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관계의 존재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엔터티는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최소 한 개 이상의 관계가 존재해야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881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6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3887" y="321657"/>
            <a:ext cx="256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엔터티의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특징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77126" y="728275"/>
            <a:ext cx="46760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400" dirty="0" err="1"/>
              <a:t>엔터티에는</a:t>
            </a:r>
            <a:r>
              <a:rPr lang="ko-KR" altLang="en-US" sz="1400" dirty="0"/>
              <a:t> 반드시 속성</a:t>
            </a:r>
            <a:r>
              <a:rPr lang="en-US" altLang="ko-KR" sz="1400" dirty="0"/>
              <a:t>(Attributes)</a:t>
            </a:r>
            <a:r>
              <a:rPr lang="ko-KR" altLang="en-US" sz="1400" dirty="0"/>
              <a:t>이 포함되어야 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677126" y="2694201"/>
            <a:ext cx="722857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400" dirty="0" err="1"/>
              <a:t>엔터티는</a:t>
            </a:r>
            <a:r>
              <a:rPr lang="ko-KR" altLang="en-US" sz="1400" dirty="0"/>
              <a:t> 다른 </a:t>
            </a:r>
            <a:r>
              <a:rPr lang="ko-KR" altLang="en-US" sz="1400" dirty="0" err="1"/>
              <a:t>엔터티와</a:t>
            </a:r>
            <a:r>
              <a:rPr lang="ko-KR" altLang="en-US" sz="1400" dirty="0"/>
              <a:t> 최소 한 개 이상의 관계가 존재해야 한다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126" y="1159546"/>
            <a:ext cx="4523809" cy="121904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125" y="3103869"/>
            <a:ext cx="7228571" cy="2971429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96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6849" y="311889"/>
            <a:ext cx="182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엔터티의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분류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555088" y="1015779"/>
            <a:ext cx="992401" cy="487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유형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85588" y="1015779"/>
            <a:ext cx="1965390" cy="487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사원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물품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강사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55087" y="664136"/>
            <a:ext cx="1022733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유무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有無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형에 따른 분류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4589077" y="1015778"/>
            <a:ext cx="7193348" cy="487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물리적인 형태가 있고 안정적이며 지속적으로 활용되는 </a:t>
            </a:r>
            <a:r>
              <a:rPr lang="ko-KR" altLang="en-US" sz="1400" dirty="0" err="1">
                <a:solidFill>
                  <a:schemeClr val="tx1"/>
                </a:solidFill>
              </a:rPr>
              <a:t>엔터티로</a:t>
            </a:r>
            <a:r>
              <a:rPr lang="ko-KR" altLang="en-US" sz="1400" dirty="0">
                <a:solidFill>
                  <a:schemeClr val="tx1"/>
                </a:solidFill>
              </a:rPr>
              <a:t> 업무로부터 </a:t>
            </a:r>
            <a:r>
              <a:rPr lang="ko-KR" altLang="en-US" sz="1400" dirty="0" err="1">
                <a:solidFill>
                  <a:schemeClr val="tx1"/>
                </a:solidFill>
              </a:rPr>
              <a:t>엔터티를</a:t>
            </a:r>
            <a:r>
              <a:rPr lang="ko-KR" altLang="en-US" sz="1400" dirty="0">
                <a:solidFill>
                  <a:schemeClr val="tx1"/>
                </a:solidFill>
              </a:rPr>
              <a:t> 구분하기가 가장 용이하다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555088" y="1549173"/>
            <a:ext cx="992401" cy="487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개념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585588" y="1549173"/>
            <a:ext cx="1965390" cy="487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조직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보험상품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589077" y="1549172"/>
            <a:ext cx="7193348" cy="487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물리적인 형태는 존재하지 않고 관리해야 할 개념적 정보로 구분이 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엔터티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55088" y="2082566"/>
            <a:ext cx="992401" cy="487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사건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585588" y="2082566"/>
            <a:ext cx="1965390" cy="487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주문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청구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미납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89077" y="2082565"/>
            <a:ext cx="7193348" cy="487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업무를 수행함에 따라 발생되는 </a:t>
            </a:r>
            <a:r>
              <a:rPr lang="ko-KR" altLang="en-US" sz="1400" dirty="0" err="1">
                <a:solidFill>
                  <a:schemeClr val="tx1"/>
                </a:solidFill>
              </a:rPr>
              <a:t>엔터티로서</a:t>
            </a:r>
            <a:r>
              <a:rPr lang="ko-KR" altLang="en-US" sz="1400" dirty="0">
                <a:solidFill>
                  <a:schemeClr val="tx1"/>
                </a:solidFill>
              </a:rPr>
              <a:t> 비교적 발생량이 많으며 각종 통계자료에 이용될 수 있다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55088" y="3040701"/>
            <a:ext cx="992401" cy="487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기본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85588" y="3040701"/>
            <a:ext cx="1965390" cy="487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사원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부서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고객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상품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55087" y="2704399"/>
            <a:ext cx="1022733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발생시점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發生時點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 따른 분류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4589077" y="3040700"/>
            <a:ext cx="7193348" cy="487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 업무에 원래 존재하는 정보로서 다른 </a:t>
            </a:r>
            <a:r>
              <a:rPr lang="ko-KR" altLang="en-US" sz="1400" dirty="0" err="1">
                <a:solidFill>
                  <a:schemeClr val="tx1"/>
                </a:solidFill>
              </a:rPr>
              <a:t>엔터티와</a:t>
            </a:r>
            <a:r>
              <a:rPr lang="ko-KR" altLang="en-US" sz="1400" dirty="0">
                <a:solidFill>
                  <a:schemeClr val="tx1"/>
                </a:solidFill>
              </a:rPr>
              <a:t> 관계에 의해 생성되지 않고 독립적으로 생성이 가능하고 자신은 타 </a:t>
            </a:r>
            <a:r>
              <a:rPr lang="ko-KR" altLang="en-US" sz="1400" dirty="0" err="1">
                <a:solidFill>
                  <a:schemeClr val="tx1"/>
                </a:solidFill>
              </a:rPr>
              <a:t>엔터티의</a:t>
            </a:r>
            <a:r>
              <a:rPr lang="ko-KR" altLang="en-US" sz="1400" dirty="0">
                <a:solidFill>
                  <a:schemeClr val="tx1"/>
                </a:solidFill>
              </a:rPr>
              <a:t> 부모의 역할을 하게 된다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555088" y="3574095"/>
            <a:ext cx="992401" cy="487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중심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85588" y="3574095"/>
            <a:ext cx="1965390" cy="487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계약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사고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예금원장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청구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주문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매출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589077" y="3574094"/>
            <a:ext cx="7193348" cy="487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err="1">
                <a:solidFill>
                  <a:schemeClr val="tx1"/>
                </a:solidFill>
              </a:rPr>
              <a:t>본엔터티로부터</a:t>
            </a:r>
            <a:r>
              <a:rPr lang="ko-KR" altLang="en-US" sz="1400" dirty="0">
                <a:solidFill>
                  <a:schemeClr val="tx1"/>
                </a:solidFill>
              </a:rPr>
              <a:t> 발생되고 그 업무에 있어서 중심적인 역할을 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데이터의 </a:t>
            </a:r>
            <a:r>
              <a:rPr lang="ko-KR" altLang="en-US" sz="1400" dirty="0">
                <a:solidFill>
                  <a:schemeClr val="tx1"/>
                </a:solidFill>
              </a:rPr>
              <a:t>양이 많이 발생되고 다른 </a:t>
            </a:r>
            <a:r>
              <a:rPr lang="ko-KR" altLang="en-US" sz="1400" dirty="0" err="1">
                <a:solidFill>
                  <a:schemeClr val="tx1"/>
                </a:solidFill>
              </a:rPr>
              <a:t>엔터티와의</a:t>
            </a:r>
            <a:r>
              <a:rPr lang="ko-KR" altLang="en-US" sz="1400" dirty="0">
                <a:solidFill>
                  <a:schemeClr val="tx1"/>
                </a:solidFill>
              </a:rPr>
              <a:t> 관계를 통해 많은 행위엔터티를 생성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555088" y="4107488"/>
            <a:ext cx="992401" cy="487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행위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85588" y="4107488"/>
            <a:ext cx="1965390" cy="487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주문목록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사원변경이력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589077" y="4107488"/>
            <a:ext cx="7193348" cy="4875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두 개 이상의 </a:t>
            </a:r>
            <a:r>
              <a:rPr lang="ko-KR" altLang="en-US" sz="1400" dirty="0" err="1">
                <a:solidFill>
                  <a:schemeClr val="tx1"/>
                </a:solidFill>
              </a:rPr>
              <a:t>부모엔터티로부터</a:t>
            </a:r>
            <a:r>
              <a:rPr lang="ko-KR" altLang="en-US" sz="1400" dirty="0">
                <a:solidFill>
                  <a:schemeClr val="tx1"/>
                </a:solidFill>
              </a:rPr>
              <a:t> 발생되고 자주 내용이 바뀌거나 </a:t>
            </a:r>
            <a:r>
              <a:rPr lang="ko-KR" altLang="en-US" sz="1400" dirty="0" err="1">
                <a:solidFill>
                  <a:schemeClr val="tx1"/>
                </a:solidFill>
              </a:rPr>
              <a:t>데이터량이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증가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상세 </a:t>
            </a:r>
            <a:r>
              <a:rPr lang="ko-KR" altLang="en-US" sz="1400" dirty="0" err="1">
                <a:solidFill>
                  <a:schemeClr val="tx1"/>
                </a:solidFill>
              </a:rPr>
              <a:t>설계단계나</a:t>
            </a:r>
            <a:r>
              <a:rPr lang="ko-KR" altLang="en-US" sz="1400" dirty="0">
                <a:solidFill>
                  <a:schemeClr val="tx1"/>
                </a:solidFill>
              </a:rPr>
              <a:t> 프로세스와 상관모델링을 진행하면서 도출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466849" y="4744662"/>
            <a:ext cx="182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엔터티의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명명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55087" y="5101665"/>
            <a:ext cx="487428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가능하면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현업업무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에서 사용하는 용어를 사용한다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가능하면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약어를 사용하지 않는다</a:t>
            </a:r>
            <a:r>
              <a:rPr lang="en-US" altLang="ko-KR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단수 명사를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사용한다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모든 </a:t>
            </a: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엔터티에서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유일하게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이름이 부여되어야 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엔터티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생성 의미대로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이름을 부여한다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4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1-3. </a:t>
            </a:r>
            <a:r>
              <a:rPr lang="ko-KR" altLang="en-US" sz="5400" dirty="0"/>
              <a:t>속성</a:t>
            </a:r>
            <a:r>
              <a:rPr lang="en-US" altLang="ko-KR" sz="5400" dirty="0"/>
              <a:t>(Attribute)</a:t>
            </a:r>
            <a:endParaRPr lang="ko-KR" altLang="en-US" sz="5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 모델링의 이해</a:t>
            </a:r>
          </a:p>
        </p:txBody>
      </p:sp>
    </p:spTree>
    <p:extLst>
      <p:ext uri="{BB962C8B-B14F-4D97-AF65-F5344CB8AC3E}">
        <p14:creationId xmlns:p14="http://schemas.microsoft.com/office/powerpoint/2010/main" val="37027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CE30EA-A72E-43E1-BC5F-E6EC3A387583}"/>
              </a:ext>
            </a:extLst>
          </p:cNvPr>
          <p:cNvSpPr/>
          <p:nvPr/>
        </p:nvSpPr>
        <p:spPr>
          <a:xfrm>
            <a:off x="1390648" y="264042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속성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(Attribute)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의 개념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0774" y="679820"/>
            <a:ext cx="5269126" cy="978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업무에서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필요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로 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의미상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더 이상 분리되지 않는다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엔터티를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설명하고 인스턴스의 구성요소가 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9900" y="679820"/>
            <a:ext cx="4600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  <a:tabLst>
                <a:tab pos="2600325" algn="l"/>
              </a:tabLst>
            </a:pPr>
            <a:r>
              <a:rPr lang="ko-KR" altLang="en-US" sz="1400" dirty="0" smtClean="0">
                <a:latin typeface="+mn-ea"/>
              </a:rPr>
              <a:t>속성은 업무에서 필요로 하는 인스턴스에서 관리하고자 하는 의미상 더 이상 분리 되지 않는 최소의 데이터 단위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CE30EA-A72E-43E1-BC5F-E6EC3A387583}"/>
              </a:ext>
            </a:extLst>
          </p:cNvPr>
          <p:cNvSpPr/>
          <p:nvPr/>
        </p:nvSpPr>
        <p:spPr>
          <a:xfrm>
            <a:off x="1390648" y="1911282"/>
            <a:ext cx="431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엔터티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인스턴스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속성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속성값의 관계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50774" y="2304873"/>
            <a:ext cx="6116851" cy="978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개의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엔터티는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두 개 이상의 인스턴스의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집합 이어야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개의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엔터티는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두 개 이상의 속성을 갖는다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개의 속성은 한 개의 속성값을 갖는다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16536" y="4887014"/>
            <a:ext cx="96220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속성은 </a:t>
            </a:r>
            <a:r>
              <a:rPr lang="ko-KR" altLang="en-US" sz="1400" dirty="0" err="1">
                <a:latin typeface="+mn-ea"/>
              </a:rPr>
              <a:t>엔터티에</a:t>
            </a:r>
            <a:r>
              <a:rPr lang="ko-KR" altLang="en-US" sz="1400" dirty="0">
                <a:latin typeface="+mn-ea"/>
              </a:rPr>
              <a:t> 속한 </a:t>
            </a:r>
            <a:r>
              <a:rPr lang="ko-KR" altLang="en-US" sz="1400" dirty="0" err="1">
                <a:latin typeface="+mn-ea"/>
              </a:rPr>
              <a:t>엔터티에</a:t>
            </a:r>
            <a:r>
              <a:rPr lang="ko-KR" altLang="en-US" sz="1400" dirty="0">
                <a:latin typeface="+mn-ea"/>
              </a:rPr>
              <a:t> 대한 자세하고 구체적인 정보를 나타내며 각각의 속성은 구체적인 값을 갖게 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주소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생년월일과 같은 각각의 값을 대표하는 이름들을 속성이라 하고 홍길동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서울시 강서구</a:t>
            </a:r>
            <a:r>
              <a:rPr lang="en-US" altLang="ko-KR" sz="1400" dirty="0">
                <a:latin typeface="+mn-ea"/>
              </a:rPr>
              <a:t>, 1967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12</a:t>
            </a:r>
            <a:r>
              <a:rPr lang="ko-KR" altLang="en-US" sz="1400" dirty="0">
                <a:latin typeface="+mn-ea"/>
              </a:rPr>
              <a:t>월 </a:t>
            </a:r>
            <a:r>
              <a:rPr lang="en-US" altLang="ko-KR" sz="1400" dirty="0">
                <a:latin typeface="+mn-ea"/>
              </a:rPr>
              <a:t>31</a:t>
            </a:r>
            <a:r>
              <a:rPr lang="ko-KR" altLang="en-US" sz="1400" dirty="0">
                <a:latin typeface="+mn-ea"/>
              </a:rPr>
              <a:t>일과 같이 각각의 이름에 대한 구체적인 값을 속성 값</a:t>
            </a:r>
            <a:r>
              <a:rPr lang="en-US" altLang="ko-KR" sz="1400" dirty="0">
                <a:latin typeface="+mn-ea"/>
              </a:rPr>
              <a:t>(VALUE)</a:t>
            </a:r>
            <a:r>
              <a:rPr lang="ko-KR" altLang="en-US" sz="1400" dirty="0">
                <a:latin typeface="+mn-ea"/>
              </a:rPr>
              <a:t>이라고 한다</a:t>
            </a:r>
            <a:r>
              <a:rPr lang="en-US" altLang="ko-KR" sz="1400" dirty="0">
                <a:latin typeface="+mn-ea"/>
              </a:rPr>
              <a:t>.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74" y="3380546"/>
            <a:ext cx="8942857" cy="14095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60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74" y="670687"/>
            <a:ext cx="4028571" cy="122857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CE30EA-A72E-43E1-BC5F-E6EC3A387583}"/>
              </a:ext>
            </a:extLst>
          </p:cNvPr>
          <p:cNvSpPr/>
          <p:nvPr/>
        </p:nvSpPr>
        <p:spPr>
          <a:xfrm>
            <a:off x="1413731" y="309144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속성의 표기법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50774" y="1954816"/>
            <a:ext cx="488459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속성의 표기법은 </a:t>
            </a:r>
            <a:r>
              <a:rPr lang="ko-KR" altLang="en-US" sz="1400" dirty="0" err="1">
                <a:latin typeface="+mn-ea"/>
              </a:rPr>
              <a:t>엔터티</a:t>
            </a:r>
            <a:r>
              <a:rPr lang="ko-KR" altLang="en-US" sz="1400" dirty="0">
                <a:latin typeface="+mn-ea"/>
              </a:rPr>
              <a:t> 내에 이름을 포함하여 표현하면 된다</a:t>
            </a:r>
            <a:r>
              <a:rPr lang="en-US" altLang="ko-KR" sz="1400" dirty="0">
                <a:latin typeface="+mn-ea"/>
              </a:rPr>
              <a:t>.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CE30EA-A72E-43E1-BC5F-E6EC3A387583}"/>
              </a:ext>
            </a:extLst>
          </p:cNvPr>
          <p:cNvSpPr/>
          <p:nvPr/>
        </p:nvSpPr>
        <p:spPr>
          <a:xfrm>
            <a:off x="1413731" y="2535607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속성의 특징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50774" y="2898219"/>
            <a:ext cx="10241176" cy="11264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엔터티와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마찬가지로 반드시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해당 업무에서 필요하고 관리하고자 하는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정보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이어야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.(ex.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강사의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교재이름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정규화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이론에 근간하여 정해진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주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식별자에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함수적 종속성을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가져야 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하나의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속성에는 한 개의 값만을 가진다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하나의 속성에 여러 개의 값이 있는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다중 값일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경우 별도의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엔터티를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이용하여 분리한다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6416" y="705502"/>
            <a:ext cx="4594752" cy="8679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속성명을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기재하고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해당 속성이 </a:t>
            </a: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식별자인지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아닌지 표시하고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해당 속성이 </a:t>
            </a: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필수값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(*)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인지 </a:t>
            </a: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선택값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(O)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인지 표시 한다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49762" y="6706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①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13731" y="950428"/>
            <a:ext cx="422495" cy="37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②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13731" y="14292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③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1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CE30EA-A72E-43E1-BC5F-E6EC3A387583}"/>
              </a:ext>
            </a:extLst>
          </p:cNvPr>
          <p:cNvSpPr/>
          <p:nvPr/>
        </p:nvSpPr>
        <p:spPr>
          <a:xfrm>
            <a:off x="1438274" y="302064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속성의 분류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–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특성에 따른 분류 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8350" y="701335"/>
            <a:ext cx="9554476" cy="978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속성은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업무분석을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통해 바로 정의한 속성을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기본속성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(Basic Attribute</a:t>
            </a:r>
            <a:r>
              <a:rPr lang="en-US" altLang="ko-KR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)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원래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업무상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존재하지는 않지만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설계를 하면서 도출해내는 속성을 </a:t>
            </a:r>
            <a:r>
              <a:rPr lang="ko-KR" altLang="en-US" sz="1600" b="1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설계속성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(Designed Attribute</a:t>
            </a:r>
            <a:r>
              <a:rPr lang="en-US" altLang="ko-KR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)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다른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속성으로부터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계산이나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변형이 되어 생성되는 속성을 </a:t>
            </a:r>
            <a:r>
              <a:rPr lang="ko-KR" altLang="en-US" sz="1600" b="1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파생속성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(Derived Attribute)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이라고 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06511"/>
              </p:ext>
            </p:extLst>
          </p:nvPr>
        </p:nvGraphicFramePr>
        <p:xfrm>
          <a:off x="1626974" y="2305346"/>
          <a:ext cx="7878976" cy="13306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546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1301103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2371513">
                  <a:extLst>
                    <a:ext uri="{9D8B030D-6E8A-4147-A177-3AD203B41FA5}">
                      <a16:colId xmlns:a16="http://schemas.microsoft.com/office/drawing/2014/main" val="2421204681"/>
                    </a:ext>
                  </a:extLst>
                </a:gridCol>
                <a:gridCol w="1175318">
                  <a:extLst>
                    <a:ext uri="{9D8B030D-6E8A-4147-A177-3AD203B41FA5}">
                      <a16:colId xmlns:a16="http://schemas.microsoft.com/office/drawing/2014/main" val="3983404844"/>
                    </a:ext>
                  </a:extLst>
                </a:gridCol>
                <a:gridCol w="1535577">
                  <a:extLst>
                    <a:ext uri="{9D8B030D-6E8A-4147-A177-3AD203B41FA5}">
                      <a16:colId xmlns:a16="http://schemas.microsoft.com/office/drawing/2014/main" val="476650583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제품번호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제품명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제조일시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제조원가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제조사코드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0000000001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그램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2020-05-29 11:34:02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425,482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LGC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갤럭시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S2.4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2020-05-29 11:34:04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221,457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SSC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애플윙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2020-05-29 11:34:07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441,454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APC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18350" y="1921090"/>
            <a:ext cx="7887600" cy="326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6973" y="3814023"/>
            <a:ext cx="5145301" cy="326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상품판매합계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19669"/>
              </p:ext>
            </p:extLst>
          </p:nvPr>
        </p:nvGraphicFramePr>
        <p:xfrm>
          <a:off x="1626974" y="4246145"/>
          <a:ext cx="5145301" cy="13306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669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1693254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1805353">
                  <a:extLst>
                    <a:ext uri="{9D8B030D-6E8A-4147-A177-3AD203B41FA5}">
                      <a16:colId xmlns:a16="http://schemas.microsoft.com/office/drawing/2014/main" val="2421204681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제품번호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판매일자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판매금액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2020-06-05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55,425,482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0000000002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2020-06-05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15,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221,457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0000000003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2020-06-05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87,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441,454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8866593" y="4327476"/>
            <a:ext cx="124906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①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기본속성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866593" y="4787221"/>
            <a:ext cx="124906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②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설계속성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66593" y="5246966"/>
            <a:ext cx="124906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③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파생속성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2014" y="22745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①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3263" y="22745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①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68401" y="22745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①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02155" y="22745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①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66593" y="22745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②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73228" y="42199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③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48103" y="42199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①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86853" y="42199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①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0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7662" y="305971"/>
            <a:ext cx="182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모델링의 정의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00458" y="676866"/>
            <a:ext cx="9393878" cy="867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복잡한 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“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현실세계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”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를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단순화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시켜 표현하는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것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Noto Sans Mono CJK KR Bold" panose="020B0800000000000000" pitchFamily="34" charset="-127"/>
              </a:rPr>
              <a:t>사물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또는 사건에 관한 양상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(Aspect)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이나 관점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(Perspective)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을 연관된 사람이나 그룹을 위하여 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명확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하게 하는 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것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Noto Sans Mono CJK KR Bold" panose="020B0800000000000000" pitchFamily="34" charset="-127"/>
              </a:rPr>
              <a:t>현실 세계의 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추상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화된 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반영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00458" y="1666503"/>
            <a:ext cx="2047200" cy="594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현실세계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818904" y="1557658"/>
            <a:ext cx="2106083" cy="75328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00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96233" y="1665690"/>
            <a:ext cx="2047200" cy="594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 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813D4A-6F6B-43EC-AC81-30B4847ABA16}"/>
              </a:ext>
            </a:extLst>
          </p:cNvPr>
          <p:cNvSpPr/>
          <p:nvPr/>
        </p:nvSpPr>
        <p:spPr>
          <a:xfrm>
            <a:off x="3818904" y="1803043"/>
            <a:ext cx="1899619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00FF"/>
                </a:solidFill>
                <a:latin typeface="Abadi" panose="020B0604020104020204" pitchFamily="34" charset="0"/>
              </a:rPr>
              <a:t>추상화</a:t>
            </a:r>
            <a:r>
              <a:rPr lang="en-US" altLang="ko-KR" sz="1200" dirty="0" smtClean="0">
                <a:solidFill>
                  <a:srgbClr val="0000FF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Abadi" panose="020B0604020104020204" pitchFamily="34" charset="0"/>
              </a:rPr>
              <a:t>단순화</a:t>
            </a:r>
            <a:r>
              <a:rPr lang="en-US" altLang="ko-KR" sz="1200" dirty="0" smtClean="0">
                <a:solidFill>
                  <a:srgbClr val="0000FF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Abadi" panose="020B0604020104020204" pitchFamily="34" charset="0"/>
              </a:rPr>
              <a:t>명확화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0847" y="2310944"/>
            <a:ext cx="448751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400" dirty="0" smtClean="0"/>
              <a:t>복잡한 현실세계를 일정한 표기법에 의해 표현하는 일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1437662" y="2639055"/>
            <a:ext cx="182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모델링의 특징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00458" y="3008387"/>
            <a:ext cx="8827219" cy="867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추상화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모형화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가설적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는 현실세계를 일정한 형식에 맞추어 표현을 한다는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의미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단순화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는 복잡한 현실세계를 약속된 규약에 의해 제한된 표기법이나 언어로 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표현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명확화</a:t>
            </a:r>
            <a:r>
              <a:rPr lang="ko-KR" altLang="en-US" sz="1400" dirty="0" err="1">
                <a:latin typeface="Noto Sans Mono CJK KR Bold" panose="020B0800000000000000" pitchFamily="34" charset="-127"/>
              </a:rPr>
              <a:t>는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 누구나 이해하기 쉽게 하기 위해 대상에 대한 애매모호함을 제거하고 정확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(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正確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)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하게 현상을 기술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00458" y="3895644"/>
            <a:ext cx="9882296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400" dirty="0" smtClean="0"/>
              <a:t>모델링을 </a:t>
            </a:r>
            <a:r>
              <a:rPr lang="ko-KR" altLang="en-US" sz="1400" dirty="0"/>
              <a:t>다시 정의하면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현실세계를 </a:t>
            </a:r>
            <a:r>
              <a:rPr lang="ko-KR" altLang="en-US" sz="1400" dirty="0"/>
              <a:t>추상화</a:t>
            </a:r>
            <a:r>
              <a:rPr lang="en-US" altLang="ko-KR" sz="1400" dirty="0"/>
              <a:t>, </a:t>
            </a:r>
            <a:r>
              <a:rPr lang="ko-KR" altLang="en-US" sz="1400" dirty="0"/>
              <a:t>단순화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명확화 하기 </a:t>
            </a:r>
            <a:r>
              <a:rPr lang="ko-KR" altLang="en-US" sz="1400" dirty="0"/>
              <a:t>위해 일정한 표기법에 의해 표현하는 </a:t>
            </a:r>
            <a:r>
              <a:rPr lang="ko-KR" altLang="en-US" sz="1400" dirty="0" smtClean="0"/>
              <a:t>기법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으로 정리 할 수 있음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1437662" y="4274695"/>
            <a:ext cx="2656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모델링의 세 가지 관점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26835" y="4715301"/>
            <a:ext cx="1353757" cy="481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모델링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55842" y="4715301"/>
            <a:ext cx="2047200" cy="481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FF"/>
                </a:solidFill>
              </a:rPr>
              <a:t>데이터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관점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(Data, What)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55842" y="5334235"/>
            <a:ext cx="2047200" cy="481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FF"/>
                </a:solidFill>
              </a:rPr>
              <a:t>프로세스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관점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(Process, How)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55842" y="5963135"/>
            <a:ext cx="2047200" cy="481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FF"/>
                </a:solidFill>
              </a:rPr>
              <a:t>상관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관점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(Data vs Process)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32" idx="3"/>
            <a:endCxn id="33" idx="1"/>
          </p:cNvCxnSpPr>
          <p:nvPr/>
        </p:nvCxnSpPr>
        <p:spPr>
          <a:xfrm flipV="1">
            <a:off x="2980592" y="4956110"/>
            <a:ext cx="13752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2" idx="3"/>
            <a:endCxn id="34" idx="1"/>
          </p:cNvCxnSpPr>
          <p:nvPr/>
        </p:nvCxnSpPr>
        <p:spPr>
          <a:xfrm>
            <a:off x="2980592" y="4956111"/>
            <a:ext cx="1375250" cy="618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2" idx="3"/>
            <a:endCxn id="35" idx="1"/>
          </p:cNvCxnSpPr>
          <p:nvPr/>
        </p:nvCxnSpPr>
        <p:spPr>
          <a:xfrm>
            <a:off x="2980592" y="4956111"/>
            <a:ext cx="1375250" cy="1247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75238" y="4715301"/>
            <a:ext cx="5228865" cy="481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업무가 </a:t>
            </a:r>
            <a:r>
              <a:rPr lang="ko-KR" altLang="en-US" sz="1400" dirty="0">
                <a:solidFill>
                  <a:srgbClr val="0000FF"/>
                </a:solidFill>
              </a:rPr>
              <a:t>어떤 데이터와 </a:t>
            </a:r>
            <a:r>
              <a:rPr lang="ko-KR" altLang="en-US" sz="1400" dirty="0">
                <a:solidFill>
                  <a:schemeClr val="tx1"/>
                </a:solidFill>
              </a:rPr>
              <a:t>관련이 있는지 또는 데이터간의 관계는 무엇인지에 대해서 모델링하는 방법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75237" y="5334235"/>
            <a:ext cx="5228865" cy="481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업무가 실제하고 있는 일은 무엇인지 또는 </a:t>
            </a:r>
            <a:r>
              <a:rPr lang="ko-KR" altLang="en-US" sz="1400" dirty="0">
                <a:solidFill>
                  <a:srgbClr val="0000FF"/>
                </a:solidFill>
              </a:rPr>
              <a:t>무엇을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해야</a:t>
            </a:r>
            <a:r>
              <a:rPr lang="ko-KR" altLang="en-US" sz="1400" dirty="0">
                <a:solidFill>
                  <a:schemeClr val="tx1"/>
                </a:solidFill>
              </a:rPr>
              <a:t> 하는지를 모델링하는 방법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475236" y="5963135"/>
            <a:ext cx="5228866" cy="481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업무가 처리하는 </a:t>
            </a:r>
            <a:r>
              <a:rPr lang="ko-KR" altLang="en-US" sz="1400" dirty="0">
                <a:solidFill>
                  <a:srgbClr val="0000FF"/>
                </a:solidFill>
              </a:rPr>
              <a:t>일의 방법에 따라 데이터는 어떻게 영향을 </a:t>
            </a:r>
            <a:r>
              <a:rPr lang="ko-KR" altLang="en-US" sz="1400" dirty="0">
                <a:solidFill>
                  <a:schemeClr val="tx1"/>
                </a:solidFill>
              </a:rPr>
              <a:t>받고 있는지 모델링하는 방법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SQLD</a:t>
            </a:r>
            <a:br>
              <a:rPr lang="en-US" altLang="ko-KR" dirty="0" smtClean="0"/>
            </a:br>
            <a:r>
              <a:rPr lang="ko-KR" altLang="en-US" dirty="0" smtClean="0"/>
              <a:t>데이모델링의 이해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데이터모델의 이해</a:t>
            </a: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4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CE30EA-A72E-43E1-BC5F-E6EC3A387583}"/>
              </a:ext>
            </a:extLst>
          </p:cNvPr>
          <p:cNvSpPr/>
          <p:nvPr/>
        </p:nvSpPr>
        <p:spPr>
          <a:xfrm>
            <a:off x="1523999" y="324878"/>
            <a:ext cx="487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속성의 분류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– </a:t>
            </a: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엔터티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구성방식에 따른 분류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26974" y="694210"/>
            <a:ext cx="10307851" cy="5913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엔터티를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식별할 수 있는 속성을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PK(Primary Key)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속성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다른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엔터티와의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관계에서 포함된 속성을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FK(Foreign Key)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속성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엔터티에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포함되어 있고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PK, FK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에 포함되지 않은 속성을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일반속성이라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84551"/>
              </p:ext>
            </p:extLst>
          </p:nvPr>
        </p:nvGraphicFramePr>
        <p:xfrm>
          <a:off x="5082799" y="1456590"/>
          <a:ext cx="4588486" cy="14882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5668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3692818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속성분류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속성명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속성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부서번호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사원번호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FK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속성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부서번호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일반속성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부서명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사원명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우편번호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CE30EA-A72E-43E1-BC5F-E6EC3A387583}"/>
              </a:ext>
            </a:extLst>
          </p:cNvPr>
          <p:cNvSpPr/>
          <p:nvPr/>
        </p:nvSpPr>
        <p:spPr>
          <a:xfrm>
            <a:off x="1523999" y="4815028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속성의 명명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26974" y="5194563"/>
            <a:ext cx="4459501" cy="112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해당업무에서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사용하는 이름을 부여 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서술 식 속성 명은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사용하지 않는다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약어 사용은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가급적 제한한다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전체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데이터모델에서 유일성 확보하는 것이 좋다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CE30EA-A72E-43E1-BC5F-E6EC3A387583}"/>
              </a:ext>
            </a:extLst>
          </p:cNvPr>
          <p:cNvSpPr/>
          <p:nvPr/>
        </p:nvSpPr>
        <p:spPr>
          <a:xfrm>
            <a:off x="1523999" y="3043476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도메인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(Domain)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26974" y="3436324"/>
            <a:ext cx="10307851" cy="112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각 속성은 가질 수 있는 값의 범위가 있는데 이를 그 속성의 도메인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(Domain)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이라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Noto Sans Mono CJK KR Bold" panose="020B0800000000000000" pitchFamily="34" charset="-127"/>
              </a:rPr>
              <a:t>학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생이라는 </a:t>
            </a:r>
            <a:r>
              <a:rPr lang="ko-KR" altLang="en-US" sz="1400" dirty="0" err="1">
                <a:latin typeface="Noto Sans Mono CJK KR Bold" panose="020B0800000000000000" pitchFamily="34" charset="-127"/>
              </a:rPr>
              <a:t>엔터티가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 있을 때 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학점이라는 속성의 도메인은 </a:t>
            </a:r>
            <a:r>
              <a:rPr lang="en-US" altLang="ko-KR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0.0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4.0 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사이의 실수 값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이며 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주소라는 속성은 길이가 </a:t>
            </a:r>
            <a:r>
              <a:rPr lang="en-US" altLang="ko-KR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20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자리 이내인 문자열로 </a:t>
            </a:r>
            <a:r>
              <a:rPr lang="ko-KR" altLang="en-US" sz="14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정의</a:t>
            </a:r>
            <a:endParaRPr lang="en-US" altLang="ko-KR" sz="1400" dirty="0" smtClean="0">
              <a:solidFill>
                <a:srgbClr val="0000FF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Noto Sans Mono CJK KR Bold" panose="020B0800000000000000" pitchFamily="34" charset="-127"/>
              </a:rPr>
              <a:t>각 속성은 도메인 이외의 값을 갖지 못한다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61" y="1456590"/>
            <a:ext cx="3161905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37" y="2646975"/>
            <a:ext cx="10515600" cy="2158510"/>
          </a:xfrm>
        </p:spPr>
        <p:txBody>
          <a:bodyPr/>
          <a:lstStyle/>
          <a:p>
            <a:r>
              <a:rPr lang="en-US" altLang="ko-KR" sz="5400" dirty="0"/>
              <a:t>1-4. </a:t>
            </a:r>
            <a:r>
              <a:rPr lang="ko-KR" altLang="en-US" sz="5400" dirty="0"/>
              <a:t>관계</a:t>
            </a:r>
            <a:r>
              <a:rPr lang="en-US" altLang="ko-KR" sz="5400" dirty="0"/>
              <a:t>(Relationship)</a:t>
            </a:r>
            <a:endParaRPr lang="ko-KR" altLang="en-US" sz="5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 모델링의 이해</a:t>
            </a:r>
          </a:p>
        </p:txBody>
      </p:sp>
    </p:spTree>
    <p:extLst>
      <p:ext uri="{BB962C8B-B14F-4D97-AF65-F5344CB8AC3E}">
        <p14:creationId xmlns:p14="http://schemas.microsoft.com/office/powerpoint/2010/main" val="24225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89636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관계의 정의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96134" y="650392"/>
            <a:ext cx="10307851" cy="867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사전적으로 정의하면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상호 연관성이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있는 상태이다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“</a:t>
            </a: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엔터티의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인스턴스 사이의 논리적인 연관성으로서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존재의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형태 로서나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행위로서 서로에게 연관성이 부여된 상태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” 라고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할 수 있다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03164" y="1637254"/>
            <a:ext cx="6393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인스턴스 사이의 논리적인 연관성으로서 존재 또는 행위로서 서로에게 연관성이 부여된 상태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90649" y="2868949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관계의 </a:t>
            </a: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패어링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96134" y="3243993"/>
            <a:ext cx="10368631" cy="112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관계는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안에 인스턴스가 개별적으로 관계를 가지는 것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패어링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이고 이것의 집합을 관계로 표현한다는 것이다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개별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인스턴스가 각각 다른 종류의 관계를 가지고 있다면 두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사이에 두 개 이상의 관계가 형성될 수 있다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Noto Sans Mono CJK KR Bold" panose="020B0800000000000000" pitchFamily="34" charset="-127"/>
              </a:rPr>
              <a:t>각각의 </a:t>
            </a:r>
            <a:r>
              <a:rPr lang="ko-KR" altLang="en-US" sz="1400" dirty="0" err="1">
                <a:latin typeface="Noto Sans Mono CJK KR Bold" panose="020B0800000000000000" pitchFamily="34" charset="-127"/>
              </a:rPr>
              <a:t>엔터티의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 인스턴스들은 자신이 관련된 인스턴스들과 관계의 </a:t>
            </a:r>
            <a:r>
              <a:rPr lang="ko-KR" altLang="en-US" sz="1400" dirty="0" err="1">
                <a:latin typeface="Noto Sans Mono CJK KR Bold" panose="020B0800000000000000" pitchFamily="34" charset="-127"/>
              </a:rPr>
              <a:t>어커런스로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 참여하는 형태를 관계 </a:t>
            </a:r>
            <a:r>
              <a:rPr lang="ko-KR" altLang="en-US" sz="1400" dirty="0" err="1">
                <a:latin typeface="Noto Sans Mono CJK KR Bold" panose="020B0800000000000000" pitchFamily="34" charset="-127"/>
              </a:rPr>
              <a:t>패어링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(Relationship Paring)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이라 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24276" y="4539567"/>
            <a:ext cx="67999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정성철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5824276" y="5203350"/>
            <a:ext cx="67999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조시형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7357801" y="4539567"/>
            <a:ext cx="67999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이춘식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7357801" y="5203350"/>
            <a:ext cx="67999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황종하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3"/>
            <a:endCxn id="36" idx="1"/>
          </p:cNvCxnSpPr>
          <p:nvPr/>
        </p:nvCxnSpPr>
        <p:spPr>
          <a:xfrm>
            <a:off x="6504270" y="4693456"/>
            <a:ext cx="85353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7" idx="3"/>
            <a:endCxn id="37" idx="1"/>
          </p:cNvCxnSpPr>
          <p:nvPr/>
        </p:nvCxnSpPr>
        <p:spPr>
          <a:xfrm>
            <a:off x="6504270" y="4693456"/>
            <a:ext cx="853531" cy="66378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3"/>
            <a:endCxn id="37" idx="1"/>
          </p:cNvCxnSpPr>
          <p:nvPr/>
        </p:nvCxnSpPr>
        <p:spPr>
          <a:xfrm>
            <a:off x="6504270" y="5357239"/>
            <a:ext cx="85353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113995" y="4527395"/>
            <a:ext cx="3850771" cy="1902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강사인 </a:t>
            </a:r>
            <a:r>
              <a:rPr lang="ko-KR" altLang="en-US" sz="1400" dirty="0" err="1">
                <a:latin typeface="+mn-ea"/>
              </a:rPr>
              <a:t>정성철은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이춘식과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황종하에게</a:t>
            </a:r>
            <a:r>
              <a:rPr lang="ko-KR" altLang="en-US" sz="1400" dirty="0">
                <a:latin typeface="+mn-ea"/>
              </a:rPr>
              <a:t> 강의를 하는 형태로 관계가 표현되어 있고 </a:t>
            </a:r>
            <a:endParaRPr lang="en-US" altLang="ko-KR" sz="14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 smtClean="0">
                <a:latin typeface="+mn-ea"/>
              </a:rPr>
              <a:t>조시형은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황종하에게</a:t>
            </a:r>
            <a:r>
              <a:rPr lang="ko-KR" altLang="en-US" sz="1400" dirty="0">
                <a:latin typeface="+mn-ea"/>
              </a:rPr>
              <a:t> 강의를 하는 형태로 되어 있다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smtClean="0">
                <a:latin typeface="+mn-ea"/>
              </a:rPr>
              <a:t>이와 </a:t>
            </a:r>
            <a:r>
              <a:rPr lang="ko-KR" altLang="en-US" sz="1400" dirty="0">
                <a:latin typeface="+mn-ea"/>
              </a:rPr>
              <a:t>같이 </a:t>
            </a:r>
            <a:r>
              <a:rPr lang="ko-KR" altLang="en-US" sz="1400" dirty="0" err="1">
                <a:latin typeface="+mn-ea"/>
              </a:rPr>
              <a:t>엔터티내에</a:t>
            </a:r>
            <a:r>
              <a:rPr lang="ko-KR" altLang="en-US" sz="1400" dirty="0">
                <a:latin typeface="+mn-ea"/>
              </a:rPr>
              <a:t> 인스턴스와 인스턴스사이에 관계가 설정되어 있는 </a:t>
            </a:r>
            <a:r>
              <a:rPr lang="ko-KR" altLang="en-US" sz="1400" dirty="0" err="1">
                <a:latin typeface="+mn-ea"/>
              </a:rPr>
              <a:t>어커런스를</a:t>
            </a:r>
            <a:r>
              <a:rPr lang="ko-KR" altLang="en-US" sz="1400" dirty="0">
                <a:latin typeface="+mn-ea"/>
              </a:rPr>
              <a:t> 관계 </a:t>
            </a:r>
            <a:r>
              <a:rPr lang="ko-KR" altLang="en-US" sz="1400" dirty="0" err="1">
                <a:latin typeface="+mn-ea"/>
              </a:rPr>
              <a:t>패어링이라고</a:t>
            </a:r>
            <a:r>
              <a:rPr lang="ko-KR" altLang="en-US" sz="1400" dirty="0">
                <a:latin typeface="+mn-ea"/>
              </a:rPr>
              <a:t> 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532015" y="5625571"/>
            <a:ext cx="4383010" cy="5913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인스턴스 각각은 자신의 연관성을 가지고 있을 수 있음</a:t>
            </a:r>
            <a:endParaRPr lang="en-US" altLang="ko-KR" sz="1400" dirty="0" smtClean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이것을 집합하여 </a:t>
            </a:r>
            <a:r>
              <a:rPr lang="en-US" altLang="ko-KR" sz="1400" dirty="0" smtClean="0">
                <a:latin typeface="+mn-ea"/>
              </a:rPr>
              <a:t>“</a:t>
            </a:r>
            <a:r>
              <a:rPr lang="ko-KR" altLang="en-US" sz="1400" dirty="0" smtClean="0">
                <a:latin typeface="+mn-ea"/>
              </a:rPr>
              <a:t>강의한다</a:t>
            </a:r>
            <a:r>
              <a:rPr lang="en-US" altLang="ko-KR" sz="1400" dirty="0" smtClean="0">
                <a:latin typeface="+mn-ea"/>
              </a:rPr>
              <a:t>”</a:t>
            </a:r>
            <a:r>
              <a:rPr lang="ko-KR" altLang="en-US" sz="1400" dirty="0" smtClean="0">
                <a:latin typeface="+mn-ea"/>
              </a:rPr>
              <a:t>라는 관계를 도출</a:t>
            </a:r>
            <a:endParaRPr lang="en-US" altLang="ko-KR" sz="1400" dirty="0">
              <a:latin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0" y="524962"/>
            <a:ext cx="1390649" cy="1244108"/>
          </a:xfrm>
        </p:spPr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74" y="1624788"/>
            <a:ext cx="4076190" cy="106666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15" y="4483124"/>
            <a:ext cx="4076190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88206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관계의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분류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–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존재의 의한 관계 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1466" y="1778932"/>
            <a:ext cx="7078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사원은 부서에 항상 속해 있다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90649" y="2378944"/>
            <a:ext cx="371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관계의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분류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–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행위에 의한 관계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52342" y="657538"/>
            <a:ext cx="3477358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en-US" altLang="ko-KR" sz="1400" dirty="0" smtClean="0">
                <a:latin typeface="+mn-ea"/>
              </a:rPr>
              <a:t>“</a:t>
            </a:r>
            <a:r>
              <a:rPr lang="ko-KR" altLang="en-US" sz="1400" dirty="0" err="1" smtClean="0">
                <a:latin typeface="+mn-ea"/>
              </a:rPr>
              <a:t>소속된다</a:t>
            </a:r>
            <a:r>
              <a:rPr lang="ko-KR" altLang="en-US" sz="1400" dirty="0" err="1">
                <a:latin typeface="+mn-ea"/>
              </a:rPr>
              <a:t>’라는</a:t>
            </a:r>
            <a:r>
              <a:rPr lang="ko-KR" altLang="en-US" sz="1400" dirty="0">
                <a:latin typeface="+mn-ea"/>
              </a:rPr>
              <a:t> 의미는 행위에 따른 이벤트에 의해 발생되는 의미가 아니고 그냥 </a:t>
            </a:r>
            <a:r>
              <a:rPr lang="ko-KR" altLang="en-US" sz="1400" dirty="0" smtClean="0">
                <a:latin typeface="+mn-ea"/>
              </a:rPr>
              <a:t>사원이 부서에 </a:t>
            </a:r>
            <a:r>
              <a:rPr lang="ko-KR" altLang="en-US" sz="1400" dirty="0">
                <a:latin typeface="+mn-ea"/>
              </a:rPr>
              <a:t>소속되어 있기 때문에 나타나는 </a:t>
            </a:r>
            <a:endParaRPr lang="en-US" altLang="ko-KR" sz="14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즉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존재의 형태에 의해 관계가 형성</a:t>
            </a:r>
            <a:r>
              <a:rPr lang="ko-KR" altLang="en-US" sz="1400" dirty="0">
                <a:latin typeface="+mn-ea"/>
              </a:rPr>
              <a:t>되어 있는 것이다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1466" y="3917648"/>
            <a:ext cx="3383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주문은 고객이 주문을 할 때 발생한다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52342" y="2785343"/>
            <a:ext cx="3477358" cy="11264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주문 </a:t>
            </a:r>
            <a:r>
              <a:rPr lang="ko-KR" altLang="en-US" sz="1400" dirty="0" err="1">
                <a:latin typeface="+mn-ea"/>
              </a:rPr>
              <a:t>엔터티의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주문번호는</a:t>
            </a:r>
            <a:r>
              <a:rPr lang="ko-KR" altLang="en-US" sz="1400" dirty="0">
                <a:latin typeface="+mn-ea"/>
              </a:rPr>
              <a:t> 고객이 ‘</a:t>
            </a:r>
            <a:r>
              <a:rPr lang="ko-KR" altLang="en-US" sz="1400" dirty="0" err="1">
                <a:latin typeface="+mn-ea"/>
              </a:rPr>
              <a:t>주문한다’라는</a:t>
            </a:r>
            <a:r>
              <a:rPr lang="ko-KR" altLang="en-US" sz="1400" dirty="0">
                <a:latin typeface="+mn-ea"/>
              </a:rPr>
              <a:t> 행위에 의해 발생되었기 때문에 </a:t>
            </a:r>
            <a:endParaRPr lang="en-US" altLang="ko-KR" sz="14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smtClean="0">
                <a:latin typeface="+mn-ea"/>
              </a:rPr>
              <a:t>두 </a:t>
            </a:r>
            <a:r>
              <a:rPr lang="ko-KR" altLang="en-US" sz="1400" dirty="0" err="1">
                <a:latin typeface="+mn-ea"/>
              </a:rPr>
              <a:t>엔터티</a:t>
            </a:r>
            <a:r>
              <a:rPr lang="ko-KR" altLang="en-US" sz="1400" dirty="0">
                <a:latin typeface="+mn-ea"/>
              </a:rPr>
              <a:t> 사이의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관계는 행위에 의한 관계</a:t>
            </a:r>
            <a:r>
              <a:rPr lang="ko-KR" altLang="en-US" sz="1400" dirty="0">
                <a:latin typeface="+mn-ea"/>
              </a:rPr>
              <a:t>가 되는 것이다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0" y="524962"/>
            <a:ext cx="1390649" cy="1244108"/>
          </a:xfrm>
        </p:spPr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관계</a:t>
            </a:r>
            <a:r>
              <a:rPr lang="en-US" altLang="ko-KR" dirty="0"/>
              <a:t>(Relationship)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4" y="657538"/>
            <a:ext cx="3971429" cy="10952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55" y="2785343"/>
            <a:ext cx="3961905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14475" y="260293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관계의 표기법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20618"/>
              </p:ext>
            </p:extLst>
          </p:nvPr>
        </p:nvGraphicFramePr>
        <p:xfrm>
          <a:off x="1666255" y="676698"/>
          <a:ext cx="4904395" cy="13306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7402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2576993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관계명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(Membership)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관계의 이름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관계차수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(Cardinality)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1:1, 1:M, M:N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관계선택사양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(Optionality)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필수관계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선택관계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414475" y="2128030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관계의 표기법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-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관계명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66255" y="2523031"/>
            <a:ext cx="5458445" cy="867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엔터티가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관계에 참여하는 형태를 지칭한다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각각의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관계는 두 개의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관계명을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가지고 있다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또한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각각의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관계명에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의해 두 가지의 관점으로 표현될 수 있다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42467" y="3537206"/>
            <a:ext cx="6096000" cy="1108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엔터티에서</a:t>
            </a:r>
            <a:r>
              <a:rPr lang="ko-KR" altLang="en-US" sz="1400" dirty="0">
                <a:latin typeface="+mn-ea"/>
              </a:rPr>
              <a:t> 관계가 시작되는 편을 </a:t>
            </a:r>
            <a:r>
              <a:rPr lang="ko-KR" altLang="en-US" sz="1400" dirty="0" err="1">
                <a:latin typeface="+mn-ea"/>
              </a:rPr>
              <a:t>관계시작점</a:t>
            </a:r>
            <a:r>
              <a:rPr lang="en-US" altLang="ko-KR" sz="1400" dirty="0">
                <a:latin typeface="+mn-ea"/>
              </a:rPr>
              <a:t>(The Beginning)</a:t>
            </a:r>
            <a:r>
              <a:rPr lang="ko-KR" altLang="en-US" sz="1400" dirty="0">
                <a:latin typeface="+mn-ea"/>
              </a:rPr>
              <a:t>이라고 부르고 받는 편을 </a:t>
            </a:r>
            <a:r>
              <a:rPr lang="ko-KR" altLang="en-US" sz="1400" dirty="0" err="1">
                <a:latin typeface="+mn-ea"/>
              </a:rPr>
              <a:t>관계끝점</a:t>
            </a:r>
            <a:r>
              <a:rPr lang="en-US" altLang="ko-KR" sz="1400" dirty="0">
                <a:latin typeface="+mn-ea"/>
              </a:rPr>
              <a:t>(The End)</a:t>
            </a:r>
            <a:r>
              <a:rPr lang="ko-KR" altLang="en-US" sz="1400" dirty="0">
                <a:latin typeface="+mn-ea"/>
              </a:rPr>
              <a:t>이라고 부른다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smtClean="0">
                <a:latin typeface="+mn-ea"/>
              </a:rPr>
              <a:t>관계 </a:t>
            </a:r>
            <a:r>
              <a:rPr lang="ko-KR" altLang="en-US" sz="1400" dirty="0">
                <a:latin typeface="+mn-ea"/>
              </a:rPr>
              <a:t>시작점과 끝점 모두 </a:t>
            </a:r>
            <a:r>
              <a:rPr lang="ko-KR" altLang="en-US" sz="1400" dirty="0" err="1">
                <a:latin typeface="+mn-ea"/>
              </a:rPr>
              <a:t>관계이름을</a:t>
            </a:r>
            <a:r>
              <a:rPr lang="ko-KR" altLang="en-US" sz="1400" dirty="0">
                <a:latin typeface="+mn-ea"/>
              </a:rPr>
              <a:t> 가져야 하며 참여자의 관점에 따라 </a:t>
            </a:r>
            <a:r>
              <a:rPr lang="ko-KR" altLang="en-US" sz="1400" dirty="0" err="1">
                <a:latin typeface="+mn-ea"/>
              </a:rPr>
              <a:t>관계이름이</a:t>
            </a:r>
            <a:r>
              <a:rPr lang="ko-KR" altLang="en-US" sz="1400" dirty="0">
                <a:latin typeface="+mn-ea"/>
              </a:rPr>
              <a:t> 능동적</a:t>
            </a:r>
            <a:r>
              <a:rPr lang="en-US" altLang="ko-KR" sz="1400" dirty="0">
                <a:latin typeface="+mn-ea"/>
              </a:rPr>
              <a:t>(Active)</a:t>
            </a:r>
            <a:r>
              <a:rPr lang="ko-KR" altLang="en-US" sz="1400" dirty="0">
                <a:latin typeface="+mn-ea"/>
              </a:rPr>
              <a:t>이거나 수동적</a:t>
            </a:r>
            <a:r>
              <a:rPr lang="en-US" altLang="ko-KR" sz="1400" dirty="0">
                <a:latin typeface="+mn-ea"/>
              </a:rPr>
              <a:t>(Passive)</a:t>
            </a:r>
            <a:r>
              <a:rPr lang="ko-KR" altLang="en-US" sz="1400" dirty="0">
                <a:latin typeface="+mn-ea"/>
              </a:rPr>
              <a:t>으로 명명된다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0200" y="4735020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관계의 명명 규칙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6255" y="5042797"/>
            <a:ext cx="10172212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애매한 동사를 피한다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예를 들면 ‘관계된다’</a:t>
            </a:r>
            <a:r>
              <a:rPr lang="en-US" altLang="ko-KR" sz="1400" dirty="0">
                <a:latin typeface="+mn-ea"/>
              </a:rPr>
              <a:t>, ‘</a:t>
            </a:r>
            <a:r>
              <a:rPr lang="ko-KR" altLang="en-US" sz="1400" dirty="0">
                <a:latin typeface="+mn-ea"/>
              </a:rPr>
              <a:t>관련이 있다’</a:t>
            </a:r>
            <a:r>
              <a:rPr lang="en-US" altLang="ko-KR" sz="1400" dirty="0">
                <a:latin typeface="+mn-ea"/>
              </a:rPr>
              <a:t>, ‘</a:t>
            </a:r>
            <a:r>
              <a:rPr lang="ko-KR" altLang="en-US" sz="1400" dirty="0">
                <a:latin typeface="+mn-ea"/>
              </a:rPr>
              <a:t>이다’</a:t>
            </a:r>
            <a:r>
              <a:rPr lang="en-US" altLang="ko-KR" sz="1400" dirty="0">
                <a:latin typeface="+mn-ea"/>
              </a:rPr>
              <a:t>, ‘</a:t>
            </a:r>
            <a:r>
              <a:rPr lang="ko-KR" altLang="en-US" sz="1400" dirty="0">
                <a:latin typeface="+mn-ea"/>
              </a:rPr>
              <a:t>한다’ 등은 구체적이지 않아 어떤 행위가 있는지 또는 두 </a:t>
            </a:r>
            <a:r>
              <a:rPr lang="ko-KR" altLang="en-US" sz="1400" dirty="0" err="1">
                <a:latin typeface="+mn-ea"/>
              </a:rPr>
              <a:t>참여자간</a:t>
            </a:r>
            <a:r>
              <a:rPr lang="ko-KR" altLang="en-US" sz="1400" dirty="0">
                <a:latin typeface="+mn-ea"/>
              </a:rPr>
              <a:t> 어떤 상태가 존재하는지 파악할 수 없다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현재형으로 표현한다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예를 들면 ‘수강을 신청했다’</a:t>
            </a:r>
            <a:r>
              <a:rPr lang="en-US" altLang="ko-KR" sz="1400" dirty="0">
                <a:latin typeface="+mn-ea"/>
              </a:rPr>
              <a:t>, ‘</a:t>
            </a:r>
            <a:r>
              <a:rPr lang="ko-KR" altLang="en-US" sz="1400" dirty="0">
                <a:latin typeface="+mn-ea"/>
              </a:rPr>
              <a:t>강의를 할 </a:t>
            </a:r>
            <a:r>
              <a:rPr lang="ko-KR" altLang="en-US" sz="1400" dirty="0" err="1">
                <a:latin typeface="+mn-ea"/>
              </a:rPr>
              <a:t>것이다’라는</a:t>
            </a:r>
            <a:r>
              <a:rPr lang="ko-KR" altLang="en-US" sz="1400" dirty="0">
                <a:latin typeface="+mn-ea"/>
              </a:rPr>
              <a:t> 식으로 표현해서는 안된다</a:t>
            </a:r>
            <a:r>
              <a:rPr lang="en-US" altLang="ko-KR" sz="1400" dirty="0">
                <a:latin typeface="+mn-ea"/>
              </a:rPr>
              <a:t>. ‘</a:t>
            </a:r>
            <a:r>
              <a:rPr lang="ko-KR" altLang="en-US" sz="1400" dirty="0">
                <a:latin typeface="+mn-ea"/>
              </a:rPr>
              <a:t>수강 신청한다’</a:t>
            </a:r>
            <a:r>
              <a:rPr lang="en-US" altLang="ko-KR" sz="1400" dirty="0">
                <a:latin typeface="+mn-ea"/>
              </a:rPr>
              <a:t>, ‘</a:t>
            </a:r>
            <a:r>
              <a:rPr lang="ko-KR" altLang="en-US" sz="1400" dirty="0">
                <a:latin typeface="+mn-ea"/>
              </a:rPr>
              <a:t>강의를 </a:t>
            </a:r>
            <a:r>
              <a:rPr lang="ko-KR" altLang="en-US" sz="1400" dirty="0" err="1">
                <a:latin typeface="+mn-ea"/>
              </a:rPr>
              <a:t>한다’로</a:t>
            </a:r>
            <a:r>
              <a:rPr lang="ko-KR" altLang="en-US" sz="1400" dirty="0">
                <a:latin typeface="+mn-ea"/>
              </a:rPr>
              <a:t> 표현해야 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0" y="524962"/>
            <a:ext cx="1390650" cy="1244108"/>
          </a:xfrm>
        </p:spPr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관계</a:t>
            </a:r>
            <a:r>
              <a:rPr lang="en-US" altLang="ko-KR" dirty="0"/>
              <a:t>(Relationship)</a:t>
            </a: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90" y="3492605"/>
            <a:ext cx="3971429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85899" y="282090"/>
            <a:ext cx="298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관계의 표기법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- </a:t>
            </a: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관계차수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66255" y="647267"/>
            <a:ext cx="8020669" cy="6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두 개의 </a:t>
            </a: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간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관계에서 참여자의 수를 표현하는 것을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관계 차수</a:t>
            </a:r>
            <a:r>
              <a:rPr lang="en-US" altLang="ko-KR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(Cardinality)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라고 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가장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일반적인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 차수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표현방법은 </a:t>
            </a:r>
            <a:r>
              <a:rPr lang="en-US" altLang="ko-KR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1:M, 1:1, </a:t>
            </a:r>
            <a:r>
              <a:rPr lang="en-US" altLang="ko-KR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M:M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이다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6255" y="1352741"/>
            <a:ext cx="1511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관계 차수 </a:t>
            </a:r>
            <a:r>
              <a:rPr lang="en-US" altLang="ko-KR" sz="1400" dirty="0" smtClean="0">
                <a:latin typeface="+mn-ea"/>
              </a:rPr>
              <a:t>(1:1)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66255" y="2850328"/>
            <a:ext cx="1560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관계 차수 </a:t>
            </a:r>
            <a:r>
              <a:rPr lang="en-US" altLang="ko-KR" sz="1400" dirty="0">
                <a:latin typeface="+mn-ea"/>
              </a:rPr>
              <a:t>(1:M)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6747" y="3178061"/>
            <a:ext cx="3048000" cy="6093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  <a:tabLst>
                <a:tab pos="180975" algn="l"/>
              </a:tabLst>
            </a:pPr>
            <a:r>
              <a:rPr lang="ko-KR" altLang="en-US" sz="1400" dirty="0"/>
              <a:t>한 명의 사원은 한 부서에 소속되고 한 부서에는 여러 사원을 포함한다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666255" y="4429415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관계 차수 </a:t>
            </a:r>
            <a:r>
              <a:rPr lang="en-US" altLang="ko-KR" sz="1400" dirty="0">
                <a:latin typeface="+mn-ea"/>
              </a:rPr>
              <a:t>(M:M)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56747" y="4737192"/>
            <a:ext cx="3048000" cy="11264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  <a:tabLst>
                <a:tab pos="180975" algn="l"/>
              </a:tabLst>
            </a:pPr>
            <a:r>
              <a:rPr lang="ko-KR" altLang="en-US" sz="1400" dirty="0"/>
              <a:t>관계에 참여하는 각각의 </a:t>
            </a:r>
            <a:r>
              <a:rPr lang="ko-KR" altLang="en-US" sz="1400" dirty="0" err="1"/>
              <a:t>엔터티는</a:t>
            </a:r>
            <a:r>
              <a:rPr lang="ko-KR" altLang="en-US" sz="1400" dirty="0"/>
              <a:t> 관계를 맺는 다른 </a:t>
            </a:r>
            <a:r>
              <a:rPr lang="ko-KR" altLang="en-US" sz="1400" dirty="0" err="1"/>
              <a:t>엔터티에</a:t>
            </a:r>
            <a:r>
              <a:rPr lang="ko-KR" altLang="en-US" sz="1400" dirty="0"/>
              <a:t> 대해 하나나 그 이상의 수와 관계를 가지고 있다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0" y="524962"/>
            <a:ext cx="1352553" cy="1244108"/>
          </a:xfrm>
        </p:spPr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관계</a:t>
            </a:r>
            <a:r>
              <a:rPr lang="en-US" altLang="ko-KR" dirty="0"/>
              <a:t>(Relationship)</a:t>
            </a:r>
          </a:p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77" y="1617550"/>
            <a:ext cx="4019048" cy="113333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856747" y="1663686"/>
            <a:ext cx="3048000" cy="847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  <a:tabLst>
                <a:tab pos="180975" algn="l"/>
              </a:tabLst>
            </a:pPr>
            <a:r>
              <a:rPr lang="ko-KR" altLang="en-US" sz="1400" dirty="0"/>
              <a:t>관계에 참여하는 각각의 </a:t>
            </a:r>
            <a:r>
              <a:rPr lang="ko-KR" altLang="en-US" sz="1400" dirty="0" err="1"/>
              <a:t>엔터티는</a:t>
            </a:r>
            <a:r>
              <a:rPr lang="ko-KR" altLang="en-US" sz="1400" dirty="0"/>
              <a:t> 관계를 맺는 다른 </a:t>
            </a:r>
            <a:r>
              <a:rPr lang="ko-KR" altLang="en-US" sz="1400" dirty="0" err="1" smtClean="0"/>
              <a:t>엔터티에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대해 단지 하나의 관계만을 가지고 있다.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77" y="3153662"/>
            <a:ext cx="3971429" cy="109523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77" y="4737192"/>
            <a:ext cx="3952381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55285"/>
            <a:ext cx="5168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관계의 표기법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관계선택사양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(Optionality)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66255" y="645978"/>
            <a:ext cx="10307851" cy="19020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“반드시 지하철의 문이 닫혀야만 지하철은 출발한다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.” 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지하철출발과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지하철문닫힘은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필수</a:t>
            </a:r>
            <a:r>
              <a:rPr lang="en-US" altLang="ko-KR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(Mandatory)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적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으로 연결 관계가 있는 것이다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이와 같은 것이 데이터 모델의 관계에서는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필수참여관계</a:t>
            </a:r>
            <a:r>
              <a:rPr lang="en-US" altLang="ko-KR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(Mandatory)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 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Noto Sans Mono CJK KR Bold" panose="020B0800000000000000" pitchFamily="34" charset="-127"/>
              </a:rPr>
              <a:t>지하철의 출발을 알리는 안내방송은 지하철의 출발과 상관없이 방송해도 아무런 문제가 발생하지 않는다</a:t>
            </a:r>
            <a:r>
              <a:rPr lang="en-US" altLang="ko-KR" sz="1400" dirty="0" smtClean="0">
                <a:latin typeface="Noto Sans Mono CJK KR Bold" panose="020B0800000000000000" pitchFamily="34" charset="-127"/>
              </a:rPr>
              <a:t>.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즉 안내방송시스템이 고장이 나도 지하철운행에는 별로 영향을 주지 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않는다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Noto Sans Mono CJK KR Bold" panose="020B0800000000000000" pitchFamily="34" charset="-127"/>
              </a:rPr>
              <a:t>지하철의 출발과 지하철방송과는 정보로서 관련은 있지만 서로가 필수적인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(Mandatory)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관계는 아닌 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선택적인 관계</a:t>
            </a:r>
            <a:r>
              <a:rPr lang="en-US" altLang="ko-KR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(Optional)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가 되는 것이다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.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이와 같은 것이 데이터 모델 관계에서는 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선택참여관계</a:t>
            </a:r>
            <a:r>
              <a:rPr lang="en-US" altLang="ko-KR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(Optional)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가 된다</a:t>
            </a:r>
            <a:endParaRPr lang="en-US" altLang="ko-KR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61504" y="2707834"/>
            <a:ext cx="5563721" cy="8679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  <a:tabLst>
                <a:tab pos="180975" algn="l"/>
              </a:tabLst>
            </a:pPr>
            <a:r>
              <a:rPr lang="ko-KR" altLang="en-US" sz="1400" dirty="0"/>
              <a:t>고객은 여러 개의 주문을 할 수 도 있고 한 개의 주문도 하지 않을 수 있다</a:t>
            </a:r>
            <a:r>
              <a:rPr lang="en-US" altLang="ko-KR" sz="1400" dirty="0"/>
              <a:t>. (</a:t>
            </a:r>
            <a:r>
              <a:rPr lang="ko-KR" altLang="en-US" sz="1400" dirty="0"/>
              <a:t>선택적 관계</a:t>
            </a:r>
            <a:r>
              <a:rPr lang="en-US" altLang="ko-KR" sz="1400" dirty="0"/>
              <a:t>)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  <a:tabLst>
                <a:tab pos="180975" algn="l"/>
              </a:tabLst>
            </a:pPr>
            <a:r>
              <a:rPr lang="ko-KR" altLang="en-US" sz="1400" dirty="0"/>
              <a:t>주문은 반드시 고객을 가진다</a:t>
            </a:r>
            <a:r>
              <a:rPr lang="en-US" altLang="ko-KR" sz="1400" dirty="0"/>
              <a:t>. (</a:t>
            </a:r>
            <a:r>
              <a:rPr lang="ko-KR" altLang="en-US" sz="1400" dirty="0"/>
              <a:t>필수적 관계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390649" y="3891123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관계 정의 시 체크 사항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6255" y="4260455"/>
            <a:ext cx="6468096" cy="112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두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개의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사이에 관심있는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연관 규칙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존재하는가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?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두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개의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사이에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정보의 조합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 발생되는가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?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업무기술서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장표에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관계연결에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대한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규칙이 서술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되어 있는가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?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업무기술서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장표에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관계연결을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가능하게 하는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동사</a:t>
            </a:r>
            <a:r>
              <a:rPr lang="en-US" altLang="ko-KR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(Verb)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 있는가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?</a:t>
            </a:r>
            <a:endParaRPr lang="en-US" altLang="ko-KR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0" y="524962"/>
            <a:ext cx="1390649" cy="1244108"/>
          </a:xfrm>
        </p:spPr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관계</a:t>
            </a:r>
            <a:r>
              <a:rPr lang="en-US" altLang="ko-KR" dirty="0"/>
              <a:t>(Relationship)</a:t>
            </a: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5" y="2663765"/>
            <a:ext cx="4009524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55285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관계 읽기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22004" y="629612"/>
            <a:ext cx="6189340" cy="867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기준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(Source)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엔터티를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한 개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(One)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또는 각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(Each)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으로 읽는다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대상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(Target)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엔터티의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 참여도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즉 개수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하나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하나 이상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를 읽는다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관계선택사양과 관계 명을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읽는다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626974" y="2829741"/>
            <a:ext cx="152580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각각의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하나의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173812" y="2829741"/>
            <a:ext cx="152580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기준 </a:t>
            </a:r>
            <a:r>
              <a:rPr lang="ko-KR" altLang="en-US" sz="1400" dirty="0" err="1" smtClean="0">
                <a:latin typeface="+mn-ea"/>
              </a:rPr>
              <a:t>엔터티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4720650" y="2829741"/>
            <a:ext cx="152580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관계 차수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6267488" y="2829741"/>
            <a:ext cx="152580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dirty="0" err="1" smtClean="0">
                <a:latin typeface="+mn-ea"/>
              </a:rPr>
              <a:t>대상엔터티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7814326" y="2829741"/>
            <a:ext cx="152580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필수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선택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9361165" y="2829741"/>
            <a:ext cx="152580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dirty="0" err="1" smtClean="0">
                <a:latin typeface="+mn-ea"/>
              </a:rPr>
              <a:t>관계명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1626974" y="3160278"/>
            <a:ext cx="1525801" cy="28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각각의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173812" y="3160278"/>
            <a:ext cx="1525801" cy="28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고객은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650" y="3160278"/>
            <a:ext cx="1525801" cy="28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여러 개의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67488" y="3160278"/>
            <a:ext cx="1525801" cy="28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주문을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14326" y="3160278"/>
            <a:ext cx="1525801" cy="28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때때로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1165" y="3160278"/>
            <a:ext cx="1525801" cy="28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주문한다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26974" y="3475883"/>
            <a:ext cx="1525801" cy="28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각각의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73812" y="3475883"/>
            <a:ext cx="1525801" cy="28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주문은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20650" y="3475883"/>
            <a:ext cx="1525801" cy="28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하나의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67488" y="3475883"/>
            <a:ext cx="1525801" cy="28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고객을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14326" y="3475883"/>
            <a:ext cx="1525801" cy="28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반드시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361165" y="3475883"/>
            <a:ext cx="1525801" cy="28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가진다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0" y="524962"/>
            <a:ext cx="1390649" cy="1244108"/>
          </a:xfrm>
        </p:spPr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관계</a:t>
            </a:r>
            <a:r>
              <a:rPr lang="en-US" altLang="ko-KR" dirty="0"/>
              <a:t>(Relationship)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04" y="1614000"/>
            <a:ext cx="4009524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37" y="2646975"/>
            <a:ext cx="10515600" cy="2158510"/>
          </a:xfrm>
        </p:spPr>
        <p:txBody>
          <a:bodyPr/>
          <a:lstStyle/>
          <a:p>
            <a:r>
              <a:rPr lang="en-US" altLang="ko-KR" sz="5400" dirty="0"/>
              <a:t>1-5. </a:t>
            </a:r>
            <a:r>
              <a:rPr lang="ko-KR" altLang="en-US" sz="5400" dirty="0" err="1"/>
              <a:t>식별자</a:t>
            </a:r>
            <a:endParaRPr lang="ko-KR" altLang="en-US" sz="5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 모델링의 이해</a:t>
            </a:r>
          </a:p>
        </p:txBody>
      </p:sp>
    </p:spTree>
    <p:extLst>
      <p:ext uri="{BB962C8B-B14F-4D97-AF65-F5344CB8AC3E}">
        <p14:creationId xmlns:p14="http://schemas.microsoft.com/office/powerpoint/2010/main" val="32279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17421" y="300411"/>
            <a:ext cx="31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식별자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(Identifiers)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개념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AutoShape 4" descr="디비투 - 해시넷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26972" y="739434"/>
            <a:ext cx="10307852" cy="867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엔터티는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인스턴스들의 집합이라고 하였다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여러 개의 집합체를 담고 있는 하나의 통에서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각각을 구분할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수 있는 논리적인 이름이 있어야 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구분자를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식별자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(Identifier)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라고 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Entity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 각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Instance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를 개별적으로 식별하기 위해 사용되는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Relationship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또는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Attribute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들의 조합</a:t>
            </a:r>
            <a:endParaRPr lang="en-US" altLang="ko-KR" sz="1400" b="1" dirty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26972" y="1677055"/>
            <a:ext cx="1986664" cy="433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고객번호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49961" y="1677055"/>
            <a:ext cx="1986664" cy="433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사원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사원번호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72950" y="1677055"/>
            <a:ext cx="1986664" cy="433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주문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주문번호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95939" y="1677055"/>
            <a:ext cx="1986664" cy="433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26972" y="2140615"/>
            <a:ext cx="5278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400" dirty="0" err="1" smtClean="0">
                <a:latin typeface="+mn-ea"/>
              </a:rPr>
              <a:t>식별자는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엔터티내에서 인스턴스들을 </a:t>
            </a:r>
            <a:r>
              <a:rPr lang="ko-KR" altLang="en-US" sz="1400" dirty="0" smtClean="0">
                <a:latin typeface="+mn-ea"/>
              </a:rPr>
              <a:t>구분할 </a:t>
            </a:r>
            <a:r>
              <a:rPr lang="ko-KR" altLang="en-US" sz="1400" dirty="0">
                <a:latin typeface="+mn-ea"/>
              </a:rPr>
              <a:t>수 있는 </a:t>
            </a:r>
            <a:r>
              <a:rPr lang="ko-KR" altLang="en-US" sz="1400" dirty="0" err="1" smtClean="0">
                <a:latin typeface="+mn-ea"/>
              </a:rPr>
              <a:t>구분자</a:t>
            </a:r>
            <a:r>
              <a:rPr lang="ko-KR" altLang="en-US" sz="1400" dirty="0" smtClean="0">
                <a:latin typeface="+mn-ea"/>
              </a:rPr>
              <a:t> 이다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17421" y="2520255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식별자의 특징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26973" y="2889587"/>
            <a:ext cx="6755027" cy="112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주식별자에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의해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엔터티내에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모든 인스턴스들이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유일하게 구분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되어야 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주식별자를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구성하는 속성의 수는 유일성을 만족하는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최소의 수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 되어야 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지정된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주식별자의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값은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자주 변하지 않는 것이어야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주식별자가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지정이 되면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반드시 값이 들어와야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44525"/>
              </p:ext>
            </p:extLst>
          </p:nvPr>
        </p:nvGraphicFramePr>
        <p:xfrm>
          <a:off x="1626973" y="4096263"/>
          <a:ext cx="10307851" cy="24331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4737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5308068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4285046">
                  <a:extLst>
                    <a:ext uri="{9D8B030D-6E8A-4147-A177-3AD203B41FA5}">
                      <a16:colId xmlns:a16="http://schemas.microsoft.com/office/drawing/2014/main" val="2421204681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유일성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주식별자에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의해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엔터티내에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모든 인스턴스들을 유일하게 구분함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사원번호가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주식별자가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모든 직원들에 대해 개인별로 고유하게 부여됨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rgbClr val="0000FF"/>
                          </a:solidFill>
                        </a:rPr>
                        <a:t>최소성</a:t>
                      </a:r>
                      <a:endParaRPr lang="en-US" altLang="ko-KR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주식별자를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구성하는 속성의 수는 유일성을 만족하는 최소의 수가 되어야 함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사원번호만으로도 고유한 구조인데 사원분류코드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사원번호로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식별자가 구성될 경우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부절한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주식별자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구조임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불변성</a:t>
                      </a:r>
                      <a:endParaRPr lang="ko-KR" altLang="en-US" sz="14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주식별자가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번 특정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지정되면 그 식별자의 값은 변하지 않아야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사원번호의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변한다는 의미는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이전기록이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말소되고 새로운 기록이 발생되는 개념임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존재성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주식별자가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지정되면 반드시 데이터 값이 존재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안됨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사원번호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없는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회사직원은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있을 수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180890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식별자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6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7662" y="304230"/>
            <a:ext cx="2559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데이터 모델링의 정의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9398" y="677288"/>
            <a:ext cx="5743387" cy="867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정보 시스템을 구축하기 위한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 관점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 업무 분석 기법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현실세계의 데이터에 대해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약속된 표기법에 의해 표현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되는 과정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데이터베이스를 구축하기 위한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분석</a:t>
            </a:r>
            <a:r>
              <a:rPr lang="en-US" altLang="ko-KR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/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설계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 과정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37662" y="1678512"/>
            <a:ext cx="3291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 모델이 제공하는 기능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89398" y="2047844"/>
            <a:ext cx="6956725" cy="1643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시스템을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현재 또는 원하는 모습으로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가시화</a:t>
            </a:r>
            <a:endParaRPr lang="en-US" altLang="ko-KR" sz="1400" b="1" dirty="0" smtClean="0">
              <a:solidFill>
                <a:srgbClr val="0000FF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Noto Sans Mono CJK KR Bold" panose="020B0800000000000000" pitchFamily="34" charset="-127"/>
              </a:rPr>
              <a:t>시스템의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구조와 행동을 </a:t>
            </a:r>
            <a:r>
              <a:rPr lang="ko-KR" altLang="en-US" sz="1400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명세화</a:t>
            </a:r>
            <a:endParaRPr lang="en-US" altLang="ko-KR" sz="1400" dirty="0" smtClean="0">
              <a:solidFill>
                <a:srgbClr val="0000FF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Noto Sans Mono CJK KR Bold" panose="020B0800000000000000" pitchFamily="34" charset="-127"/>
              </a:rPr>
              <a:t>시스템을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구축하는 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구조화된 틀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을 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제공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Noto Sans Mono CJK KR Bold" panose="020B0800000000000000" pitchFamily="34" charset="-127"/>
              </a:rPr>
              <a:t>시스템을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구축하는 과정에서 결정한 것을 </a:t>
            </a:r>
            <a:r>
              <a:rPr lang="ko-KR" altLang="en-US" sz="14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문서화</a:t>
            </a:r>
            <a:endParaRPr lang="en-US" altLang="ko-KR" sz="1400" dirty="0" smtClean="0">
              <a:solidFill>
                <a:srgbClr val="0000FF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Noto Sans Mono CJK KR Bold" panose="020B0800000000000000" pitchFamily="34" charset="-127"/>
              </a:rPr>
              <a:t>다양한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영역에 집중하기 위해 다른 영역의 세부 사항은 숨기는 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다양한 관점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을 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제공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Noto Sans Mono CJK KR Bold" panose="020B0800000000000000" pitchFamily="34" charset="-127"/>
              </a:rPr>
              <a:t>특정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목표에 따라 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구체화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된 상세 수준의 표현방법을 제공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37662" y="3814474"/>
            <a:ext cx="381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 모델링의 중요성 및 유의점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53007"/>
              </p:ext>
            </p:extLst>
          </p:nvPr>
        </p:nvGraphicFramePr>
        <p:xfrm>
          <a:off x="1589399" y="4193997"/>
          <a:ext cx="10209878" cy="20840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3186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6066692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44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중요성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585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파급효과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(Leverage)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시스템 구축 작업 중에서 다른 어떤 설계 과정보다 데이터 설계가 중요함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44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복잡한 정보 요구사항의 </a:t>
                      </a: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간결한 표현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(Conciseness)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모델은 구축할 시스템의 정보 요구사항과 한계를 가장 명확하고 간결하게 표현할 수 있는 도구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6359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품질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(Data Quality)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데이터의 중복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유연성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일관성이 발생할 수 있음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데이터모델의 </a:t>
            </a:r>
            <a:r>
              <a:rPr lang="ko-KR" altLang="en-US" dirty="0" smtClean="0"/>
              <a:t>이해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7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61" y="4086018"/>
            <a:ext cx="5366264" cy="238075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90649" y="280258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식별자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분류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AutoShape 4" descr="디비투 - 해시넷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94619"/>
              </p:ext>
            </p:extLst>
          </p:nvPr>
        </p:nvGraphicFramePr>
        <p:xfrm>
          <a:off x="1547844" y="674563"/>
          <a:ext cx="10567951" cy="33197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8568653">
                  <a:extLst>
                    <a:ext uri="{9D8B030D-6E8A-4147-A177-3AD203B41FA5}">
                      <a16:colId xmlns:a16="http://schemas.microsoft.com/office/drawing/2014/main" val="2421204681"/>
                    </a:ext>
                  </a:extLst>
                </a:gridCol>
              </a:tblGrid>
              <a:tr h="267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식별자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54642">
                <a:tc rowSpan="2"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대표성</a:t>
                      </a:r>
                    </a:p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여부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주식별자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내에서 각 행을 구분할 수 있는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구분자이며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참조관계를 연결할 수 있는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(ex.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454642">
                <a:tc vMerge="1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보조식별자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내에서 각 행을 구분할 수 있는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구분자이나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대표성을 가지지 못해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참조관계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연결을 못함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주민등록번호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267437">
                <a:tc rowSpan="2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스스로</a:t>
                      </a: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생성여부</a:t>
                      </a:r>
                      <a:endParaRPr lang="ko-KR" altLang="en-US" sz="14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내부식별자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내부에서 스스로 만들어지는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(ex.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67437">
                <a:tc vMerge="1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외부식별자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엔터티와의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관계를 통해 타 엔터티로부터 받아오는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주문엔터티의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180890"/>
                  </a:ext>
                </a:extLst>
              </a:tr>
              <a:tr h="267437">
                <a:tc rowSpan="2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속성의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단일식별자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속성으로 구성된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고객엔터티의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666682"/>
                  </a:ext>
                </a:extLst>
              </a:tr>
              <a:tr h="267437">
                <a:tc vMerge="1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복합식별자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둘 이상의 속성으로 구성된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(ex.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주문상세엔터티의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주문번호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상세순번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69136"/>
                  </a:ext>
                </a:extLst>
              </a:tr>
              <a:tr h="267437">
                <a:tc rowSpan="2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대체여부</a:t>
                      </a:r>
                      <a:endParaRPr lang="ko-KR" altLang="en-US" sz="14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본질식별자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업무에 의해 만들어지는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(ex.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81944"/>
                  </a:ext>
                </a:extLst>
              </a:tr>
              <a:tr h="454642">
                <a:tc vMerge="1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인조식별자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업무적으로 만들어지지는 않지만 원조식별자가 복잡한 구성을 가지고 있기 때문에 인위적으로 만든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주문엔터티의 주문번호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순번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1886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539362" y="5151472"/>
            <a:ext cx="88998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주식별자</a:t>
            </a:r>
            <a:endParaRPr lang="en-US" altLang="ko-KR" sz="1200" b="1" dirty="0">
              <a:latin typeface="Noto Sans Mono CJK KR Bold" panose="020B0800000000000000" pitchFamily="34" charset="-127"/>
            </a:endParaRPr>
          </a:p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내부식별자</a:t>
            </a:r>
            <a:endParaRPr lang="en-US" altLang="ko-KR" sz="1200" b="1" dirty="0" smtClean="0">
              <a:latin typeface="Noto Sans Mono CJK KR Bold" panose="020B0800000000000000" pitchFamily="34" charset="-127"/>
            </a:endParaRPr>
          </a:p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단일식별자</a:t>
            </a:r>
            <a:endParaRPr lang="en-US" altLang="ko-KR" sz="1200" b="1" dirty="0" smtClean="0">
              <a:latin typeface="Noto Sans Mono CJK KR Bold" panose="020B0800000000000000" pitchFamily="34" charset="-127"/>
            </a:endParaRPr>
          </a:p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인조식별자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663444" y="5669494"/>
            <a:ext cx="88998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주식별자</a:t>
            </a:r>
            <a:endParaRPr lang="en-US" altLang="ko-KR" sz="1200" b="1" dirty="0" smtClean="0">
              <a:latin typeface="Noto Sans Mono CJK KR Bold" panose="020B0800000000000000" pitchFamily="34" charset="-127"/>
            </a:endParaRPr>
          </a:p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내부식별자</a:t>
            </a:r>
            <a:endParaRPr lang="en-US" altLang="ko-KR" sz="1200" b="1" dirty="0" smtClean="0">
              <a:latin typeface="Noto Sans Mono CJK KR Bold" panose="020B0800000000000000" pitchFamily="34" charset="-127"/>
            </a:endParaRPr>
          </a:p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단일식별자</a:t>
            </a:r>
            <a:endParaRPr lang="en-US" altLang="ko-KR" sz="1200" b="1" dirty="0" smtClean="0">
              <a:latin typeface="Noto Sans Mono CJK KR Bold" panose="020B0800000000000000" pitchFamily="34" charset="-127"/>
            </a:endParaRPr>
          </a:p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본질식별자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017868" y="6120968"/>
            <a:ext cx="141102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주식별자</a:t>
            </a:r>
            <a:endParaRPr lang="en-US" altLang="ko-KR" sz="1200" b="1" dirty="0" smtClean="0">
              <a:latin typeface="Noto Sans Mono CJK KR Bold" panose="020B0800000000000000" pitchFamily="34" charset="-127"/>
            </a:endParaRPr>
          </a:p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단일식별자</a:t>
            </a:r>
            <a:endParaRPr lang="en-US" altLang="ko-KR" sz="1200" b="1" dirty="0" smtClean="0">
              <a:latin typeface="Noto Sans Mono CJK KR Bold" panose="020B0800000000000000" pitchFamily="34" charset="-127"/>
            </a:endParaRPr>
          </a:p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인조식별자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7027224" y="4634920"/>
            <a:ext cx="141102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주식별자</a:t>
            </a:r>
            <a:endParaRPr lang="en-US" altLang="ko-KR" sz="1200" b="1" dirty="0" smtClean="0">
              <a:latin typeface="Noto Sans Mono CJK KR Bold" panose="020B0800000000000000" pitchFamily="34" charset="-127"/>
            </a:endParaRPr>
          </a:p>
          <a:p>
            <a:r>
              <a:rPr lang="ko-KR" altLang="en-US" sz="1200" dirty="0" err="1" smtClean="0"/>
              <a:t>복합식별자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본질식별자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2663444" y="4907810"/>
            <a:ext cx="103142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보조식별자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168521" y="5184809"/>
            <a:ext cx="99793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외부식별자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539363" y="4874473"/>
            <a:ext cx="88998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부서번호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663444" y="4638301"/>
            <a:ext cx="103142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Noto Sans Mono CJK KR Bold" panose="020B0800000000000000" pitchFamily="34" charset="-127"/>
              </a:rPr>
              <a:t>주민등록번호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168521" y="4915300"/>
            <a:ext cx="99793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부서번호</a:t>
            </a:r>
            <a:r>
              <a:rPr lang="en-US" altLang="ko-KR" sz="1200" b="1" dirty="0" smtClean="0">
                <a:latin typeface="Noto Sans Mono CJK KR Bold" panose="020B0800000000000000" pitchFamily="34" charset="-127"/>
              </a:rPr>
              <a:t>(FK)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2663444" y="5329083"/>
            <a:ext cx="88998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사원번호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7027224" y="4357921"/>
            <a:ext cx="141102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사원번호</a:t>
            </a:r>
            <a:r>
              <a:rPr lang="en-US" altLang="ko-KR" sz="1200" b="1" dirty="0" smtClean="0">
                <a:latin typeface="Noto Sans Mono CJK KR Bold" panose="020B0800000000000000" pitchFamily="34" charset="-127"/>
              </a:rPr>
              <a:t>+</a:t>
            </a:r>
            <a:r>
              <a:rPr lang="ko-KR" altLang="en-US" sz="1200" b="1" dirty="0" err="1" smtClean="0">
                <a:latin typeface="Noto Sans Mono CJK KR Bold" panose="020B0800000000000000" pitchFamily="34" charset="-127"/>
              </a:rPr>
              <a:t>수강일자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5017868" y="5843969"/>
            <a:ext cx="141102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Noto Sans Mono CJK KR Bold" panose="020B0800000000000000" pitchFamily="34" charset="-127"/>
              </a:rPr>
              <a:t>구매신청번호</a:t>
            </a:r>
            <a:endParaRPr lang="ko-KR" altLang="en-US" sz="1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식별자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9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6374" y="288395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식별자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도출 기준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26973" y="663086"/>
            <a:ext cx="7383677" cy="867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해당 업무에서 자주 이용되는 속성을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주식별자로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지정한다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명칭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내역 등과 같이 이름으로 기술되는 것들은 가능하면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주식별자로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지정하지 않는다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복합으로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주식별자로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구성할 경우 너무 많은 속성이 포함되지 않도록 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88889" y="1649377"/>
            <a:ext cx="7240985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smtClean="0">
                <a:latin typeface="+mn-ea"/>
              </a:rPr>
              <a:t>주민등록번호도 </a:t>
            </a:r>
            <a:r>
              <a:rPr lang="ko-KR" altLang="en-US" sz="1400" dirty="0" err="1" smtClean="0">
                <a:latin typeface="+mn-ea"/>
              </a:rPr>
              <a:t>식별자</a:t>
            </a:r>
            <a:r>
              <a:rPr lang="ko-KR" altLang="en-US" sz="1400" dirty="0" smtClean="0">
                <a:latin typeface="+mn-ea"/>
              </a:rPr>
              <a:t> 후보가 될 수 있지만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해당 업무에서 자주 사용하는 사원번호를 </a:t>
            </a:r>
            <a:r>
              <a:rPr lang="ko-KR" altLang="en-US" sz="1400" dirty="0" err="1" smtClean="0">
                <a:solidFill>
                  <a:srgbClr val="0000FF"/>
                </a:solidFill>
                <a:latin typeface="+mn-ea"/>
              </a:rPr>
              <a:t>주식별자로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 지정</a:t>
            </a:r>
            <a:r>
              <a:rPr lang="ko-KR" altLang="en-US" sz="1400" dirty="0" smtClean="0">
                <a:latin typeface="+mn-ea"/>
              </a:rPr>
              <a:t>함</a:t>
            </a:r>
            <a:endParaRPr lang="en-US" altLang="ko-KR" sz="14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 smtClean="0">
                <a:latin typeface="+mn-ea"/>
              </a:rPr>
              <a:t>직원명과</a:t>
            </a:r>
            <a:r>
              <a:rPr lang="ko-KR" altLang="en-US" sz="1400" dirty="0" smtClean="0">
                <a:latin typeface="+mn-ea"/>
              </a:rPr>
              <a:t> 같은 이름은 </a:t>
            </a:r>
            <a:r>
              <a:rPr lang="ko-KR" altLang="en-US" sz="1400" dirty="0" err="1" smtClean="0">
                <a:solidFill>
                  <a:srgbClr val="0000FF"/>
                </a:solidFill>
                <a:latin typeface="+mn-ea"/>
              </a:rPr>
              <a:t>주식별자로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 지정하지 않음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동명이인이 없다고 해도 지정하면 안됨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 smtClean="0">
                <a:latin typeface="+mn-ea"/>
              </a:rPr>
              <a:t>직원번호</a:t>
            </a:r>
            <a:r>
              <a:rPr lang="en-US" altLang="ko-KR" sz="1400" dirty="0" smtClean="0">
                <a:latin typeface="+mn-ea"/>
              </a:rPr>
              <a:t>+</a:t>
            </a:r>
            <a:r>
              <a:rPr lang="ko-KR" altLang="en-US" sz="1400" dirty="0" smtClean="0">
                <a:latin typeface="+mn-ea"/>
              </a:rPr>
              <a:t>주민등록번호로 복합 </a:t>
            </a:r>
            <a:r>
              <a:rPr lang="ko-KR" altLang="en-US" sz="1400" dirty="0" err="1" smtClean="0">
                <a:latin typeface="+mn-ea"/>
              </a:rPr>
              <a:t>식별자로</a:t>
            </a:r>
            <a:r>
              <a:rPr lang="ko-KR" altLang="en-US" sz="1400" dirty="0" smtClean="0">
                <a:latin typeface="+mn-ea"/>
              </a:rPr>
              <a:t> 하면 유일성을 보장하지만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직원번호만으로도 충분하기 때문에 직원번호</a:t>
            </a:r>
            <a:r>
              <a:rPr lang="ko-KR" altLang="en-US" sz="1400" dirty="0" smtClean="0">
                <a:latin typeface="+mn-ea"/>
              </a:rPr>
              <a:t>로만 지정함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26972" y="3580158"/>
            <a:ext cx="512625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너무 많은 </a:t>
            </a:r>
            <a:r>
              <a:rPr lang="ko-KR" altLang="en-US" sz="1400" dirty="0" err="1" smtClean="0">
                <a:latin typeface="+mn-ea"/>
              </a:rPr>
              <a:t>주식별자</a:t>
            </a:r>
            <a:r>
              <a:rPr lang="ko-KR" altLang="en-US" sz="1400" dirty="0" smtClean="0">
                <a:latin typeface="+mn-ea"/>
              </a:rPr>
              <a:t> 속성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836487" y="3580158"/>
            <a:ext cx="517453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인조식별자를 통해 단순화한 </a:t>
            </a:r>
            <a:r>
              <a:rPr lang="ko-KR" altLang="en-US" sz="1400" dirty="0" err="1">
                <a:latin typeface="+mn-ea"/>
              </a:rPr>
              <a:t>주식별자</a:t>
            </a:r>
            <a:r>
              <a:rPr lang="ko-KR" altLang="en-US" sz="1400" dirty="0">
                <a:latin typeface="+mn-ea"/>
              </a:rPr>
              <a:t> 속성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436323" y="4813321"/>
            <a:ext cx="357470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접수번호 </a:t>
            </a:r>
            <a:r>
              <a:rPr lang="en-US" altLang="ko-KR" sz="1400" dirty="0" smtClean="0">
                <a:latin typeface="+mn-ea"/>
              </a:rPr>
              <a:t>= </a:t>
            </a:r>
            <a:r>
              <a:rPr lang="ko-KR" altLang="en-US" sz="1400" dirty="0" err="1" smtClean="0">
                <a:latin typeface="+mn-ea"/>
              </a:rPr>
              <a:t>관할부서</a:t>
            </a:r>
            <a:r>
              <a:rPr lang="en-US" altLang="ko-KR" sz="1400" dirty="0" smtClean="0">
                <a:latin typeface="+mn-ea"/>
              </a:rPr>
              <a:t>+</a:t>
            </a:r>
            <a:r>
              <a:rPr lang="ko-KR" altLang="en-US" sz="1400" dirty="0" err="1" smtClean="0">
                <a:latin typeface="+mn-ea"/>
              </a:rPr>
              <a:t>접수일자</a:t>
            </a:r>
            <a:r>
              <a:rPr lang="en-US" altLang="ko-KR" sz="1400" dirty="0" smtClean="0">
                <a:latin typeface="+mn-ea"/>
              </a:rPr>
              <a:t>+</a:t>
            </a:r>
            <a:r>
              <a:rPr lang="ko-KR" altLang="en-US" sz="1400" dirty="0" smtClean="0">
                <a:latin typeface="+mn-ea"/>
              </a:rPr>
              <a:t>일련번호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03164" y="3961676"/>
            <a:ext cx="3650062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계약금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접수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접수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접수일자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'2010.07.15'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접수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관할부서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'1001'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접수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입력자사번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'AB45588'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접수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접수방법코드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'E'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접수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신청인구분코드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'01'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접수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신청인주민번호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'7007171234567'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접수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신청횟수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436323" y="3961676"/>
            <a:ext cx="35747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계약금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접수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접수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접수번호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'100120100715001'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8436322" y="5177796"/>
            <a:ext cx="3574701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모델상에</a:t>
            </a:r>
            <a:r>
              <a:rPr lang="ko-KR" altLang="en-US" sz="1400" dirty="0">
                <a:latin typeface="+mn-ea"/>
              </a:rPr>
              <a:t> 표현하는 문장의 </a:t>
            </a:r>
            <a:r>
              <a:rPr lang="ko-KR" altLang="en-US" sz="1400" dirty="0" err="1">
                <a:latin typeface="+mn-ea"/>
              </a:rPr>
              <a:t>간편성뿐만</a:t>
            </a:r>
            <a:r>
              <a:rPr lang="ko-KR" altLang="en-US" sz="1400" dirty="0">
                <a:latin typeface="+mn-ea"/>
              </a:rPr>
              <a:t> 아니라 애플리케이션 구성에 있어서도 복잡한 </a:t>
            </a:r>
            <a:r>
              <a:rPr lang="ko-KR" altLang="en-US" sz="1400" dirty="0" err="1">
                <a:latin typeface="+mn-ea"/>
              </a:rPr>
              <a:t>소스구성을</a:t>
            </a:r>
            <a:r>
              <a:rPr lang="ko-KR" altLang="en-US" sz="1400" dirty="0">
                <a:latin typeface="+mn-ea"/>
              </a:rPr>
              <a:t> 피하기 위하여 과도한 </a:t>
            </a:r>
            <a:r>
              <a:rPr lang="ko-KR" altLang="en-US" sz="1400" dirty="0" err="1">
                <a:latin typeface="+mn-ea"/>
              </a:rPr>
              <a:t>복합키는</a:t>
            </a:r>
            <a:r>
              <a:rPr lang="ko-KR" altLang="en-US" sz="1400" dirty="0">
                <a:latin typeface="+mn-ea"/>
              </a:rPr>
              <a:t> 배제하도록 노력해야 한다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식별자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021" y="1587319"/>
            <a:ext cx="1457143" cy="18285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26" y="3917990"/>
            <a:ext cx="1495238" cy="22285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323" y="3917990"/>
            <a:ext cx="1600000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8274" y="255285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식별자관계와 </a:t>
            </a: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비식별자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관계의 결정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26974" y="624617"/>
            <a:ext cx="10307851" cy="112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외부식별자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(Foreign Identifier)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는 자기 자신의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엔터티에서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필요한 속성이 아니라 다른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엔터티와의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관계를 통해 자식 쪽에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엔터티에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생성되는 속성을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외부식별자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라 하며 데이터베이스 생성 시에 </a:t>
            </a:r>
            <a:r>
              <a:rPr lang="en-US" altLang="ko-KR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Foreign Key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역할을 한다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자식엔터티에서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부모엔터티로부터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받은 외부식별자를 자신의 </a:t>
            </a:r>
            <a:r>
              <a:rPr lang="ko-KR" altLang="en-US" sz="1400" b="1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주식별자로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이용할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것인지</a:t>
            </a:r>
            <a:r>
              <a:rPr lang="en-US" altLang="ko-KR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식별자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관계</a:t>
            </a:r>
            <a:r>
              <a:rPr lang="en-US" altLang="ko-KR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)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또는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부모와 연결이 되는 </a:t>
            </a:r>
            <a:r>
              <a:rPr lang="ko-KR" altLang="en-US" sz="1400" b="1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속성으로서만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이용할 것인지를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결정</a:t>
            </a:r>
            <a:r>
              <a:rPr lang="en-US" altLang="ko-KR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비식별자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관계</a:t>
            </a:r>
            <a:r>
              <a:rPr lang="en-US" altLang="ko-KR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)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해야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26974" y="3301279"/>
            <a:ext cx="8344421" cy="35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 err="1">
                <a:latin typeface="+mn-ea"/>
              </a:rPr>
              <a:t>엔터티</a:t>
            </a:r>
            <a:r>
              <a:rPr lang="ko-KR" altLang="en-US" sz="1400" dirty="0">
                <a:latin typeface="+mn-ea"/>
              </a:rPr>
              <a:t> 사이 관계 유형은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업무 특징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자식엔터티의 주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식별자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구성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, SQL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전략</a:t>
            </a:r>
            <a:r>
              <a:rPr lang="ko-KR" altLang="en-US" sz="1400" dirty="0">
                <a:latin typeface="+mn-ea"/>
              </a:rPr>
              <a:t>에 의해 결정된다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식별자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74" y="1873798"/>
            <a:ext cx="8933333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76843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Open Sans"/>
              </a:rPr>
              <a:t>식별자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관계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26973" y="663453"/>
            <a:ext cx="10307851" cy="867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자식엔터티의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주식별자로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부모의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주식별자가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상속이 되는 경우를 </a:t>
            </a:r>
            <a:r>
              <a:rPr lang="ko-KR" altLang="en-US" sz="1400" b="1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식별자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관계</a:t>
            </a:r>
            <a:r>
              <a:rPr lang="en-US" altLang="ko-KR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(Identifying Relationship)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라고 지칭한다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부모로부터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받은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식별자를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자식엔터티의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주식별자로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이용하는 경우는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Null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값이 오면 안되므로 반드시 부모엔터티가 생성되어야 자기 자신의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엔터티가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생성되는 경우이다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46033" y="1649968"/>
            <a:ext cx="4240917" cy="6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외부 식별자의 주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식별자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역할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즉 부모의 식별자가 자식에게도 </a:t>
            </a:r>
            <a:r>
              <a:rPr lang="ko-KR" altLang="en-US" sz="1400" dirty="0" err="1">
                <a:latin typeface="+mn-ea"/>
              </a:rPr>
              <a:t>식별자</a:t>
            </a:r>
            <a:r>
              <a:rPr lang="ko-KR" altLang="en-US" sz="1400" dirty="0">
                <a:latin typeface="+mn-ea"/>
              </a:rPr>
              <a:t> 역할을 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90649" y="2994487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비식별자관계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26974" y="3363819"/>
            <a:ext cx="10307851" cy="1643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부모엔터티로부터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속성을 받았지만 자식엔터티의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주식별자로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사용하지 않고 일반적인 속성으로만 사용하는 경우가 있다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이와 같은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경우를 </a:t>
            </a:r>
            <a:r>
              <a:rPr lang="ko-KR" altLang="en-US" sz="1400" b="1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비식별자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관계</a:t>
            </a:r>
            <a:r>
              <a:rPr lang="en-US" altLang="ko-KR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(Non-Identifying Relationship)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라고 하며 다음의 네 가지 경우에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비식별자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관계에 의한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외부속성을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생성한다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자식엔터티에서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받은 속성이 반드시 필수가 아니어도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무방하기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때문에 부모 없는 자식이 생성될 수 있는 경우이다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자식엔터티에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주식별자로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사용하여도 되지만 자식엔터티에서 별도의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주식별자를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생성하는 것이 더 유리하다고 판단될 때 </a:t>
            </a:r>
            <a:r>
              <a:rPr lang="ko-KR" altLang="en-US" sz="14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비식별자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관계에 의한 외부식별자로 표현한다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827007" y="5161942"/>
            <a:ext cx="5964943" cy="6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외부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식별자는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FK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로써의 역할을 함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즉 부모의 </a:t>
            </a:r>
            <a:r>
              <a:rPr lang="ko-KR" altLang="en-US" sz="1400" dirty="0" err="1">
                <a:latin typeface="+mn-ea"/>
              </a:rPr>
              <a:t>식별자는</a:t>
            </a:r>
            <a:r>
              <a:rPr lang="ko-KR" altLang="en-US" sz="1400" dirty="0">
                <a:latin typeface="+mn-ea"/>
              </a:rPr>
              <a:t> 자식에게 </a:t>
            </a:r>
            <a:r>
              <a:rPr lang="ko-KR" altLang="en-US" sz="1400" dirty="0" err="1">
                <a:latin typeface="+mn-ea"/>
              </a:rPr>
              <a:t>식별자</a:t>
            </a:r>
            <a:r>
              <a:rPr lang="ko-KR" altLang="en-US" sz="1400" dirty="0">
                <a:latin typeface="+mn-ea"/>
              </a:rPr>
              <a:t> 역할을 하지않고 </a:t>
            </a:r>
            <a:r>
              <a:rPr lang="en-US" altLang="ko-KR" sz="1400" dirty="0">
                <a:latin typeface="+mn-ea"/>
              </a:rPr>
              <a:t>FK</a:t>
            </a:r>
            <a:r>
              <a:rPr lang="ko-KR" altLang="en-US" sz="1400" dirty="0">
                <a:latin typeface="+mn-ea"/>
              </a:rPr>
              <a:t>로써의 역할을 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식별자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73" y="5064512"/>
            <a:ext cx="4123809" cy="12952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73" y="1615316"/>
            <a:ext cx="3980952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495655" y="316789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비식별자관계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52798" y="704498"/>
            <a:ext cx="3695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식별자</a:t>
            </a:r>
            <a:r>
              <a:rPr lang="ko-KR" altLang="en-US" sz="1400" dirty="0" smtClean="0">
                <a:latin typeface="+mn-ea"/>
              </a:rPr>
              <a:t> 관계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91339" y="686121"/>
            <a:ext cx="3695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비식별자</a:t>
            </a:r>
            <a:r>
              <a:rPr lang="ko-KR" altLang="en-US" sz="1400" dirty="0" smtClean="0">
                <a:latin typeface="+mn-ea"/>
              </a:rPr>
              <a:t> 관계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72292" y="3823925"/>
            <a:ext cx="4133335" cy="6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방문접수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인터넷접수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전화접수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엔터티가</a:t>
            </a:r>
            <a:r>
              <a:rPr lang="ko-KR" altLang="en-US" sz="1400" dirty="0">
                <a:latin typeface="+mn-ea"/>
              </a:rPr>
              <a:t> 접수 </a:t>
            </a:r>
            <a:r>
              <a:rPr lang="ko-KR" altLang="en-US" sz="1400" dirty="0" err="1">
                <a:latin typeface="+mn-ea"/>
              </a:rPr>
              <a:t>엔터티로</a:t>
            </a:r>
            <a:r>
              <a:rPr lang="ko-KR" altLang="en-US" sz="1400" dirty="0">
                <a:latin typeface="+mn-ea"/>
              </a:rPr>
              <a:t> 통합되면서 비 </a:t>
            </a:r>
            <a:r>
              <a:rPr lang="ko-KR" altLang="en-US" sz="1400" dirty="0" err="1">
                <a:latin typeface="+mn-ea"/>
              </a:rPr>
              <a:t>식별자</a:t>
            </a:r>
            <a:r>
              <a:rPr lang="ko-KR" altLang="en-US" sz="1400" dirty="0">
                <a:latin typeface="+mn-ea"/>
              </a:rPr>
              <a:t> 관계가 됨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95655" y="4806313"/>
            <a:ext cx="3809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자식 </a:t>
            </a:r>
            <a:r>
              <a:rPr lang="ko-KR" altLang="en-US" sz="1400" dirty="0" err="1">
                <a:latin typeface="+mn-ea"/>
              </a:rPr>
              <a:t>엔터티의</a:t>
            </a:r>
            <a:r>
              <a:rPr lang="ko-KR" altLang="en-US" sz="1400" dirty="0">
                <a:latin typeface="+mn-ea"/>
              </a:rPr>
              <a:t> 독립 주 </a:t>
            </a:r>
            <a:r>
              <a:rPr lang="ko-KR" altLang="en-US" sz="1400" dirty="0" err="1">
                <a:latin typeface="+mn-ea"/>
              </a:rPr>
              <a:t>식별자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계약번호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식별자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99" y="5132467"/>
            <a:ext cx="3752381" cy="10952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655" y="1012275"/>
            <a:ext cx="4257143" cy="32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92" y="1012275"/>
            <a:ext cx="3952381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481498" y="318340"/>
            <a:ext cx="414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식별자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관계로만 설정할 경우의 문제점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29499" y="683707"/>
            <a:ext cx="56290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+mn-ea"/>
              </a:rPr>
              <a:t>식별자</a:t>
            </a:r>
            <a:r>
              <a:rPr lang="ko-KR" altLang="en-US" sz="1400" dirty="0">
                <a:latin typeface="+mn-ea"/>
              </a:rPr>
              <a:t> 관계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주문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엔터티가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고객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엔터티의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고객번호를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식별자로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받음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29499" y="2417195"/>
            <a:ext cx="53528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+mn-ea"/>
              </a:rPr>
              <a:t>비식별자</a:t>
            </a:r>
            <a:r>
              <a:rPr lang="ko-KR" altLang="en-US" sz="1400" dirty="0">
                <a:latin typeface="+mn-ea"/>
              </a:rPr>
              <a:t> 관계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주문엔터티가 주문번호라는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식별자를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별도로 이용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34274" y="4083913"/>
            <a:ext cx="10124351" cy="2160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지속적으로 </a:t>
            </a:r>
            <a:r>
              <a:rPr lang="ko-KR" altLang="en-US" sz="1400" dirty="0" err="1">
                <a:latin typeface="+mn-ea"/>
              </a:rPr>
              <a:t>식별자</a:t>
            </a:r>
            <a:r>
              <a:rPr lang="ko-KR" altLang="en-US" sz="1400" dirty="0">
                <a:latin typeface="+mn-ea"/>
              </a:rPr>
              <a:t> 관계를 연결한 데이터 모델의 </a:t>
            </a:r>
            <a:r>
              <a:rPr lang="en-US" altLang="ko-KR" sz="1400" dirty="0">
                <a:latin typeface="+mn-ea"/>
              </a:rPr>
              <a:t>PK</a:t>
            </a:r>
            <a:r>
              <a:rPr lang="ko-KR" altLang="en-US" sz="1400" dirty="0">
                <a:latin typeface="+mn-ea"/>
              </a:rPr>
              <a:t>속성의 수는 데이터 모델의 흐름이 길어질수록 증가할 수 밖에 없는 구조를 가지게 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개발자가 개발할 때 당연히 데이터 모델을 참조하면서 </a:t>
            </a:r>
            <a:r>
              <a:rPr lang="ko-KR" altLang="en-US" sz="1400" dirty="0" err="1">
                <a:latin typeface="+mn-ea"/>
              </a:rPr>
              <a:t>엔터티와</a:t>
            </a:r>
            <a:r>
              <a:rPr lang="ko-KR" altLang="en-US" sz="1400" dirty="0">
                <a:latin typeface="+mn-ea"/>
              </a:rPr>
              <a:t> 관계를 이용하여 개발해야 하는데 생성된 </a:t>
            </a:r>
            <a:r>
              <a:rPr lang="ko-KR" altLang="en-US" sz="1400" dirty="0" err="1">
                <a:latin typeface="+mn-ea"/>
              </a:rPr>
              <a:t>엔터티</a:t>
            </a:r>
            <a:r>
              <a:rPr lang="ko-KR" altLang="en-US" sz="1400" dirty="0">
                <a:latin typeface="+mn-ea"/>
              </a:rPr>
              <a:t> 스키마 정보만을 보고 개발하는 경우가 많다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조인에 참여하는 주식별자속성의 수가 많을 경우 정확하게 </a:t>
            </a:r>
            <a:r>
              <a:rPr lang="ko-KR" altLang="en-US" sz="1400" dirty="0" err="1">
                <a:latin typeface="+mn-ea"/>
              </a:rPr>
              <a:t>조인관계를</a:t>
            </a:r>
            <a:r>
              <a:rPr lang="ko-KR" altLang="en-US" sz="1400" dirty="0">
                <a:latin typeface="+mn-ea"/>
              </a:rPr>
              <a:t> 설정하지 않고 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누락하여 개발하는 경우가 간혹 발견되기도 한다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Noto Sans CJK KR Bold" panose="020B0800000000000000" pitchFamily="34" charset="-127"/>
              <a:buChar char="-"/>
            </a:pPr>
            <a:r>
              <a:rPr lang="ko-KR" altLang="en-US" sz="1400" dirty="0">
                <a:latin typeface="+mn-ea"/>
              </a:rPr>
              <a:t>정리하면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식별자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관계만으로 연결된 데이터 모델의 특징은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주식별자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속성이 지속적으로 증가할 수 밖에 없는 구조</a:t>
            </a:r>
            <a:r>
              <a:rPr lang="ko-KR" altLang="en-US" sz="1400" dirty="0">
                <a:latin typeface="+mn-ea"/>
              </a:rPr>
              <a:t>로서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개발의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복잡성과 오류가능성을 유발시킬 수 있는 요인이 될 수 있다는 사실을 기억해야 한다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. </a:t>
            </a: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식별자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74" y="1017195"/>
            <a:ext cx="7885714" cy="14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74" y="2767308"/>
            <a:ext cx="7980952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57324" y="282318"/>
            <a:ext cx="3004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식별자관계와 비식별자관계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26973" y="651650"/>
            <a:ext cx="10307851" cy="1366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실제로 프로젝트를 전개할 때 식별자관계와 비식별자관계를 취사선택하여 연결하는 내공은 높은 수준의 데이터모델링의 기술이라 할 수 있다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식별자관계에서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비식별자관계를 파악하는 기술이 필요한데 다음 흐름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(Flow)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에 따라 비식별자관계를 선정한다면 합리적으로 관계를 설정하는 모습이 될 수 있다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기본적으로 식별자관계로 모든 관계가 연결되면서 다음 조건에 해당할 경우 비식별자관계로 조정하면 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26973" y="2126775"/>
            <a:ext cx="1525801" cy="85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관계분석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869070" y="2126775"/>
            <a:ext cx="1525801" cy="85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관계의 </a:t>
            </a:r>
            <a:endParaRPr lang="en-US" altLang="ko-KR" sz="1600" dirty="0" smtClean="0">
              <a:latin typeface="+mn-ea"/>
            </a:endParaRPr>
          </a:p>
          <a:p>
            <a:pPr algn="ctr"/>
            <a:r>
              <a:rPr lang="ko-KR" altLang="en-US" sz="1600" dirty="0" smtClean="0">
                <a:latin typeface="+mn-ea"/>
              </a:rPr>
              <a:t>강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smtClean="0">
                <a:latin typeface="+mn-ea"/>
              </a:rPr>
              <a:t>약 분석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6111167" y="2126775"/>
            <a:ext cx="1525801" cy="85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600" dirty="0" err="1" smtClean="0">
                <a:latin typeface="+mn-ea"/>
              </a:rPr>
              <a:t>자식테이블</a:t>
            </a:r>
            <a:r>
              <a:rPr lang="ko-KR" altLang="en-US" sz="1600" dirty="0" smtClean="0">
                <a:latin typeface="+mn-ea"/>
              </a:rPr>
              <a:t> 독립 </a:t>
            </a:r>
            <a:r>
              <a:rPr lang="en-US" altLang="ko-KR" sz="1600" dirty="0" smtClean="0">
                <a:latin typeface="+mn-ea"/>
              </a:rPr>
              <a:t>PK </a:t>
            </a:r>
            <a:r>
              <a:rPr lang="ko-KR" altLang="en-US" sz="1600" dirty="0" smtClean="0">
                <a:latin typeface="+mn-ea"/>
              </a:rPr>
              <a:t>필요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8353263" y="2126775"/>
            <a:ext cx="1924211" cy="85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SQL</a:t>
            </a:r>
            <a:r>
              <a:rPr lang="ko-KR" altLang="en-US" sz="1600" dirty="0" smtClean="0">
                <a:latin typeface="+mn-ea"/>
              </a:rPr>
              <a:t>복잡성 증가</a:t>
            </a:r>
            <a:endParaRPr lang="en-US" altLang="ko-KR" sz="1600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개발 생산성 하락</a:t>
            </a:r>
            <a:r>
              <a:rPr lang="en-US" altLang="ko-KR" sz="1600" dirty="0" smtClean="0">
                <a:latin typeface="+mn-ea"/>
              </a:rPr>
              <a:t>)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5581597" y="3562139"/>
            <a:ext cx="2584940" cy="380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비식별자</a:t>
            </a:r>
            <a:r>
              <a:rPr lang="ko-KR" altLang="en-US" sz="1600" dirty="0" smtClean="0">
                <a:solidFill>
                  <a:schemeClr val="tx1"/>
                </a:solidFill>
              </a:rPr>
              <a:t> 관계 고려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14" idx="3"/>
            <a:endCxn id="15" idx="1"/>
          </p:cNvCxnSpPr>
          <p:nvPr/>
        </p:nvCxnSpPr>
        <p:spPr>
          <a:xfrm>
            <a:off x="3152774" y="2554503"/>
            <a:ext cx="71629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5" idx="3"/>
            <a:endCxn id="18" idx="1"/>
          </p:cNvCxnSpPr>
          <p:nvPr/>
        </p:nvCxnSpPr>
        <p:spPr>
          <a:xfrm>
            <a:off x="5394871" y="2554503"/>
            <a:ext cx="71629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8" idx="3"/>
            <a:endCxn id="21" idx="1"/>
          </p:cNvCxnSpPr>
          <p:nvPr/>
        </p:nvCxnSpPr>
        <p:spPr>
          <a:xfrm>
            <a:off x="7636968" y="2554503"/>
            <a:ext cx="71629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5" idx="2"/>
            <a:endCxn id="25" idx="0"/>
          </p:cNvCxnSpPr>
          <p:nvPr/>
        </p:nvCxnSpPr>
        <p:spPr>
          <a:xfrm>
            <a:off x="4631971" y="2982230"/>
            <a:ext cx="2242096" cy="5799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8" idx="2"/>
            <a:endCxn id="25" idx="0"/>
          </p:cNvCxnSpPr>
          <p:nvPr/>
        </p:nvCxnSpPr>
        <p:spPr>
          <a:xfrm flipH="1">
            <a:off x="6874067" y="2982230"/>
            <a:ext cx="1" cy="5799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1" idx="2"/>
            <a:endCxn id="25" idx="0"/>
          </p:cNvCxnSpPr>
          <p:nvPr/>
        </p:nvCxnSpPr>
        <p:spPr>
          <a:xfrm flipH="1">
            <a:off x="6874067" y="2982230"/>
            <a:ext cx="2441302" cy="5799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786186" y="3221340"/>
            <a:ext cx="795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약한 관계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19012" y="3063898"/>
            <a:ext cx="9621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0000FF"/>
                </a:solidFill>
              </a:rPr>
              <a:t>독립</a:t>
            </a:r>
            <a:r>
              <a:rPr lang="en-US" altLang="ko-KR" sz="1200" dirty="0" smtClean="0">
                <a:solidFill>
                  <a:srgbClr val="0000FF"/>
                </a:solidFill>
              </a:rPr>
              <a:t>PK</a:t>
            </a:r>
            <a:r>
              <a:rPr lang="ko-KR" altLang="en-US" sz="1200" dirty="0" smtClean="0">
                <a:solidFill>
                  <a:srgbClr val="0000FF"/>
                </a:solidFill>
              </a:rPr>
              <a:t>구성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285239" y="3184572"/>
            <a:ext cx="1149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</a:rPr>
              <a:t>PK</a:t>
            </a:r>
            <a:r>
              <a:rPr lang="ko-KR" altLang="en-US" sz="1200" dirty="0" smtClean="0">
                <a:solidFill>
                  <a:srgbClr val="0000FF"/>
                </a:solidFill>
              </a:rPr>
              <a:t>속성 단순화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59463"/>
              </p:ext>
            </p:extLst>
          </p:nvPr>
        </p:nvGraphicFramePr>
        <p:xfrm>
          <a:off x="1626973" y="4091639"/>
          <a:ext cx="10307851" cy="21538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2233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4037343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5248275">
                  <a:extLst>
                    <a:ext uri="{9D8B030D-6E8A-4147-A177-3AD203B41FA5}">
                      <a16:colId xmlns:a16="http://schemas.microsoft.com/office/drawing/2014/main" val="2421204681"/>
                    </a:ext>
                  </a:extLst>
                </a:gridCol>
              </a:tblGrid>
              <a:tr h="3348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식별자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관계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식별자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관계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목적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강한 연결 관계 표현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약한 연결 관계 표현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569294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자식 주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식별자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영향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 주 식별자의 구성에 포함됨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 일반 속성에 포함됨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792160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고려사항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부모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종속</a:t>
                      </a: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 주식별자구성에 부모 주식별자포함 필요</a:t>
                      </a: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상속받은 주식별자속성을 타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이전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약한 종속관계</a:t>
                      </a: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 주식별자구성을 독립적으로 구성</a:t>
                      </a: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상속받은 주식별자속성을 타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엔터티에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차단 필요</a:t>
                      </a: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부모 쪽의 관계 참여가 선택관계일수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식별자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3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1-6. </a:t>
            </a:r>
            <a:r>
              <a:rPr lang="ko-KR" altLang="en-US" sz="5400" dirty="0"/>
              <a:t>연습 문제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 모델링의 이해</a:t>
            </a:r>
          </a:p>
        </p:txBody>
      </p:sp>
    </p:spTree>
    <p:extLst>
      <p:ext uri="{BB962C8B-B14F-4D97-AF65-F5344CB8AC3E}">
        <p14:creationId xmlns:p14="http://schemas.microsoft.com/office/powerpoint/2010/main" val="11495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0169" y="255285"/>
            <a:ext cx="8133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다음 중 정보시스템을 모델링할 때 세 가지 관점에 해당하지 않는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624617"/>
            <a:ext cx="6506909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어떤 데이터와 관련이 있는지 분석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실제하는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일은 무엇인지 또는 무엇을 해야 하는지 분석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처리하는 일의 방법에 따라 데이터가 어떻게 영향을 받는지 분석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업무를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처리할 수 있는 프로그램 구성을 어떻게 해야 하는지 분석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2B2E7-B70C-402B-9034-0255773AE738}"/>
              </a:ext>
            </a:extLst>
          </p:cNvPr>
          <p:cNvSpPr/>
          <p:nvPr/>
        </p:nvSpPr>
        <p:spPr>
          <a:xfrm>
            <a:off x="1333576" y="2221331"/>
            <a:ext cx="6571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데이터 모델링의 세 가지 </a:t>
            </a: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중요개념에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속하지 않는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F08C8-D55E-48B1-BE66-BCFEE000A8DE}"/>
              </a:ext>
            </a:extLst>
          </p:cNvPr>
          <p:cNvSpPr/>
          <p:nvPr/>
        </p:nvSpPr>
        <p:spPr>
          <a:xfrm>
            <a:off x="1470245" y="2590663"/>
            <a:ext cx="4523995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관여하는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어떤것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(Things)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관여하는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어떤것의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행위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(Events)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관여하는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어떤것의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성격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(Attributes)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관여하는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어떤것의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관계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(Relationships)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8FB4C7-913E-4761-99ED-B930EEA01A78}"/>
              </a:ext>
            </a:extLst>
          </p:cNvPr>
          <p:cNvSpPr/>
          <p:nvPr/>
        </p:nvSpPr>
        <p:spPr>
          <a:xfrm>
            <a:off x="1390649" y="4239392"/>
            <a:ext cx="7026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Noto Sans CJK KR Bold (본문)"/>
              </a:rPr>
              <a:t>문제 </a:t>
            </a:r>
            <a:r>
              <a:rPr lang="en-US" altLang="ko-KR" dirty="0">
                <a:latin typeface="Noto Sans CJK KR Bold (본문)"/>
              </a:rPr>
              <a:t>3. </a:t>
            </a:r>
            <a:r>
              <a:rPr lang="ko-KR" altLang="en-US" dirty="0">
                <a:latin typeface="Noto Sans CJK KR Bold (본문)"/>
              </a:rPr>
              <a:t>발생시점에 따라 구분할 수 있는 </a:t>
            </a:r>
            <a:r>
              <a:rPr lang="ko-KR" altLang="en-US" dirty="0" err="1">
                <a:latin typeface="Noto Sans CJK KR Bold (본문)"/>
              </a:rPr>
              <a:t>엔터티의</a:t>
            </a:r>
            <a:r>
              <a:rPr lang="ko-KR" altLang="en-US" dirty="0">
                <a:latin typeface="Noto Sans CJK KR Bold (본문)"/>
              </a:rPr>
              <a:t> 유형이 아닌 것은</a:t>
            </a:r>
            <a:r>
              <a:rPr lang="en-US" altLang="ko-KR" dirty="0">
                <a:latin typeface="Noto Sans CJK KR Bold (본문)"/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294F04-3D2A-4D1E-BBC4-BAC4D500DF29}"/>
              </a:ext>
            </a:extLst>
          </p:cNvPr>
          <p:cNvSpPr/>
          <p:nvPr/>
        </p:nvSpPr>
        <p:spPr>
          <a:xfrm>
            <a:off x="1470245" y="4608724"/>
            <a:ext cx="3374642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행위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엔터티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Action 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Entity)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중심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엔터티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(Main Entity)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개념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엔터티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(Conceptual Entity)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기본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엔터티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(Basic Entity)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8" y="201256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4D03E3-5B95-4E51-B567-687AB90377B6}"/>
              </a:ext>
            </a:extLst>
          </p:cNvPr>
          <p:cNvCxnSpPr>
            <a:cxnSpLocks/>
          </p:cNvCxnSpPr>
          <p:nvPr/>
        </p:nvCxnSpPr>
        <p:spPr>
          <a:xfrm>
            <a:off x="1333576" y="399252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연습문제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9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0169" y="255285"/>
            <a:ext cx="8133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다음 중 정보시스템을 모델링할 때 세 가지 관점에 해당하지 않는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624617"/>
            <a:ext cx="6506909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어떤 데이터와 관련이 있는지 분석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실제하는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일은 무엇인지 또는 무엇을 해야 하는지 분석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처리하는 일의 방법에 따라 데이터가 어떻게 영향을 받는지 분석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업무를 </a:t>
            </a:r>
            <a:r>
              <a:rPr lang="ko-KR" alt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처리할 수 있는 프로그램 구성을 어떻게 해야 하는지 분석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2B2E7-B70C-402B-9034-0255773AE738}"/>
              </a:ext>
            </a:extLst>
          </p:cNvPr>
          <p:cNvSpPr/>
          <p:nvPr/>
        </p:nvSpPr>
        <p:spPr>
          <a:xfrm>
            <a:off x="1333576" y="2221331"/>
            <a:ext cx="6571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데이터 모델링의 세 가지 </a:t>
            </a: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중요개념에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속하지 않는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F08C8-D55E-48B1-BE66-BCFEE000A8DE}"/>
              </a:ext>
            </a:extLst>
          </p:cNvPr>
          <p:cNvSpPr/>
          <p:nvPr/>
        </p:nvSpPr>
        <p:spPr>
          <a:xfrm>
            <a:off x="1470245" y="2590663"/>
            <a:ext cx="4523995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관여하는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어떤것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(Things)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관여하는 </a:t>
            </a:r>
            <a:r>
              <a:rPr lang="ko-KR" altLang="en-US" sz="1600" dirty="0" err="1">
                <a:solidFill>
                  <a:srgbClr val="FF0000"/>
                </a:solidFill>
                <a:latin typeface="Abadi" panose="020B0604020104020204" pitchFamily="34" charset="0"/>
              </a:rPr>
              <a:t>어떤것의</a:t>
            </a:r>
            <a:r>
              <a:rPr lang="ko-KR" alt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 행위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(Events)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관여하는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어떤것의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성격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(Attributes)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업무가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관여하는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어떤것의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관계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(Relationships)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8FB4C7-913E-4761-99ED-B930EEA01A78}"/>
              </a:ext>
            </a:extLst>
          </p:cNvPr>
          <p:cNvSpPr/>
          <p:nvPr/>
        </p:nvSpPr>
        <p:spPr>
          <a:xfrm>
            <a:off x="1390649" y="4239392"/>
            <a:ext cx="7026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Noto Sans CJK KR Bold (본문)"/>
              </a:rPr>
              <a:t>문제 </a:t>
            </a:r>
            <a:r>
              <a:rPr lang="en-US" altLang="ko-KR" dirty="0">
                <a:latin typeface="Noto Sans CJK KR Bold (본문)"/>
              </a:rPr>
              <a:t>3. </a:t>
            </a:r>
            <a:r>
              <a:rPr lang="ko-KR" altLang="en-US" dirty="0">
                <a:latin typeface="Noto Sans CJK KR Bold (본문)"/>
              </a:rPr>
              <a:t>발생시점에 따라 구분할 수 있는 </a:t>
            </a:r>
            <a:r>
              <a:rPr lang="ko-KR" altLang="en-US" dirty="0" err="1">
                <a:latin typeface="Noto Sans CJK KR Bold (본문)"/>
              </a:rPr>
              <a:t>엔터티의</a:t>
            </a:r>
            <a:r>
              <a:rPr lang="ko-KR" altLang="en-US" dirty="0">
                <a:latin typeface="Noto Sans CJK KR Bold (본문)"/>
              </a:rPr>
              <a:t> 유형이 아닌 것은</a:t>
            </a:r>
            <a:r>
              <a:rPr lang="en-US" altLang="ko-KR" dirty="0">
                <a:latin typeface="Noto Sans CJK KR Bold (본문)"/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294F04-3D2A-4D1E-BBC4-BAC4D500DF29}"/>
              </a:ext>
            </a:extLst>
          </p:cNvPr>
          <p:cNvSpPr/>
          <p:nvPr/>
        </p:nvSpPr>
        <p:spPr>
          <a:xfrm>
            <a:off x="1470245" y="4608724"/>
            <a:ext cx="3374642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행위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엔터티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Action Entity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중심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엔터티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(Main Entity)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개념 </a:t>
            </a:r>
            <a:r>
              <a:rPr lang="ko-KR" altLang="en-US" sz="1600" dirty="0" err="1">
                <a:solidFill>
                  <a:srgbClr val="FF0000"/>
                </a:solidFill>
                <a:latin typeface="Abadi" panose="020B0604020104020204" pitchFamily="34" charset="0"/>
              </a:rPr>
              <a:t>엔터티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(Conceptual Entity)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기본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엔터티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(Basic Entity)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8" y="201256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4D03E3-5B95-4E51-B567-687AB90377B6}"/>
              </a:ext>
            </a:extLst>
          </p:cNvPr>
          <p:cNvCxnSpPr>
            <a:cxnSpLocks/>
          </p:cNvCxnSpPr>
          <p:nvPr/>
        </p:nvCxnSpPr>
        <p:spPr>
          <a:xfrm>
            <a:off x="1333576" y="399252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연습문제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2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7661" y="306886"/>
            <a:ext cx="324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 모델링의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단계 진행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4666" y="729484"/>
            <a:ext cx="2047200" cy="594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현실세계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069168" y="863583"/>
            <a:ext cx="1909600" cy="32611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22993" y="729481"/>
            <a:ext cx="2047200" cy="594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개념적 구조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813D4A-6F6B-43EC-AC81-30B4847ABA16}"/>
              </a:ext>
            </a:extLst>
          </p:cNvPr>
          <p:cNvSpPr/>
          <p:nvPr/>
        </p:nvSpPr>
        <p:spPr>
          <a:xfrm>
            <a:off x="3973976" y="1128264"/>
            <a:ext cx="2176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  <a:latin typeface="Abadi" panose="020B0604020104020204" pitchFamily="34" charset="0"/>
              </a:rPr>
              <a:t>개념</a:t>
            </a:r>
            <a:r>
              <a:rPr lang="ko-KR" altLang="en-US" sz="1400" dirty="0" smtClean="0">
                <a:latin typeface="Abadi" panose="020B0604020104020204" pitchFamily="34" charset="0"/>
              </a:rPr>
              <a:t> 데이터 모델링</a:t>
            </a:r>
            <a:endParaRPr lang="en-US" altLang="ko-KR" sz="1400" dirty="0" smtClean="0">
              <a:latin typeface="Abadi" panose="020B0604020104020204" pitchFamily="34" charset="0"/>
            </a:endParaRPr>
          </a:p>
          <a:p>
            <a:pPr algn="ctr"/>
            <a:r>
              <a:rPr lang="en-US" altLang="ko-KR" sz="1400" dirty="0" smtClean="0">
                <a:latin typeface="Abadi" panose="020B0604020104020204" pitchFamily="34" charset="0"/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  <a:latin typeface="Abadi" panose="020B0604020104020204" pitchFamily="34" charset="0"/>
              </a:rPr>
              <a:t>추상적</a:t>
            </a:r>
            <a:r>
              <a:rPr lang="en-US" altLang="ko-KR" sz="1400" dirty="0" smtClean="0">
                <a:latin typeface="Abadi" panose="020B0604020104020204" pitchFamily="34" charset="0"/>
              </a:rPr>
              <a:t>)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6322993" y="1835563"/>
            <a:ext cx="2047200" cy="594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논리적 구조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 rot="5400000">
            <a:off x="7122482" y="1419117"/>
            <a:ext cx="384596" cy="32611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813D4A-6F6B-43EC-AC81-30B4847ABA16}"/>
              </a:ext>
            </a:extLst>
          </p:cNvPr>
          <p:cNvSpPr/>
          <p:nvPr/>
        </p:nvSpPr>
        <p:spPr>
          <a:xfrm>
            <a:off x="7527034" y="1433137"/>
            <a:ext cx="1634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  <a:latin typeface="Abadi" panose="020B0604020104020204" pitchFamily="34" charset="0"/>
              </a:rPr>
              <a:t>논리</a:t>
            </a:r>
            <a:r>
              <a:rPr lang="ko-KR" altLang="en-US" sz="1400" dirty="0" smtClean="0">
                <a:latin typeface="Abadi" panose="020B0604020104020204" pitchFamily="34" charset="0"/>
              </a:rPr>
              <a:t> 데이터 모델링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4069168" y="1969661"/>
            <a:ext cx="1909600" cy="32611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54666" y="1835563"/>
            <a:ext cx="2047200" cy="594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물리 구조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03641"/>
              </p:ext>
            </p:extLst>
          </p:nvPr>
        </p:nvGraphicFramePr>
        <p:xfrm>
          <a:off x="1754667" y="2864011"/>
          <a:ext cx="9719295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6816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8492479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215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66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개념적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모델링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추상화 수준이 높고 업무 중심적이고 </a:t>
                      </a: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포괄적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 수준의 모델링 진행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전사적 데이터 모델링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EA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수립 시 많이 사용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6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논리적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모델링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시스템으로 구축하고자 하는 업무에 대해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Key,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관계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등을 정확하게 표현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 사용성이 높음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6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물리적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모델링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실제로 데이터베이스에 이식할 수 있도록 성능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등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물리적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성격을 고려하여 설계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813D4A-6F6B-43EC-AC81-30B4847ABA16}"/>
              </a:ext>
            </a:extLst>
          </p:cNvPr>
          <p:cNvSpPr/>
          <p:nvPr/>
        </p:nvSpPr>
        <p:spPr>
          <a:xfrm>
            <a:off x="3973976" y="2243721"/>
            <a:ext cx="2176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  <a:latin typeface="Abadi" panose="020B0604020104020204" pitchFamily="34" charset="0"/>
              </a:rPr>
              <a:t>물리</a:t>
            </a:r>
            <a:r>
              <a:rPr lang="ko-KR" altLang="en-US" sz="1400" dirty="0" smtClean="0">
                <a:latin typeface="Abadi" panose="020B0604020104020204" pitchFamily="34" charset="0"/>
              </a:rPr>
              <a:t> 데이터 모델링</a:t>
            </a:r>
            <a:endParaRPr lang="en-US" altLang="ko-KR" sz="1400" dirty="0" smtClean="0">
              <a:latin typeface="Abadi" panose="020B0604020104020204" pitchFamily="34" charset="0"/>
            </a:endParaRPr>
          </a:p>
          <a:p>
            <a:pPr algn="ctr"/>
            <a:r>
              <a:rPr lang="en-US" altLang="ko-KR" sz="1400" dirty="0" smtClean="0">
                <a:latin typeface="Abadi" panose="020B0604020104020204" pitchFamily="34" charset="0"/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  <a:latin typeface="Abadi" panose="020B0604020104020204" pitchFamily="34" charset="0"/>
              </a:rPr>
              <a:t>구체적</a:t>
            </a:r>
            <a:r>
              <a:rPr lang="en-US" altLang="ko-KR" sz="1400" dirty="0" smtClean="0">
                <a:latin typeface="Abadi" panose="020B0604020104020204" pitchFamily="34" charset="0"/>
              </a:rPr>
              <a:t>)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437661" y="4869152"/>
            <a:ext cx="5704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프로젝트 생명주기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(Life Cycle)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에서 데이터 모델링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57952" y="5257804"/>
            <a:ext cx="8321317" cy="1126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프로젝트 생명 주기는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정보전략계획 </a:t>
            </a:r>
            <a:r>
              <a:rPr lang="en-US" altLang="ko-KR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-&gt;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분석</a:t>
            </a:r>
            <a:r>
              <a:rPr lang="en-US" altLang="ko-KR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-&gt;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설계 </a:t>
            </a:r>
            <a:r>
              <a:rPr lang="en-US" altLang="ko-KR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-&gt;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개발 </a:t>
            </a:r>
            <a:r>
              <a:rPr lang="en-US" altLang="ko-KR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-&gt;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테스트 </a:t>
            </a:r>
            <a:r>
              <a:rPr lang="en-US" altLang="ko-KR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-&gt;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전환</a:t>
            </a:r>
            <a:r>
              <a:rPr lang="en-US" altLang="ko-KR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/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이행 단계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 있음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Noto Sans Mono CJK KR Bold" panose="020B0800000000000000" pitchFamily="34" charset="-127"/>
              </a:rPr>
              <a:t>정보전략계획</a:t>
            </a:r>
            <a:r>
              <a:rPr lang="en-US" altLang="ko-KR" sz="1400" dirty="0" smtClean="0">
                <a:latin typeface="Noto Sans Mono CJK KR Bold" panose="020B0800000000000000" pitchFamily="34" charset="-127"/>
              </a:rPr>
              <a:t>/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분석 단계 </a:t>
            </a:r>
            <a:r>
              <a:rPr lang="en-US" altLang="ko-KR" sz="1400" dirty="0" smtClean="0">
                <a:latin typeface="Noto Sans Mono CJK KR Bold" panose="020B0800000000000000" pitchFamily="34" charset="-127"/>
              </a:rPr>
              <a:t>: 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개념적 데이터 모델링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Noto Sans Mono CJK KR Bold" panose="020B0800000000000000" pitchFamily="34" charset="-127"/>
              </a:rPr>
              <a:t>분석 단계 </a:t>
            </a:r>
            <a:r>
              <a:rPr lang="en-US" altLang="ko-KR" sz="1400" dirty="0" smtClean="0">
                <a:latin typeface="Noto Sans Mono CJK KR Bold" panose="020B0800000000000000" pitchFamily="34" charset="-127"/>
              </a:rPr>
              <a:t>: 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논리적 데이터 모델링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Noto Sans Mono CJK KR Bold" panose="020B0800000000000000" pitchFamily="34" charset="-127"/>
              </a:rPr>
              <a:t>설계 단계 </a:t>
            </a:r>
            <a:r>
              <a:rPr lang="en-US" altLang="ko-KR" sz="1400" dirty="0" smtClean="0">
                <a:latin typeface="Noto Sans Mono CJK KR Bold" panose="020B0800000000000000" pitchFamily="34" charset="-127"/>
              </a:rPr>
              <a:t>: 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물리적 데이터 모델링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데이터모델의 이해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0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0169" y="255285"/>
            <a:ext cx="1028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이 속성이 없어도 다른 속성을 이용하여 결과를 도출할 수 있는 특징을 가진 속성의 이름은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AutoShape 4" descr="디비투 - 해시넷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624617"/>
            <a:ext cx="3339376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설계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속성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(Designed Attribute)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파생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속성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(Derived Attribute)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기본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속성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(Basic Attribute)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관계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속성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(Associative Attribute)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2B2E7-B70C-402B-9034-0255773AE738}"/>
              </a:ext>
            </a:extLst>
          </p:cNvPr>
          <p:cNvSpPr/>
          <p:nvPr/>
        </p:nvSpPr>
        <p:spPr>
          <a:xfrm>
            <a:off x="1333576" y="2221331"/>
            <a:ext cx="5626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5.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엔터티의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특징에 포함되지 않는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F08C8-D55E-48B1-BE66-BCFEE000A8DE}"/>
              </a:ext>
            </a:extLst>
          </p:cNvPr>
          <p:cNvSpPr/>
          <p:nvPr/>
        </p:nvSpPr>
        <p:spPr>
          <a:xfrm>
            <a:off x="1470245" y="2590663"/>
            <a:ext cx="6320961" cy="1251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반드시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해당 업무에서 필요하다고 관리하고자 하는 정보 이여야 한다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유일한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식별자에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의해 식별이 가능해야 한다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엔터티는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업무 프로세스에 의해 이용되어야 한다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엔터티는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반드시 속성이 없어도 된다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8FB4C7-913E-4761-99ED-B930EEA01A78}"/>
              </a:ext>
            </a:extLst>
          </p:cNvPr>
          <p:cNvSpPr/>
          <p:nvPr/>
        </p:nvSpPr>
        <p:spPr>
          <a:xfrm>
            <a:off x="1390649" y="4239392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Noto Sans CJK KR Bold (본문)"/>
              </a:rPr>
              <a:t>문제 </a:t>
            </a:r>
            <a:r>
              <a:rPr lang="en-US" altLang="ko-KR" dirty="0" smtClean="0">
                <a:latin typeface="Noto Sans CJK KR Bold (본문)"/>
              </a:rPr>
              <a:t>6. </a:t>
            </a:r>
            <a:r>
              <a:rPr lang="ko-KR" altLang="en-US" dirty="0">
                <a:latin typeface="Noto Sans CJK KR Bold (본문)"/>
              </a:rPr>
              <a:t>다음 설명이 나타내는 데이터 모델의 개념은 무엇인가</a:t>
            </a:r>
            <a:r>
              <a:rPr lang="en-US" altLang="ko-KR" dirty="0">
                <a:latin typeface="Noto Sans CJK KR Bold (본문)"/>
              </a:rPr>
              <a:t>?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8" y="201256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4D03E3-5B95-4E51-B567-687AB90377B6}"/>
              </a:ext>
            </a:extLst>
          </p:cNvPr>
          <p:cNvCxnSpPr>
            <a:cxnSpLocks/>
          </p:cNvCxnSpPr>
          <p:nvPr/>
        </p:nvCxnSpPr>
        <p:spPr>
          <a:xfrm>
            <a:off x="1333576" y="399252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연습문제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294F04-3D2A-4D1E-BBC4-BAC4D500DF29}"/>
              </a:ext>
            </a:extLst>
          </p:cNvPr>
          <p:cNvSpPr/>
          <p:nvPr/>
        </p:nvSpPr>
        <p:spPr>
          <a:xfrm>
            <a:off x="1582725" y="5221463"/>
            <a:ext cx="3461204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badi" panose="020B0604020104020204" pitchFamily="34" charset="0"/>
              </a:rPr>
              <a:t>도메인</a:t>
            </a:r>
            <a:r>
              <a:rPr lang="en-US" altLang="ko-KR" sz="1600" dirty="0">
                <a:latin typeface="Abadi" panose="020B0604020104020204" pitchFamily="34" charset="0"/>
              </a:rPr>
              <a:t>(Domain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용어사전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(Word Dictionary)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속성사전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(Attribute Dictionary)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시스템카탈로그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(System catalog)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82725" y="4629886"/>
            <a:ext cx="10062632" cy="591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latinLnBrk="0">
              <a:lnSpc>
                <a:spcPct val="120000"/>
              </a:lnSpc>
              <a:spcAft>
                <a:spcPts val="0"/>
              </a:spcAft>
            </a:pPr>
            <a:r>
              <a:rPr lang="ko-KR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학생이라는 </a:t>
            </a:r>
            <a:r>
              <a:rPr lang="ko-KR" altLang="ko-KR" sz="1400" kern="0" dirty="0" err="1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엔터티가</a:t>
            </a:r>
            <a:r>
              <a:rPr lang="ko-KR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 있을 때 학점이라는 속성의 값의 범위는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 0.0 </a:t>
            </a:r>
            <a:r>
              <a:rPr lang="ko-KR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에서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 4.0 </a:t>
            </a:r>
            <a:r>
              <a:rPr lang="ko-KR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사이의 실수 값이며 주소라는 속성은 길이가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 20</a:t>
            </a:r>
            <a:r>
              <a:rPr lang="ko-KR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자리 이내의 문자열로 정의할 수 있다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.</a:t>
            </a:r>
            <a:endParaRPr lang="ko-KR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0169" y="255285"/>
            <a:ext cx="1028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이 속성이 없어도 다른 속성을 이용하여 결과를 도출할 수 있는 특징을 가진 속성의 이름은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624617"/>
            <a:ext cx="3339376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설계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속성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(Designed Attribute)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파생 </a:t>
            </a:r>
            <a:r>
              <a:rPr lang="ko-KR" alt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속성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(Derived Attribute)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기본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속성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(Basic Attribute)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관계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속성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(Associative Attribute)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2B2E7-B70C-402B-9034-0255773AE738}"/>
              </a:ext>
            </a:extLst>
          </p:cNvPr>
          <p:cNvSpPr/>
          <p:nvPr/>
        </p:nvSpPr>
        <p:spPr>
          <a:xfrm>
            <a:off x="1333576" y="2221331"/>
            <a:ext cx="5626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5.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엔터티의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특징에 포함되지 않는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F08C8-D55E-48B1-BE66-BCFEE000A8DE}"/>
              </a:ext>
            </a:extLst>
          </p:cNvPr>
          <p:cNvSpPr/>
          <p:nvPr/>
        </p:nvSpPr>
        <p:spPr>
          <a:xfrm>
            <a:off x="1470245" y="2590663"/>
            <a:ext cx="632096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반드시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해당 업무에서 필요하다고 관리하고자 하는 정보 이여야 한다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유일한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식별자에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의해 식별이 가능해야 한다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엔터티는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업무 프로세스에 의해 이용되어야 한다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FF0000"/>
                </a:solidFill>
                <a:latin typeface="Abadi" panose="020B0604020104020204" pitchFamily="34" charset="0"/>
              </a:rPr>
              <a:t>엔터티는</a:t>
            </a:r>
            <a:r>
              <a:rPr lang="ko-KR" altLang="en-US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반드시 속성이 없어도 된다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8FB4C7-913E-4761-99ED-B930EEA01A78}"/>
              </a:ext>
            </a:extLst>
          </p:cNvPr>
          <p:cNvSpPr/>
          <p:nvPr/>
        </p:nvSpPr>
        <p:spPr>
          <a:xfrm>
            <a:off x="1390649" y="4239392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Noto Sans CJK KR Bold (본문)"/>
              </a:rPr>
              <a:t>문제 </a:t>
            </a:r>
            <a:r>
              <a:rPr lang="en-US" altLang="ko-KR" dirty="0" smtClean="0">
                <a:latin typeface="Noto Sans CJK KR Bold (본문)"/>
              </a:rPr>
              <a:t>6. </a:t>
            </a:r>
            <a:r>
              <a:rPr lang="ko-KR" altLang="en-US" dirty="0">
                <a:latin typeface="Noto Sans CJK KR Bold (본문)"/>
              </a:rPr>
              <a:t>다음 설명이 나타내는 데이터 모델의 개념은 무엇인가</a:t>
            </a:r>
            <a:r>
              <a:rPr lang="en-US" altLang="ko-KR" dirty="0">
                <a:latin typeface="Noto Sans CJK KR Bold (본문)"/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294F04-3D2A-4D1E-BBC4-BAC4D500DF29}"/>
              </a:ext>
            </a:extLst>
          </p:cNvPr>
          <p:cNvSpPr/>
          <p:nvPr/>
        </p:nvSpPr>
        <p:spPr>
          <a:xfrm>
            <a:off x="1582725" y="5221463"/>
            <a:ext cx="3461204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도메인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(Domain)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용어사전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(Word Dictionary)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속성사전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(Attribute Dictionary)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시스템카탈로그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(System catalog)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8" y="201256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4D03E3-5B95-4E51-B567-687AB90377B6}"/>
              </a:ext>
            </a:extLst>
          </p:cNvPr>
          <p:cNvCxnSpPr>
            <a:cxnSpLocks/>
          </p:cNvCxnSpPr>
          <p:nvPr/>
        </p:nvCxnSpPr>
        <p:spPr>
          <a:xfrm>
            <a:off x="1333576" y="399252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582725" y="4629886"/>
            <a:ext cx="10062632" cy="591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latinLnBrk="0">
              <a:lnSpc>
                <a:spcPct val="120000"/>
              </a:lnSpc>
              <a:spcAft>
                <a:spcPts val="0"/>
              </a:spcAft>
            </a:pPr>
            <a:r>
              <a:rPr lang="ko-KR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학생이라는 </a:t>
            </a:r>
            <a:r>
              <a:rPr lang="ko-KR" altLang="ko-KR" sz="1400" kern="0" dirty="0" err="1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엔터티가</a:t>
            </a:r>
            <a:r>
              <a:rPr lang="ko-KR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 있을 때 학점이라는 속성의 값의 범위는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 0.0 </a:t>
            </a:r>
            <a:r>
              <a:rPr lang="ko-KR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에서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 4.0 </a:t>
            </a:r>
            <a:r>
              <a:rPr lang="ko-KR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사이의 실수 값이며 주소라는 속성은 길이가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 20</a:t>
            </a:r>
            <a:r>
              <a:rPr lang="ko-KR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자리 이내의 문자열로 정의할 수 있다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.</a:t>
            </a:r>
            <a:endParaRPr lang="ko-KR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연습문제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4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0169" y="255285"/>
            <a:ext cx="891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7. </a:t>
            </a: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엔터티간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1:1, 1:M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과 같이 관계의 </a:t>
            </a: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기수성을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나타내는 것을 무엇이라 하는가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6" name="AutoShape 4" descr="디비투 - 해시넷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624617"/>
            <a:ext cx="4310795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badi" panose="020B0604020104020204" pitchFamily="34" charset="0"/>
              </a:rPr>
              <a:t>관계명</a:t>
            </a:r>
            <a:r>
              <a:rPr lang="en-US" altLang="ko-KR" sz="1600" dirty="0">
                <a:latin typeface="Abadi" panose="020B0604020104020204" pitchFamily="34" charset="0"/>
              </a:rPr>
              <a:t>(Relationship Membership)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badi" panose="020B0604020104020204" pitchFamily="34" charset="0"/>
              </a:rPr>
              <a:t>관계차수</a:t>
            </a:r>
            <a:r>
              <a:rPr lang="en-US" altLang="ko-KR" sz="1600" dirty="0">
                <a:latin typeface="Abadi" panose="020B0604020104020204" pitchFamily="34" charset="0"/>
              </a:rPr>
              <a:t>(Relationship Degree/Cardinality)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badi" panose="020B0604020104020204" pitchFamily="34" charset="0"/>
              </a:rPr>
              <a:t>관계선택성</a:t>
            </a:r>
            <a:r>
              <a:rPr lang="en-US" altLang="ko-KR" sz="1600" dirty="0">
                <a:latin typeface="Abadi" panose="020B0604020104020204" pitchFamily="34" charset="0"/>
              </a:rPr>
              <a:t>(Relationship Optionality)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badi" panose="020B0604020104020204" pitchFamily="34" charset="0"/>
              </a:rPr>
              <a:t>관계정의</a:t>
            </a:r>
            <a:r>
              <a:rPr lang="en-US" altLang="ko-KR" sz="1600" dirty="0">
                <a:latin typeface="Abadi" panose="020B0604020104020204" pitchFamily="34" charset="0"/>
              </a:rPr>
              <a:t>(Relationship Definition)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2B2E7-B70C-402B-9034-0255773AE738}"/>
              </a:ext>
            </a:extLst>
          </p:cNvPr>
          <p:cNvSpPr/>
          <p:nvPr/>
        </p:nvSpPr>
        <p:spPr>
          <a:xfrm>
            <a:off x="1333576" y="2221331"/>
            <a:ext cx="761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8.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관계를 정의할 때 주요하게 체크해야 하는 사항과 거리가 먼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F08C8-D55E-48B1-BE66-BCFEE000A8DE}"/>
              </a:ext>
            </a:extLst>
          </p:cNvPr>
          <p:cNvSpPr/>
          <p:nvPr/>
        </p:nvSpPr>
        <p:spPr>
          <a:xfrm>
            <a:off x="1470245" y="2590663"/>
            <a:ext cx="638508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badi" panose="020B0604020104020204" pitchFamily="34" charset="0"/>
              </a:rPr>
              <a:t>두 </a:t>
            </a:r>
            <a:r>
              <a:rPr lang="ko-KR" altLang="en-US" sz="1600" dirty="0">
                <a:latin typeface="Abadi" panose="020B0604020104020204" pitchFamily="34" charset="0"/>
              </a:rPr>
              <a:t>개의 </a:t>
            </a:r>
            <a:r>
              <a:rPr lang="ko-KR" altLang="en-US" sz="1600" dirty="0" err="1">
                <a:latin typeface="Abadi" panose="020B0604020104020204" pitchFamily="34" charset="0"/>
              </a:rPr>
              <a:t>엔터티</a:t>
            </a:r>
            <a:r>
              <a:rPr lang="ko-KR" altLang="en-US" sz="1600" dirty="0">
                <a:latin typeface="Abadi" panose="020B0604020104020204" pitchFamily="34" charset="0"/>
              </a:rPr>
              <a:t> 사이에 관심있는 </a:t>
            </a:r>
            <a:r>
              <a:rPr lang="ko-KR" altLang="en-US" sz="1600" dirty="0" err="1">
                <a:latin typeface="Abadi" panose="020B0604020104020204" pitchFamily="34" charset="0"/>
              </a:rPr>
              <a:t>연관규칙이</a:t>
            </a:r>
            <a:r>
              <a:rPr lang="ko-KR" altLang="en-US" sz="1600" dirty="0">
                <a:latin typeface="Abadi" panose="020B0604020104020204" pitchFamily="34" charset="0"/>
              </a:rPr>
              <a:t> 존재하는가</a:t>
            </a:r>
            <a:r>
              <a:rPr lang="en-US" altLang="ko-KR" sz="1600" dirty="0">
                <a:latin typeface="Abadi" panose="020B0604020104020204" pitchFamily="34" charset="0"/>
              </a:rPr>
              <a:t>?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badi" panose="020B0604020104020204" pitchFamily="34" charset="0"/>
              </a:rPr>
              <a:t>두 </a:t>
            </a:r>
            <a:r>
              <a:rPr lang="ko-KR" altLang="en-US" sz="1600" dirty="0">
                <a:latin typeface="Abadi" panose="020B0604020104020204" pitchFamily="34" charset="0"/>
              </a:rPr>
              <a:t>개의 </a:t>
            </a:r>
            <a:r>
              <a:rPr lang="ko-KR" altLang="en-US" sz="1600" dirty="0" err="1">
                <a:latin typeface="Abadi" panose="020B0604020104020204" pitchFamily="34" charset="0"/>
              </a:rPr>
              <a:t>엔터티</a:t>
            </a:r>
            <a:r>
              <a:rPr lang="ko-KR" altLang="en-US" sz="1600" dirty="0">
                <a:latin typeface="Abadi" panose="020B0604020104020204" pitchFamily="34" charset="0"/>
              </a:rPr>
              <a:t> 사이에 정보의 조합이 발생되는가</a:t>
            </a:r>
            <a:r>
              <a:rPr lang="en-US" altLang="ko-KR" sz="1600" dirty="0">
                <a:latin typeface="Abadi" panose="020B0604020104020204" pitchFamily="34" charset="0"/>
              </a:rPr>
              <a:t>?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badi" panose="020B0604020104020204" pitchFamily="34" charset="0"/>
              </a:rPr>
              <a:t>업무기술서</a:t>
            </a:r>
            <a:r>
              <a:rPr lang="en-US" altLang="ko-KR" sz="1600" dirty="0">
                <a:latin typeface="Abadi" panose="020B0604020104020204" pitchFamily="34" charset="0"/>
              </a:rPr>
              <a:t>, </a:t>
            </a:r>
            <a:r>
              <a:rPr lang="ko-KR" altLang="en-US" sz="1600" dirty="0" err="1">
                <a:latin typeface="Abadi" panose="020B0604020104020204" pitchFamily="34" charset="0"/>
              </a:rPr>
              <a:t>장표에</a:t>
            </a:r>
            <a:r>
              <a:rPr lang="ko-KR" altLang="en-US" sz="1600" dirty="0">
                <a:latin typeface="Abadi" panose="020B0604020104020204" pitchFamily="34" charset="0"/>
              </a:rPr>
              <a:t> </a:t>
            </a:r>
            <a:r>
              <a:rPr lang="ko-KR" altLang="en-US" sz="1600" dirty="0" err="1">
                <a:latin typeface="Abadi" panose="020B0604020104020204" pitchFamily="34" charset="0"/>
              </a:rPr>
              <a:t>관계연결에</a:t>
            </a:r>
            <a:r>
              <a:rPr lang="ko-KR" altLang="en-US" sz="1600" dirty="0">
                <a:latin typeface="Abadi" panose="020B0604020104020204" pitchFamily="34" charset="0"/>
              </a:rPr>
              <a:t> 대한 규칙이 서술되어 있는가</a:t>
            </a:r>
            <a:r>
              <a:rPr lang="en-US" altLang="ko-KR" sz="1600" dirty="0">
                <a:latin typeface="Abadi" panose="020B0604020104020204" pitchFamily="34" charset="0"/>
              </a:rPr>
              <a:t>?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badi" panose="020B0604020104020204" pitchFamily="34" charset="0"/>
              </a:rPr>
              <a:t>업무기술서</a:t>
            </a:r>
            <a:r>
              <a:rPr lang="en-US" altLang="ko-KR" sz="1600" dirty="0">
                <a:latin typeface="Abadi" panose="020B0604020104020204" pitchFamily="34" charset="0"/>
              </a:rPr>
              <a:t>, </a:t>
            </a:r>
            <a:r>
              <a:rPr lang="ko-KR" altLang="en-US" sz="1600" dirty="0" err="1">
                <a:latin typeface="Abadi" panose="020B0604020104020204" pitchFamily="34" charset="0"/>
              </a:rPr>
              <a:t>장표에</a:t>
            </a:r>
            <a:r>
              <a:rPr lang="ko-KR" altLang="en-US" sz="1600" dirty="0">
                <a:latin typeface="Abadi" panose="020B0604020104020204" pitchFamily="34" charset="0"/>
              </a:rPr>
              <a:t> </a:t>
            </a:r>
            <a:r>
              <a:rPr lang="ko-KR" altLang="en-US" sz="1600" dirty="0" err="1">
                <a:latin typeface="Abadi" panose="020B0604020104020204" pitchFamily="34" charset="0"/>
              </a:rPr>
              <a:t>관계연결을</a:t>
            </a:r>
            <a:r>
              <a:rPr lang="ko-KR" altLang="en-US" sz="1600" dirty="0">
                <a:latin typeface="Abadi" panose="020B0604020104020204" pitchFamily="34" charset="0"/>
              </a:rPr>
              <a:t> 가능하게 하는 명사</a:t>
            </a:r>
            <a:r>
              <a:rPr lang="en-US" altLang="ko-KR" sz="1600" dirty="0">
                <a:latin typeface="Abadi" panose="020B0604020104020204" pitchFamily="34" charset="0"/>
              </a:rPr>
              <a:t>(Noun)</a:t>
            </a:r>
            <a:r>
              <a:rPr lang="ko-KR" altLang="en-US" sz="1600" dirty="0">
                <a:latin typeface="Abadi" panose="020B0604020104020204" pitchFamily="34" charset="0"/>
              </a:rPr>
              <a:t>가 있는가</a:t>
            </a:r>
            <a:r>
              <a:rPr lang="en-US" altLang="ko-KR" sz="1600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8FB4C7-913E-4761-99ED-B930EEA01A78}"/>
              </a:ext>
            </a:extLst>
          </p:cNvPr>
          <p:cNvSpPr/>
          <p:nvPr/>
        </p:nvSpPr>
        <p:spPr>
          <a:xfrm>
            <a:off x="1390649" y="4239392"/>
            <a:ext cx="53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Noto Sans CJK KR Bold (본문)"/>
              </a:rPr>
              <a:t>문제 </a:t>
            </a:r>
            <a:r>
              <a:rPr lang="en-US" altLang="ko-KR" dirty="0">
                <a:latin typeface="Noto Sans CJK KR Bold (본문)"/>
              </a:rPr>
              <a:t>9. </a:t>
            </a:r>
            <a:r>
              <a:rPr lang="ko-KR" altLang="en-US" dirty="0">
                <a:latin typeface="Noto Sans CJK KR Bold (본문)"/>
              </a:rPr>
              <a:t>식별자의 </a:t>
            </a:r>
            <a:r>
              <a:rPr lang="ko-KR" altLang="en-US" dirty="0" err="1">
                <a:latin typeface="Noto Sans CJK KR Bold (본문)"/>
              </a:rPr>
              <a:t>대체여부에</a:t>
            </a:r>
            <a:r>
              <a:rPr lang="ko-KR" altLang="en-US" dirty="0">
                <a:latin typeface="Noto Sans CJK KR Bold (본문)"/>
              </a:rPr>
              <a:t> 따라 분류하는 방식은</a:t>
            </a:r>
            <a:r>
              <a:rPr lang="en-US" altLang="ko-KR" dirty="0">
                <a:latin typeface="Noto Sans CJK KR Bold (본문)"/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294F04-3D2A-4D1E-BBC4-BAC4D500DF29}"/>
              </a:ext>
            </a:extLst>
          </p:cNvPr>
          <p:cNvSpPr/>
          <p:nvPr/>
        </p:nvSpPr>
        <p:spPr>
          <a:xfrm>
            <a:off x="1470245" y="4608724"/>
            <a:ext cx="2600392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badi" panose="020B0604020104020204" pitchFamily="34" charset="0"/>
              </a:rPr>
              <a:t>주식별자</a:t>
            </a:r>
            <a:r>
              <a:rPr lang="ko-KR" altLang="en-US" sz="1600" dirty="0" smtClean="0"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latin typeface="Abadi" panose="020B0604020104020204" pitchFamily="34" charset="0"/>
              </a:rPr>
              <a:t>- </a:t>
            </a:r>
            <a:r>
              <a:rPr lang="ko-KR" altLang="en-US" sz="1600" dirty="0" err="1">
                <a:latin typeface="Abadi" panose="020B0604020104020204" pitchFamily="34" charset="0"/>
              </a:rPr>
              <a:t>보조식별자</a:t>
            </a:r>
            <a:endParaRPr lang="ko-KR" altLang="en-US" sz="16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badi" panose="020B0604020104020204" pitchFamily="34" charset="0"/>
              </a:rPr>
              <a:t>내부식별자</a:t>
            </a:r>
            <a:r>
              <a:rPr lang="ko-KR" altLang="en-US" sz="1600" dirty="0" smtClean="0"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latin typeface="Abadi" panose="020B0604020104020204" pitchFamily="34" charset="0"/>
              </a:rPr>
              <a:t>- </a:t>
            </a:r>
            <a:r>
              <a:rPr lang="ko-KR" altLang="en-US" sz="1600" dirty="0" err="1">
                <a:latin typeface="Abadi" panose="020B0604020104020204" pitchFamily="34" charset="0"/>
              </a:rPr>
              <a:t>외부식별자</a:t>
            </a:r>
            <a:endParaRPr lang="ko-KR" altLang="en-US" sz="16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badi" panose="020B0604020104020204" pitchFamily="34" charset="0"/>
              </a:rPr>
              <a:t>본질식별자</a:t>
            </a:r>
            <a:r>
              <a:rPr lang="ko-KR" altLang="en-US" sz="1600" dirty="0" smtClean="0"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latin typeface="Abadi" panose="020B0604020104020204" pitchFamily="34" charset="0"/>
              </a:rPr>
              <a:t>- </a:t>
            </a:r>
            <a:r>
              <a:rPr lang="ko-KR" altLang="en-US" sz="1600" dirty="0" err="1">
                <a:latin typeface="Abadi" panose="020B0604020104020204" pitchFamily="34" charset="0"/>
              </a:rPr>
              <a:t>인조식별자</a:t>
            </a:r>
            <a:endParaRPr lang="ko-KR" altLang="en-US" sz="16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badi" panose="020B0604020104020204" pitchFamily="34" charset="0"/>
              </a:rPr>
              <a:t>단일식별자</a:t>
            </a:r>
            <a:r>
              <a:rPr lang="ko-KR" altLang="en-US" sz="1600" dirty="0" smtClean="0"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latin typeface="Abadi" panose="020B0604020104020204" pitchFamily="34" charset="0"/>
              </a:rPr>
              <a:t>- </a:t>
            </a:r>
            <a:r>
              <a:rPr lang="ko-KR" altLang="en-US" sz="1600" dirty="0" err="1">
                <a:latin typeface="Abadi" panose="020B0604020104020204" pitchFamily="34" charset="0"/>
              </a:rPr>
              <a:t>복합식별자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8" y="201256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4D03E3-5B95-4E51-B567-687AB90377B6}"/>
              </a:ext>
            </a:extLst>
          </p:cNvPr>
          <p:cNvCxnSpPr>
            <a:cxnSpLocks/>
          </p:cNvCxnSpPr>
          <p:nvPr/>
        </p:nvCxnSpPr>
        <p:spPr>
          <a:xfrm>
            <a:off x="1333576" y="399252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연습문제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0169" y="255285"/>
            <a:ext cx="891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7. </a:t>
            </a: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엔터티간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1:1, 1:M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과 같이 관계의 </a:t>
            </a:r>
            <a:r>
              <a:rPr lang="ko-KR" altLang="en-US" b="1" dirty="0" err="1">
                <a:solidFill>
                  <a:srgbClr val="000000"/>
                </a:solidFill>
                <a:latin typeface="Open Sans"/>
              </a:rPr>
              <a:t>기수성을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나타내는 것을 무엇이라 하는가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624617"/>
            <a:ext cx="4310795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관계명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(Relationship Membership)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FF0000"/>
                </a:solidFill>
                <a:latin typeface="Abadi" panose="020B0604020104020204" pitchFamily="34" charset="0"/>
              </a:rPr>
              <a:t>관계차수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(Relationship Degree/Cardinality)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관계선택성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(Relationship Optionality)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관계정의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(Relationship Definition)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2B2E7-B70C-402B-9034-0255773AE738}"/>
              </a:ext>
            </a:extLst>
          </p:cNvPr>
          <p:cNvSpPr/>
          <p:nvPr/>
        </p:nvSpPr>
        <p:spPr>
          <a:xfrm>
            <a:off x="1333576" y="2221331"/>
            <a:ext cx="761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8.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관계를 정의할 때 주요하게 체크해야 하는 사항과 거리가 먼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F08C8-D55E-48B1-BE66-BCFEE000A8DE}"/>
              </a:ext>
            </a:extLst>
          </p:cNvPr>
          <p:cNvSpPr/>
          <p:nvPr/>
        </p:nvSpPr>
        <p:spPr>
          <a:xfrm>
            <a:off x="1470245" y="2590663"/>
            <a:ext cx="638508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두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개의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엔터티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사이에 관심있는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연관규칙이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존재하는가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?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두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개의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엔터티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사이에 정보의 조합이 발생되는가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?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업무기술서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장표에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관계연결에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대한 규칙이 서술되어 있는가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?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FF0000"/>
                </a:solidFill>
                <a:latin typeface="Abadi" panose="020B0604020104020204" pitchFamily="34" charset="0"/>
              </a:rPr>
              <a:t>업무기술서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  <a:latin typeface="Abadi" panose="020B0604020104020204" pitchFamily="34" charset="0"/>
              </a:rPr>
              <a:t>장표에</a:t>
            </a:r>
            <a:r>
              <a:rPr lang="ko-KR" alt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Abadi" panose="020B0604020104020204" pitchFamily="34" charset="0"/>
              </a:rPr>
              <a:t>관계연결을</a:t>
            </a:r>
            <a:r>
              <a:rPr lang="ko-KR" alt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 가능하게 하는 명사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(Noun)</a:t>
            </a:r>
            <a:r>
              <a:rPr lang="ko-KR" alt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가 있는가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8FB4C7-913E-4761-99ED-B930EEA01A78}"/>
              </a:ext>
            </a:extLst>
          </p:cNvPr>
          <p:cNvSpPr/>
          <p:nvPr/>
        </p:nvSpPr>
        <p:spPr>
          <a:xfrm>
            <a:off x="1390649" y="4239392"/>
            <a:ext cx="53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Noto Sans CJK KR Bold (본문)"/>
              </a:rPr>
              <a:t>문제 </a:t>
            </a:r>
            <a:r>
              <a:rPr lang="en-US" altLang="ko-KR" dirty="0">
                <a:latin typeface="Noto Sans CJK KR Bold (본문)"/>
              </a:rPr>
              <a:t>9. </a:t>
            </a:r>
            <a:r>
              <a:rPr lang="ko-KR" altLang="en-US" dirty="0">
                <a:latin typeface="Noto Sans CJK KR Bold (본문)"/>
              </a:rPr>
              <a:t>식별자의 </a:t>
            </a:r>
            <a:r>
              <a:rPr lang="ko-KR" altLang="en-US" dirty="0" err="1">
                <a:latin typeface="Noto Sans CJK KR Bold (본문)"/>
              </a:rPr>
              <a:t>대체여부에</a:t>
            </a:r>
            <a:r>
              <a:rPr lang="ko-KR" altLang="en-US" dirty="0">
                <a:latin typeface="Noto Sans CJK KR Bold (본문)"/>
              </a:rPr>
              <a:t> 따라 분류하는 방식은</a:t>
            </a:r>
            <a:r>
              <a:rPr lang="en-US" altLang="ko-KR" dirty="0">
                <a:latin typeface="Noto Sans CJK KR Bold (본문)"/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294F04-3D2A-4D1E-BBC4-BAC4D500DF29}"/>
              </a:ext>
            </a:extLst>
          </p:cNvPr>
          <p:cNvSpPr/>
          <p:nvPr/>
        </p:nvSpPr>
        <p:spPr>
          <a:xfrm>
            <a:off x="1470245" y="4608724"/>
            <a:ext cx="2600392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주식별자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보조식별자</a:t>
            </a:r>
            <a:endParaRPr lang="ko-KR" altLang="en-US" sz="1600" dirty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내부식별자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외부식별자</a:t>
            </a:r>
            <a:endParaRPr lang="ko-KR" altLang="en-US" sz="1600" dirty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FF0000"/>
                </a:solidFill>
                <a:latin typeface="Abadi" panose="020B0604020104020204" pitchFamily="34" charset="0"/>
              </a:rPr>
              <a:t>본질식별자</a:t>
            </a:r>
            <a:r>
              <a:rPr lang="ko-KR" altLang="en-US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1600" dirty="0" err="1">
                <a:solidFill>
                  <a:srgbClr val="FF0000"/>
                </a:solidFill>
                <a:latin typeface="Abadi" panose="020B0604020104020204" pitchFamily="34" charset="0"/>
              </a:rPr>
              <a:t>인조식별자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단일식별자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복합식별자</a:t>
            </a:r>
            <a:endParaRPr lang="ko-KR" altLang="en-US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8" y="201256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4D03E3-5B95-4E51-B567-687AB90377B6}"/>
              </a:ext>
            </a:extLst>
          </p:cNvPr>
          <p:cNvCxnSpPr>
            <a:cxnSpLocks/>
          </p:cNvCxnSpPr>
          <p:nvPr/>
        </p:nvCxnSpPr>
        <p:spPr>
          <a:xfrm>
            <a:off x="1333576" y="399252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연습문제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82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0169" y="255285"/>
            <a:ext cx="6947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10.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다음 개념에 해당하는 관계는 어떤 관계를 설명한 것인가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1024580"/>
            <a:ext cx="4370107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badi" panose="020B0604020104020204" pitchFamily="34" charset="0"/>
              </a:rPr>
              <a:t>식별자관계</a:t>
            </a:r>
            <a:r>
              <a:rPr lang="en-US" altLang="ko-KR" sz="1600" dirty="0">
                <a:latin typeface="Abadi" panose="020B0604020104020204" pitchFamily="34" charset="0"/>
              </a:rPr>
              <a:t>(Identifying Relationship)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badi" panose="020B0604020104020204" pitchFamily="34" charset="0"/>
              </a:rPr>
              <a:t>일반속성관계</a:t>
            </a:r>
            <a:r>
              <a:rPr lang="en-US" altLang="ko-KR" sz="1600" dirty="0">
                <a:latin typeface="Abadi" panose="020B0604020104020204" pitchFamily="34" charset="0"/>
              </a:rPr>
              <a:t>(Attribute Relationship)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badi" panose="020B0604020104020204" pitchFamily="34" charset="0"/>
              </a:rPr>
              <a:t>비식별자관계</a:t>
            </a:r>
            <a:r>
              <a:rPr lang="en-US" altLang="ko-KR" sz="1600" dirty="0">
                <a:latin typeface="Abadi" panose="020B0604020104020204" pitchFamily="34" charset="0"/>
              </a:rPr>
              <a:t>(Non-Identifying Relationship)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badi" panose="020B0604020104020204" pitchFamily="34" charset="0"/>
              </a:rPr>
              <a:t>외부식별관계</a:t>
            </a:r>
            <a:r>
              <a:rPr lang="en-US" altLang="ko-KR" sz="1600" dirty="0">
                <a:latin typeface="Abadi" panose="020B0604020104020204" pitchFamily="34" charset="0"/>
              </a:rPr>
              <a:t>(Foreign Key Relationship)</a:t>
            </a:r>
            <a:endParaRPr lang="en-US" altLang="ko-KR" sz="1600" dirty="0" smtClean="0">
              <a:latin typeface="Abadi" panose="020B06040201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0245" y="658207"/>
            <a:ext cx="8016655" cy="332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latinLnBrk="0">
              <a:lnSpc>
                <a:spcPct val="120000"/>
              </a:lnSpc>
            </a:pPr>
            <a:r>
              <a:rPr lang="ko-KR" altLang="en-US" sz="1400" kern="0" dirty="0" err="1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부모엔터티로부터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 속성을 받았지만 자식엔터티의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주식별자로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 사용하지 않고 일반적인 속성으로만 사용한다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.</a:t>
            </a:r>
            <a:endParaRPr lang="ko-KR" altLang="ko-KR" sz="1400" kern="0" dirty="0">
              <a:solidFill>
                <a:srgbClr val="000000"/>
              </a:solidFill>
              <a:latin typeface="+mn-ea"/>
              <a:cs typeface="굴림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연습문제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5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0169" y="255285"/>
            <a:ext cx="6947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10.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다음 개념에 해당하는 관계는 어떤 관계를 설명한 것인가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1024580"/>
            <a:ext cx="4370107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badi" panose="020B0604020104020204" pitchFamily="34" charset="0"/>
              </a:rPr>
              <a:t>식별자관계</a:t>
            </a:r>
            <a:r>
              <a:rPr lang="en-US" altLang="ko-KR" sz="1600" dirty="0">
                <a:latin typeface="Abadi" panose="020B0604020104020204" pitchFamily="34" charset="0"/>
              </a:rPr>
              <a:t>(Identifying Relationship)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badi" panose="020B0604020104020204" pitchFamily="34" charset="0"/>
              </a:rPr>
              <a:t>일반속성관계</a:t>
            </a:r>
            <a:r>
              <a:rPr lang="en-US" altLang="ko-KR" sz="1600" dirty="0">
                <a:latin typeface="Abadi" panose="020B0604020104020204" pitchFamily="34" charset="0"/>
              </a:rPr>
              <a:t>(Attribute Relationship)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비식별자관계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(Non-Identifying Relationship</a:t>
            </a:r>
            <a:r>
              <a:rPr lang="en-US" altLang="ko-KR" sz="1600" dirty="0">
                <a:latin typeface="Abadi" panose="020B0604020104020204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badi" panose="020B0604020104020204" pitchFamily="34" charset="0"/>
              </a:rPr>
              <a:t>외부식별관계</a:t>
            </a:r>
            <a:r>
              <a:rPr lang="en-US" altLang="ko-KR" sz="1600" dirty="0">
                <a:latin typeface="Abadi" panose="020B0604020104020204" pitchFamily="34" charset="0"/>
              </a:rPr>
              <a:t>(Foreign Key Relationship)</a:t>
            </a:r>
            <a:endParaRPr lang="en-US" altLang="ko-KR" sz="1600" dirty="0" smtClean="0">
              <a:latin typeface="Abadi" panose="020B06040201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0245" y="658207"/>
            <a:ext cx="8016655" cy="332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latinLnBrk="0">
              <a:lnSpc>
                <a:spcPct val="120000"/>
              </a:lnSpc>
            </a:pPr>
            <a:r>
              <a:rPr lang="ko-KR" altLang="en-US" sz="1400" kern="0" dirty="0" err="1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부모엔터티로부터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 속성을 받았지만 자식엔터티의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주식별자로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 사용하지 않고 일반적인 속성으로만 사용한다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cs typeface="굴림" panose="020B0600000101010101" pitchFamily="50" charset="-127"/>
              </a:rPr>
              <a:t>.</a:t>
            </a:r>
            <a:endParaRPr lang="ko-KR" altLang="ko-KR" sz="1400" kern="0" dirty="0">
              <a:solidFill>
                <a:srgbClr val="000000"/>
              </a:solidFill>
              <a:latin typeface="+mn-ea"/>
              <a:cs typeface="굴림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연습문제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7662" y="324084"/>
            <a:ext cx="267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데이터독립성의 필요성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9061" y="693416"/>
            <a:ext cx="10174708" cy="867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지속적으로 증가하는 유지보수 비용을 절감하고 데이터 복잡도를 낮추며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중복된 데이터를 줄이기 위한 목적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있음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Noto Sans Mono CJK KR Bold" panose="020B0800000000000000" pitchFamily="34" charset="-127"/>
              </a:rPr>
              <a:t>끊임없이 요구되는 사용자 요구사항에 대해 화면과 데이터베이스 간에 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서로 독립성을 유지하기 위한 목적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으로 데이터 독립성 개념이 출현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04946" y="2886902"/>
            <a:ext cx="1714500" cy="481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 독립성 필요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19061" y="1923702"/>
            <a:ext cx="2047200" cy="481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유지보수 비용 증가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19061" y="2562080"/>
            <a:ext cx="2047200" cy="481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중복성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증가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19061" y="3200458"/>
            <a:ext cx="2047200" cy="481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 복잡도 증가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19061" y="3838836"/>
            <a:ext cx="2047200" cy="481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요구사항 대응 저하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26" idx="3"/>
            <a:endCxn id="25" idx="1"/>
          </p:cNvCxnSpPr>
          <p:nvPr/>
        </p:nvCxnSpPr>
        <p:spPr>
          <a:xfrm>
            <a:off x="3566261" y="2164511"/>
            <a:ext cx="838685" cy="9632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7" idx="3"/>
            <a:endCxn id="25" idx="1"/>
          </p:cNvCxnSpPr>
          <p:nvPr/>
        </p:nvCxnSpPr>
        <p:spPr>
          <a:xfrm>
            <a:off x="3566261" y="2802889"/>
            <a:ext cx="838685" cy="32482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8" idx="3"/>
            <a:endCxn id="25" idx="1"/>
          </p:cNvCxnSpPr>
          <p:nvPr/>
        </p:nvCxnSpPr>
        <p:spPr>
          <a:xfrm flipV="1">
            <a:off x="3566261" y="3127712"/>
            <a:ext cx="838685" cy="3135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2" idx="3"/>
            <a:endCxn id="25" idx="1"/>
          </p:cNvCxnSpPr>
          <p:nvPr/>
        </p:nvCxnSpPr>
        <p:spPr>
          <a:xfrm flipV="1">
            <a:off x="3566261" y="3127712"/>
            <a:ext cx="838685" cy="951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404946" y="3766090"/>
            <a:ext cx="6795190" cy="481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 독립성 확보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404946" y="4320454"/>
            <a:ext cx="6795190" cy="687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각 </a:t>
            </a:r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r>
              <a:rPr lang="ko-KR" altLang="en-US" sz="1400" dirty="0">
                <a:solidFill>
                  <a:schemeClr val="tx1"/>
                </a:solidFill>
              </a:rPr>
              <a:t>의 독립성을 유지하고 계층별 </a:t>
            </a:r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r>
              <a:rPr lang="ko-KR" altLang="en-US" sz="1400" dirty="0">
                <a:solidFill>
                  <a:schemeClr val="tx1"/>
                </a:solidFill>
              </a:rPr>
              <a:t>에 영향을 주지 않고 변경이 가능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단계별 </a:t>
            </a:r>
            <a:r>
              <a:rPr lang="en-US" altLang="ko-KR" sz="1400" dirty="0">
                <a:solidFill>
                  <a:schemeClr val="tx1"/>
                </a:solidFill>
              </a:rPr>
              <a:t>Schema</a:t>
            </a:r>
            <a:r>
              <a:rPr lang="ko-KR" altLang="en-US" sz="1400" dirty="0">
                <a:solidFill>
                  <a:schemeClr val="tx1"/>
                </a:solidFill>
              </a:rPr>
              <a:t>에 따라 데이터 </a:t>
            </a:r>
            <a:r>
              <a:rPr lang="ko-KR" altLang="en-US" sz="1400" dirty="0" err="1">
                <a:solidFill>
                  <a:schemeClr val="tx1"/>
                </a:solidFill>
              </a:rPr>
              <a:t>정의어</a:t>
            </a:r>
            <a:r>
              <a:rPr lang="en-US" altLang="ko-KR" sz="1400" dirty="0">
                <a:solidFill>
                  <a:schemeClr val="tx1"/>
                </a:solidFill>
              </a:rPr>
              <a:t>(DDL)</a:t>
            </a:r>
            <a:r>
              <a:rPr lang="ko-KR" altLang="en-US" sz="1400" dirty="0">
                <a:solidFill>
                  <a:schemeClr val="tx1"/>
                </a:solidFill>
              </a:rPr>
              <a:t>와 데이터 </a:t>
            </a:r>
            <a:r>
              <a:rPr lang="ko-KR" altLang="en-US" sz="1400" dirty="0" err="1">
                <a:solidFill>
                  <a:schemeClr val="tx1"/>
                </a:solidFill>
              </a:rPr>
              <a:t>조작어</a:t>
            </a:r>
            <a:r>
              <a:rPr lang="en-US" altLang="ko-KR" sz="1400" dirty="0">
                <a:solidFill>
                  <a:schemeClr val="tx1"/>
                </a:solidFill>
              </a:rPr>
              <a:t>(DML)</a:t>
            </a:r>
            <a:r>
              <a:rPr lang="ko-KR" altLang="en-US" sz="1400" dirty="0">
                <a:solidFill>
                  <a:schemeClr val="tx1"/>
                </a:solidFill>
              </a:rPr>
              <a:t>가 다름을 제공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데이터모델의 이해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42" name="꺾인 연결선 41"/>
          <p:cNvCxnSpPr>
            <a:stCxn id="25" idx="3"/>
            <a:endCxn id="71" idx="0"/>
          </p:cNvCxnSpPr>
          <p:nvPr/>
        </p:nvCxnSpPr>
        <p:spPr>
          <a:xfrm>
            <a:off x="6119446" y="3127712"/>
            <a:ext cx="1683095" cy="638378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97776" y="314668"/>
            <a:ext cx="293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데이터베이스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단계 구조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94158" y="680822"/>
            <a:ext cx="10038065" cy="6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ANSI/SPARC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3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단계 구성의 데이터독립성 모델은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외부 단계와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개념적 단계</a:t>
            </a:r>
            <a:r>
              <a:rPr lang="en-US" altLang="ko-KR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내부적 단계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로 구성된 서로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간섭 되지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않는 모델을 제시하고 있다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75667" y="1431558"/>
            <a:ext cx="1911235" cy="4496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External Schema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03569" y="1431558"/>
            <a:ext cx="1911235" cy="4496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External Schema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81120" y="1431558"/>
            <a:ext cx="1911235" cy="4496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External Schema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#N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03569" y="2306575"/>
            <a:ext cx="1911235" cy="4496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개념 스키마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03569" y="3232163"/>
            <a:ext cx="1911235" cy="4496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내부 스키마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615442" y="2992331"/>
            <a:ext cx="747691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615442" y="2113056"/>
            <a:ext cx="747691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6" idx="2"/>
            <a:endCxn id="20" idx="0"/>
          </p:cNvCxnSpPr>
          <p:nvPr/>
        </p:nvCxnSpPr>
        <p:spPr>
          <a:xfrm>
            <a:off x="3831285" y="1881189"/>
            <a:ext cx="2127902" cy="425386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2"/>
            <a:endCxn id="20" idx="0"/>
          </p:cNvCxnSpPr>
          <p:nvPr/>
        </p:nvCxnSpPr>
        <p:spPr>
          <a:xfrm>
            <a:off x="5959187" y="1881189"/>
            <a:ext cx="0" cy="425386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2"/>
            <a:endCxn id="20" idx="0"/>
          </p:cNvCxnSpPr>
          <p:nvPr/>
        </p:nvCxnSpPr>
        <p:spPr>
          <a:xfrm flipH="1">
            <a:off x="5959187" y="1881189"/>
            <a:ext cx="2177551" cy="425386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2"/>
            <a:endCxn id="21" idx="0"/>
          </p:cNvCxnSpPr>
          <p:nvPr/>
        </p:nvCxnSpPr>
        <p:spPr>
          <a:xfrm>
            <a:off x="5959187" y="2756206"/>
            <a:ext cx="0" cy="475957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092352" y="1895880"/>
            <a:ext cx="1911235" cy="449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FF"/>
                </a:solidFill>
              </a:rPr>
              <a:t>논리적 데이터 독립성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92352" y="2811477"/>
            <a:ext cx="1911235" cy="449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00FF"/>
                </a:solidFill>
              </a:rPr>
              <a:t>물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리적 데이터 독립성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70910" y="1431557"/>
            <a:ext cx="1156176" cy="5867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외부 단계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88472" y="2199820"/>
            <a:ext cx="1134892" cy="6978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개념적 단계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88472" y="3087038"/>
            <a:ext cx="1134892" cy="594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내부적 단계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71398" y="1492865"/>
            <a:ext cx="387903" cy="34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…</a:t>
            </a:r>
            <a:endParaRPr lang="ko-KR" altLang="en-US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45321"/>
              </p:ext>
            </p:extLst>
          </p:nvPr>
        </p:nvGraphicFramePr>
        <p:xfrm>
          <a:off x="1588472" y="3781100"/>
          <a:ext cx="10394517" cy="27801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6825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6661308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1846384">
                  <a:extLst>
                    <a:ext uri="{9D8B030D-6E8A-4147-A177-3AD203B41FA5}">
                      <a16:colId xmlns:a16="http://schemas.microsoft.com/office/drawing/2014/main" val="714343241"/>
                    </a:ext>
                  </a:extLst>
                </a:gridCol>
              </a:tblGrid>
              <a:tr h="324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551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외부 스키마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(External Schema)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View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 여러 개의 사용자 관점으로 구성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즉 개개 사용자 단계로서 개개 사용자가 보는 개인적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스키마</a:t>
                      </a:r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의 개개 사용자나 응용프로그래머가 접근하는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정의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사용자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관점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551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개념 스키마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(Conceptual)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Schema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개념 단계 하나의 개념적 스키마로 구성 모든 사용자 관점을 통합한 조직 전체의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기술하는 것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응용시스템들이나 사용자들이 필요로 하는 데이터를 통합한 조직 전체의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기술한 것으로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저장되는 데이터와 그들간의 관계를 표현하는 스키마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통합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관점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7791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내부 스키마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(Internal Schema)</a:t>
                      </a:r>
                      <a:endParaRPr lang="en-US" altLang="ko-KR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단계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스키마로 구성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DB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물리적으로 저장된 형식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물리적 장치에서 데이터가 실제적으로 저장되는 방법을 표현하는 스키마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물리적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관점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데이터모델의 이해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1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235" y="316593"/>
            <a:ext cx="572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데이터베이스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3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단계 구조에서의 데이터 독립성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2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가지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53040"/>
              </p:ext>
            </p:extLst>
          </p:nvPr>
        </p:nvGraphicFramePr>
        <p:xfrm>
          <a:off x="1501181" y="699702"/>
          <a:ext cx="10469636" cy="1821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3442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6452799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2783395">
                  <a:extLst>
                    <a:ext uri="{9D8B030D-6E8A-4147-A177-3AD203B41FA5}">
                      <a16:colId xmlns:a16="http://schemas.microsoft.com/office/drawing/2014/main" val="714343241"/>
                    </a:ext>
                  </a:extLst>
                </a:gridCol>
              </a:tblGrid>
              <a:tr h="324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독립성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551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논리적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독립성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개념 스키마가 변경되어도 외부 스키마에는 영향을 미치지 않도록 지원하는 것</a:t>
                      </a:r>
                      <a:endParaRPr lang="en-US" altLang="ko-KR" sz="14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논리적 구조가 변경되어도 응용 프로그램에 영향 없음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사용자 특성에 맞는 변경 가능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통합 구조 변경 가능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551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물리적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독립성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내부</a:t>
                      </a:r>
                      <a:r>
                        <a:rPr lang="ko-KR" altLang="en-US" sz="14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스키마가 변경되어도 외부</a:t>
                      </a:r>
                      <a:r>
                        <a:rPr lang="en-US" altLang="ko-KR" sz="14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kern="1200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개념 스키마는 영향을 받지 않도록 지원하는 것</a:t>
                      </a:r>
                      <a:endParaRPr lang="en-US" altLang="ko-KR" sz="1400" kern="1200" baseline="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장치의 구조 변경은 응용프로그램과 개념 스키마에 영향 없음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물리적 구조 영향 없이 개념 구조 변경 가능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개념 구조 영향 없이 물리적인 구조 변경 가능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434235" y="2653555"/>
            <a:ext cx="544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데이터베이스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3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단계 구조에서의 사상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매핑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2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가지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1361"/>
              </p:ext>
            </p:extLst>
          </p:nvPr>
        </p:nvGraphicFramePr>
        <p:xfrm>
          <a:off x="1501181" y="3056389"/>
          <a:ext cx="10245541" cy="15728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7830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3378843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5178868">
                  <a:extLst>
                    <a:ext uri="{9D8B030D-6E8A-4147-A177-3AD203B41FA5}">
                      <a16:colId xmlns:a16="http://schemas.microsoft.com/office/drawing/2014/main" val="714343241"/>
                    </a:ext>
                  </a:extLst>
                </a:gridCol>
              </a:tblGrid>
              <a:tr h="2178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독립성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634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외부적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개념적 사상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논리적 사상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외부적 뷰와 개념적 뷰의 상호 호환성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정의함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사용자가 접근하는 형식에 따라 다른 타입의 필드를 가질 수 있음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개념적 뷰의 필드 타입은 변화가 없음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634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개념적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내부적 사상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물리적 사상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개념적 뷰와 저장된 데이터베이스의 상호 관련성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만약 저장된 데이터베이스 구조가 바뀐다면 개념적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내부적 사상이 바뀌어야 함 그래야 개념 스키마가 그대로 남아있게 됨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데이터모델의 이해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5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4039" y="340296"/>
            <a:ext cx="338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 모델링의 세 가지 요소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27809" y="709628"/>
            <a:ext cx="4597146" cy="867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업무가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관여하는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어떤 것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(Things)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어떤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것이 가지는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성격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(Attributes)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업무가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관여하는 어떤 것 간의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관계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(Relationships) 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4039" y="1855020"/>
            <a:ext cx="234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모델링 용어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97133"/>
              </p:ext>
            </p:extLst>
          </p:nvPr>
        </p:nvGraphicFramePr>
        <p:xfrm>
          <a:off x="1627809" y="2250627"/>
          <a:ext cx="916914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1437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3130062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3147646">
                  <a:extLst>
                    <a:ext uri="{9D8B030D-6E8A-4147-A177-3AD203B41FA5}">
                      <a16:colId xmlns:a16="http://schemas.microsoft.com/office/drawing/2014/main" val="714343241"/>
                    </a:ext>
                  </a:extLst>
                </a:gridCol>
              </a:tblGrid>
              <a:tr h="265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복수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집합 개념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단수 개념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어커런스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인스턴스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15616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어떤 것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(Thing)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엔터티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타입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(Entity Type)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엔터티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(Entity)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50572"/>
                  </a:ext>
                </a:extLst>
              </a:tr>
              <a:tr h="265481">
                <a:tc vMerge="1"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rgbClr val="0000FF"/>
                          </a:solidFill>
                        </a:rPr>
                        <a:t>엔터티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(Entity)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</a:rPr>
                        <a:t>인스턴스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(Instance)</a:t>
                      </a:r>
                    </a:p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어커런스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(Occurrence)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65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어떤 것 간의 연관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(Association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between Things)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관계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(Relationship)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패어링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(Pairing)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265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어떤 것의 성격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(Characteristic of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a Thing)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(Attribute)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속성값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(Attribute Value)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66651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데이터모델의 이해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6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465641" y="340296"/>
            <a:ext cx="286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데이터 모델링 작업 순서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6190" y="709628"/>
            <a:ext cx="3051656" cy="1643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엔터티를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그린다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엔터티를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적절하게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배치한다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엔터티간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관계를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설정한다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관계명을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기술한다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관계의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참여도를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기술한다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관계의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필수 여부를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기술한다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b="3572"/>
          <a:stretch/>
        </p:blipFill>
        <p:spPr>
          <a:xfrm>
            <a:off x="5120333" y="624806"/>
            <a:ext cx="4892145" cy="553274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SQLD</a:t>
            </a:r>
            <a:br>
              <a:rPr lang="en-US" altLang="ko-KR" dirty="0"/>
            </a:br>
            <a:r>
              <a:rPr lang="ko-KR" altLang="en-US" dirty="0"/>
              <a:t>데이모델링의 이해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데이터모델의 이해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7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5414</Words>
  <Application>Microsoft Office PowerPoint</Application>
  <PresentationFormat>와이드스크린</PresentationFormat>
  <Paragraphs>1046</Paragraphs>
  <Slides>45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60" baseType="lpstr">
      <vt:lpstr>Abadi</vt:lpstr>
      <vt:lpstr>Gotham</vt:lpstr>
      <vt:lpstr>Noto Sans CJK KR Bold</vt:lpstr>
      <vt:lpstr>Noto Sans CJK KR Bold (본문)</vt:lpstr>
      <vt:lpstr>Noto Sans Mono CJK KR Bold</vt:lpstr>
      <vt:lpstr>Open Sans</vt:lpstr>
      <vt:lpstr>굴림</vt:lpstr>
      <vt:lpstr>나눔바른고딕</vt:lpstr>
      <vt:lpstr>맑은 고딕</vt:lpstr>
      <vt:lpstr>Arial</vt:lpstr>
      <vt:lpstr>Consolas</vt:lpstr>
      <vt:lpstr>Times New Roman</vt:lpstr>
      <vt:lpstr>Wingdings</vt:lpstr>
      <vt:lpstr>3_Office 테마</vt:lpstr>
      <vt:lpstr>1_Office 테마</vt:lpstr>
      <vt:lpstr>1-1. 데이터 모델의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1-2. 엔터티(Entity)</vt:lpstr>
      <vt:lpstr>PowerPoint 프레젠테이션</vt:lpstr>
      <vt:lpstr>PowerPoint 프레젠테이션</vt:lpstr>
      <vt:lpstr>PowerPoint 프레젠테이션</vt:lpstr>
      <vt:lpstr>PowerPoint 프레젠테이션</vt:lpstr>
      <vt:lpstr>1-3. 속성(Attribute)</vt:lpstr>
      <vt:lpstr>PowerPoint 프레젠테이션</vt:lpstr>
      <vt:lpstr>PowerPoint 프레젠테이션</vt:lpstr>
      <vt:lpstr>PowerPoint 프레젠테이션</vt:lpstr>
      <vt:lpstr>PowerPoint 프레젠테이션</vt:lpstr>
      <vt:lpstr>1-4. 관계(Relationship)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1-5. 식별자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1-6. 연습 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DBMSEXPERT</cp:lastModifiedBy>
  <cp:revision>282</cp:revision>
  <dcterms:created xsi:type="dcterms:W3CDTF">2019-07-18T05:08:58Z</dcterms:created>
  <dcterms:modified xsi:type="dcterms:W3CDTF">2021-08-18T08:48:45Z</dcterms:modified>
</cp:coreProperties>
</file>