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0" r:id="rId2"/>
  </p:sldMasterIdLst>
  <p:notesMasterIdLst>
    <p:notesMasterId r:id="rId60"/>
  </p:notesMasterIdLst>
  <p:sldIdLst>
    <p:sldId id="260" r:id="rId3"/>
    <p:sldId id="262" r:id="rId4"/>
    <p:sldId id="308" r:id="rId5"/>
    <p:sldId id="309" r:id="rId6"/>
    <p:sldId id="275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62" r:id="rId15"/>
    <p:sldId id="317" r:id="rId16"/>
    <p:sldId id="319" r:id="rId17"/>
    <p:sldId id="321" r:id="rId18"/>
    <p:sldId id="320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8" r:id="rId55"/>
    <p:sldId id="357" r:id="rId56"/>
    <p:sldId id="359" r:id="rId57"/>
    <p:sldId id="360" r:id="rId58"/>
    <p:sldId id="361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234B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333" autoAdjust="0"/>
  </p:normalViewPr>
  <p:slideViewPr>
    <p:cSldViewPr snapToGrid="0">
      <p:cViewPr varScale="1">
        <p:scale>
          <a:sx n="109" d="100"/>
          <a:sy n="109" d="100"/>
        </p:scale>
        <p:origin x="58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  <pc:docChgLst>
    <pc:chgData name="이 경오" userId="03d471aaec579ec3" providerId="LiveId" clId="{1B37F9EE-D5EF-416B-9864-5AEF9EA443B6}"/>
    <pc:docChg chg="undo custSel addSld modSld">
      <pc:chgData name="이 경오" userId="03d471aaec579ec3" providerId="LiveId" clId="{1B37F9EE-D5EF-416B-9864-5AEF9EA443B6}" dt="2020-05-10T05:48:35.658" v="2088" actId="14100"/>
      <pc:docMkLst>
        <pc:docMk/>
      </pc:docMkLst>
      <pc:sldChg chg="modSp mod">
        <pc:chgData name="이 경오" userId="03d471aaec579ec3" providerId="LiveId" clId="{1B37F9EE-D5EF-416B-9864-5AEF9EA443B6}" dt="2020-05-10T02:40:37.713" v="4" actId="20577"/>
        <pc:sldMkLst>
          <pc:docMk/>
          <pc:sldMk cId="3639423075" sldId="260"/>
        </pc:sldMkLst>
        <pc:spChg chg="mod">
          <ac:chgData name="이 경오" userId="03d471aaec579ec3" providerId="LiveId" clId="{1B37F9EE-D5EF-416B-9864-5AEF9EA443B6}" dt="2020-05-10T02:40:37.713" v="4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1B37F9EE-D5EF-416B-9864-5AEF9EA443B6}" dt="2020-05-10T04:43:52.495" v="1931" actId="1076"/>
        <pc:sldMkLst>
          <pc:docMk/>
          <pc:sldMk cId="3534683789" sldId="262"/>
        </pc:sldMkLst>
        <pc:spChg chg="mod">
          <ac:chgData name="이 경오" userId="03d471aaec579ec3" providerId="LiveId" clId="{1B37F9EE-D5EF-416B-9864-5AEF9EA443B6}" dt="2020-05-10T04:43:09.798" v="1926" actId="179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1:50.813" v="1900" actId="403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1:19.273" v="55" actId="478"/>
          <ac:spMkLst>
            <pc:docMk/>
            <pc:sldMk cId="3534683789" sldId="262"/>
            <ac:spMk id="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26.587" v="1928" actId="6549"/>
          <ac:spMkLst>
            <pc:docMk/>
            <pc:sldMk cId="3534683789" sldId="262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01.985" v="1904" actId="403"/>
          <ac:spMkLst>
            <pc:docMk/>
            <pc:sldMk cId="3534683789" sldId="262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52.495" v="1931" actId="1076"/>
          <ac:spMkLst>
            <pc:docMk/>
            <pc:sldMk cId="3534683789" sldId="262"/>
            <ac:spMk id="9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4:13.942" v="140"/>
          <ac:spMkLst>
            <pc:docMk/>
            <pc:sldMk cId="3534683789" sldId="262"/>
            <ac:spMk id="1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29.730" v="1924" actId="403"/>
          <ac:spMkLst>
            <pc:docMk/>
            <pc:sldMk cId="3534683789" sldId="262"/>
            <ac:spMk id="11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1:59.240" v="1903" actId="403"/>
          <ac:spMkLst>
            <pc:docMk/>
            <pc:sldMk cId="3534683789" sldId="262"/>
            <ac:spMk id="13" creationId="{6C6C80C1-C1E1-4012-A824-52E6B4D903D3}"/>
          </ac:spMkLst>
        </pc:spChg>
        <pc:spChg chg="add mod">
          <ac:chgData name="이 경오" userId="03d471aaec579ec3" providerId="LiveId" clId="{1B37F9EE-D5EF-416B-9864-5AEF9EA443B6}" dt="2020-05-10T04:41:56.688" v="1902" actId="403"/>
          <ac:spMkLst>
            <pc:docMk/>
            <pc:sldMk cId="3534683789" sldId="262"/>
            <ac:spMk id="14" creationId="{4F6F0EAC-4920-41E2-966E-C4DC094917B7}"/>
          </ac:spMkLst>
        </pc:spChg>
        <pc:spChg chg="add mod">
          <ac:chgData name="이 경오" userId="03d471aaec579ec3" providerId="LiveId" clId="{1B37F9EE-D5EF-416B-9864-5AEF9EA443B6}" dt="2020-05-10T04:42:23.962" v="1923" actId="403"/>
          <ac:spMkLst>
            <pc:docMk/>
            <pc:sldMk cId="3534683789" sldId="262"/>
            <ac:spMk id="15" creationId="{5FEBE669-80FE-4DF8-BE20-A363CF1B2FBB}"/>
          </ac:spMkLst>
        </pc:spChg>
        <pc:spChg chg="add mod">
          <ac:chgData name="이 경오" userId="03d471aaec579ec3" providerId="LiveId" clId="{1B37F9EE-D5EF-416B-9864-5AEF9EA443B6}" dt="2020-05-10T04:42:13.478" v="1922" actId="1035"/>
          <ac:spMkLst>
            <pc:docMk/>
            <pc:sldMk cId="3534683789" sldId="262"/>
            <ac:spMk id="16" creationId="{88E93EA6-6B4C-4811-A163-A5BCD18BF9E2}"/>
          </ac:spMkLst>
        </pc:spChg>
        <pc:picChg chg="mod">
          <ac:chgData name="이 경오" userId="03d471aaec579ec3" providerId="LiveId" clId="{1B37F9EE-D5EF-416B-9864-5AEF9EA443B6}" dt="2020-05-10T04:42:13.478" v="1922" actId="1035"/>
          <ac:picMkLst>
            <pc:docMk/>
            <pc:sldMk cId="3534683789" sldId="262"/>
            <ac:picMk id="1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3:43:01.352" v="976" actId="404"/>
        <pc:sldMkLst>
          <pc:docMk/>
          <pc:sldMk cId="3341910839" sldId="264"/>
        </pc:sldMkLst>
        <pc:spChg chg="mod">
          <ac:chgData name="이 경오" userId="03d471aaec579ec3" providerId="LiveId" clId="{1B37F9EE-D5EF-416B-9864-5AEF9EA443B6}" dt="2020-05-10T03:43:01.352" v="976" actId="404"/>
          <ac:spMkLst>
            <pc:docMk/>
            <pc:sldMk cId="3341910839" sldId="264"/>
            <ac:spMk id="6" creationId="{97ABE4A9-0E2E-45E8-86C2-53BF8FA05A72}"/>
          </ac:spMkLst>
        </pc:spChg>
      </pc:sldChg>
      <pc:sldChg chg="addSp modSp mod">
        <pc:chgData name="이 경오" userId="03d471aaec579ec3" providerId="LiveId" clId="{1B37F9EE-D5EF-416B-9864-5AEF9EA443B6}" dt="2020-05-10T04:53:34.030" v="2027" actId="1035"/>
        <pc:sldMkLst>
          <pc:docMk/>
          <pc:sldMk cId="1676412937" sldId="265"/>
        </pc:sldMkLst>
        <pc:spChg chg="mod">
          <ac:chgData name="이 경오" userId="03d471aaec579ec3" providerId="LiveId" clId="{1B37F9EE-D5EF-416B-9864-5AEF9EA443B6}" dt="2020-05-10T04:53:04.281" v="2002" actId="179"/>
          <ac:spMkLst>
            <pc:docMk/>
            <pc:sldMk cId="1676412937" sldId="265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5" creationId="{8F526FEE-CA73-440B-888F-BE51F1015EA2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3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7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32" creationId="{4AAB72C1-3494-4F51-BF5E-D0C84E1A2001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55.926" v="1990" actId="1076"/>
          <ac:spMkLst>
            <pc:docMk/>
            <pc:sldMk cId="1676412937" sldId="265"/>
            <ac:spMk id="3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3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46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0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3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19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5:40.837" v="2043" actId="1076"/>
        <pc:sldMkLst>
          <pc:docMk/>
          <pc:sldMk cId="3076520899" sldId="266"/>
        </pc:sldMkLst>
        <pc:spChg chg="mod">
          <ac:chgData name="이 경오" userId="03d471aaec579ec3" providerId="LiveId" clId="{1B37F9EE-D5EF-416B-9864-5AEF9EA443B6}" dt="2020-05-10T04:54:05.693" v="2028" actId="403"/>
          <ac:spMkLst>
            <pc:docMk/>
            <pc:sldMk cId="3076520899" sldId="266"/>
            <ac:spMk id="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5:40.837" v="2043" actId="1076"/>
          <ac:spMkLst>
            <pc:docMk/>
            <pc:sldMk cId="3076520899" sldId="266"/>
            <ac:spMk id="3" creationId="{22813D4A-6F6B-43EC-AC81-30B4847ABA16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5.489" v="2033" actId="1076"/>
          <ac:spMkLst>
            <pc:docMk/>
            <pc:sldMk cId="3076520899" sldId="266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1.648" v="2038" actId="404"/>
          <ac:spMkLst>
            <pc:docMk/>
            <pc:sldMk cId="3076520899" sldId="266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5:20.218" v="2042" actId="1076"/>
          <ac:spMkLst>
            <pc:docMk/>
            <pc:sldMk cId="3076520899" sldId="266"/>
            <ac:spMk id="2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7.797" v="2034" actId="403"/>
          <ac:spMkLst>
            <pc:docMk/>
            <pc:sldMk cId="3076520899" sldId="266"/>
            <ac:spMk id="2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5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7.711" v="2040" actId="14100"/>
          <ac:spMkLst>
            <pc:docMk/>
            <pc:sldMk cId="3076520899" sldId="266"/>
            <ac:spMk id="55" creationId="{00000000-0000-0000-0000-000000000000}"/>
          </ac:spMkLst>
        </pc:sp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1" creationId="{76B042E6-C10E-4A3E-AF92-DB7E7FF9A17F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2" creationId="{BBDF1209-65A1-4C0C-B162-651FEF56D3C1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3" creationId="{7C048DEA-715B-4EAF-9011-EA65BE5FB0BB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4" creationId="{7BB5A49A-D681-4491-85F4-D6BC131CAF2C}"/>
          </ac:picMkLst>
        </pc:picChg>
        <pc:picChg chg="add del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47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8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9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11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7:05.025" v="2077" actId="1036"/>
        <pc:sldMkLst>
          <pc:docMk/>
          <pc:sldMk cId="2178668684" sldId="268"/>
        </pc:sldMkLst>
        <pc:spChg chg="mod">
          <ac:chgData name="이 경오" userId="03d471aaec579ec3" providerId="LiveId" clId="{1B37F9EE-D5EF-416B-9864-5AEF9EA443B6}" dt="2020-05-10T04:56:23.969" v="2062" actId="1076"/>
          <ac:spMkLst>
            <pc:docMk/>
            <pc:sldMk cId="2178668684" sldId="268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6:16.854" v="2060" actId="1076"/>
          <ac:spMkLst>
            <pc:docMk/>
            <pc:sldMk cId="2178668684" sldId="268"/>
            <ac:spMk id="22" creationId="{00000000-0000-0000-0000-000000000000}"/>
          </ac:spMkLst>
        </pc:spChg>
        <pc:grpChg chg="add mod">
          <ac:chgData name="이 경오" userId="03d471aaec579ec3" providerId="LiveId" clId="{1B37F9EE-D5EF-416B-9864-5AEF9EA443B6}" dt="2020-05-10T04:57:05.025" v="2077" actId="1036"/>
          <ac:grpSpMkLst>
            <pc:docMk/>
            <pc:sldMk cId="2178668684" sldId="268"/>
            <ac:grpSpMk id="7" creationId="{C765A8A5-C939-4C4D-A01F-1E29ED70A5DF}"/>
          </ac:grpSpMkLst>
        </pc:grpChg>
        <pc:graphicFrameChg chg="mod modGraphic">
          <ac:chgData name="이 경오" userId="03d471aaec579ec3" providerId="LiveId" clId="{1B37F9EE-D5EF-416B-9864-5AEF9EA443B6}" dt="2020-05-10T04:56:27.235" v="2063" actId="1076"/>
          <ac:graphicFrameMkLst>
            <pc:docMk/>
            <pc:sldMk cId="2178668684" sldId="268"/>
            <ac:graphicFrameMk id="3" creationId="{00000000-0000-0000-0000-000000000000}"/>
          </ac:graphicFrameMkLst>
        </pc:graphicFrameChg>
        <pc:picChg chg="add 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2050" creationId="{BA20903D-21FE-41C3-8FBF-97F14FCD5777}"/>
          </ac:picMkLst>
        </pc:picChg>
        <pc:picChg chg="del mod">
          <ac:chgData name="이 경오" userId="03d471aaec579ec3" providerId="LiveId" clId="{1B37F9EE-D5EF-416B-9864-5AEF9EA443B6}" dt="2020-05-10T04:11:39.724" v="1739" actId="478"/>
          <ac:picMkLst>
            <pc:docMk/>
            <pc:sldMk cId="2178668684" sldId="268"/>
            <ac:picMk id="409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0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2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6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2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4:58:05.584" v="2085" actId="208"/>
        <pc:sldMkLst>
          <pc:docMk/>
          <pc:sldMk cId="501626480" sldId="269"/>
        </pc:sldMkLst>
        <pc:spChg chg="mod">
          <ac:chgData name="이 경오" userId="03d471aaec579ec3" providerId="LiveId" clId="{1B37F9EE-D5EF-416B-9864-5AEF9EA443B6}" dt="2020-05-10T04:57:14.588" v="2078" actId="403"/>
          <ac:spMkLst>
            <pc:docMk/>
            <pc:sldMk cId="501626480" sldId="269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23.096" v="2081" actId="1076"/>
          <ac:spMkLst>
            <pc:docMk/>
            <pc:sldMk cId="501626480" sldId="269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30.034" v="2083" actId="1076"/>
          <ac:spMkLst>
            <pc:docMk/>
            <pc:sldMk cId="501626480" sldId="269"/>
            <ac:spMk id="17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8:05.584" v="2085" actId="208"/>
          <ac:picMkLst>
            <pc:docMk/>
            <pc:sldMk cId="501626480" sldId="269"/>
            <ac:picMk id="8" creationId="{00000000-0000-0000-0000-000000000000}"/>
          </ac:picMkLst>
        </pc:picChg>
      </pc:sldChg>
      <pc:sldChg chg="addSp delSp modSp mod">
        <pc:chgData name="이 경오" userId="03d471aaec579ec3" providerId="LiveId" clId="{1B37F9EE-D5EF-416B-9864-5AEF9EA443B6}" dt="2020-05-10T04:47:20.419" v="1964" actId="478"/>
        <pc:sldMkLst>
          <pc:docMk/>
          <pc:sldMk cId="3364655511" sldId="270"/>
        </pc:sldMkLst>
        <pc:spChg chg="mod">
          <ac:chgData name="이 경오" userId="03d471aaec579ec3" providerId="LiveId" clId="{1B37F9EE-D5EF-416B-9864-5AEF9EA443B6}" dt="2020-05-10T04:46:18.032" v="1959" actId="1076"/>
          <ac:spMkLst>
            <pc:docMk/>
            <pc:sldMk cId="3364655511" sldId="270"/>
            <ac:spMk id="2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" creationId="{2AFDDD52-5054-474B-80D2-32A6D345BA83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7" creationId="{222EE003-E173-49F0-9C4B-ABD633673C6C}"/>
          </ac:spMkLst>
        </pc:spChg>
        <pc:spChg chg="add del">
          <ac:chgData name="이 경오" userId="03d471aaec579ec3" providerId="LiveId" clId="{1B37F9EE-D5EF-416B-9864-5AEF9EA443B6}" dt="2020-05-10T03:15:22.299" v="690" actId="11529"/>
          <ac:spMkLst>
            <pc:docMk/>
            <pc:sldMk cId="3364655511" sldId="270"/>
            <ac:spMk id="10" creationId="{987F08E1-99D1-4FDB-8AFB-840B1EE10B09}"/>
          </ac:spMkLst>
        </pc:spChg>
        <pc:spChg chg="add mod or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12" creationId="{8C6F9164-CD7E-4B43-98CC-C5D0577A8A1D}"/>
          </ac:spMkLst>
        </pc:spChg>
        <pc:spChg chg="mod">
          <ac:chgData name="이 경오" userId="03d471aaec579ec3" providerId="LiveId" clId="{1B37F9EE-D5EF-416B-9864-5AEF9EA443B6}" dt="2020-05-10T04:46:21.003" v="1960" actId="1076"/>
          <ac:spMkLst>
            <pc:docMk/>
            <pc:sldMk cId="3364655511" sldId="270"/>
            <ac:spMk id="13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6.421" v="624" actId="478"/>
          <ac:spMkLst>
            <pc:docMk/>
            <pc:sldMk cId="3364655511" sldId="270"/>
            <ac:spMk id="16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1" creationId="{FFBA59B4-492E-44A9-9366-98A8839767FD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2" creationId="{A9F87887-1629-4134-92B3-3335CBD1D6A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4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3:07:27.924" v="629" actId="478"/>
          <ac:spMkLst>
            <pc:docMk/>
            <pc:sldMk cId="3364655511" sldId="270"/>
            <ac:spMk id="25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7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8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4.484" v="623" actId="478"/>
          <ac:spMkLst>
            <pc:docMk/>
            <pc:sldMk cId="3364655511" sldId="270"/>
            <ac:spMk id="30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1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6:14.350" v="1957" actId="1076"/>
          <ac:spMkLst>
            <pc:docMk/>
            <pc:sldMk cId="3364655511" sldId="270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3:19:59.225" v="839" actId="478"/>
          <ac:spMkLst>
            <pc:docMk/>
            <pc:sldMk cId="3364655511" sldId="270"/>
            <ac:spMk id="34" creationId="{E4B1C5EA-0037-4D64-8D57-89F07878022D}"/>
          </ac:spMkLst>
        </pc:spChg>
        <pc:spChg chg="add del mod">
          <ac:chgData name="이 경오" userId="03d471aaec579ec3" providerId="LiveId" clId="{1B37F9EE-D5EF-416B-9864-5AEF9EA443B6}" dt="2020-05-10T03:18:06.652" v="802" actId="478"/>
          <ac:spMkLst>
            <pc:docMk/>
            <pc:sldMk cId="3364655511" sldId="270"/>
            <ac:spMk id="35" creationId="{42C7FAE1-A03F-40E7-B204-6B5675C4C778}"/>
          </ac:spMkLst>
        </pc:spChg>
        <pc:spChg chg="add del mod">
          <ac:chgData name="이 경오" userId="03d471aaec579ec3" providerId="LiveId" clId="{1B37F9EE-D5EF-416B-9864-5AEF9EA443B6}" dt="2020-05-10T04:47:20.419" v="1964" actId="478"/>
          <ac:spMkLst>
            <pc:docMk/>
            <pc:sldMk cId="3364655511" sldId="270"/>
            <ac:spMk id="36" creationId="{0CCE30EA-A72E-43E1-BC5F-E6EC3A387583}"/>
          </ac:spMkLst>
        </pc:spChg>
        <pc:grpChg chg="add del mod topLvl">
          <ac:chgData name="이 경오" userId="03d471aaec579ec3" providerId="LiveId" clId="{1B37F9EE-D5EF-416B-9864-5AEF9EA443B6}" dt="2020-05-10T04:45:51.323" v="1950" actId="165"/>
          <ac:grpSpMkLst>
            <pc:docMk/>
            <pc:sldMk cId="3364655511" sldId="270"/>
            <ac:grpSpMk id="6" creationId="{BD7CFA1D-180A-44ED-98FF-A2FF4F450F53}"/>
          </ac:grpSpMkLst>
        </pc:grpChg>
        <pc:grpChg chg="add del mod">
          <ac:chgData name="이 경오" userId="03d471aaec579ec3" providerId="LiveId" clId="{1B37F9EE-D5EF-416B-9864-5AEF9EA443B6}" dt="2020-05-10T03:06:30.226" v="617" actId="165"/>
          <ac:grpSpMkLst>
            <pc:docMk/>
            <pc:sldMk cId="3364655511" sldId="270"/>
            <ac:grpSpMk id="6" creationId="{EDB9CBD1-D2DD-4DCD-B31C-C198DDAEBB3F}"/>
          </ac:grpSpMkLst>
        </pc:grpChg>
        <pc:grpChg chg="add del mod">
          <ac:chgData name="이 경오" userId="03d471aaec579ec3" providerId="LiveId" clId="{1B37F9EE-D5EF-416B-9864-5AEF9EA443B6}" dt="2020-05-10T04:45:50.708" v="1949" actId="165"/>
          <ac:grpSpMkLst>
            <pc:docMk/>
            <pc:sldMk cId="3364655511" sldId="270"/>
            <ac:grpSpMk id="8" creationId="{E0500EA2-35C9-4F14-BA18-87F87D84033E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0" creationId="{70E9C135-198A-4597-8DA9-0455B7873332}"/>
          </ac:grpSpMkLst>
        </pc:grpChg>
        <pc:grpChg chg="add del mod">
          <ac:chgData name="이 경오" userId="03d471aaec579ec3" providerId="LiveId" clId="{1B37F9EE-D5EF-416B-9864-5AEF9EA443B6}" dt="2020-05-10T04:45:35.354" v="1941" actId="165"/>
          <ac:grpSpMkLst>
            <pc:docMk/>
            <pc:sldMk cId="3364655511" sldId="270"/>
            <ac:grpSpMk id="11" creationId="{009DBD5E-725C-4F08-B42D-DD749D8A1D1F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47:20.419" v="1964" actId="478"/>
          <ac:graphicFrameMkLst>
            <pc:docMk/>
            <pc:sldMk cId="3364655511" sldId="270"/>
            <ac:graphicFrameMk id="37" creationId="{7FA0AC89-33D0-43D8-AC76-99A8A9ED8943}"/>
          </ac:graphicFrameMkLst>
        </pc:graphicFrame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9" creationId="{71ACF550-1FD8-4236-B45B-C8524693A77F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5" creationId="{21C23401-C739-4DB1-A9E5-A97B4991200C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7" creationId="{06D471B6-88DB-49D6-9BDA-6276989DCA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8" creationId="{889BFFC9-D1F6-4EEC-B306-83B76509B8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9" creationId="{9706BB6B-C56B-4008-8891-620007728F3A}"/>
          </ac:picMkLst>
        </pc:picChg>
        <pc:picChg chg="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3" creationId="{00000000-0000-0000-0000-000000000000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9" creationId="{264A46F0-53D3-4ECF-AEF9-E773AD085B22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026" creationId="{DB4048C0-3414-40E9-B621-466063412F47}"/>
          </ac:picMkLst>
        </pc:picChg>
      </pc:sldChg>
      <pc:sldChg chg="modSp mod modNotesTx">
        <pc:chgData name="이 경오" userId="03d471aaec579ec3" providerId="LiveId" clId="{1B37F9EE-D5EF-416B-9864-5AEF9EA443B6}" dt="2020-05-10T04:27:41.997" v="1898" actId="6549"/>
        <pc:sldMkLst>
          <pc:docMk/>
          <pc:sldMk cId="1409961608" sldId="272"/>
        </pc:sldMkLst>
        <pc:spChg chg="mod">
          <ac:chgData name="이 경오" userId="03d471aaec579ec3" providerId="LiveId" clId="{1B37F9EE-D5EF-416B-9864-5AEF9EA443B6}" dt="2020-05-10T04:19:21.542" v="1781" actId="403"/>
          <ac:spMkLst>
            <pc:docMk/>
            <pc:sldMk cId="1409961608" sldId="27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19:27.987" v="1783" actId="1076"/>
          <ac:spMkLst>
            <pc:docMk/>
            <pc:sldMk cId="1409961608" sldId="272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5" creationId="{58E2B2E7-B70C-402B-9034-0255773AE738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7" creationId="{B68FB4C7-913E-4761-99ED-B930EEA01A78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8" creationId="{26294F04-3D2A-4D1E-BBC4-BAC4D500DF29}"/>
          </ac:spMkLst>
        </pc:spChg>
        <pc:cxnChg chg="mod">
          <ac:chgData name="이 경오" userId="03d471aaec579ec3" providerId="LiveId" clId="{1B37F9EE-D5EF-416B-9864-5AEF9EA443B6}" dt="2020-05-10T04:21:26.374" v="1831" actId="1036"/>
          <ac:cxnSpMkLst>
            <pc:docMk/>
            <pc:sldMk cId="1409961608" sldId="272"/>
            <ac:cxnSpMk id="9" creationId="{22D7AC2C-2939-44F4-B144-BACC3F745F6D}"/>
          </ac:cxnSpMkLst>
        </pc:cxnChg>
        <pc:cxnChg chg="mod">
          <ac:chgData name="이 경오" userId="03d471aaec579ec3" providerId="LiveId" clId="{1B37F9EE-D5EF-416B-9864-5AEF9EA443B6}" dt="2020-05-10T04:21:34.353" v="1844" actId="1035"/>
          <ac:cxnSpMkLst>
            <pc:docMk/>
            <pc:sldMk cId="1409961608" sldId="272"/>
            <ac:cxnSpMk id="27" creationId="{F74D03E3-5B95-4E51-B567-687AB90377B6}"/>
          </ac:cxnSpMkLst>
        </pc:cxnChg>
      </pc:sldChg>
      <pc:sldChg chg="addSp delSp modSp add mod modNotesTx">
        <pc:chgData name="이 경오" userId="03d471aaec579ec3" providerId="LiveId" clId="{1B37F9EE-D5EF-416B-9864-5AEF9EA443B6}" dt="2020-05-10T05:48:35.658" v="2088" actId="14100"/>
        <pc:sldMkLst>
          <pc:docMk/>
          <pc:sldMk cId="616017448" sldId="273"/>
        </pc:sldMkLst>
        <pc:spChg chg="mod">
          <ac:chgData name="이 경오" userId="03d471aaec579ec3" providerId="LiveId" clId="{1B37F9EE-D5EF-416B-9864-5AEF9EA443B6}" dt="2020-05-10T04:27:26.184" v="1894" actId="207"/>
          <ac:spMkLst>
            <pc:docMk/>
            <pc:sldMk cId="616017448" sldId="273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7:30.581" v="1895" actId="207"/>
          <ac:spMkLst>
            <pc:docMk/>
            <pc:sldMk cId="616017448" sldId="273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7:36.399" v="1896" actId="207"/>
          <ac:spMkLst>
            <pc:docMk/>
            <pc:sldMk cId="616017448" sldId="273"/>
            <ac:spMk id="18" creationId="{26294F04-3D2A-4D1E-BBC4-BAC4D500DF29}"/>
          </ac:spMkLst>
        </pc:spChg>
        <pc:cxnChg chg="add del mod">
          <ac:chgData name="이 경오" userId="03d471aaec579ec3" providerId="LiveId" clId="{1B37F9EE-D5EF-416B-9864-5AEF9EA443B6}" dt="2020-05-10T05:47:06.984" v="2087"/>
          <ac:cxnSpMkLst>
            <pc:docMk/>
            <pc:sldMk cId="616017448" sldId="273"/>
            <ac:cxnSpMk id="13" creationId="{2A2FD66A-FC37-4A3A-BFFB-7F0A2047B27B}"/>
          </ac:cxnSpMkLst>
        </pc:cxnChg>
        <pc:cxnChg chg="mod">
          <ac:chgData name="이 경오" userId="03d471aaec579ec3" providerId="LiveId" clId="{1B37F9EE-D5EF-416B-9864-5AEF9EA443B6}" dt="2020-05-10T05:48:35.658" v="2088" actId="14100"/>
          <ac:cxnSpMkLst>
            <pc:docMk/>
            <pc:sldMk cId="616017448" sldId="273"/>
            <ac:cxnSpMk id="27" creationId="{F74D03E3-5B95-4E51-B567-687AB90377B6}"/>
          </ac:cxnSpMkLst>
        </pc:cxnChg>
      </pc:sldChg>
      <pc:sldChg chg="addSp delSp modSp add mod">
        <pc:chgData name="이 경오" userId="03d471aaec579ec3" providerId="LiveId" clId="{1B37F9EE-D5EF-416B-9864-5AEF9EA443B6}" dt="2020-05-10T04:50:33.648" v="1974" actId="1076"/>
        <pc:sldMkLst>
          <pc:docMk/>
          <pc:sldMk cId="3126027438" sldId="274"/>
        </pc:sldMkLst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2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13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4:47:52.189" v="1969" actId="179"/>
          <ac:spMkLst>
            <pc:docMk/>
            <pc:sldMk cId="3126027438" sldId="274"/>
            <ac:spMk id="36" creationId="{0CCE30EA-A72E-43E1-BC5F-E6EC3A387583}"/>
          </ac:spMkLst>
        </pc:spChg>
        <pc:grpChg chg="del">
          <ac:chgData name="이 경오" userId="03d471aaec579ec3" providerId="LiveId" clId="{1B37F9EE-D5EF-416B-9864-5AEF9EA443B6}" dt="2020-05-10T04:47:33.606" v="1965" actId="478"/>
          <ac:grpSpMkLst>
            <pc:docMk/>
            <pc:sldMk cId="3126027438" sldId="274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50:33.648" v="1974" actId="1076"/>
          <ac:graphicFrameMkLst>
            <pc:docMk/>
            <pc:sldMk cId="3126027438" sldId="274"/>
            <ac:graphicFrameMk id="37" creationId="{7FA0AC89-33D0-43D8-AC76-99A8A9ED894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B1E2-7853-4AC3-96D5-B58327B2A314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3922D-D88E-407E-BBD4-085D5C2FA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12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8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10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18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2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18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51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5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45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38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86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8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79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6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23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5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0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21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8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15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9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57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79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16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58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0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967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8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98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99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17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346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112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79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209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514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1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모델링의 세 가지 관점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어떤 데이터와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데이터간의 관계는 무엇인지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(What, Data)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실제 하고있는 일은 무엇인지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(How, Process)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프로세스의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처리하는 일의 방법에 따라 데이터는 어떻게 영향을 받고 있는지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(Interaction)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2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모델링을 구성하는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개념으로 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 대한 이해의 근간이 되므로 반드시 기억해야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(Things)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것이 가지는 성격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 간의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(Relationships)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형태가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안정적이며 지속적으로 활용되는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헝태는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존재하지 않고 개념적 정보로 구분되는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보험상품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수행함에 따라 발생되는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미납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발생시점에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 원래 존재하는 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의해 생성되지 않고 독립적으로 생성 가능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부모 역할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엔터티로부터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상속받지 않고 자신의 고유한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자재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엔터티로부터 발생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업무에서 중심적인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양이 많이 발생되고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관계를 통해 많은 행위엔터티를 생성한다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예금원장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 이상이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무모엔터티로부터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발생되고 자주 내용이 바뀌거나 데이터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사이즈가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증가된다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계에서는 잘 나타나지 않으며 상세 설계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단계나 프로세스와 상관모델링을 진행하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 도출될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주문목록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사원변경이력</a:t>
            </a:r>
          </a:p>
          <a:p>
            <a:pPr latinLnBrk="0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414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1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모델링의 세 가지 관점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어떤 데이터와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데이터간의 관계는 무엇인지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(What, Data)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실제 하고있는 일은 무엇인지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(How, Process)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프로세스의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처리하는 일의 방법에 따라 데이터는 어떻게 영향을 받고 있는지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(Interaction)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2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모델링을 구성하는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개념으로 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 대한 이해의 근간이 되므로 반드시 기억해야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(Things)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것이 가지는 성격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 간의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(Relationships)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형태가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안정적이며 지속적으로 활용되는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헝태는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존재하지 않고 개념적 정보로 구분되는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보험상품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수행함에 따라 발생되는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미납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발생시점에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 원래 존재하는 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의해 생성되지 않고 독립적으로 생성 가능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부모 역할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엔터티로부터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상속받지 않고 자신의 고유한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자재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엔터티로부터 발생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업무에서 중심적인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양이 많이 발생되고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관계를 통해 많은 행위엔터티를 생성한다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예금원장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 이상이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무모엔터티로부터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발생되고 자주 내용이 바뀌거나 데이터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사이즈가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증가된다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계에서는 잘 나타나지 않으며 상세 설계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단계나 프로세스와 상관모델링을 진행하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 도출될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주문목록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사원변경이력</a:t>
            </a:r>
          </a:p>
          <a:p>
            <a:pPr latinLnBrk="0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983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1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모델링의 세 가지 관점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어떤 데이터와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데이터간의 관계는 무엇인지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(What, Data)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실제 하고있는 일은 무엇인지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(How, Process)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프로세스의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처리하는 일의 방법에 따라 데이터는 어떻게 영향을 받고 있는지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(Interaction)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2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모델링을 구성하는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개념으로 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 대한 이해의 근간이 되므로 반드시 기억해야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(Things)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것이 가지는 성격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 간의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(Relationships)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형태가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안정적이며 지속적으로 활용되는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헝태는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존재하지 않고 개념적 정보로 구분되는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보험상품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수행함에 따라 발생되는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미납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발생시점에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 원래 존재하는 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의해 생성되지 않고 독립적으로 생성 가능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부모 역할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엔터티로부터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상속받지 않고 자신의 고유한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자재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엔터티로부터 발생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업무에서 중심적인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양이 많이 발생되고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관계를 통해 많은 행위엔터티를 생성한다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예금원장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 이상이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무모엔터티로부터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발생되고 자주 내용이 바뀌거나 데이터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사이즈가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증가된다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계에서는 잘 나타나지 않으며 상세 설계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단계나 프로세스와 상관모델링을 진행하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 도출될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주문목록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사원변경이력</a:t>
            </a:r>
          </a:p>
          <a:p>
            <a:pPr latinLnBrk="0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4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89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1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모델링의 세 가지 관점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어떤 데이터와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데이터간의 관계는 무엇인지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(What, Data)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실제 하고있는 일은 무엇인지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(How, Process)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프로세스의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처리하는 일의 방법에 따라 데이터는 어떻게 영향을 받고 있는지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(Interaction)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2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모델링을 구성하는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개념으로 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 대한 이해의 근간이 되므로 반드시 기억해야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(Things)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것이 가지는 성격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 간의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(Relationships)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형태가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안정적이며 지속적으로 활용되는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헝태는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존재하지 않고 개념적 정보로 구분되는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보험상품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수행함에 따라 발생되는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미납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발생시점에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 원래 존재하는 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의해 생성되지 않고 독립적으로 생성 가능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부모 역할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엔터티로부터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상속받지 않고 자신의 고유한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자재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엔터티로부터 발생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업무에서 중심적인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양이 많이 발생되고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관계를 통해 많은 행위엔터티를 생성한다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예금원장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 이상이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무모엔터티로부터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발생되고 자주 내용이 바뀌거나 데이터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사이즈가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증가된다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계에서는 잘 나타나지 않으며 상세 설계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단계나 프로세스와 상관모델링을 진행하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 도출될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주문목록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사원변경이력</a:t>
            </a:r>
          </a:p>
          <a:p>
            <a:pPr latinLnBrk="0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5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7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7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2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5285"/>
            <a:ext cx="1358537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24962"/>
            <a:ext cx="1358537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2-1. </a:t>
            </a:r>
            <a:r>
              <a:rPr lang="ko-KR" altLang="en-US" sz="5400" dirty="0"/>
              <a:t>성능 데이터 모델링의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데이터 모델과 성능</a:t>
            </a: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6047" y="313365"/>
            <a:ext cx="156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제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2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정규형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9349" y="690035"/>
            <a:ext cx="8391128" cy="68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제 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1</a:t>
            </a: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정규형을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만족하고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모든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Non-key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컬럼은 기본 키 전체에 종속되어야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함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기본 키에 종속적이지 않거나 기본 키 일부 컬럼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에만 종속적인 컬럼은 분리되어야 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24E5B5-E55F-4590-8A2F-D41D4F795ACA}"/>
              </a:ext>
            </a:extLst>
          </p:cNvPr>
          <p:cNvSpPr/>
          <p:nvPr/>
        </p:nvSpPr>
        <p:spPr>
          <a:xfrm>
            <a:off x="1660784" y="2602736"/>
            <a:ext cx="1042674" cy="3757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고객아이디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D22425-EF36-4233-B86B-ECC977841FB5}"/>
              </a:ext>
            </a:extLst>
          </p:cNvPr>
          <p:cNvSpPr/>
          <p:nvPr/>
        </p:nvSpPr>
        <p:spPr>
          <a:xfrm>
            <a:off x="2703457" y="2602736"/>
            <a:ext cx="1652390" cy="3757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+mn-ea"/>
              </a:rPr>
              <a:t>주문순번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45B947-DE72-4FEA-AACA-3321E4BDE3BD}"/>
              </a:ext>
            </a:extLst>
          </p:cNvPr>
          <p:cNvSpPr/>
          <p:nvPr/>
        </p:nvSpPr>
        <p:spPr>
          <a:xfrm>
            <a:off x="6006731" y="2602736"/>
            <a:ext cx="1042674" cy="3757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고객명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B3BFF8-62AD-4755-A5EC-8EBCCE5FE780}"/>
              </a:ext>
            </a:extLst>
          </p:cNvPr>
          <p:cNvSpPr/>
          <p:nvPr/>
        </p:nvSpPr>
        <p:spPr>
          <a:xfrm>
            <a:off x="7049405" y="2602736"/>
            <a:ext cx="1042674" cy="3757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고객등급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34C1D3A-91DC-40B1-A27C-D88C382EA1F2}"/>
              </a:ext>
            </a:extLst>
          </p:cNvPr>
          <p:cNvSpPr/>
          <p:nvPr/>
        </p:nvSpPr>
        <p:spPr>
          <a:xfrm>
            <a:off x="1660784" y="297852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A31E91-F0F4-422D-9032-4F415F094060}"/>
              </a:ext>
            </a:extLst>
          </p:cNvPr>
          <p:cNvSpPr/>
          <p:nvPr/>
        </p:nvSpPr>
        <p:spPr>
          <a:xfrm>
            <a:off x="2703456" y="2978528"/>
            <a:ext cx="1652391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065B8B-407F-4381-BCF3-36A238B6E21A}"/>
              </a:ext>
            </a:extLst>
          </p:cNvPr>
          <p:cNvSpPr/>
          <p:nvPr/>
        </p:nvSpPr>
        <p:spPr>
          <a:xfrm>
            <a:off x="6006731" y="297852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이경오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C821B3-4822-4EEF-9DDE-9FC0357D58F9}"/>
              </a:ext>
            </a:extLst>
          </p:cNvPr>
          <p:cNvSpPr/>
          <p:nvPr/>
        </p:nvSpPr>
        <p:spPr>
          <a:xfrm>
            <a:off x="7049405" y="2978526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3A5486-66C6-4C42-BED4-281CE8AB0470}"/>
              </a:ext>
            </a:extLst>
          </p:cNvPr>
          <p:cNvSpPr/>
          <p:nvPr/>
        </p:nvSpPr>
        <p:spPr>
          <a:xfrm>
            <a:off x="1660784" y="335431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3D5384A-3BE1-4BDC-9560-C00C28B2B974}"/>
              </a:ext>
            </a:extLst>
          </p:cNvPr>
          <p:cNvSpPr/>
          <p:nvPr/>
        </p:nvSpPr>
        <p:spPr>
          <a:xfrm>
            <a:off x="2703456" y="3354315"/>
            <a:ext cx="1652392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000002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C511AB-4A91-40D5-8249-FC4619A49944}"/>
              </a:ext>
            </a:extLst>
          </p:cNvPr>
          <p:cNvSpPr/>
          <p:nvPr/>
        </p:nvSpPr>
        <p:spPr>
          <a:xfrm>
            <a:off x="6006731" y="335431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이경오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FD9353-8B5A-4A6C-9BAE-7644650A3AEA}"/>
              </a:ext>
            </a:extLst>
          </p:cNvPr>
          <p:cNvSpPr/>
          <p:nvPr/>
        </p:nvSpPr>
        <p:spPr>
          <a:xfrm>
            <a:off x="7049405" y="335431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326F6A-DF11-494F-9CF2-A5BC0C3BA453}"/>
              </a:ext>
            </a:extLst>
          </p:cNvPr>
          <p:cNvSpPr/>
          <p:nvPr/>
        </p:nvSpPr>
        <p:spPr>
          <a:xfrm>
            <a:off x="1660784" y="373009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36FD9BA-9B1D-4533-818A-879DCDA8B8B0}"/>
              </a:ext>
            </a:extLst>
          </p:cNvPr>
          <p:cNvSpPr/>
          <p:nvPr/>
        </p:nvSpPr>
        <p:spPr>
          <a:xfrm>
            <a:off x="2703457" y="3730098"/>
            <a:ext cx="1652392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7CD7AD-B343-4B35-8721-3BED1C719869}"/>
              </a:ext>
            </a:extLst>
          </p:cNvPr>
          <p:cNvSpPr/>
          <p:nvPr/>
        </p:nvSpPr>
        <p:spPr>
          <a:xfrm>
            <a:off x="6006731" y="373009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이경오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B6DA5F-34AF-4D7A-9ABC-1F6AAFBA477F}"/>
              </a:ext>
            </a:extLst>
          </p:cNvPr>
          <p:cNvSpPr/>
          <p:nvPr/>
        </p:nvSpPr>
        <p:spPr>
          <a:xfrm>
            <a:off x="7049405" y="3730096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27DBE-034E-4037-99D7-903F266E5610}"/>
              </a:ext>
            </a:extLst>
          </p:cNvPr>
          <p:cNvSpPr/>
          <p:nvPr/>
        </p:nvSpPr>
        <p:spPr>
          <a:xfrm>
            <a:off x="1660784" y="4105872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6CED11C-80EC-4A13-867C-FDCE33CF6CBB}"/>
              </a:ext>
            </a:extLst>
          </p:cNvPr>
          <p:cNvSpPr/>
          <p:nvPr/>
        </p:nvSpPr>
        <p:spPr>
          <a:xfrm>
            <a:off x="2703456" y="4105872"/>
            <a:ext cx="1652393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01CF97-3A60-4076-A63C-16D5676CF9FD}"/>
              </a:ext>
            </a:extLst>
          </p:cNvPr>
          <p:cNvSpPr/>
          <p:nvPr/>
        </p:nvSpPr>
        <p:spPr>
          <a:xfrm>
            <a:off x="6006731" y="410587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이수지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704251-E95B-4DEC-ACCD-9D441AE34384}"/>
              </a:ext>
            </a:extLst>
          </p:cNvPr>
          <p:cNvSpPr/>
          <p:nvPr/>
        </p:nvSpPr>
        <p:spPr>
          <a:xfrm>
            <a:off x="7049405" y="4105870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B2E05F-1019-4ADA-AE00-5A8880752700}"/>
              </a:ext>
            </a:extLst>
          </p:cNvPr>
          <p:cNvSpPr/>
          <p:nvPr/>
        </p:nvSpPr>
        <p:spPr>
          <a:xfrm>
            <a:off x="1660784" y="448163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07C4E7-8811-4DF8-B49A-F2745CB4683B}"/>
              </a:ext>
            </a:extLst>
          </p:cNvPr>
          <p:cNvSpPr/>
          <p:nvPr/>
        </p:nvSpPr>
        <p:spPr>
          <a:xfrm>
            <a:off x="2703456" y="4481633"/>
            <a:ext cx="1652393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51F9568-7FD6-4939-BCA0-D4B624937D99}"/>
              </a:ext>
            </a:extLst>
          </p:cNvPr>
          <p:cNvSpPr/>
          <p:nvPr/>
        </p:nvSpPr>
        <p:spPr>
          <a:xfrm>
            <a:off x="6006731" y="4481632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이수지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395C3D6-603E-4C50-86AE-F5FEA82FAF17}"/>
              </a:ext>
            </a:extLst>
          </p:cNvPr>
          <p:cNvSpPr/>
          <p:nvPr/>
        </p:nvSpPr>
        <p:spPr>
          <a:xfrm>
            <a:off x="7049405" y="448163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일반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CF51B0-C990-4A45-A2E9-2B8C7F8E9F80}"/>
              </a:ext>
            </a:extLst>
          </p:cNvPr>
          <p:cNvSpPr/>
          <p:nvPr/>
        </p:nvSpPr>
        <p:spPr>
          <a:xfrm>
            <a:off x="1579349" y="2148495"/>
            <a:ext cx="660084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주문 테이블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F9461-D971-4924-8C53-5BE6B91EAA27}"/>
              </a:ext>
            </a:extLst>
          </p:cNvPr>
          <p:cNvSpPr/>
          <p:nvPr/>
        </p:nvSpPr>
        <p:spPr>
          <a:xfrm>
            <a:off x="4355847" y="2602736"/>
            <a:ext cx="1652390" cy="3757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주문일자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33A826-25BE-4374-8659-42C5BD26ECF4}"/>
              </a:ext>
            </a:extLst>
          </p:cNvPr>
          <p:cNvSpPr/>
          <p:nvPr/>
        </p:nvSpPr>
        <p:spPr>
          <a:xfrm>
            <a:off x="4355846" y="2978528"/>
            <a:ext cx="1652391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1B280A-C88B-44AC-BD56-357A26E8DDE2}"/>
              </a:ext>
            </a:extLst>
          </p:cNvPr>
          <p:cNvSpPr/>
          <p:nvPr/>
        </p:nvSpPr>
        <p:spPr>
          <a:xfrm>
            <a:off x="4355846" y="3354315"/>
            <a:ext cx="1652392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C3FA15-59C3-49FD-A3CE-7A0D98099072}"/>
              </a:ext>
            </a:extLst>
          </p:cNvPr>
          <p:cNvSpPr/>
          <p:nvPr/>
        </p:nvSpPr>
        <p:spPr>
          <a:xfrm>
            <a:off x="4355847" y="3730098"/>
            <a:ext cx="1652392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289F0C-8874-4D97-ACE3-75DF89306627}"/>
              </a:ext>
            </a:extLst>
          </p:cNvPr>
          <p:cNvSpPr/>
          <p:nvPr/>
        </p:nvSpPr>
        <p:spPr>
          <a:xfrm>
            <a:off x="4355846" y="4105872"/>
            <a:ext cx="1652393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F8A627-85E9-4A1A-AF81-691EED42EAB9}"/>
              </a:ext>
            </a:extLst>
          </p:cNvPr>
          <p:cNvSpPr/>
          <p:nvPr/>
        </p:nvSpPr>
        <p:spPr>
          <a:xfrm>
            <a:off x="4355846" y="4481633"/>
            <a:ext cx="1652393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3BFDDB-4762-4203-9DA4-2049A77343FE}"/>
              </a:ext>
            </a:extLst>
          </p:cNvPr>
          <p:cNvSpPr/>
          <p:nvPr/>
        </p:nvSpPr>
        <p:spPr>
          <a:xfrm>
            <a:off x="1579349" y="2556277"/>
            <a:ext cx="2895613" cy="23948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CD34E8-8763-49B9-A4C4-CB2D19D3ADA9}"/>
              </a:ext>
            </a:extLst>
          </p:cNvPr>
          <p:cNvSpPr/>
          <p:nvPr/>
        </p:nvSpPr>
        <p:spPr>
          <a:xfrm>
            <a:off x="3950984" y="263674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PK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E7DC3D-0D32-4CC1-89E6-DB9FBFCDE615}"/>
              </a:ext>
            </a:extLst>
          </p:cNvPr>
          <p:cNvSpPr/>
          <p:nvPr/>
        </p:nvSpPr>
        <p:spPr>
          <a:xfrm>
            <a:off x="6075162" y="2556278"/>
            <a:ext cx="2144765" cy="2394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4E0B97-8E14-4567-A644-F1B097115FC7}"/>
              </a:ext>
            </a:extLst>
          </p:cNvPr>
          <p:cNvSpPr/>
          <p:nvPr/>
        </p:nvSpPr>
        <p:spPr>
          <a:xfrm>
            <a:off x="1579349" y="5051115"/>
            <a:ext cx="345845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올바른 집합 단위에 기초하고 있지 않음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갱신 시에 갱신 이상이 발생할 가능성 존재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주문 시마다 고객정보를 저장해야 함 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고객 정보의 중복이 발생할 수 있음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고객 정보를 모르면 주문이 불가능 함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1579349" y="1713097"/>
            <a:ext cx="180562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제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2</a:t>
            </a: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정규형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위반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81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230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제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2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정규형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F24E5B5-E55F-4590-8A2F-D41D4F795ACA}"/>
              </a:ext>
            </a:extLst>
          </p:cNvPr>
          <p:cNvSpPr/>
          <p:nvPr/>
        </p:nvSpPr>
        <p:spPr>
          <a:xfrm>
            <a:off x="1590780" y="1523146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고객아이디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D22425-EF36-4233-B86B-ECC977841FB5}"/>
              </a:ext>
            </a:extLst>
          </p:cNvPr>
          <p:cNvSpPr/>
          <p:nvPr/>
        </p:nvSpPr>
        <p:spPr>
          <a:xfrm>
            <a:off x="2633453" y="1523146"/>
            <a:ext cx="1652390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주문순번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34C1D3A-91DC-40B1-A27C-D88C382EA1F2}"/>
              </a:ext>
            </a:extLst>
          </p:cNvPr>
          <p:cNvSpPr/>
          <p:nvPr/>
        </p:nvSpPr>
        <p:spPr>
          <a:xfrm>
            <a:off x="1590780" y="189893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A31E91-F0F4-422D-9032-4F415F094060}"/>
              </a:ext>
            </a:extLst>
          </p:cNvPr>
          <p:cNvSpPr/>
          <p:nvPr/>
        </p:nvSpPr>
        <p:spPr>
          <a:xfrm>
            <a:off x="2633452" y="1898938"/>
            <a:ext cx="1652391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3A5486-66C6-4C42-BED4-281CE8AB0470}"/>
              </a:ext>
            </a:extLst>
          </p:cNvPr>
          <p:cNvSpPr/>
          <p:nvPr/>
        </p:nvSpPr>
        <p:spPr>
          <a:xfrm>
            <a:off x="1590780" y="227472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3D5384A-3BE1-4BDC-9560-C00C28B2B974}"/>
              </a:ext>
            </a:extLst>
          </p:cNvPr>
          <p:cNvSpPr/>
          <p:nvPr/>
        </p:nvSpPr>
        <p:spPr>
          <a:xfrm>
            <a:off x="2633452" y="2274725"/>
            <a:ext cx="1652392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000002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C326F6A-DF11-494F-9CF2-A5BC0C3BA453}"/>
              </a:ext>
            </a:extLst>
          </p:cNvPr>
          <p:cNvSpPr/>
          <p:nvPr/>
        </p:nvSpPr>
        <p:spPr>
          <a:xfrm>
            <a:off x="1590780" y="265050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6FD9BA-9B1D-4533-818A-879DCDA8B8B0}"/>
              </a:ext>
            </a:extLst>
          </p:cNvPr>
          <p:cNvSpPr/>
          <p:nvPr/>
        </p:nvSpPr>
        <p:spPr>
          <a:xfrm>
            <a:off x="2633453" y="2650508"/>
            <a:ext cx="1652392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927DBE-034E-4037-99D7-903F266E5610}"/>
              </a:ext>
            </a:extLst>
          </p:cNvPr>
          <p:cNvSpPr/>
          <p:nvPr/>
        </p:nvSpPr>
        <p:spPr>
          <a:xfrm>
            <a:off x="1590780" y="3026282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6CED11C-80EC-4A13-867C-FDCE33CF6CBB}"/>
              </a:ext>
            </a:extLst>
          </p:cNvPr>
          <p:cNvSpPr/>
          <p:nvPr/>
        </p:nvSpPr>
        <p:spPr>
          <a:xfrm>
            <a:off x="2633452" y="3026282"/>
            <a:ext cx="1652393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EB2E05F-1019-4ADA-AE00-5A8880752700}"/>
              </a:ext>
            </a:extLst>
          </p:cNvPr>
          <p:cNvSpPr/>
          <p:nvPr/>
        </p:nvSpPr>
        <p:spPr>
          <a:xfrm>
            <a:off x="1590780" y="340204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607C4E7-8811-4DF8-B49A-F2745CB4683B}"/>
              </a:ext>
            </a:extLst>
          </p:cNvPr>
          <p:cNvSpPr/>
          <p:nvPr/>
        </p:nvSpPr>
        <p:spPr>
          <a:xfrm>
            <a:off x="2633452" y="3402043"/>
            <a:ext cx="1652393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000002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CF51B0-C990-4A45-A2E9-2B8C7F8E9F80}"/>
              </a:ext>
            </a:extLst>
          </p:cNvPr>
          <p:cNvSpPr/>
          <p:nvPr/>
        </p:nvSpPr>
        <p:spPr>
          <a:xfrm>
            <a:off x="1590780" y="1163767"/>
            <a:ext cx="43474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고객주문 </a:t>
            </a:r>
            <a:r>
              <a:rPr lang="ko-KR" altLang="en-US" sz="1400" dirty="0" err="1" smtClean="0">
                <a:latin typeface="+mn-ea"/>
              </a:rPr>
              <a:t>엔터티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CF9461-D971-4924-8C53-5BE6B91EAA27}"/>
              </a:ext>
            </a:extLst>
          </p:cNvPr>
          <p:cNvSpPr/>
          <p:nvPr/>
        </p:nvSpPr>
        <p:spPr>
          <a:xfrm>
            <a:off x="4285843" y="1523146"/>
            <a:ext cx="1652390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주문일자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33A826-25BE-4374-8659-42C5BD26ECF4}"/>
              </a:ext>
            </a:extLst>
          </p:cNvPr>
          <p:cNvSpPr/>
          <p:nvPr/>
        </p:nvSpPr>
        <p:spPr>
          <a:xfrm>
            <a:off x="4285842" y="1898938"/>
            <a:ext cx="1652391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1B280A-C88B-44AC-BD56-357A26E8DDE2}"/>
              </a:ext>
            </a:extLst>
          </p:cNvPr>
          <p:cNvSpPr/>
          <p:nvPr/>
        </p:nvSpPr>
        <p:spPr>
          <a:xfrm>
            <a:off x="4285842" y="2274725"/>
            <a:ext cx="1652392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7C3FA15-59C3-49FD-A3CE-7A0D98099072}"/>
              </a:ext>
            </a:extLst>
          </p:cNvPr>
          <p:cNvSpPr/>
          <p:nvPr/>
        </p:nvSpPr>
        <p:spPr>
          <a:xfrm>
            <a:off x="4285843" y="2650508"/>
            <a:ext cx="1652392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A289F0C-8874-4D97-ACE3-75DF89306627}"/>
              </a:ext>
            </a:extLst>
          </p:cNvPr>
          <p:cNvSpPr/>
          <p:nvPr/>
        </p:nvSpPr>
        <p:spPr>
          <a:xfrm>
            <a:off x="4285842" y="3026282"/>
            <a:ext cx="1652393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EF8A627-85E9-4A1A-AF81-691EED42EAB9}"/>
              </a:ext>
            </a:extLst>
          </p:cNvPr>
          <p:cNvSpPr/>
          <p:nvPr/>
        </p:nvSpPr>
        <p:spPr>
          <a:xfrm>
            <a:off x="4285842" y="3402043"/>
            <a:ext cx="1652393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20200505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3BFDDB-4762-4203-9DA4-2049A77343FE}"/>
              </a:ext>
            </a:extLst>
          </p:cNvPr>
          <p:cNvSpPr/>
          <p:nvPr/>
        </p:nvSpPr>
        <p:spPr>
          <a:xfrm>
            <a:off x="1509345" y="1476687"/>
            <a:ext cx="2895613" cy="23948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59C54DB-0A4B-440D-9686-17F07BB15A0A}"/>
              </a:ext>
            </a:extLst>
          </p:cNvPr>
          <p:cNvSpPr/>
          <p:nvPr/>
        </p:nvSpPr>
        <p:spPr>
          <a:xfrm>
            <a:off x="7279568" y="1535008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고객명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67D2E1C-AC5D-400F-AC83-CD169A517E60}"/>
              </a:ext>
            </a:extLst>
          </p:cNvPr>
          <p:cNvSpPr/>
          <p:nvPr/>
        </p:nvSpPr>
        <p:spPr>
          <a:xfrm>
            <a:off x="8322242" y="1535008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고객등급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B2FF216-14AA-4F24-AA12-6040F61E2CC0}"/>
              </a:ext>
            </a:extLst>
          </p:cNvPr>
          <p:cNvSpPr/>
          <p:nvPr/>
        </p:nvSpPr>
        <p:spPr>
          <a:xfrm>
            <a:off x="7279568" y="191079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이경오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EF42DE0-A39F-4CA3-BF92-DFA84C5E3798}"/>
              </a:ext>
            </a:extLst>
          </p:cNvPr>
          <p:cNvSpPr/>
          <p:nvPr/>
        </p:nvSpPr>
        <p:spPr>
          <a:xfrm>
            <a:off x="8322242" y="191079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948BB87-B137-4AF5-8D80-C6EED13BE851}"/>
              </a:ext>
            </a:extLst>
          </p:cNvPr>
          <p:cNvSpPr/>
          <p:nvPr/>
        </p:nvSpPr>
        <p:spPr>
          <a:xfrm>
            <a:off x="7279568" y="2277420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이수지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06B0C3B-29CD-4B4B-B9F6-69E23D1AC673}"/>
              </a:ext>
            </a:extLst>
          </p:cNvPr>
          <p:cNvSpPr/>
          <p:nvPr/>
        </p:nvSpPr>
        <p:spPr>
          <a:xfrm>
            <a:off x="8322242" y="227741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일반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46B2ADD-3152-470B-AC0B-5B51F76B5815}"/>
              </a:ext>
            </a:extLst>
          </p:cNvPr>
          <p:cNvSpPr/>
          <p:nvPr/>
        </p:nvSpPr>
        <p:spPr>
          <a:xfrm>
            <a:off x="6236894" y="1535004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고객아이디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9137242-2AE5-46FC-8B94-66591423BDF8}"/>
              </a:ext>
            </a:extLst>
          </p:cNvPr>
          <p:cNvSpPr/>
          <p:nvPr/>
        </p:nvSpPr>
        <p:spPr>
          <a:xfrm>
            <a:off x="6236894" y="1910796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86F98E-97B9-4634-B44F-AF160E2B6140}"/>
              </a:ext>
            </a:extLst>
          </p:cNvPr>
          <p:cNvSpPr/>
          <p:nvPr/>
        </p:nvSpPr>
        <p:spPr>
          <a:xfrm>
            <a:off x="6236894" y="227741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3519352-DA8D-4708-B2FD-CDF876096BE8}"/>
              </a:ext>
            </a:extLst>
          </p:cNvPr>
          <p:cNvSpPr/>
          <p:nvPr/>
        </p:nvSpPr>
        <p:spPr>
          <a:xfrm>
            <a:off x="6240239" y="1163767"/>
            <a:ext cx="31246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고객 </a:t>
            </a:r>
            <a:r>
              <a:rPr lang="ko-KR" altLang="en-US" sz="1400" dirty="0" err="1" smtClean="0">
                <a:latin typeface="+mn-ea"/>
              </a:rPr>
              <a:t>엔터티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69601AC-93FC-4052-A09B-407EE6FF776A}"/>
              </a:ext>
            </a:extLst>
          </p:cNvPr>
          <p:cNvSpPr/>
          <p:nvPr/>
        </p:nvSpPr>
        <p:spPr>
          <a:xfrm>
            <a:off x="6155717" y="1488550"/>
            <a:ext cx="1217681" cy="12470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44E0B97-8E14-4567-A644-F1B097115FC7}"/>
              </a:ext>
            </a:extLst>
          </p:cNvPr>
          <p:cNvSpPr/>
          <p:nvPr/>
        </p:nvSpPr>
        <p:spPr>
          <a:xfrm>
            <a:off x="1509345" y="3993872"/>
            <a:ext cx="3982368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 smtClean="0">
                <a:latin typeface="+mn-ea"/>
              </a:rPr>
              <a:t>모든 속성이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식별자만으로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함수 종속 가짐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 smtClean="0">
                <a:latin typeface="+mn-ea"/>
              </a:rPr>
              <a:t>식별자의 </a:t>
            </a:r>
            <a:r>
              <a:rPr lang="ko-KR" altLang="en-US" sz="1400" dirty="0">
                <a:latin typeface="+mn-ea"/>
              </a:rPr>
              <a:t>일부에만 종속하는 </a:t>
            </a:r>
            <a:r>
              <a:rPr lang="ko-KR" altLang="en-US" sz="1400" dirty="0" smtClean="0">
                <a:latin typeface="+mn-ea"/>
              </a:rPr>
              <a:t>속성 </a:t>
            </a:r>
            <a:r>
              <a:rPr lang="ko-KR" altLang="en-US" sz="1400" dirty="0">
                <a:latin typeface="+mn-ea"/>
              </a:rPr>
              <a:t>없음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530409" y="711082"/>
            <a:ext cx="228652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제 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2</a:t>
            </a: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정규형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위반 해소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50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156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제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3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정규형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9349" y="641306"/>
            <a:ext cx="10158763" cy="68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제 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2</a:t>
            </a: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정규형을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만족하고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일반속성들간에도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종속관계가 존재하지 않아야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함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일반속성들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간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종속관계가 존재하는 것들은 분리되어야 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4E0B97-8E14-4567-A644-F1B097115FC7}"/>
              </a:ext>
            </a:extLst>
          </p:cNvPr>
          <p:cNvSpPr/>
          <p:nvPr/>
        </p:nvSpPr>
        <p:spPr>
          <a:xfrm>
            <a:off x="1541656" y="4753895"/>
            <a:ext cx="4320289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 err="1" smtClean="0">
                <a:latin typeface="+mn-ea"/>
              </a:rPr>
              <a:t>식별자를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제외한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일반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속성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끼리 함수 종속이 발생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 err="1" smtClean="0">
                <a:latin typeface="+mn-ea"/>
              </a:rPr>
              <a:t>식별자</a:t>
            </a:r>
            <a:r>
              <a:rPr lang="ko-KR" altLang="en-US" sz="1400" dirty="0" smtClean="0">
                <a:latin typeface="+mn-ea"/>
              </a:rPr>
              <a:t> 이외의 </a:t>
            </a:r>
            <a:r>
              <a:rPr lang="ko-KR" altLang="en-US" sz="1400" dirty="0">
                <a:latin typeface="+mn-ea"/>
              </a:rPr>
              <a:t>키 간 발생하는 함수의 종속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9C54DB-0A4B-440D-9686-17F07BB15A0A}"/>
              </a:ext>
            </a:extLst>
          </p:cNvPr>
          <p:cNvSpPr/>
          <p:nvPr/>
        </p:nvSpPr>
        <p:spPr>
          <a:xfrm>
            <a:off x="2668909" y="2266069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고객명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7D2E1C-AC5D-400F-AC83-CD169A517E60}"/>
              </a:ext>
            </a:extLst>
          </p:cNvPr>
          <p:cNvSpPr/>
          <p:nvPr/>
        </p:nvSpPr>
        <p:spPr>
          <a:xfrm>
            <a:off x="3711583" y="2266069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나이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2FF216-14AA-4F24-AA12-6040F61E2CC0}"/>
              </a:ext>
            </a:extLst>
          </p:cNvPr>
          <p:cNvSpPr/>
          <p:nvPr/>
        </p:nvSpPr>
        <p:spPr>
          <a:xfrm>
            <a:off x="2668909" y="2641860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이경오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F42DE0-A39F-4CA3-BF92-DFA84C5E3798}"/>
              </a:ext>
            </a:extLst>
          </p:cNvPr>
          <p:cNvSpPr/>
          <p:nvPr/>
        </p:nvSpPr>
        <p:spPr>
          <a:xfrm>
            <a:off x="3711583" y="264185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36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D2321FA-D032-413E-A9A7-67CB665259D1}"/>
              </a:ext>
            </a:extLst>
          </p:cNvPr>
          <p:cNvSpPr/>
          <p:nvPr/>
        </p:nvSpPr>
        <p:spPr>
          <a:xfrm>
            <a:off x="2668909" y="301764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이수지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279CA1-4651-448A-AF30-464AB709BF6E}"/>
              </a:ext>
            </a:extLst>
          </p:cNvPr>
          <p:cNvSpPr/>
          <p:nvPr/>
        </p:nvSpPr>
        <p:spPr>
          <a:xfrm>
            <a:off x="3711583" y="301764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27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4D44F2B-79F2-472C-BA0D-9F45DC20470F}"/>
              </a:ext>
            </a:extLst>
          </p:cNvPr>
          <p:cNvSpPr/>
          <p:nvPr/>
        </p:nvSpPr>
        <p:spPr>
          <a:xfrm>
            <a:off x="2668909" y="3393430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이나라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4EBE7A8-374C-418F-A9E3-759BE90D2035}"/>
              </a:ext>
            </a:extLst>
          </p:cNvPr>
          <p:cNvSpPr/>
          <p:nvPr/>
        </p:nvSpPr>
        <p:spPr>
          <a:xfrm>
            <a:off x="3711583" y="339342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948BB87-B137-4AF5-8D80-C6EED13BE851}"/>
              </a:ext>
            </a:extLst>
          </p:cNvPr>
          <p:cNvSpPr/>
          <p:nvPr/>
        </p:nvSpPr>
        <p:spPr>
          <a:xfrm>
            <a:off x="2668909" y="376920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이지수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06B0C3B-29CD-4B4B-B9F6-69E23D1AC673}"/>
              </a:ext>
            </a:extLst>
          </p:cNvPr>
          <p:cNvSpPr/>
          <p:nvPr/>
        </p:nvSpPr>
        <p:spPr>
          <a:xfrm>
            <a:off x="3711583" y="376920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F2F3FC2-2BE5-42D0-BE0A-825E053599C1}"/>
              </a:ext>
            </a:extLst>
          </p:cNvPr>
          <p:cNvSpPr/>
          <p:nvPr/>
        </p:nvSpPr>
        <p:spPr>
          <a:xfrm>
            <a:off x="2668909" y="414496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이효성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267224-8946-48A5-A66F-E4A22C110892}"/>
              </a:ext>
            </a:extLst>
          </p:cNvPr>
          <p:cNvSpPr/>
          <p:nvPr/>
        </p:nvSpPr>
        <p:spPr>
          <a:xfrm>
            <a:off x="3711583" y="414496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27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B2ADD-3152-470B-AC0B-5B51F76B5815}"/>
              </a:ext>
            </a:extLst>
          </p:cNvPr>
          <p:cNvSpPr/>
          <p:nvPr/>
        </p:nvSpPr>
        <p:spPr>
          <a:xfrm>
            <a:off x="1626235" y="2266065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고객아이디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137242-2AE5-46FC-8B94-66591423BDF8}"/>
              </a:ext>
            </a:extLst>
          </p:cNvPr>
          <p:cNvSpPr/>
          <p:nvPr/>
        </p:nvSpPr>
        <p:spPr>
          <a:xfrm>
            <a:off x="1626235" y="264185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E9282E8-6788-46C8-9C6A-B4D09B4739D3}"/>
              </a:ext>
            </a:extLst>
          </p:cNvPr>
          <p:cNvSpPr/>
          <p:nvPr/>
        </p:nvSpPr>
        <p:spPr>
          <a:xfrm>
            <a:off x="1626235" y="301764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41E9282-CD64-4983-891A-64D99B8984FE}"/>
              </a:ext>
            </a:extLst>
          </p:cNvPr>
          <p:cNvSpPr/>
          <p:nvPr/>
        </p:nvSpPr>
        <p:spPr>
          <a:xfrm>
            <a:off x="1626235" y="339342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6F98E-97B9-4634-B44F-AF160E2B6140}"/>
              </a:ext>
            </a:extLst>
          </p:cNvPr>
          <p:cNvSpPr/>
          <p:nvPr/>
        </p:nvSpPr>
        <p:spPr>
          <a:xfrm>
            <a:off x="1626235" y="376920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931D2B-D7F1-4790-82E2-EAE86A2E16B5}"/>
              </a:ext>
            </a:extLst>
          </p:cNvPr>
          <p:cNvSpPr/>
          <p:nvPr/>
        </p:nvSpPr>
        <p:spPr>
          <a:xfrm>
            <a:off x="1626235" y="4144962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3519352-DA8D-4708-B2FD-CDF876096BE8}"/>
              </a:ext>
            </a:extLst>
          </p:cNvPr>
          <p:cNvSpPr/>
          <p:nvPr/>
        </p:nvSpPr>
        <p:spPr>
          <a:xfrm>
            <a:off x="1626235" y="1911829"/>
            <a:ext cx="521337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고객 </a:t>
            </a:r>
            <a:r>
              <a:rPr lang="ko-KR" altLang="en-US" sz="1400" dirty="0" err="1" smtClean="0">
                <a:latin typeface="+mn-ea"/>
              </a:rPr>
              <a:t>엔터티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9601AC-93FC-4052-A09B-407EE6FF776A}"/>
              </a:ext>
            </a:extLst>
          </p:cNvPr>
          <p:cNvSpPr/>
          <p:nvPr/>
        </p:nvSpPr>
        <p:spPr>
          <a:xfrm>
            <a:off x="1545058" y="2219610"/>
            <a:ext cx="1217681" cy="23948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0C98CCA-9297-459C-9E07-CA51254890D5}"/>
              </a:ext>
            </a:extLst>
          </p:cNvPr>
          <p:cNvSpPr/>
          <p:nvPr/>
        </p:nvSpPr>
        <p:spPr>
          <a:xfrm>
            <a:off x="4754257" y="2266067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직업코드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CDE6D9-D75C-43D2-98B5-312B77C56112}"/>
              </a:ext>
            </a:extLst>
          </p:cNvPr>
          <p:cNvSpPr/>
          <p:nvPr/>
        </p:nvSpPr>
        <p:spPr>
          <a:xfrm>
            <a:off x="4754257" y="264185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EB28CD-52F3-4CB0-B373-541A63D5E8F3}"/>
              </a:ext>
            </a:extLst>
          </p:cNvPr>
          <p:cNvSpPr/>
          <p:nvPr/>
        </p:nvSpPr>
        <p:spPr>
          <a:xfrm>
            <a:off x="4754257" y="301764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0FAA01B-2EF1-4F14-8A79-65F8B8AD7F35}"/>
              </a:ext>
            </a:extLst>
          </p:cNvPr>
          <p:cNvSpPr/>
          <p:nvPr/>
        </p:nvSpPr>
        <p:spPr>
          <a:xfrm>
            <a:off x="4754257" y="339342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548C3B6-0174-4E39-AC32-B5991BD9BAA9}"/>
              </a:ext>
            </a:extLst>
          </p:cNvPr>
          <p:cNvSpPr/>
          <p:nvPr/>
        </p:nvSpPr>
        <p:spPr>
          <a:xfrm>
            <a:off x="4754257" y="376920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7B1A656-558B-4554-A94F-6757BC281985}"/>
              </a:ext>
            </a:extLst>
          </p:cNvPr>
          <p:cNvSpPr/>
          <p:nvPr/>
        </p:nvSpPr>
        <p:spPr>
          <a:xfrm>
            <a:off x="4754257" y="4144962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55914D2-7979-43F4-8D15-85EE8D8B61E7}"/>
              </a:ext>
            </a:extLst>
          </p:cNvPr>
          <p:cNvSpPr/>
          <p:nvPr/>
        </p:nvSpPr>
        <p:spPr>
          <a:xfrm>
            <a:off x="5796931" y="2266065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직업명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959C251-5B41-4167-8253-9F70A0322626}"/>
              </a:ext>
            </a:extLst>
          </p:cNvPr>
          <p:cNvSpPr/>
          <p:nvPr/>
        </p:nvSpPr>
        <p:spPr>
          <a:xfrm>
            <a:off x="5796931" y="264185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개발자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343AC46-3E02-4845-A9A2-EFEF9BD041FA}"/>
              </a:ext>
            </a:extLst>
          </p:cNvPr>
          <p:cNvSpPr/>
          <p:nvPr/>
        </p:nvSpPr>
        <p:spPr>
          <a:xfrm>
            <a:off x="5796931" y="301764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변호사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B6E574-9AE2-4A05-9CB1-21B5214C0B62}"/>
              </a:ext>
            </a:extLst>
          </p:cNvPr>
          <p:cNvSpPr/>
          <p:nvPr/>
        </p:nvSpPr>
        <p:spPr>
          <a:xfrm>
            <a:off x="5796931" y="339342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미용사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B818DB-6E68-4162-9279-7E8F12242204}"/>
              </a:ext>
            </a:extLst>
          </p:cNvPr>
          <p:cNvSpPr/>
          <p:nvPr/>
        </p:nvSpPr>
        <p:spPr>
          <a:xfrm>
            <a:off x="5796931" y="376919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건축사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7CD2752-6B38-4387-908B-983AF79ED64C}"/>
              </a:ext>
            </a:extLst>
          </p:cNvPr>
          <p:cNvSpPr/>
          <p:nvPr/>
        </p:nvSpPr>
        <p:spPr>
          <a:xfrm>
            <a:off x="5796931" y="4144960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용접공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9601AC-93FC-4052-A09B-407EE6FF776A}"/>
              </a:ext>
            </a:extLst>
          </p:cNvPr>
          <p:cNvSpPr/>
          <p:nvPr/>
        </p:nvSpPr>
        <p:spPr>
          <a:xfrm>
            <a:off x="4704445" y="2242491"/>
            <a:ext cx="2274125" cy="239483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26235" y="1441141"/>
            <a:ext cx="180562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제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3</a:t>
            </a: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정규형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위반</a:t>
            </a:r>
            <a:endParaRPr lang="ko-KR" altLang="en-US" sz="16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CD34E8-8763-49B9-A4C4-CB2D19D3ADA9}"/>
              </a:ext>
            </a:extLst>
          </p:cNvPr>
          <p:cNvSpPr/>
          <p:nvPr/>
        </p:nvSpPr>
        <p:spPr>
          <a:xfrm>
            <a:off x="2405544" y="2289563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PK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75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제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3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정규형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4E0B97-8E14-4567-A644-F1B097115FC7}"/>
              </a:ext>
            </a:extLst>
          </p:cNvPr>
          <p:cNvSpPr/>
          <p:nvPr/>
        </p:nvSpPr>
        <p:spPr>
          <a:xfrm>
            <a:off x="1545753" y="4167971"/>
            <a:ext cx="5081548" cy="332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 smtClean="0">
                <a:latin typeface="+mn-ea"/>
              </a:rPr>
              <a:t>직업 </a:t>
            </a:r>
            <a:r>
              <a:rPr lang="ko-KR" altLang="en-US" sz="1400" dirty="0" err="1" smtClean="0">
                <a:latin typeface="+mn-ea"/>
              </a:rPr>
              <a:t>엔터티을</a:t>
            </a:r>
            <a:r>
              <a:rPr lang="ko-KR" altLang="en-US" sz="1400" dirty="0" smtClean="0">
                <a:latin typeface="+mn-ea"/>
              </a:rPr>
              <a:t> 추가하여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일반 속성 </a:t>
            </a:r>
            <a:r>
              <a:rPr lang="ko-KR" altLang="en-US" sz="1400" dirty="0" err="1" smtClean="0">
                <a:solidFill>
                  <a:srgbClr val="0000FF"/>
                </a:solidFill>
                <a:latin typeface="+mn-ea"/>
              </a:rPr>
              <a:t>끼리의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함수 종속을 제거함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9C54DB-0A4B-440D-9686-17F07BB15A0A}"/>
              </a:ext>
            </a:extLst>
          </p:cNvPr>
          <p:cNvSpPr/>
          <p:nvPr/>
        </p:nvSpPr>
        <p:spPr>
          <a:xfrm>
            <a:off x="2673005" y="1581173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고객명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7D2E1C-AC5D-400F-AC83-CD169A517E60}"/>
              </a:ext>
            </a:extLst>
          </p:cNvPr>
          <p:cNvSpPr/>
          <p:nvPr/>
        </p:nvSpPr>
        <p:spPr>
          <a:xfrm>
            <a:off x="3715679" y="1581173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나이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2FF216-14AA-4F24-AA12-6040F61E2CC0}"/>
              </a:ext>
            </a:extLst>
          </p:cNvPr>
          <p:cNvSpPr/>
          <p:nvPr/>
        </p:nvSpPr>
        <p:spPr>
          <a:xfrm>
            <a:off x="2673005" y="195696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이경오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F42DE0-A39F-4CA3-BF92-DFA84C5E3798}"/>
              </a:ext>
            </a:extLst>
          </p:cNvPr>
          <p:cNvSpPr/>
          <p:nvPr/>
        </p:nvSpPr>
        <p:spPr>
          <a:xfrm>
            <a:off x="3715679" y="195696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36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D2321FA-D032-413E-A9A7-67CB665259D1}"/>
              </a:ext>
            </a:extLst>
          </p:cNvPr>
          <p:cNvSpPr/>
          <p:nvPr/>
        </p:nvSpPr>
        <p:spPr>
          <a:xfrm>
            <a:off x="2673005" y="233275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이수지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279CA1-4651-448A-AF30-464AB709BF6E}"/>
              </a:ext>
            </a:extLst>
          </p:cNvPr>
          <p:cNvSpPr/>
          <p:nvPr/>
        </p:nvSpPr>
        <p:spPr>
          <a:xfrm>
            <a:off x="3715679" y="233275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27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4D44F2B-79F2-472C-BA0D-9F45DC20470F}"/>
              </a:ext>
            </a:extLst>
          </p:cNvPr>
          <p:cNvSpPr/>
          <p:nvPr/>
        </p:nvSpPr>
        <p:spPr>
          <a:xfrm>
            <a:off x="2673005" y="270853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이나라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4EBE7A8-374C-418F-A9E3-759BE90D2035}"/>
              </a:ext>
            </a:extLst>
          </p:cNvPr>
          <p:cNvSpPr/>
          <p:nvPr/>
        </p:nvSpPr>
        <p:spPr>
          <a:xfrm>
            <a:off x="3715679" y="270853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948BB87-B137-4AF5-8D80-C6EED13BE851}"/>
              </a:ext>
            </a:extLst>
          </p:cNvPr>
          <p:cNvSpPr/>
          <p:nvPr/>
        </p:nvSpPr>
        <p:spPr>
          <a:xfrm>
            <a:off x="2673005" y="308430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이지수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06B0C3B-29CD-4B4B-B9F6-69E23D1AC673}"/>
              </a:ext>
            </a:extLst>
          </p:cNvPr>
          <p:cNvSpPr/>
          <p:nvPr/>
        </p:nvSpPr>
        <p:spPr>
          <a:xfrm>
            <a:off x="3715679" y="308430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F2F3FC2-2BE5-42D0-BE0A-825E053599C1}"/>
              </a:ext>
            </a:extLst>
          </p:cNvPr>
          <p:cNvSpPr/>
          <p:nvPr/>
        </p:nvSpPr>
        <p:spPr>
          <a:xfrm>
            <a:off x="2673005" y="346006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이효성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267224-8946-48A5-A66F-E4A22C110892}"/>
              </a:ext>
            </a:extLst>
          </p:cNvPr>
          <p:cNvSpPr/>
          <p:nvPr/>
        </p:nvSpPr>
        <p:spPr>
          <a:xfrm>
            <a:off x="3715679" y="346006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27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B2ADD-3152-470B-AC0B-5B51F76B5815}"/>
              </a:ext>
            </a:extLst>
          </p:cNvPr>
          <p:cNvSpPr/>
          <p:nvPr/>
        </p:nvSpPr>
        <p:spPr>
          <a:xfrm>
            <a:off x="1630331" y="1581169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고객아이디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137242-2AE5-46FC-8B94-66591423BDF8}"/>
              </a:ext>
            </a:extLst>
          </p:cNvPr>
          <p:cNvSpPr/>
          <p:nvPr/>
        </p:nvSpPr>
        <p:spPr>
          <a:xfrm>
            <a:off x="1630331" y="195696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E9282E8-6788-46C8-9C6A-B4D09B4739D3}"/>
              </a:ext>
            </a:extLst>
          </p:cNvPr>
          <p:cNvSpPr/>
          <p:nvPr/>
        </p:nvSpPr>
        <p:spPr>
          <a:xfrm>
            <a:off x="1630331" y="233274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41E9282-CD64-4983-891A-64D99B8984FE}"/>
              </a:ext>
            </a:extLst>
          </p:cNvPr>
          <p:cNvSpPr/>
          <p:nvPr/>
        </p:nvSpPr>
        <p:spPr>
          <a:xfrm>
            <a:off x="1630331" y="270853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6F98E-97B9-4634-B44F-AF160E2B6140}"/>
              </a:ext>
            </a:extLst>
          </p:cNvPr>
          <p:cNvSpPr/>
          <p:nvPr/>
        </p:nvSpPr>
        <p:spPr>
          <a:xfrm>
            <a:off x="1630331" y="308430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931D2B-D7F1-4790-82E2-EAE86A2E16B5}"/>
              </a:ext>
            </a:extLst>
          </p:cNvPr>
          <p:cNvSpPr/>
          <p:nvPr/>
        </p:nvSpPr>
        <p:spPr>
          <a:xfrm>
            <a:off x="1630331" y="3460066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C00005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3519352-DA8D-4708-B2FD-CDF876096BE8}"/>
              </a:ext>
            </a:extLst>
          </p:cNvPr>
          <p:cNvSpPr/>
          <p:nvPr/>
        </p:nvSpPr>
        <p:spPr>
          <a:xfrm>
            <a:off x="1630330" y="1219133"/>
            <a:ext cx="417069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고객 </a:t>
            </a:r>
            <a:r>
              <a:rPr lang="ko-KR" altLang="en-US" sz="1400" dirty="0" err="1" smtClean="0">
                <a:latin typeface="+mn-ea"/>
              </a:rPr>
              <a:t>엔터티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9601AC-93FC-4052-A09B-407EE6FF776A}"/>
              </a:ext>
            </a:extLst>
          </p:cNvPr>
          <p:cNvSpPr/>
          <p:nvPr/>
        </p:nvSpPr>
        <p:spPr>
          <a:xfrm>
            <a:off x="1549154" y="1534714"/>
            <a:ext cx="1217681" cy="23948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0C98CCA-9297-459C-9E07-CA51254890D5}"/>
              </a:ext>
            </a:extLst>
          </p:cNvPr>
          <p:cNvSpPr/>
          <p:nvPr/>
        </p:nvSpPr>
        <p:spPr>
          <a:xfrm>
            <a:off x="6806960" y="1581175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직업코드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CDE6D9-D75C-43D2-98B5-312B77C56112}"/>
              </a:ext>
            </a:extLst>
          </p:cNvPr>
          <p:cNvSpPr/>
          <p:nvPr/>
        </p:nvSpPr>
        <p:spPr>
          <a:xfrm>
            <a:off x="6806960" y="195696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EB28CD-52F3-4CB0-B373-541A63D5E8F3}"/>
              </a:ext>
            </a:extLst>
          </p:cNvPr>
          <p:cNvSpPr/>
          <p:nvPr/>
        </p:nvSpPr>
        <p:spPr>
          <a:xfrm>
            <a:off x="6806960" y="233275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0FAA01B-2EF1-4F14-8A79-65F8B8AD7F35}"/>
              </a:ext>
            </a:extLst>
          </p:cNvPr>
          <p:cNvSpPr/>
          <p:nvPr/>
        </p:nvSpPr>
        <p:spPr>
          <a:xfrm>
            <a:off x="6806960" y="270853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548C3B6-0174-4E39-AC32-B5991BD9BAA9}"/>
              </a:ext>
            </a:extLst>
          </p:cNvPr>
          <p:cNvSpPr/>
          <p:nvPr/>
        </p:nvSpPr>
        <p:spPr>
          <a:xfrm>
            <a:off x="6806960" y="308430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7B1A656-558B-4554-A94F-6757BC281985}"/>
              </a:ext>
            </a:extLst>
          </p:cNvPr>
          <p:cNvSpPr/>
          <p:nvPr/>
        </p:nvSpPr>
        <p:spPr>
          <a:xfrm>
            <a:off x="6806960" y="3460070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55914D2-7979-43F4-8D15-85EE8D8B61E7}"/>
              </a:ext>
            </a:extLst>
          </p:cNvPr>
          <p:cNvSpPr/>
          <p:nvPr/>
        </p:nvSpPr>
        <p:spPr>
          <a:xfrm>
            <a:off x="7849634" y="1581173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직업명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959C251-5B41-4167-8253-9F70A0322626}"/>
              </a:ext>
            </a:extLst>
          </p:cNvPr>
          <p:cNvSpPr/>
          <p:nvPr/>
        </p:nvSpPr>
        <p:spPr>
          <a:xfrm>
            <a:off x="7849634" y="195696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개발자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343AC46-3E02-4845-A9A2-EFEF9BD041FA}"/>
              </a:ext>
            </a:extLst>
          </p:cNvPr>
          <p:cNvSpPr/>
          <p:nvPr/>
        </p:nvSpPr>
        <p:spPr>
          <a:xfrm>
            <a:off x="7849634" y="233275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변호사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B6E574-9AE2-4A05-9CB1-21B5214C0B62}"/>
              </a:ext>
            </a:extLst>
          </p:cNvPr>
          <p:cNvSpPr/>
          <p:nvPr/>
        </p:nvSpPr>
        <p:spPr>
          <a:xfrm>
            <a:off x="7849634" y="270853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미용사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B818DB-6E68-4162-9279-7E8F12242204}"/>
              </a:ext>
            </a:extLst>
          </p:cNvPr>
          <p:cNvSpPr/>
          <p:nvPr/>
        </p:nvSpPr>
        <p:spPr>
          <a:xfrm>
            <a:off x="7849634" y="308430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건축사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7CD2752-6B38-4387-908B-983AF79ED64C}"/>
              </a:ext>
            </a:extLst>
          </p:cNvPr>
          <p:cNvSpPr/>
          <p:nvPr/>
        </p:nvSpPr>
        <p:spPr>
          <a:xfrm>
            <a:off x="7849634" y="346006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용접공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519352-DA8D-4708-B2FD-CDF876096BE8}"/>
              </a:ext>
            </a:extLst>
          </p:cNvPr>
          <p:cNvSpPr/>
          <p:nvPr/>
        </p:nvSpPr>
        <p:spPr>
          <a:xfrm>
            <a:off x="6806960" y="1219132"/>
            <a:ext cx="208534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smtClean="0">
                <a:latin typeface="+mn-ea"/>
              </a:rPr>
              <a:t>직업 </a:t>
            </a:r>
            <a:r>
              <a:rPr lang="ko-KR" altLang="en-US" sz="1400" dirty="0" err="1" smtClean="0">
                <a:latin typeface="+mn-ea"/>
              </a:rPr>
              <a:t>엔터티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45753" y="765747"/>
            <a:ext cx="228652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제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3</a:t>
            </a: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정규형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위반 해소</a:t>
            </a:r>
            <a:endParaRPr lang="ko-KR" altLang="en-US" sz="16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CD34E8-8763-49B9-A4C4-CB2D19D3ADA9}"/>
              </a:ext>
            </a:extLst>
          </p:cNvPr>
          <p:cNvSpPr/>
          <p:nvPr/>
        </p:nvSpPr>
        <p:spPr>
          <a:xfrm>
            <a:off x="2434116" y="1626352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PK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C98CCA-9297-459C-9E07-CA51254890D5}"/>
              </a:ext>
            </a:extLst>
          </p:cNvPr>
          <p:cNvSpPr/>
          <p:nvPr/>
        </p:nvSpPr>
        <p:spPr>
          <a:xfrm>
            <a:off x="4758353" y="1581169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직업코드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CDE6D9-D75C-43D2-98B5-312B77C56112}"/>
              </a:ext>
            </a:extLst>
          </p:cNvPr>
          <p:cNvSpPr/>
          <p:nvPr/>
        </p:nvSpPr>
        <p:spPr>
          <a:xfrm>
            <a:off x="4758353" y="195695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EB28CD-52F3-4CB0-B373-541A63D5E8F3}"/>
              </a:ext>
            </a:extLst>
          </p:cNvPr>
          <p:cNvSpPr/>
          <p:nvPr/>
        </p:nvSpPr>
        <p:spPr>
          <a:xfrm>
            <a:off x="4758353" y="233274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FAA01B-2EF1-4F14-8A79-65F8B8AD7F35}"/>
              </a:ext>
            </a:extLst>
          </p:cNvPr>
          <p:cNvSpPr/>
          <p:nvPr/>
        </p:nvSpPr>
        <p:spPr>
          <a:xfrm>
            <a:off x="4758353" y="270852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48C3B6-0174-4E39-AC32-B5991BD9BAA9}"/>
              </a:ext>
            </a:extLst>
          </p:cNvPr>
          <p:cNvSpPr/>
          <p:nvPr/>
        </p:nvSpPr>
        <p:spPr>
          <a:xfrm>
            <a:off x="4758353" y="308430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B1A656-558B-4554-A94F-6757BC281985}"/>
              </a:ext>
            </a:extLst>
          </p:cNvPr>
          <p:cNvSpPr/>
          <p:nvPr/>
        </p:nvSpPr>
        <p:spPr>
          <a:xfrm>
            <a:off x="4758353" y="346006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J005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8572" y="322211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정규화와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성능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649688" y="691543"/>
            <a:ext cx="10158763" cy="18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정규화를 수행해서 조인이 발생하게 되더라도 효율적인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인덱스 사용을 통해 조인 연산을 수행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하면 성능 상 단점은 거의 없다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정규화를 수행하여 소량의 테이블이 생성된다면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소량의 테이블을 먼저 읽어 조인 연산을 수행하면 </a:t>
            </a:r>
            <a:r>
              <a:rPr lang="ko-KR" altLang="en-US" sz="1600" b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되므로 </a:t>
            </a:r>
            <a:r>
              <a:rPr lang="ko-KR" altLang="en-US" sz="1600" b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성능상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유리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할 수 있다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정규화가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제대로 되지 않으면 동일한 종류의 속성을 여러 개 가지고 있어서 과다한 인덱스가 만들어 질 수 있는데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정규화를 한다면 하나의 인덱스만 만들어도 된다</a:t>
            </a:r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4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12674" y="302834"/>
            <a:ext cx="409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반정규화된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테이블의 성능저하 사례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59" y="980188"/>
            <a:ext cx="1866667" cy="30285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97768" y="672411"/>
            <a:ext cx="4228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정규화 되지 않은 모델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240352" y="672411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정규화가</a:t>
            </a:r>
            <a:r>
              <a:rPr lang="ko-KR" altLang="en-US" sz="1400" dirty="0">
                <a:latin typeface="+mn-ea"/>
              </a:rPr>
              <a:t> 된 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28314" y="1947712"/>
            <a:ext cx="241873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차 </a:t>
            </a:r>
            <a:r>
              <a:rPr lang="ko-KR" altLang="en-US" sz="1400" dirty="0" err="1">
                <a:latin typeface="+mn-ea"/>
              </a:rPr>
              <a:t>정규화가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안된 </a:t>
            </a:r>
            <a:r>
              <a:rPr lang="ko-KR" altLang="en-US" sz="1400" dirty="0" err="1" smtClean="0">
                <a:latin typeface="+mn-ea"/>
              </a:rPr>
              <a:t>엔터티의</a:t>
            </a:r>
            <a:r>
              <a:rPr lang="ko-KR" altLang="en-US" sz="1400" dirty="0" smtClean="0">
                <a:latin typeface="+mn-ea"/>
              </a:rPr>
              <a:t> 모습이다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관서번호에만 함수종속되는 관서에 대한 속성들이 있는 것을 알 수 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47544" y="2732910"/>
            <a:ext cx="2745926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차 정규화된 </a:t>
            </a:r>
            <a:r>
              <a:rPr lang="ko-KR" altLang="en-US" sz="1400" dirty="0" err="1">
                <a:latin typeface="+mn-ea"/>
              </a:rPr>
              <a:t>엔터티는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관서번호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관서명이</a:t>
            </a:r>
            <a:r>
              <a:rPr lang="ko-KR" altLang="en-US" sz="1400" dirty="0">
                <a:latin typeface="+mn-ea"/>
              </a:rPr>
              <a:t> 관서테이블에만 존재하기 때문에 두 개의 테이블을 결합하여 처리해야 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1759" y="4228818"/>
            <a:ext cx="9896503" cy="1883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정부보관금관서원장에서</a:t>
            </a:r>
            <a:r>
              <a:rPr lang="ko-KR" altLang="en-US" sz="1400" dirty="0">
                <a:latin typeface="+mn-ea"/>
              </a:rPr>
              <a:t> 데이터를 조회하는 것이나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관서와 </a:t>
            </a:r>
            <a:r>
              <a:rPr lang="ko-KR" altLang="en-US" sz="1400" dirty="0" err="1">
                <a:latin typeface="+mn-ea"/>
              </a:rPr>
              <a:t>정부보관금관서원장을</a:t>
            </a:r>
            <a:r>
              <a:rPr lang="ko-KR" altLang="en-US" sz="1400" dirty="0">
                <a:latin typeface="+mn-ea"/>
              </a:rPr>
              <a:t> 조인하여 데이터를 조회하나 처리 성능은 사용자가 느끼기에는 거의 차이가 나지 않는다</a:t>
            </a:r>
            <a:r>
              <a:rPr lang="en-US" altLang="ko-KR" sz="1400" dirty="0">
                <a:latin typeface="+mn-ea"/>
              </a:rPr>
              <a:t>. PK</a:t>
            </a:r>
            <a:r>
              <a:rPr lang="ko-KR" altLang="en-US" sz="1400" dirty="0">
                <a:latin typeface="+mn-ea"/>
              </a:rPr>
              <a:t>가 걸려있는 방향으로 조인이 걸려 </a:t>
            </a:r>
            <a:r>
              <a:rPr lang="en-US" altLang="ko-KR" sz="1400" dirty="0">
                <a:latin typeface="+mn-ea"/>
              </a:rPr>
              <a:t>Unique Index</a:t>
            </a:r>
            <a:r>
              <a:rPr lang="ko-KR" altLang="en-US" sz="1400" dirty="0">
                <a:latin typeface="+mn-ea"/>
              </a:rPr>
              <a:t>를 곧바로 찾아서 데이터를 조회하기 때문에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하나의 테이블에서 조회하는 작업과 비교했을 때 미미하게 성능 차이가 날 뿐 사용자에게 크게 영향을 줄 만큼 성능이 저하되는 일은 없는 것이다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‘관서등록일자가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2010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년 이후 관서를 모두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조회하라’는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SQL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구문을 처리하는 것으로 바꾸면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2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차 정규화된 테이블이 훨씬 빠르다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정규화 되지 않은 모델에서는 불필요하게 납부자번호만큼 누적된 데이터를 읽어서 결과를 구분하여 보여주어야 </a:t>
            </a:r>
            <a:r>
              <a:rPr lang="ko-KR" altLang="en-US" sz="1400" dirty="0" smtClean="0">
                <a:latin typeface="+mn-ea"/>
              </a:rPr>
              <a:t>하지만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정규화된 모델에서는 관서수만큼만 존재하는 데이터를 읽어 곧바로 결과를 보여주기 때문이다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. 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119446" y="1012786"/>
            <a:ext cx="0" cy="2995973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37" y="980188"/>
            <a:ext cx="4009017" cy="16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409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반정규화된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테이블의 성능저하 사례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12674" y="672411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정규화 되지 않은 모델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0188" y="2628955"/>
            <a:ext cx="2521844" cy="35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매각일자는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천 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10188" y="2293645"/>
            <a:ext cx="2521844" cy="332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일자별매각물건은 </a:t>
            </a:r>
            <a:r>
              <a:rPr lang="en-US" altLang="ko-KR" sz="1400" dirty="0">
                <a:latin typeface="+mn-ea"/>
              </a:rPr>
              <a:t>100</a:t>
            </a:r>
            <a:r>
              <a:rPr lang="ko-KR" altLang="en-US" sz="1400" dirty="0">
                <a:latin typeface="+mn-ea"/>
              </a:rPr>
              <a:t>만 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75834" y="3332388"/>
            <a:ext cx="5762957" cy="867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특정 매각 장소에 대해 </a:t>
            </a:r>
            <a:r>
              <a:rPr lang="ko-KR" altLang="en-US" sz="1400" dirty="0" err="1">
                <a:latin typeface="+mn-ea"/>
              </a:rPr>
              <a:t>매각일자를</a:t>
            </a:r>
            <a:r>
              <a:rPr lang="ko-KR" altLang="en-US" sz="1400" dirty="0">
                <a:latin typeface="+mn-ea"/>
              </a:rPr>
              <a:t> 찾아 </a:t>
            </a:r>
            <a:r>
              <a:rPr lang="ko-KR" altLang="en-US" sz="1400" dirty="0" err="1">
                <a:latin typeface="+mn-ea"/>
              </a:rPr>
              <a:t>매각내역을</a:t>
            </a:r>
            <a:r>
              <a:rPr lang="ko-KR" altLang="en-US" sz="1400" dirty="0">
                <a:latin typeface="+mn-ea"/>
              </a:rPr>
              <a:t> 조회하려면 </a:t>
            </a:r>
            <a:endParaRPr lang="en-US" altLang="ko-KR" sz="1400" dirty="0" smtClean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 smtClean="0">
                <a:latin typeface="+mn-ea"/>
              </a:rPr>
              <a:t>100</a:t>
            </a:r>
            <a:r>
              <a:rPr lang="ko-KR" altLang="en-US" sz="1400" dirty="0" err="1">
                <a:latin typeface="+mn-ea"/>
              </a:rPr>
              <a:t>만건의</a:t>
            </a:r>
            <a:r>
              <a:rPr lang="ko-KR" altLang="en-US" sz="1400" dirty="0">
                <a:latin typeface="+mn-ea"/>
              </a:rPr>
              <a:t> 데이터를 읽어 </a:t>
            </a:r>
            <a:r>
              <a:rPr lang="ko-KR" altLang="en-US" sz="1400" dirty="0" err="1">
                <a:latin typeface="+mn-ea"/>
              </a:rPr>
              <a:t>매각일자를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distinct</a:t>
            </a:r>
            <a:r>
              <a:rPr lang="ko-KR" altLang="en-US" sz="1400" dirty="0">
                <a:latin typeface="+mn-ea"/>
              </a:rPr>
              <a:t>하여 </a:t>
            </a:r>
            <a:endParaRPr lang="en-US" altLang="ko-KR" sz="1400" dirty="0" smtClean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 smtClean="0">
                <a:latin typeface="+mn-ea"/>
              </a:rPr>
              <a:t>매각일자별매각내역과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조인되어야</a:t>
            </a:r>
            <a:r>
              <a:rPr lang="ko-KR" altLang="en-US" sz="1400" dirty="0">
                <a:latin typeface="+mn-ea"/>
              </a:rPr>
              <a:t> 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11287" y="2653273"/>
            <a:ext cx="2354744" cy="35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매각일자별매각내역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 err="1">
                <a:latin typeface="+mn-ea"/>
              </a:rPr>
              <a:t>만건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0188" y="3332388"/>
            <a:ext cx="390525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총매각금액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B.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총유찰금액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매각일자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일자별매각물건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매각장소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서울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호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) A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매각일자별매각내역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매각일자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B.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매각일자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매각장소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B.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매각장소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15006" y="5264716"/>
            <a:ext cx="3391698" cy="332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100</a:t>
            </a:r>
            <a:r>
              <a:rPr lang="ko-KR" altLang="en-US" sz="1400" dirty="0" err="1">
                <a:latin typeface="+mn-ea"/>
              </a:rPr>
              <a:t>만건의</a:t>
            </a:r>
            <a:r>
              <a:rPr lang="ko-KR" altLang="en-US" sz="1400" dirty="0">
                <a:latin typeface="+mn-ea"/>
              </a:rPr>
              <a:t> 데이터를 읽어 </a:t>
            </a:r>
            <a:r>
              <a:rPr lang="en-US" altLang="ko-KR" sz="1400" dirty="0">
                <a:latin typeface="+mn-ea"/>
              </a:rPr>
              <a:t>DISTINCT</a:t>
            </a:r>
            <a:r>
              <a:rPr lang="ko-KR" altLang="en-US" sz="1400" dirty="0">
                <a:latin typeface="+mn-ea"/>
              </a:rPr>
              <a:t>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88" y="983846"/>
            <a:ext cx="5485204" cy="12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59524"/>
            <a:ext cx="6838095" cy="25238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90649" y="258104"/>
            <a:ext cx="409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반정규화된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테이블의 성능저하 사례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43513" y="694408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정규화가</a:t>
            </a:r>
            <a:r>
              <a:rPr lang="ko-KR" altLang="en-US" sz="1400" dirty="0">
                <a:latin typeface="+mn-ea"/>
              </a:rPr>
              <a:t> 된 모델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94049" y="3195437"/>
            <a:ext cx="1607830" cy="332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매각기일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천건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76400" y="2272365"/>
            <a:ext cx="1607830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일자별매각물건은 </a:t>
            </a:r>
            <a:r>
              <a:rPr lang="en-US" altLang="ko-KR" sz="1400" dirty="0">
                <a:latin typeface="+mn-ea"/>
              </a:rPr>
              <a:t>100</a:t>
            </a:r>
            <a:r>
              <a:rPr lang="ko-KR" altLang="en-US" sz="1400" dirty="0">
                <a:latin typeface="+mn-ea"/>
              </a:rPr>
              <a:t>만 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931751" y="4126936"/>
            <a:ext cx="6014671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매각일자를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로 하고 </a:t>
            </a:r>
            <a:r>
              <a:rPr lang="ko-KR" altLang="en-US" sz="1400" dirty="0" err="1">
                <a:latin typeface="+mn-ea"/>
              </a:rPr>
              <a:t>매각시간과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매각장소는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일반속성이</a:t>
            </a:r>
            <a:r>
              <a:rPr lang="ko-KR" altLang="en-US" sz="1400" dirty="0">
                <a:latin typeface="+mn-ea"/>
              </a:rPr>
              <a:t> 되었다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정규화를 적용했기 때문에 </a:t>
            </a:r>
            <a:r>
              <a:rPr lang="ko-KR" altLang="en-US" sz="1400" dirty="0" err="1">
                <a:latin typeface="+mn-ea"/>
              </a:rPr>
              <a:t>매각일자를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로 사용하는 </a:t>
            </a:r>
            <a:r>
              <a:rPr lang="ko-KR" altLang="en-US" sz="1400" dirty="0" err="1">
                <a:latin typeface="+mn-ea"/>
              </a:rPr>
              <a:t>매각일자별매각내역과도</a:t>
            </a:r>
            <a:r>
              <a:rPr lang="ko-KR" altLang="en-US" sz="1400" dirty="0">
                <a:latin typeface="+mn-ea"/>
              </a:rPr>
              <a:t> 관계가 연결된다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따라서 </a:t>
            </a:r>
            <a:r>
              <a:rPr lang="ko-KR" altLang="en-US" sz="1400" dirty="0" err="1">
                <a:latin typeface="+mn-ea"/>
              </a:rPr>
              <a:t>업무흐름에</a:t>
            </a:r>
            <a:r>
              <a:rPr lang="ko-KR" altLang="en-US" sz="1400" dirty="0">
                <a:latin typeface="+mn-ea"/>
              </a:rPr>
              <a:t> 따른 정확한 데이터 모델링 표기도 가능해지고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데이터 건수가 약 </a:t>
            </a:r>
            <a:r>
              <a:rPr lang="en-US" altLang="ko-KR" sz="1400" dirty="0" smtClean="0">
                <a:latin typeface="+mn-ea"/>
              </a:rPr>
              <a:t>5</a:t>
            </a:r>
            <a:r>
              <a:rPr lang="ko-KR" altLang="en-US" sz="1400" dirty="0" err="1" smtClean="0">
                <a:latin typeface="+mn-ea"/>
              </a:rPr>
              <a:t>천건인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매각기일테이블이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드라이빙</a:t>
            </a:r>
            <a:r>
              <a:rPr lang="ko-KR" altLang="en-US" sz="1400" dirty="0" smtClean="0">
                <a:latin typeface="+mn-ea"/>
              </a:rPr>
              <a:t> 테이블이 되므로 성능 상 유리하다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25985" y="1147016"/>
            <a:ext cx="2320437" cy="35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매각일자별매각내역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 err="1">
                <a:latin typeface="+mn-ea"/>
              </a:rPr>
              <a:t>만건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76400" y="4126936"/>
            <a:ext cx="315277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총매각금액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B.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총유찰금액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매각기일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매각일자별매각내역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매각장소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서울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호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매각일자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B.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매각일자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매각장소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B.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매각장소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676400" y="6000157"/>
            <a:ext cx="2145139" cy="332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 err="1">
                <a:latin typeface="+mn-ea"/>
              </a:rPr>
              <a:t>천건의</a:t>
            </a:r>
            <a:r>
              <a:rPr lang="ko-KR" altLang="en-US" sz="1400" dirty="0">
                <a:latin typeface="+mn-ea"/>
              </a:rPr>
              <a:t> 데이터를 읽음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6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409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반정규화된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테이블의 성능저하 사례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43512" y="644863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정규화가</a:t>
            </a:r>
            <a:r>
              <a:rPr lang="ko-KR" altLang="en-US" sz="1400" dirty="0">
                <a:latin typeface="+mn-ea"/>
              </a:rPr>
              <a:t> 안된 모델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18" y="970067"/>
            <a:ext cx="1895238" cy="32285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3157" y="3775575"/>
            <a:ext cx="1055097" cy="332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30</a:t>
            </a:r>
            <a:r>
              <a:rPr lang="ko-KR" altLang="en-US" sz="1400" dirty="0">
                <a:latin typeface="+mn-ea"/>
              </a:rPr>
              <a:t>만 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41915" y="1016195"/>
            <a:ext cx="2727669" cy="867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동일한 속성 형식을 두 개 이상의 속성으로 나열하여 </a:t>
            </a:r>
            <a:r>
              <a:rPr lang="ko-KR" altLang="en-US" sz="1400" dirty="0" err="1">
                <a:latin typeface="+mn-ea"/>
              </a:rPr>
              <a:t>반정규화한</a:t>
            </a:r>
            <a:r>
              <a:rPr lang="ko-KR" altLang="en-US" sz="1400" dirty="0">
                <a:latin typeface="+mn-ea"/>
              </a:rPr>
              <a:t> 경우에 해당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33157" y="1981285"/>
            <a:ext cx="2745183" cy="1643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유형기능분류코드에 따라 데이터를 조회하는 경우가 많이 나타나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인덱스를 생성하려면 유형기능분류코드 각각에 대해 인덱스를 생성해야 하므로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9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개나 되는 인덱스를 추가 생성</a:t>
            </a:r>
            <a:r>
              <a:rPr lang="ko-KR" altLang="en-US" sz="1400" dirty="0">
                <a:latin typeface="+mn-ea"/>
              </a:rPr>
              <a:t>해야 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550930" y="639410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정규화가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된 </a:t>
            </a:r>
            <a:r>
              <a:rPr lang="ko-KR" altLang="en-US" sz="1400" dirty="0">
                <a:latin typeface="+mn-ea"/>
              </a:rPr>
              <a:t>모델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26161" y="2453814"/>
            <a:ext cx="1055097" cy="332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30</a:t>
            </a:r>
            <a:r>
              <a:rPr lang="ko-KR" altLang="en-US" sz="1400" dirty="0">
                <a:latin typeface="+mn-ea"/>
              </a:rPr>
              <a:t>만 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73118" y="4259122"/>
            <a:ext cx="4246739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_01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유형기능분류코드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_02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유형기능분류코드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_03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유형기능분류코드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_04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(D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유형기능분류코드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_05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유형기능분류코드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_06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(F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유형기능분류코드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_07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유형기능분류코드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_08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(H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유형기능분류코드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_09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모델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유형기능분류코드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6723521" y="4347392"/>
            <a:ext cx="477584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모델기능분류코드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01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모델기능분류코드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유형코드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기능분류코드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모델코드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56488" y="2453814"/>
            <a:ext cx="3646184" cy="16435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하나의 테이블에 </a:t>
            </a:r>
            <a:r>
              <a:rPr lang="en-US" altLang="ko-KR" sz="1400" dirty="0">
                <a:latin typeface="+mn-ea"/>
              </a:rPr>
              <a:t>9</a:t>
            </a:r>
            <a:r>
              <a:rPr lang="ko-KR" altLang="en-US" sz="1400" dirty="0">
                <a:latin typeface="+mn-ea"/>
              </a:rPr>
              <a:t>개가 반복적으로 나열이 되어 있을 때는 인덱스 생성이 어려웠지만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정규화되어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분리된 이후에는 인덱스 추가 생성이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0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개가</a:t>
            </a:r>
            <a:r>
              <a:rPr lang="ko-KR" altLang="en-US" sz="1400" dirty="0">
                <a:latin typeface="+mn-ea"/>
              </a:rPr>
              <a:t> 되었다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또한 분리된 테이블 모델기능분류코드에서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인덱스를 생성하여 이용함으로써 성능이 향상될 수 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6550930" y="1011181"/>
            <a:ext cx="0" cy="5279266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1" y="970067"/>
            <a:ext cx="4200000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반정규화된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테이블의 성능저하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사례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4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43512" y="644863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정규화가</a:t>
            </a:r>
            <a:r>
              <a:rPr lang="ko-KR" altLang="en-US" sz="1400" dirty="0">
                <a:latin typeface="+mn-ea"/>
              </a:rPr>
              <a:t> 안된 모델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313538" y="627436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정규화가</a:t>
            </a:r>
            <a:r>
              <a:rPr lang="ko-KR" altLang="en-US" sz="1400" dirty="0">
                <a:latin typeface="+mn-ea"/>
              </a:rPr>
              <a:t> 된 모델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12" y="970067"/>
            <a:ext cx="2180952" cy="342857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199227" y="970066"/>
            <a:ext cx="3701211" cy="8679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일별재고와</a:t>
            </a:r>
            <a:r>
              <a:rPr lang="ko-KR" altLang="en-US" sz="1400" dirty="0">
                <a:latin typeface="+mn-ea"/>
              </a:rPr>
              <a:t> 일별재고상세를 구분함으로써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일별재고에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발생되는 트랜잭션의 성능저하를 예방</a:t>
            </a:r>
            <a:r>
              <a:rPr lang="ko-KR" altLang="en-US" sz="1400" dirty="0">
                <a:latin typeface="+mn-ea"/>
              </a:rPr>
              <a:t>할 수 있게 되었다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3512" y="4436570"/>
            <a:ext cx="3701211" cy="867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일별재고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엔터티</a:t>
            </a:r>
            <a:r>
              <a:rPr lang="ko-KR" altLang="en-US" sz="1400" dirty="0">
                <a:latin typeface="+mn-ea"/>
              </a:rPr>
              <a:t> 조회 시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과도한 부하</a:t>
            </a:r>
            <a:r>
              <a:rPr lang="ko-KR" altLang="en-US" sz="1400" dirty="0">
                <a:latin typeface="+mn-ea"/>
              </a:rPr>
              <a:t>가 발생할 수 있고 </a:t>
            </a:r>
            <a:endParaRPr lang="en-US" altLang="ko-KR" sz="1400" dirty="0" smtClean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solidFill>
                  <a:srgbClr val="EE234B"/>
                </a:solidFill>
                <a:latin typeface="+mn-ea"/>
              </a:rPr>
              <a:t>과도한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인덱스</a:t>
            </a:r>
            <a:r>
              <a:rPr lang="ko-KR" altLang="en-US" sz="1400" dirty="0">
                <a:latin typeface="+mn-ea"/>
              </a:rPr>
              <a:t>를 생성해야 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961845" y="970066"/>
            <a:ext cx="0" cy="5279266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54" y="952640"/>
            <a:ext cx="1609524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308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성능 데이터 모델링의 정의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6604" y="680859"/>
            <a:ext cx="10041996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성능 데이터 모델링이란 데이터베이스 성능향상을 목적으로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설계단계의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데이터 모델링 때부터 정규화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반정규화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테이블통합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테이블분할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조인구조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PK, FK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등 여러 가지 성능과 관련된 사항이 데이터 모델링에 반영될 수 있도록 하는 것으로 정의할 수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90649" y="1882724"/>
            <a:ext cx="3291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성능 데이터 모델링 </a:t>
            </a: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수행시점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6604" y="2252859"/>
            <a:ext cx="10041996" cy="1274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성능 향상을 위한 비용은 프로젝트 수행 중에 있어서 사전에 할수록 비용이 들지 않는다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분석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/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설계 단계에서 데이터 모델에 성능을 고려한 데이터 모델링을 수행할 경우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성능 저하에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따른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재 업무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(Rework)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비용을 최소화 할 수 있는 기회를 가지게 된다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분석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/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설계 단계에서 데이터베이스 처리 성능을 향상시킬 수 있는 방법을 주도면밀하게 고려해야 한다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874047" y="3907452"/>
            <a:ext cx="0" cy="237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74047" y="6284729"/>
            <a:ext cx="84691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6604" y="3598018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Noto Sans Mono CJK KR Bold" panose="020B0800000000000000" pitchFamily="34" charset="-127"/>
              </a:rPr>
              <a:t>비용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0370927" y="6154032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Noto Sans Mono CJK KR Bold" panose="020B0800000000000000" pitchFamily="34" charset="-127"/>
              </a:rPr>
              <a:t>시간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2315653" y="6307921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Noto Sans Mono CJK KR Bold" panose="020B0800000000000000" pitchFamily="34" charset="-127"/>
              </a:rPr>
              <a:t>분석</a:t>
            </a:r>
            <a:r>
              <a:rPr lang="en-US" altLang="ko-KR" sz="1400" dirty="0" smtClean="0">
                <a:latin typeface="Noto Sans Mono CJK KR Bold" panose="020B0800000000000000" pitchFamily="34" charset="-127"/>
              </a:rPr>
              <a:t>/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설계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706296" y="6312722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Noto Sans Mono CJK KR Bold" panose="020B0800000000000000" pitchFamily="34" charset="-127"/>
              </a:rPr>
              <a:t>구현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046274" y="6322661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Noto Sans Mono CJK KR Bold" panose="020B0800000000000000" pitchFamily="34" charset="-127"/>
              </a:rPr>
              <a:t>테스트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9016931" y="6322661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Noto Sans Mono CJK KR Bold" panose="020B0800000000000000" pitchFamily="34" charset="-127"/>
              </a:rPr>
              <a:t>운영</a:t>
            </a:r>
            <a:endParaRPr lang="ko-KR" altLang="en-US" sz="1400" dirty="0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3892662" y="3905795"/>
            <a:ext cx="0" cy="2375619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6211793" y="3905794"/>
            <a:ext cx="0" cy="2375619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8491167" y="3905793"/>
            <a:ext cx="0" cy="2375619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073312" y="6011173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420337" y="5966382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767362" y="5894820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114387" y="5834089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461412" y="5824716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808437" y="5717736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55462" y="5659559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502487" y="5571735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849512" y="5464063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196537" y="5405886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543562" y="5347709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890587" y="5249220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237612" y="5093602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584637" y="4977249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931662" y="4860896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278687" y="4730559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625712" y="4631944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972737" y="4441004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319762" y="4285079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66787" y="4168726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9013812" y="4046452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9360837" y="3906459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9707873" y="3845064"/>
            <a:ext cx="116353" cy="116353"/>
          </a:xfrm>
          <a:prstGeom prst="ellipse">
            <a:avLst/>
          </a:prstGeom>
          <a:solidFill>
            <a:srgbClr val="EE234B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>
            <a:stCxn id="41" idx="6"/>
            <a:endCxn id="42" idx="2"/>
          </p:cNvCxnSpPr>
          <p:nvPr/>
        </p:nvCxnSpPr>
        <p:spPr>
          <a:xfrm flipV="1">
            <a:off x="2189665" y="6024559"/>
            <a:ext cx="230672" cy="44791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2" idx="6"/>
            <a:endCxn id="43" idx="2"/>
          </p:cNvCxnSpPr>
          <p:nvPr/>
        </p:nvCxnSpPr>
        <p:spPr>
          <a:xfrm flipV="1">
            <a:off x="2536690" y="5952997"/>
            <a:ext cx="230672" cy="71562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43" idx="6"/>
            <a:endCxn id="44" idx="2"/>
          </p:cNvCxnSpPr>
          <p:nvPr/>
        </p:nvCxnSpPr>
        <p:spPr>
          <a:xfrm flipV="1">
            <a:off x="2883715" y="5892266"/>
            <a:ext cx="230672" cy="60731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4" idx="6"/>
            <a:endCxn id="45" idx="2"/>
          </p:cNvCxnSpPr>
          <p:nvPr/>
        </p:nvCxnSpPr>
        <p:spPr>
          <a:xfrm flipV="1">
            <a:off x="3230740" y="5882893"/>
            <a:ext cx="230672" cy="9373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45" idx="7"/>
            <a:endCxn id="46" idx="3"/>
          </p:cNvCxnSpPr>
          <p:nvPr/>
        </p:nvCxnSpPr>
        <p:spPr>
          <a:xfrm flipV="1">
            <a:off x="3560725" y="5817049"/>
            <a:ext cx="264752" cy="24707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46" idx="6"/>
            <a:endCxn id="47" idx="2"/>
          </p:cNvCxnSpPr>
          <p:nvPr/>
        </p:nvCxnSpPr>
        <p:spPr>
          <a:xfrm flipV="1">
            <a:off x="3924790" y="5717736"/>
            <a:ext cx="230672" cy="58177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47" idx="6"/>
            <a:endCxn id="48" idx="3"/>
          </p:cNvCxnSpPr>
          <p:nvPr/>
        </p:nvCxnSpPr>
        <p:spPr>
          <a:xfrm flipV="1">
            <a:off x="4271815" y="5671048"/>
            <a:ext cx="247712" cy="46688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8" idx="6"/>
            <a:endCxn id="49" idx="2"/>
          </p:cNvCxnSpPr>
          <p:nvPr/>
        </p:nvCxnSpPr>
        <p:spPr>
          <a:xfrm flipV="1">
            <a:off x="4618840" y="5522240"/>
            <a:ext cx="230672" cy="107672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49" idx="6"/>
            <a:endCxn id="50" idx="2"/>
          </p:cNvCxnSpPr>
          <p:nvPr/>
        </p:nvCxnSpPr>
        <p:spPr>
          <a:xfrm flipV="1">
            <a:off x="4965865" y="5464063"/>
            <a:ext cx="230672" cy="58177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0" idx="6"/>
            <a:endCxn id="51" idx="2"/>
          </p:cNvCxnSpPr>
          <p:nvPr/>
        </p:nvCxnSpPr>
        <p:spPr>
          <a:xfrm flipV="1">
            <a:off x="5312890" y="5405886"/>
            <a:ext cx="230672" cy="58177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1" idx="7"/>
            <a:endCxn id="52" idx="2"/>
          </p:cNvCxnSpPr>
          <p:nvPr/>
        </p:nvCxnSpPr>
        <p:spPr>
          <a:xfrm flipV="1">
            <a:off x="5642875" y="5307397"/>
            <a:ext cx="247712" cy="57352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52" idx="6"/>
            <a:endCxn id="53" idx="2"/>
          </p:cNvCxnSpPr>
          <p:nvPr/>
        </p:nvCxnSpPr>
        <p:spPr>
          <a:xfrm flipV="1">
            <a:off x="6006940" y="5151779"/>
            <a:ext cx="230672" cy="155618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53" idx="7"/>
            <a:endCxn id="54" idx="2"/>
          </p:cNvCxnSpPr>
          <p:nvPr/>
        </p:nvCxnSpPr>
        <p:spPr>
          <a:xfrm flipV="1">
            <a:off x="6336925" y="5035426"/>
            <a:ext cx="247712" cy="75216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54" idx="6"/>
            <a:endCxn id="55" idx="2"/>
          </p:cNvCxnSpPr>
          <p:nvPr/>
        </p:nvCxnSpPr>
        <p:spPr>
          <a:xfrm flipV="1">
            <a:off x="6700990" y="4919073"/>
            <a:ext cx="230672" cy="116353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55" idx="6"/>
            <a:endCxn id="56" idx="2"/>
          </p:cNvCxnSpPr>
          <p:nvPr/>
        </p:nvCxnSpPr>
        <p:spPr>
          <a:xfrm flipV="1">
            <a:off x="7048015" y="4788736"/>
            <a:ext cx="230672" cy="130337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6" idx="7"/>
            <a:endCxn id="57" idx="3"/>
          </p:cNvCxnSpPr>
          <p:nvPr/>
        </p:nvCxnSpPr>
        <p:spPr>
          <a:xfrm flipV="1">
            <a:off x="7378000" y="4731257"/>
            <a:ext cx="264752" cy="16342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57" idx="7"/>
            <a:endCxn id="58" idx="2"/>
          </p:cNvCxnSpPr>
          <p:nvPr/>
        </p:nvCxnSpPr>
        <p:spPr>
          <a:xfrm flipV="1">
            <a:off x="7725025" y="4499181"/>
            <a:ext cx="247712" cy="149803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58" idx="7"/>
            <a:endCxn id="60" idx="2"/>
          </p:cNvCxnSpPr>
          <p:nvPr/>
        </p:nvCxnSpPr>
        <p:spPr>
          <a:xfrm flipV="1">
            <a:off x="8072050" y="4343256"/>
            <a:ext cx="247712" cy="114788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60" idx="6"/>
            <a:endCxn id="61" idx="2"/>
          </p:cNvCxnSpPr>
          <p:nvPr/>
        </p:nvCxnSpPr>
        <p:spPr>
          <a:xfrm flipV="1">
            <a:off x="8436115" y="4226903"/>
            <a:ext cx="230672" cy="116353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61" idx="7"/>
            <a:endCxn id="62" idx="2"/>
          </p:cNvCxnSpPr>
          <p:nvPr/>
        </p:nvCxnSpPr>
        <p:spPr>
          <a:xfrm flipV="1">
            <a:off x="8766100" y="4104629"/>
            <a:ext cx="247712" cy="81137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62" idx="6"/>
            <a:endCxn id="63" idx="2"/>
          </p:cNvCxnSpPr>
          <p:nvPr/>
        </p:nvCxnSpPr>
        <p:spPr>
          <a:xfrm flipV="1">
            <a:off x="9130165" y="3964636"/>
            <a:ext cx="230672" cy="139993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63" idx="6"/>
            <a:endCxn id="64" idx="2"/>
          </p:cNvCxnSpPr>
          <p:nvPr/>
        </p:nvCxnSpPr>
        <p:spPr>
          <a:xfrm flipV="1">
            <a:off x="9477190" y="3903241"/>
            <a:ext cx="230683" cy="61395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SQLD</a:t>
            </a:r>
            <a:br>
              <a:rPr lang="en-US" altLang="ko-KR" dirty="0" smtClean="0"/>
            </a:br>
            <a:r>
              <a:rPr lang="ko-KR" altLang="en-US" dirty="0" smtClean="0"/>
              <a:t>데이터모델과 성능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성능 데이터 모델링의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02404" y="298892"/>
            <a:ext cx="795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함수적 종속성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(Functional Dependency)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에 근거한 정규화 수행 필요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349" y="668224"/>
            <a:ext cx="10158763" cy="662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함수의 종속성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(Functional Dependency)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은 데이터들이 어떤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기준값에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의해 종속되는 현상을 지칭하는 것이다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때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기준값을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결정자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(Determinant)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라 하고 종속되는 값을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종속자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(Dependent)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라고 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9349" y="1546838"/>
            <a:ext cx="7599250" cy="948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smtClean="0">
                <a:latin typeface="+mn-ea"/>
              </a:rPr>
              <a:t>함수종속성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760104" y="1932068"/>
            <a:ext cx="2455970" cy="3864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결정자</a:t>
            </a:r>
            <a:r>
              <a:rPr lang="en-US" altLang="ko-KR" sz="1600" dirty="0" smtClean="0">
                <a:solidFill>
                  <a:schemeClr val="tx1"/>
                </a:solidFill>
              </a:rPr>
              <a:t>(DETERMINANT)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74879" y="1932067"/>
            <a:ext cx="2455970" cy="3864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종속자</a:t>
            </a:r>
            <a:r>
              <a:rPr lang="en-US" altLang="ko-KR" sz="1600" dirty="0" smtClean="0">
                <a:solidFill>
                  <a:schemeClr val="tx1"/>
                </a:solidFill>
              </a:rPr>
              <a:t>(DEPENDENT)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18" idx="1"/>
          </p:cNvCxnSpPr>
          <p:nvPr/>
        </p:nvCxnSpPr>
        <p:spPr>
          <a:xfrm flipV="1">
            <a:off x="4216074" y="2125268"/>
            <a:ext cx="1458805" cy="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79349" y="2537305"/>
            <a:ext cx="7599250" cy="332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종속자는</a:t>
            </a:r>
            <a:r>
              <a:rPr lang="ko-KR" altLang="en-US" sz="1400" dirty="0">
                <a:latin typeface="+mn-ea"/>
              </a:rPr>
              <a:t> 근본적으로 결정자에 함수적으로 종속성을 가지고 있음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79349" y="3375638"/>
            <a:ext cx="7599250" cy="948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smtClean="0">
                <a:latin typeface="+mn-ea"/>
              </a:rPr>
              <a:t>함수종속성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760104" y="3760868"/>
            <a:ext cx="2455970" cy="3864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주민등록번호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74879" y="3760867"/>
            <a:ext cx="2455970" cy="3864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출생지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주소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2" idx="3"/>
            <a:endCxn id="23" idx="1"/>
          </p:cNvCxnSpPr>
          <p:nvPr/>
        </p:nvCxnSpPr>
        <p:spPr>
          <a:xfrm flipV="1">
            <a:off x="4216074" y="3954068"/>
            <a:ext cx="1458805" cy="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579349" y="4379560"/>
            <a:ext cx="7599250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출생지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주소는 주민등록번호에 함수 종속성을 가지고 있음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즉 “주민등록번호가 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출생지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주소를 </a:t>
            </a:r>
            <a:r>
              <a:rPr lang="ko-KR" altLang="en-US" sz="1400" dirty="0">
                <a:latin typeface="+mn-ea"/>
              </a:rPr>
              <a:t>함수적으로 결정한다</a:t>
            </a:r>
            <a:r>
              <a:rPr lang="en-US" altLang="ko-KR" sz="1400" dirty="0">
                <a:latin typeface="+mn-ea"/>
              </a:rPr>
              <a:t>.”</a:t>
            </a:r>
            <a:r>
              <a:rPr lang="ko-KR" altLang="en-US" sz="1400" dirty="0">
                <a:latin typeface="+mn-ea"/>
              </a:rPr>
              <a:t>라고 말할 수 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4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2-3. </a:t>
            </a:r>
            <a:r>
              <a:rPr lang="ko-KR" altLang="en-US" sz="5400" dirty="0" err="1" smtClean="0"/>
              <a:t>반정규화와</a:t>
            </a:r>
            <a:r>
              <a:rPr lang="ko-KR" altLang="en-US" sz="5400" dirty="0" smtClean="0"/>
              <a:t> </a:t>
            </a:r>
            <a:r>
              <a:rPr lang="ko-KR" altLang="en-US" sz="5400" dirty="0"/>
              <a:t>성능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데이터 모델과 성능</a:t>
            </a:r>
          </a:p>
        </p:txBody>
      </p:sp>
    </p:spTree>
    <p:extLst>
      <p:ext uri="{BB962C8B-B14F-4D97-AF65-F5344CB8AC3E}">
        <p14:creationId xmlns:p14="http://schemas.microsoft.com/office/powerpoint/2010/main" val="5309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2195" y="309991"/>
            <a:ext cx="203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반정규화의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정의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349" y="669781"/>
            <a:ext cx="10386982" cy="2456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정규화된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속성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관계에 대해 시스템의 성능향상과 개발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(Development)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과 운영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(Maintenance)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 단순화를 위해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중복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통합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분리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등을 수행하는 데이터 모델링의 기법을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의미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협의의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반정규화는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데이터를 중복하여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성능을 향상시키기 위한 기법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이라고 정의할 수 있고 좀 더 넓은 의미의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반정규화는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성능을 향상시키기 위해 정규화된 데이터 모델에서 중복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통합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분리 등을 수행하는 모든 과정을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의미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데이터 무결성이 깨질 수 있는 위험을 무릅쓰고 데이터를 중복하여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반정규화를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적용하는 이유는 데이터를 조회할 때 디스크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I/O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량이 많아서 성능이 저하되거나 경로가 너무 멀어 조인으로 인한 성능저하가 예상되거나 칼럼을 계산하여 읽을 때 성능이 저하될 것이 예상되는 경우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반정규화를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수행하게 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37635" y="3825723"/>
            <a:ext cx="1724811" cy="162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79349" y="3366756"/>
            <a:ext cx="56830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latin typeface="+mn-ea"/>
              </a:rPr>
              <a:t>반정규화된</a:t>
            </a:r>
            <a:r>
              <a:rPr lang="ko-KR" altLang="en-US" dirty="0" smtClean="0">
                <a:latin typeface="+mn-ea"/>
              </a:rPr>
              <a:t> 데이터 모델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579349" y="5557845"/>
            <a:ext cx="5683098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중복성의</a:t>
            </a:r>
            <a:r>
              <a:rPr lang="ko-KR" altLang="en-US" sz="1400" dirty="0">
                <a:latin typeface="+mn-ea"/>
              </a:rPr>
              <a:t> 원리를 활용하여 데이터 조회 시 성능을 향상시키는 역할을 할 수 있음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9348" y="3825706"/>
            <a:ext cx="1973109" cy="16294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반정규화된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 모델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15002" y="4016900"/>
            <a:ext cx="13949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smtClean="0"/>
              <a:t>테이블의 </a:t>
            </a:r>
            <a:r>
              <a:rPr lang="ko-KR" altLang="en-US" sz="1400" dirty="0" err="1" smtClean="0"/>
              <a:t>중복성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5712220" y="4482494"/>
            <a:ext cx="1397716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smtClean="0"/>
              <a:t>칼럼의 </a:t>
            </a:r>
            <a:r>
              <a:rPr lang="ko-KR" altLang="en-US" sz="1400" dirty="0" err="1" smtClean="0"/>
              <a:t>중복성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5712220" y="4974447"/>
            <a:ext cx="1397716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/>
              <a:t>관계 </a:t>
            </a:r>
            <a:r>
              <a:rPr lang="ko-KR" altLang="en-US" sz="1400" dirty="0" err="1" smtClean="0"/>
              <a:t>중복성</a:t>
            </a:r>
            <a:endParaRPr lang="ko-KR" altLang="en-US" sz="1400" dirty="0"/>
          </a:p>
        </p:txBody>
      </p:sp>
      <p:cxnSp>
        <p:nvCxnSpPr>
          <p:cNvPr id="43" name="꺾인 연결선 42"/>
          <p:cNvCxnSpPr>
            <a:stCxn id="40" idx="3"/>
            <a:endCxn id="29" idx="1"/>
          </p:cNvCxnSpPr>
          <p:nvPr/>
        </p:nvCxnSpPr>
        <p:spPr>
          <a:xfrm>
            <a:off x="3552457" y="4640443"/>
            <a:ext cx="1985178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895076" y="4748307"/>
            <a:ext cx="1292222" cy="386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00FF"/>
                </a:solidFill>
              </a:rPr>
              <a:t>조회 성능 향상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반정규화와</a:t>
            </a:r>
            <a:r>
              <a:rPr lang="ko-KR" altLang="en-US" dirty="0" smtClean="0"/>
              <a:t> </a:t>
            </a:r>
            <a:r>
              <a:rPr lang="ko-KR" altLang="en-US" dirty="0"/>
              <a:t>성능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7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7365" y="315518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반정규화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절차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348" y="684850"/>
            <a:ext cx="1015876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반정규화도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하나의 난이도 높은 데이터 모델링의 실무기술이다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latin typeface="Noto Sans Mono CJK KR Bold" panose="020B0800000000000000" pitchFamily="34" charset="-127"/>
              </a:rPr>
              <a:t>반정규화에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대한 필요성이 결정이 되면 칼럼의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반정규화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뿐만 아니라 테이블의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반정규화와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관계의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반정규화를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종합적으로 고려하여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적용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latin typeface="Noto Sans Mono CJK KR Bold" panose="020B0800000000000000" pitchFamily="34" charset="-127"/>
              </a:rPr>
              <a:t>반정규화를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막연하게 중복을 유도하는 것만을 수행하기 보다는 성능을 향상시킬 수 있는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다른 방법들을 고려하고 그 이후에 </a:t>
            </a:r>
            <a:r>
              <a:rPr lang="ko-KR" altLang="en-US" sz="1600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반정규화를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적용하도록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해야 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79348" y="2401109"/>
            <a:ext cx="235870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err="1" smtClean="0">
                <a:latin typeface="+mn-ea"/>
              </a:rPr>
              <a:t>반정규화</a:t>
            </a:r>
            <a:r>
              <a:rPr lang="ko-KR" altLang="en-US" sz="1400" dirty="0" smtClean="0">
                <a:latin typeface="+mn-ea"/>
              </a:rPr>
              <a:t> 대상 조사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1579348" y="4687394"/>
            <a:ext cx="8004267" cy="35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정규화의 대상을 조사하고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다른 방법을 적용할 수 있는지 검토하고 그 이후에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반정규화를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적용</a:t>
            </a:r>
            <a:r>
              <a:rPr lang="ko-KR" altLang="en-US" sz="1400" dirty="0">
                <a:latin typeface="+mn-ea"/>
              </a:rPr>
              <a:t>하도록 한다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579347" y="2733043"/>
            <a:ext cx="2358709" cy="10222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범위 처리 빈도수 조사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대량의 범위 처리 조사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통계성</a:t>
            </a:r>
            <a:r>
              <a:rPr lang="ko-KR" altLang="en-US" sz="1400" dirty="0" smtClean="0">
                <a:solidFill>
                  <a:schemeClr val="tx1"/>
                </a:solidFill>
              </a:rPr>
              <a:t> 프로세스 조사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테이블 조인 개수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6227" y="2406404"/>
            <a:ext cx="235870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다른 방법 유도 검토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66226" y="2733042"/>
            <a:ext cx="2358709" cy="10222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뷰 테이블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클러스터링</a:t>
            </a:r>
            <a:r>
              <a:rPr lang="ko-KR" altLang="en-US" sz="1400" dirty="0" smtClean="0">
                <a:solidFill>
                  <a:schemeClr val="tx1"/>
                </a:solidFill>
              </a:rPr>
              <a:t> 적용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인덱스의 조정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응용 애플리케이션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53106" y="2409890"/>
            <a:ext cx="235870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 err="1">
                <a:latin typeface="+mn-ea"/>
              </a:rPr>
              <a:t>반정규화</a:t>
            </a:r>
            <a:r>
              <a:rPr lang="ko-KR" altLang="en-US" sz="1400" dirty="0">
                <a:latin typeface="+mn-ea"/>
              </a:rPr>
              <a:t> 적용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53105" y="2736107"/>
            <a:ext cx="2358710" cy="10222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테이블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반정규화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속성의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반정규화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관계의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반정규화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9347" y="3779469"/>
            <a:ext cx="2358710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200" dirty="0" err="1">
                <a:latin typeface="+mn-ea"/>
              </a:rPr>
              <a:t>반정규화의</a:t>
            </a:r>
            <a:r>
              <a:rPr lang="ko-KR" altLang="en-US" sz="1200" dirty="0">
                <a:latin typeface="+mn-ea"/>
              </a:rPr>
              <a:t> 대상을 조사한다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226" y="3803813"/>
            <a:ext cx="2358709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200" dirty="0" err="1">
                <a:latin typeface="+mn-ea"/>
              </a:rPr>
              <a:t>반정규화의</a:t>
            </a:r>
            <a:r>
              <a:rPr lang="ko-KR" altLang="en-US" sz="1200" dirty="0">
                <a:latin typeface="+mn-ea"/>
              </a:rPr>
              <a:t> 대상에 대해 다른 방법으로 처리할 수 있는지 검토한다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53107" y="3779469"/>
            <a:ext cx="2358708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200" dirty="0" err="1">
                <a:latin typeface="+mn-ea"/>
              </a:rPr>
              <a:t>반정규화를</a:t>
            </a:r>
            <a:r>
              <a:rPr lang="ko-KR" altLang="en-US" sz="1200" dirty="0">
                <a:latin typeface="+mn-ea"/>
              </a:rPr>
              <a:t> 적용한다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반정규화와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0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5818" y="267204"/>
            <a:ext cx="414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반정규화의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기법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반정규화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58448"/>
              </p:ext>
            </p:extLst>
          </p:nvPr>
        </p:nvGraphicFramePr>
        <p:xfrm>
          <a:off x="1544944" y="657610"/>
          <a:ext cx="10278035" cy="44952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112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521347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6125564">
                  <a:extLst>
                    <a:ext uri="{9D8B030D-6E8A-4147-A177-3AD203B41FA5}">
                      <a16:colId xmlns:a16="http://schemas.microsoft.com/office/drawing/2014/main" val="3024576590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기법분류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 rowSpan="3"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테이블 병합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1:1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관계 테이블 병합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관계를 통합하여 성능향상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1:M</a:t>
                      </a:r>
                      <a:r>
                        <a:rPr lang="en-US" altLang="ko-KR" sz="14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관계 테이블 병합</a:t>
                      </a:r>
                      <a:endParaRPr lang="en-US" altLang="ko-KR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1:M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 통합하여 성능향상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슈퍼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서브타입 테이블 병합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슈퍼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서브관계를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통합하여 성능향상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360504">
                <a:tc rowSpan="2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 분할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수직분할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칼럼단위의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테이블을 디스크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분산처리를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하기 위해 테이블을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분리하여 성능 향상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트랜잭션의 처리되는 유형 파악이 선행되어야 함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360504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수평분할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로우 단위로 집중 발생되는 트랜잭션을 분석하여 디스크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데이터 접근 효율을 높여 성능을 향상하기 위해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로우단위로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테이블을  쪼갬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관계가 없음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99623"/>
                  </a:ext>
                </a:extLst>
              </a:tr>
              <a:tr h="360504">
                <a:tc rowSpan="4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중복 테이블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업무이거나 서버가 다른 경우 동일한 테이블 구조를 중복하여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원격조인을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제거하여 성능을 향상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13637"/>
                  </a:ext>
                </a:extLst>
              </a:tr>
              <a:tr h="360504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  <a:r>
                        <a:rPr lang="ko-KR" altLang="en-US" sz="14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테이블 추가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SUM, AVG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등을 미리 수행하여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계산해둠으로써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조회 시 성능을 향상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08245"/>
                  </a:ext>
                </a:extLst>
              </a:tr>
              <a:tr h="360504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이력 테이블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 테이블 중에서 마스터 테이블에 존재하는 레코드를 중복하여 이력테이블에 존재하는 방법은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반정규화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15147"/>
                  </a:ext>
                </a:extLst>
              </a:tr>
              <a:tr h="360504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부분 테이블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테이블의 전체 칼럼 중 자주 이용하는데 자주 이용하는 집중화된 칼럼들이 있을 때 디스크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위해 해당 칼럼들을 모아놓은 별도의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반정규화된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테이블을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188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반정규화와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5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65206"/>
            <a:ext cx="414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반정규화의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기법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칼럼의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반정규화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9230"/>
              </p:ext>
            </p:extLst>
          </p:nvPr>
        </p:nvGraphicFramePr>
        <p:xfrm>
          <a:off x="1509774" y="634538"/>
          <a:ext cx="10446999" cy="353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903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6477967">
                  <a:extLst>
                    <a:ext uri="{9D8B030D-6E8A-4147-A177-3AD203B41FA5}">
                      <a16:colId xmlns:a16="http://schemas.microsoft.com/office/drawing/2014/main" val="3024576590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중복 칼럼 추가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조인에 의해 처리할 때 성능 저하를 예방하기 위해 즉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조인을 감소시키기 위해 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중복된 칼럼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위치 시킴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파생 칼럼 추가</a:t>
                      </a:r>
                      <a:endParaRPr lang="en-US" altLang="ko-KR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트랜잭션이 처리되는 시점에 계산에 의해 발생되는 값을 성능저하를 예방하기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위해 미리 값을 계산하여 칼럼에 보관함</a:t>
                      </a:r>
                      <a:endParaRPr lang="en-US" altLang="ko-KR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이력 테이블 칼럼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대량의 이력 데이터를 처리할 때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불특정날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조회나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최근값을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조회할 때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나타날수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있는 성능저하를 예방하기 위해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이력테이블에 칼럼 추가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최근값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여부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시작과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종료일자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 의한 칼럼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복합의미를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갖는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단일 속성으로 구성하였을 경우 발생됨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특정값을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별도로 조회하는 경우 성능 저하가 발생함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이때 이미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안에 데이터가 존재하지만 성능향상을 위해 일반속성으로 생성하는 방법이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칼럼 추가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반정규화임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응용시스템의 오작동을 위한 칼럼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업무적으로 의미가 없지만 사용자가 데이터 처리를 하다가 잘못 처리하여 원래의 값으로 복구를 원하는 경우 이전 데이터를 임시적으로 중복하여 보관하는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기법임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칼럼으로 이것을 보관하는 방법은 오작동 처리를 위한 임시적인 기법이지만 이것을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이력데이터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모델로 풀어내면 정상적인 데이터 모델의 기법이 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9962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90649" y="4259380"/>
            <a:ext cx="3936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반정규화의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기법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관계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반정규화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53752"/>
              </p:ext>
            </p:extLst>
          </p:nvPr>
        </p:nvGraphicFramePr>
        <p:xfrm>
          <a:off x="1509775" y="4660800"/>
          <a:ext cx="8646911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85141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5361770">
                  <a:extLst>
                    <a:ext uri="{9D8B030D-6E8A-4147-A177-3AD203B41FA5}">
                      <a16:colId xmlns:a16="http://schemas.microsoft.com/office/drawing/2014/main" val="3024576590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중복 관계 추가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데이터를 처리하기 위한 여러 경로를 거쳐 조인이 가능하지만 이때 발생할 수 있는 성능저하를 예방하기 위해 추가적인 관계를 맺는 방법이 관계의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반정규화임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09774" y="5761296"/>
            <a:ext cx="9700418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테이블과 칼럼의 </a:t>
            </a:r>
            <a:r>
              <a:rPr lang="ko-KR" altLang="en-US" sz="1400" dirty="0" err="1">
                <a:latin typeface="+mn-ea"/>
              </a:rPr>
              <a:t>반정규화는</a:t>
            </a:r>
            <a:r>
              <a:rPr lang="ko-KR" altLang="en-US" sz="1400" dirty="0">
                <a:latin typeface="+mn-ea"/>
              </a:rPr>
              <a:t> 데이터 무결성에 영향을 미치게 되나 </a:t>
            </a:r>
            <a:endParaRPr lang="en-US" altLang="ko-KR" sz="1400" dirty="0" smtClean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관계의 </a:t>
            </a:r>
            <a:r>
              <a:rPr lang="ko-KR" altLang="en-US" sz="1400" dirty="0" err="1">
                <a:latin typeface="+mn-ea"/>
              </a:rPr>
              <a:t>반정규화는</a:t>
            </a:r>
            <a:r>
              <a:rPr lang="ko-KR" altLang="en-US" sz="1400" dirty="0">
                <a:latin typeface="+mn-ea"/>
              </a:rPr>
              <a:t> 데이터 무결성을 깨뜨릴 위험을 갖지 않고서도 데이터처리의 성능을 향상시킬 수 있는 </a:t>
            </a:r>
            <a:r>
              <a:rPr lang="ko-KR" altLang="en-US" sz="1400" dirty="0" err="1">
                <a:latin typeface="+mn-ea"/>
              </a:rPr>
              <a:t>반정규화의</a:t>
            </a:r>
            <a:r>
              <a:rPr lang="ko-KR" altLang="en-US" sz="1400" dirty="0">
                <a:latin typeface="+mn-ea"/>
              </a:rPr>
              <a:t> 기법이 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반정규화와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7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2195" y="292718"/>
            <a:ext cx="684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정규화가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잘 정의된 데이터 모델에서 성능이 저하될 수 있는 경우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43513" y="695595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정규화가</a:t>
            </a:r>
            <a:r>
              <a:rPr lang="ko-KR" altLang="en-US" sz="1400" dirty="0">
                <a:latin typeface="+mn-ea"/>
              </a:rPr>
              <a:t> 된 모델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261169" y="695594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반정규화가</a:t>
            </a:r>
            <a:r>
              <a:rPr lang="ko-KR" altLang="en-US" sz="1400" dirty="0">
                <a:latin typeface="+mn-ea"/>
              </a:rPr>
              <a:t> 된 모델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36020" y="5055173"/>
            <a:ext cx="4281888" cy="1366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공급자와 전화번호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메일주소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위치는 </a:t>
            </a:r>
            <a:r>
              <a:rPr lang="en-US" altLang="ko-KR" sz="1400" dirty="0">
                <a:latin typeface="+mn-ea"/>
              </a:rPr>
              <a:t>1:M </a:t>
            </a:r>
            <a:r>
              <a:rPr lang="ko-KR" altLang="en-US" sz="1400" dirty="0">
                <a:latin typeface="+mn-ea"/>
              </a:rPr>
              <a:t>관계이므로 한 명의 </a:t>
            </a:r>
            <a:r>
              <a:rPr lang="ko-KR" altLang="en-US" sz="1400" dirty="0" err="1">
                <a:latin typeface="+mn-ea"/>
              </a:rPr>
              <a:t>공급자당</a:t>
            </a:r>
            <a:r>
              <a:rPr lang="ko-KR" altLang="en-US" sz="1400" dirty="0">
                <a:latin typeface="+mn-ea"/>
              </a:rPr>
              <a:t> 여러 개의 전화번호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메일주소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위치가 존재한다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따라서 </a:t>
            </a:r>
            <a:r>
              <a:rPr lang="ko-KR" altLang="en-US" sz="1400" dirty="0">
                <a:latin typeface="+mn-ea"/>
              </a:rPr>
              <a:t>가장 최근에 변경된 값을 가져오기 위해서는 조금 복잡한 조인이 발생될 수 밖에 없다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반정규화와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123037" y="1003371"/>
            <a:ext cx="0" cy="550220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18840" y="5045977"/>
            <a:ext cx="5490831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공급자명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전화번호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메일주소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위치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공급자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공급자번호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'1001'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'1005'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431273" y="5165506"/>
            <a:ext cx="2379727" cy="978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200" dirty="0" err="1">
                <a:latin typeface="+mn-ea"/>
              </a:rPr>
              <a:t>반정규화를</a:t>
            </a:r>
            <a:r>
              <a:rPr lang="ko-KR" altLang="en-US" sz="1200" dirty="0">
                <a:latin typeface="+mn-ea"/>
              </a:rPr>
              <a:t> 적용하면 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가장 최근에 변경된 값을 공급자 </a:t>
            </a:r>
            <a:r>
              <a:rPr lang="ko-KR" altLang="en-US" sz="1200" dirty="0" err="1">
                <a:latin typeface="+mn-ea"/>
              </a:rPr>
              <a:t>엔터티에</a:t>
            </a:r>
            <a:r>
              <a:rPr lang="ko-KR" altLang="en-US" sz="1200" dirty="0">
                <a:latin typeface="+mn-ea"/>
              </a:rPr>
              <a:t> 위치시키면 아주 간단한 </a:t>
            </a:r>
            <a:r>
              <a:rPr lang="en-US" altLang="ko-KR" sz="1200" dirty="0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구문이 작성 된다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04" y="1036917"/>
            <a:ext cx="3880774" cy="3915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840" y="1068244"/>
            <a:ext cx="3841403" cy="37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35" y="3604801"/>
            <a:ext cx="6428571" cy="22190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90649" y="258104"/>
            <a:ext cx="6229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정규화가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잘 정의된 데이터 모델에서 성능이 저하된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경우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53035" y="660481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정규화가</a:t>
            </a:r>
            <a:r>
              <a:rPr lang="ko-KR" altLang="en-US" sz="1400" dirty="0">
                <a:latin typeface="+mn-ea"/>
              </a:rPr>
              <a:t> 된 모델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43512" y="3297024"/>
            <a:ext cx="2154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반정규화가</a:t>
            </a:r>
            <a:r>
              <a:rPr lang="ko-KR" altLang="en-US" sz="1400" dirty="0">
                <a:latin typeface="+mn-ea"/>
              </a:rPr>
              <a:t> 된 모델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166581" y="1413047"/>
            <a:ext cx="3732018" cy="1883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서버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에 부서와 접수 테이블이 있고 서버</a:t>
            </a:r>
            <a:r>
              <a:rPr lang="en-US" altLang="ko-KR" sz="1400" dirty="0">
                <a:latin typeface="+mn-ea"/>
              </a:rPr>
              <a:t>B</a:t>
            </a:r>
            <a:r>
              <a:rPr lang="ko-KR" altLang="en-US" sz="1400" dirty="0">
                <a:latin typeface="+mn-ea"/>
              </a:rPr>
              <a:t>에 연계라는 테이블이 있는데 서버</a:t>
            </a:r>
            <a:r>
              <a:rPr lang="en-US" altLang="ko-KR" sz="1400" dirty="0">
                <a:latin typeface="+mn-ea"/>
              </a:rPr>
              <a:t>B</a:t>
            </a:r>
            <a:r>
              <a:rPr lang="ko-KR" altLang="en-US" sz="1400" dirty="0">
                <a:latin typeface="+mn-ea"/>
              </a:rPr>
              <a:t>에서 데이터를 조회할 때 빈번하게 조회되는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부서명</a:t>
            </a:r>
            <a:r>
              <a:rPr lang="ko-KR" altLang="en-US" sz="1400" dirty="0" smtClean="0">
                <a:latin typeface="+mn-ea"/>
              </a:rPr>
              <a:t>이 </a:t>
            </a:r>
            <a:r>
              <a:rPr lang="ko-KR" altLang="en-US" sz="1400" dirty="0">
                <a:latin typeface="+mn-ea"/>
              </a:rPr>
              <a:t>서버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에 존재하기 때문에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연계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접수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부서 테이블이 모두 조인</a:t>
            </a:r>
            <a:r>
              <a:rPr lang="ko-KR" altLang="en-US" sz="1400" dirty="0">
                <a:latin typeface="+mn-ea"/>
              </a:rPr>
              <a:t>이 걸리게 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게다가 분산데이터베이스 환경이기 때문에 다른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서버간에도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조인이 걸리게 되어 성능이 저하</a:t>
            </a:r>
            <a:r>
              <a:rPr lang="ko-KR" altLang="en-US" sz="1400" dirty="0">
                <a:latin typeface="+mn-ea"/>
              </a:rPr>
              <a:t>되는 것이다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66581" y="4173714"/>
            <a:ext cx="3732018" cy="2160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연계 테이블에서 바로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부서명</a:t>
            </a:r>
            <a:r>
              <a:rPr lang="ko-KR" altLang="en-US" sz="1400" dirty="0" smtClean="0">
                <a:latin typeface="+mn-ea"/>
              </a:rPr>
              <a:t>을 조회하면 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 smtClean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구문도 간단해지고 분산되어 있는 </a:t>
            </a:r>
            <a:r>
              <a:rPr lang="ko-KR" altLang="en-US" sz="1400" dirty="0" smtClean="0">
                <a:latin typeface="+mn-ea"/>
              </a:rPr>
              <a:t>서버 간에도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DB LINK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조인이 발생하지 않아 성능이 개선</a:t>
            </a:r>
            <a:r>
              <a:rPr lang="ko-KR" altLang="en-US" sz="1400" dirty="0">
                <a:latin typeface="+mn-ea"/>
              </a:rPr>
              <a:t>되었다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반정규화를</a:t>
            </a:r>
            <a:r>
              <a:rPr lang="ko-KR" altLang="en-US" sz="1400" dirty="0">
                <a:latin typeface="+mn-ea"/>
              </a:rPr>
              <a:t> 적용할 때 기억해야 할 내용은 데이터를 입력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삭제할 때는 성능이 떨어지는 점을 기억해야 하고 데이터의 무결성 유지에 주의를 해야 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반정규화와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62700" y="5071105"/>
            <a:ext cx="1609383" cy="2251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035" y="1017638"/>
            <a:ext cx="6419048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2-4</a:t>
            </a:r>
            <a:r>
              <a:rPr lang="en-US" altLang="ko-KR" sz="5400" dirty="0"/>
              <a:t>. </a:t>
            </a:r>
            <a:r>
              <a:rPr lang="ko-KR" altLang="en-US" sz="5400" dirty="0"/>
              <a:t>대량 데이터에 따른 성능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데이터 모델과 성능</a:t>
            </a:r>
          </a:p>
        </p:txBody>
      </p:sp>
    </p:spTree>
    <p:extLst>
      <p:ext uri="{BB962C8B-B14F-4D97-AF65-F5344CB8AC3E}">
        <p14:creationId xmlns:p14="http://schemas.microsoft.com/office/powerpoint/2010/main" val="2869056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8004" y="338664"/>
            <a:ext cx="454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대량 데이터발생에 따른 테이블 분할 개요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9349" y="708820"/>
            <a:ext cx="10336426" cy="68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대량의 데이터가 존재하는 테이블에 많은 트랜잭션이 발생하여 성능이 저하되는 테이블 구조에 대해 수평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/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수직 분할 설계를 통해 성능 저하를 예방할 수 있음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4085" y="1610045"/>
            <a:ext cx="1372573" cy="427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45342" y="1610045"/>
            <a:ext cx="1372573" cy="427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16599" y="1610045"/>
            <a:ext cx="1372573" cy="427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86540" y="1610045"/>
            <a:ext cx="1364687" cy="427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74085" y="2045967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945342" y="2045967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16599" y="2045967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86540" y="2045967"/>
            <a:ext cx="1364687" cy="43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74085" y="2478491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45342" y="2478491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16599" y="2478491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86540" y="2478491"/>
            <a:ext cx="1364687" cy="43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74085" y="2905969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945342" y="2905969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16599" y="2905969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86540" y="2905969"/>
            <a:ext cx="1364687" cy="43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74085" y="3330873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945342" y="3330873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316599" y="3330873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86540" y="3330873"/>
            <a:ext cx="1364687" cy="43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74085" y="3751555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945342" y="3751555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316599" y="3751555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686540" y="3751555"/>
            <a:ext cx="1364687" cy="43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74085" y="4176459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945342" y="4176459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316599" y="4176459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686540" y="4176459"/>
            <a:ext cx="1364687" cy="423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572769" y="4599715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944026" y="4599715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315283" y="4599715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685224" y="4599715"/>
            <a:ext cx="1364687" cy="43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572769" y="5020397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944026" y="5020397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315283" y="5020397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685224" y="5020397"/>
            <a:ext cx="1364687" cy="43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572769" y="5445301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944026" y="5445301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15283" y="5445301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685224" y="5445301"/>
            <a:ext cx="1364687" cy="423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24131" y="1484013"/>
            <a:ext cx="2932044" cy="4509283"/>
          </a:xfrm>
          <a:prstGeom prst="rect">
            <a:avLst/>
          </a:prstGeom>
          <a:noFill/>
          <a:ln w="28575">
            <a:solidFill>
              <a:srgbClr val="EE23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9" name="직사각형 88"/>
          <p:cNvSpPr/>
          <p:nvPr/>
        </p:nvSpPr>
        <p:spPr>
          <a:xfrm>
            <a:off x="1478004" y="2772551"/>
            <a:ext cx="5989596" cy="1181725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48643" y="1484013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Noto Sans Mono CJK KR Bold" panose="020B0800000000000000" pitchFamily="34" charset="-127"/>
              </a:rPr>
              <a:t>수직분할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560068" y="277255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수평분할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24155"/>
              </p:ext>
            </p:extLst>
          </p:nvPr>
        </p:nvGraphicFramePr>
        <p:xfrm>
          <a:off x="7467600" y="4476505"/>
          <a:ext cx="4323455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334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3365121">
                  <a:extLst>
                    <a:ext uri="{9D8B030D-6E8A-4147-A177-3AD203B41FA5}">
                      <a16:colId xmlns:a16="http://schemas.microsoft.com/office/drawing/2014/main" val="3024576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분할방색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29084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수직분할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칼럼 단위로 분할하여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I/O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를 감소 시킴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29084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rgbClr val="0000FF"/>
                          </a:solidFill>
                        </a:rPr>
                        <a:t>수평분할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로우 단위로 분할하여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I/O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를 감소 시킴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26823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대량 데이터에 따른 성능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8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291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성능 데이터 모델링 고려사항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79350" y="680291"/>
            <a:ext cx="10202341" cy="18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모델링을 할 때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정규화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정확하게 수행한다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데이터베이스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용량 산정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을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수행한다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데이터베이스에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발생되는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트랜잭션의 유형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을 파악한다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용량과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트랜잭션의 유형에 따라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반 정규화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수행한다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이력 모델의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조정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, PK/FK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조정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슈퍼 타입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/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서브타입 조정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등을 수행한다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성능관점에서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 모델을 검증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9350" y="2635561"/>
            <a:ext cx="10202341" cy="213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/>
              <a:t>데이터 모델링을 할 때 기본적으로 정규화를 완벽하게 수행해야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정규화된 모델이 데이터를 주요 관심사별로 분산시키는 효과가 있기 때문에 그 자체로 성능을 향상시키는 효과가 있다</a:t>
            </a:r>
            <a:r>
              <a:rPr lang="en-US" altLang="ko-KR" sz="1400" dirty="0" smtClean="0"/>
              <a:t>.</a:t>
            </a:r>
          </a:p>
          <a:p>
            <a:pPr marL="176213" indent="-176213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/>
              <a:t>데이터 모델에 발생되는 트랜잭션의 유형을 파악할 필요가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트랜잭션의 유형에 대한 파악은 </a:t>
            </a:r>
            <a:r>
              <a:rPr lang="en-US" altLang="ko-KR" sz="1400" dirty="0"/>
              <a:t>CRUD </a:t>
            </a:r>
            <a:r>
              <a:rPr lang="ko-KR" altLang="en-US" sz="1400" dirty="0"/>
              <a:t>매트릭스를 보고 파악하는 것도 좋은 방법이 될 수 있고 객체지향 모델링을 적용한다면 시퀀스 다이어그램을 보면 트랜잭션의 유형을 파악하기에 용이하다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176213" indent="-176213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/>
              <a:t>파악된 </a:t>
            </a:r>
            <a:r>
              <a:rPr lang="ko-KR" altLang="en-US" sz="1400" dirty="0" smtClean="0"/>
              <a:t>용량 산정과 </a:t>
            </a:r>
            <a:r>
              <a:rPr lang="ko-KR" altLang="en-US" sz="1400" dirty="0"/>
              <a:t>트랜잭션의 유형데이터를 근거로 정확하게 테이블에 대해 </a:t>
            </a:r>
            <a:r>
              <a:rPr lang="ko-KR" altLang="en-US" sz="1400" dirty="0" smtClean="0"/>
              <a:t>반 정규화를 </a:t>
            </a:r>
            <a:r>
              <a:rPr lang="ko-KR" altLang="en-US" sz="1400" dirty="0"/>
              <a:t>적용하도록 한다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반 정규화는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속성</a:t>
            </a:r>
            <a:r>
              <a:rPr lang="en-US" altLang="ko-KR" sz="1400" dirty="0"/>
              <a:t>, </a:t>
            </a:r>
            <a:r>
              <a:rPr lang="ko-KR" altLang="en-US" sz="1400" dirty="0"/>
              <a:t>관계에 대해 포괄적인 </a:t>
            </a:r>
            <a:r>
              <a:rPr lang="ko-KR" altLang="en-US" sz="1400" dirty="0" smtClean="0"/>
              <a:t>반 정규화의 </a:t>
            </a:r>
            <a:r>
              <a:rPr lang="ko-KR" altLang="en-US" sz="1400" dirty="0"/>
              <a:t>방법을 적용해야 한다</a:t>
            </a:r>
            <a:r>
              <a:rPr lang="en-US" altLang="ko-KR" sz="1400" dirty="0" smtClean="0"/>
              <a:t>.</a:t>
            </a:r>
          </a:p>
          <a:p>
            <a:pPr marL="176213" indent="-176213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/>
              <a:t>대량 데이터가 처리되는 </a:t>
            </a:r>
            <a:r>
              <a:rPr lang="ko-KR" altLang="en-US" sz="1400" dirty="0" smtClean="0"/>
              <a:t>이력 모델에 </a:t>
            </a:r>
            <a:r>
              <a:rPr lang="ko-KR" altLang="en-US" sz="1400" dirty="0"/>
              <a:t>대해 </a:t>
            </a:r>
            <a:r>
              <a:rPr lang="ko-KR" altLang="en-US" sz="1400" dirty="0" smtClean="0"/>
              <a:t>성능 고려를 </a:t>
            </a:r>
            <a:r>
              <a:rPr lang="ko-KR" altLang="en-US" sz="1400" dirty="0"/>
              <a:t>하고 </a:t>
            </a:r>
            <a:r>
              <a:rPr lang="en-US" altLang="ko-KR" sz="1400" dirty="0"/>
              <a:t>PK/FK</a:t>
            </a:r>
            <a:r>
              <a:rPr lang="ko-KR" altLang="en-US" sz="1400" dirty="0"/>
              <a:t>의 순서가 인덱스 특성에 따라 성능에 영향을 미치는 </a:t>
            </a:r>
            <a:r>
              <a:rPr lang="ko-KR" altLang="en-US" sz="1400" dirty="0" err="1"/>
              <a:t>영향도가</a:t>
            </a:r>
            <a:r>
              <a:rPr lang="ko-KR" altLang="en-US" sz="1400" dirty="0"/>
              <a:t> 크기 때문에 반드시 </a:t>
            </a:r>
            <a:r>
              <a:rPr lang="en-US" altLang="ko-KR" sz="1400" dirty="0"/>
              <a:t>PK/FK</a:t>
            </a:r>
            <a:r>
              <a:rPr lang="ko-KR" altLang="en-US" sz="1400" dirty="0"/>
              <a:t>를 성능이 우수한 순서대로 칼럼의 순서를 조정해야 한다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성능 데이터 모델링의 개요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8530" y="280882"/>
            <a:ext cx="528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대량 데이터발생에 따른 테이블 분할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개요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63448" y="639703"/>
            <a:ext cx="4894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테이블의 데이터는 </a:t>
            </a:r>
            <a:r>
              <a:rPr lang="en-US" altLang="ko-KR" sz="1600" dirty="0" smtClean="0">
                <a:latin typeface="+mn-ea"/>
              </a:rPr>
              <a:t>Block </a:t>
            </a:r>
            <a:r>
              <a:rPr lang="ko-KR" altLang="en-US" sz="1600" dirty="0" smtClean="0">
                <a:latin typeface="+mn-ea"/>
              </a:rPr>
              <a:t>단위로 디스크에 저장된다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07435" y="996768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078692" y="996768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49949" y="996768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9890" y="996768"/>
            <a:ext cx="1364687" cy="423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706119" y="1420024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77376" y="1420024"/>
            <a:ext cx="1372573" cy="427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448633" y="1420024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818574" y="1420024"/>
            <a:ext cx="1364687" cy="43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706119" y="1840706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077376" y="1840706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448633" y="1840706"/>
            <a:ext cx="1372573" cy="427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818574" y="1840706"/>
            <a:ext cx="1364687" cy="43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706119" y="2265610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077376" y="2265610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448633" y="2265610"/>
            <a:ext cx="1372573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5818574" y="2265610"/>
            <a:ext cx="1364687" cy="42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51756" y="996768"/>
            <a:ext cx="4592594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칼럼이 많아지게 되면 하나의 로우를 저장 시 물리적인 디스크에 여러 블록에 데이터가 저장될 가능성이 높아짐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즉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하나의 행을 읽더라도 여러 개의 블록을 읽어야함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자연스레 해당 </a:t>
            </a: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Block I/O</a:t>
            </a:r>
            <a:r>
              <a:rPr lang="ko-KR" altLang="en-US" sz="1400" dirty="0">
                <a:latin typeface="+mn-ea"/>
              </a:rPr>
              <a:t>가 </a:t>
            </a:r>
            <a:r>
              <a:rPr lang="ko-KR" altLang="en-US" sz="1400" dirty="0" smtClean="0">
                <a:latin typeface="+mn-ea"/>
              </a:rPr>
              <a:t>많아짐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8733"/>
              </p:ext>
            </p:extLst>
          </p:nvPr>
        </p:nvGraphicFramePr>
        <p:xfrm>
          <a:off x="1706119" y="3304821"/>
          <a:ext cx="10076306" cy="1341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247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8385059">
                  <a:extLst>
                    <a:ext uri="{9D8B030D-6E8A-4147-A177-3AD203B41FA5}">
                      <a16:colId xmlns:a16="http://schemas.microsoft.com/office/drawing/2014/main" val="3024576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현상명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29084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로우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체이닝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(Row Chaining)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로우 길이가 너무 길어서 데이터 블록 하나에 데이터가 모두 저장되지 않고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두 개 이상의 블록에 걸쳐 하나의 로우가 저장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되어 있는 형태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29084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로우 마이그레이션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(Row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 Migration)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블록에서 수정이 발생하면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수정된 데이터를 해당 데이터 블록에서 저장하지 못하고 다른 블록의 빈 공간을 찾아 저장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하는 방식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26823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1563449" y="2882870"/>
            <a:ext cx="36086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대용량 테이블에서 발생할 수 있는 현상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06119" y="4700580"/>
            <a:ext cx="10076306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로우체이닝과</a:t>
            </a:r>
            <a:r>
              <a:rPr lang="ko-KR" altLang="en-US" sz="1400" dirty="0">
                <a:latin typeface="+mn-ea"/>
              </a:rPr>
              <a:t> 로우마이그레이션이 발생하여 많은 블록에 데이터가 저장되면 </a:t>
            </a:r>
            <a:r>
              <a:rPr lang="ko-KR" altLang="en-US" sz="1400" dirty="0" smtClean="0">
                <a:latin typeface="+mn-ea"/>
              </a:rPr>
              <a:t>데이터 조회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시 절대적인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Block I/O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의 횟수가 많아지게 된다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</a:t>
            </a: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 smtClean="0">
                <a:latin typeface="+mn-ea"/>
              </a:rPr>
              <a:t>Block I/O</a:t>
            </a:r>
            <a:r>
              <a:rPr lang="ko-KR" altLang="en-US" sz="1400" dirty="0" smtClean="0">
                <a:latin typeface="+mn-ea"/>
              </a:rPr>
              <a:t>의 횟수가 많아지면 </a:t>
            </a:r>
            <a:r>
              <a:rPr lang="en-US" altLang="ko-KR" sz="1400" dirty="0" smtClean="0">
                <a:latin typeface="+mn-ea"/>
              </a:rPr>
              <a:t>Disk I/O</a:t>
            </a:r>
            <a:r>
              <a:rPr lang="ko-KR" altLang="en-US" sz="1400" dirty="0" smtClean="0">
                <a:latin typeface="+mn-ea"/>
              </a:rPr>
              <a:t>를 할 가능성도 높아진다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 smtClean="0">
                <a:latin typeface="+mn-ea"/>
              </a:rPr>
              <a:t>Disk I/O</a:t>
            </a:r>
            <a:r>
              <a:rPr lang="ko-KR" altLang="en-US" sz="1400" dirty="0" smtClean="0">
                <a:latin typeface="+mn-ea"/>
              </a:rPr>
              <a:t>를 하게 되는 경우 성능이 급격히 저하 된다</a:t>
            </a:r>
            <a:r>
              <a:rPr lang="en-US" altLang="ko-KR" sz="1400" dirty="0" smtClean="0">
                <a:latin typeface="+mn-ea"/>
              </a:rPr>
              <a:t>. 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대량 데이터에 따른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9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6849" y="298007"/>
            <a:ext cx="528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한 테이블에 많은 수의 칼럼을 가지고 있는 경우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06" y="648476"/>
            <a:ext cx="2181350" cy="59014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09182" y="740009"/>
            <a:ext cx="3145322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발행기관명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수량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공고일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발행일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도서정보</a:t>
            </a:r>
            <a:endParaRPr lang="ko-KR" alt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초판년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'2002'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24713" y="2936337"/>
            <a:ext cx="7410037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칼럼수가</a:t>
            </a:r>
            <a:r>
              <a:rPr lang="ko-KR" altLang="en-US" sz="1400" dirty="0">
                <a:latin typeface="+mn-ea"/>
              </a:rPr>
              <a:t> 많은 테이블은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ko-KR" altLang="en-US" sz="1400" dirty="0">
                <a:latin typeface="+mn-ea"/>
              </a:rPr>
              <a:t>시 </a:t>
            </a:r>
            <a:r>
              <a:rPr lang="en-US" altLang="ko-KR" sz="1400" dirty="0">
                <a:latin typeface="+mn-ea"/>
              </a:rPr>
              <a:t>Block I/O</a:t>
            </a:r>
            <a:r>
              <a:rPr lang="ko-KR" altLang="en-US" sz="1400" dirty="0">
                <a:latin typeface="+mn-ea"/>
              </a:rPr>
              <a:t>의 수가 많아짐 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Block I/O</a:t>
            </a:r>
            <a:r>
              <a:rPr lang="ko-KR" altLang="en-US" sz="1400" dirty="0">
                <a:latin typeface="+mn-ea"/>
              </a:rPr>
              <a:t>가 많아지면 자연스레 </a:t>
            </a:r>
            <a:r>
              <a:rPr lang="en-US" altLang="ko-KR" sz="1400" dirty="0">
                <a:latin typeface="+mn-ea"/>
              </a:rPr>
              <a:t>Disk I/O</a:t>
            </a:r>
            <a:r>
              <a:rPr lang="ko-KR" altLang="en-US" sz="1400" dirty="0">
                <a:latin typeface="+mn-ea"/>
              </a:rPr>
              <a:t>의 양이 증가될 가능성이 높아짐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Disk I/O</a:t>
            </a:r>
            <a:r>
              <a:rPr lang="ko-KR" altLang="en-US" sz="1400" dirty="0">
                <a:latin typeface="+mn-ea"/>
              </a:rPr>
              <a:t>가 많아지면 성능이 저하됨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이럴 </a:t>
            </a:r>
            <a:r>
              <a:rPr lang="ko-KR" altLang="en-US" sz="1400">
                <a:latin typeface="+mn-ea"/>
              </a:rPr>
              <a:t>경우 </a:t>
            </a:r>
            <a:r>
              <a:rPr lang="ko-KR" altLang="en-US" sz="1400" smtClean="0">
                <a:solidFill>
                  <a:srgbClr val="0000FF"/>
                </a:solidFill>
                <a:latin typeface="+mn-ea"/>
              </a:rPr>
              <a:t>지나치게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많은 </a:t>
            </a:r>
            <a:r>
              <a:rPr lang="ko-KR" altLang="en-US" sz="1400" smtClean="0">
                <a:solidFill>
                  <a:srgbClr val="0000FF"/>
                </a:solidFill>
                <a:latin typeface="+mn-ea"/>
              </a:rPr>
              <a:t>칼럼이 </a:t>
            </a:r>
            <a:r>
              <a:rPr lang="ko-KR" altLang="en-US" sz="1400" smtClean="0">
                <a:solidFill>
                  <a:srgbClr val="0000FF"/>
                </a:solidFill>
                <a:latin typeface="+mn-ea"/>
              </a:rPr>
              <a:t>존재하는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테이블을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수직분할하면 성능이 향상될 수 있음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대량 데이터에 따른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2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749" y="276430"/>
            <a:ext cx="632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한 테이블에 많은 수의 칼럼을 가지고 있는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경우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수직분할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93915" y="707241"/>
            <a:ext cx="3145322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발행기관명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수량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공고일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발행일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도서정보</a:t>
            </a:r>
            <a:endParaRPr lang="ko-KR" alt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초판년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'2002'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26389" y="4952401"/>
            <a:ext cx="8579635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전자출판유형에 대한 트랜잭션이 독립적으로 발생이 되는 경우가 많아 </a:t>
            </a:r>
            <a:r>
              <a:rPr lang="en-US" altLang="ko-KR" sz="1400" dirty="0">
                <a:latin typeface="+mn-ea"/>
              </a:rPr>
              <a:t>1:1 </a:t>
            </a:r>
            <a:r>
              <a:rPr lang="ko-KR" altLang="en-US" sz="1400" dirty="0">
                <a:latin typeface="+mn-ea"/>
              </a:rPr>
              <a:t>관계로 </a:t>
            </a:r>
            <a:r>
              <a:rPr lang="ko-KR" altLang="en-US" sz="1400" dirty="0" err="1">
                <a:latin typeface="+mn-ea"/>
              </a:rPr>
              <a:t>수직분할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대체제품에</a:t>
            </a:r>
            <a:r>
              <a:rPr lang="ko-KR" altLang="en-US" sz="1400" dirty="0">
                <a:latin typeface="+mn-ea"/>
              </a:rPr>
              <a:t> 대한 유형의 트랜잭션이 독립적으로 발생되는 경우가 많이 있어 </a:t>
            </a:r>
            <a:r>
              <a:rPr lang="en-US" altLang="ko-KR" sz="1400" dirty="0">
                <a:latin typeface="+mn-ea"/>
              </a:rPr>
              <a:t>1:1 </a:t>
            </a:r>
            <a:r>
              <a:rPr lang="ko-KR" altLang="en-US" sz="1400" dirty="0">
                <a:latin typeface="+mn-ea"/>
              </a:rPr>
              <a:t>관계로 </a:t>
            </a:r>
            <a:r>
              <a:rPr lang="ko-KR" altLang="en-US" sz="1400" dirty="0" err="1">
                <a:latin typeface="+mn-ea"/>
              </a:rPr>
              <a:t>수직분할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분리된 테이블은 </a:t>
            </a:r>
            <a:r>
              <a:rPr lang="ko-KR" altLang="en-US" sz="1400" dirty="0" smtClean="0">
                <a:latin typeface="+mn-ea"/>
              </a:rPr>
              <a:t>칼럼의 수가 적으므로 </a:t>
            </a:r>
            <a:r>
              <a:rPr lang="ko-KR" altLang="en-US" sz="1400" dirty="0">
                <a:latin typeface="+mn-ea"/>
              </a:rPr>
              <a:t>로우마이그레이션과 </a:t>
            </a:r>
            <a:r>
              <a:rPr lang="ko-KR" altLang="en-US" sz="1400" dirty="0" err="1">
                <a:latin typeface="+mn-ea"/>
              </a:rPr>
              <a:t>로우체이닝이</a:t>
            </a:r>
            <a:r>
              <a:rPr lang="ko-KR" altLang="en-US" sz="1400" dirty="0">
                <a:latin typeface="+mn-ea"/>
              </a:rPr>
              <a:t> 많이 줄어들 수 있다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도서정보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테이블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조회시에도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디스크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I/O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가 줄어들어 성능이 좋아짐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대량 데이터에 따른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26" y="645762"/>
            <a:ext cx="5800000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7021" y="340296"/>
            <a:ext cx="4553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대용량 테이블 성능 향상 방안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수평분할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4800" y="709628"/>
            <a:ext cx="4400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RANGE PARTITION </a:t>
            </a:r>
            <a:r>
              <a:rPr lang="ko-KR" altLang="en-US" sz="1600" dirty="0">
                <a:latin typeface="+mn-ea"/>
              </a:rPr>
              <a:t>적용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00" y="1058323"/>
            <a:ext cx="6390476" cy="32571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84800" y="4480137"/>
            <a:ext cx="1020612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요금테이블에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가 </a:t>
            </a:r>
            <a:r>
              <a:rPr lang="ko-KR" altLang="en-US" sz="1400" dirty="0" err="1">
                <a:latin typeface="+mn-ea"/>
              </a:rPr>
              <a:t>요금일자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 err="1">
                <a:latin typeface="+mn-ea"/>
              </a:rPr>
              <a:t>요금번호로</a:t>
            </a:r>
            <a:r>
              <a:rPr lang="ko-KR" altLang="en-US" sz="1400" dirty="0">
                <a:latin typeface="+mn-ea"/>
              </a:rPr>
              <a:t> 구성되어 있고 데이터건수가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억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천만 건인 대용량 테이블의 경우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하나의 테이블로는 너무 많은 데이터가 존재하므로 인해 성능이 느린 경우에 해당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요금의 특성상 항상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월단위로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데이터 처리를 하는 경우가 많으므로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PK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인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요금일자의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년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+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월을 이용하여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12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개의 파티션 테이블을 생성함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데이터보관주기에 따라 테이블에 데이터를 쉽게 지우는 것이 가능하므로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파티션 테이블을 </a:t>
            </a:r>
            <a:r>
              <a:rPr lang="en-US" altLang="ko-KR" sz="1400" dirty="0">
                <a:latin typeface="+mn-ea"/>
              </a:rPr>
              <a:t>DROP</a:t>
            </a:r>
            <a:r>
              <a:rPr lang="ko-KR" altLang="en-US" sz="1400" dirty="0">
                <a:latin typeface="+mn-ea"/>
              </a:rPr>
              <a:t>하면 되므로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데이터보관주기에 다른 테이블관리가 용이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대량 데이터에 따른 성능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6849" y="332654"/>
            <a:ext cx="4998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대용량 테이블 성능 향상 방안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수평분할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계속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1750" y="701986"/>
            <a:ext cx="4400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LIST PARTITION </a:t>
            </a:r>
            <a:r>
              <a:rPr lang="ko-KR" altLang="en-US" sz="1600" dirty="0">
                <a:latin typeface="+mn-ea"/>
              </a:rPr>
              <a:t>적용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47950" y="4474078"/>
            <a:ext cx="10206120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고객 테이블에 데이터가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억 건이 있는데 하나의 테이블에서 데이터를 처리하기에는 </a:t>
            </a: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문장의 성능이 저하되어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지역을 나타내는 사업소코드별로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LIST PARTITION</a:t>
            </a:r>
            <a:r>
              <a:rPr lang="ko-KR" altLang="en-US" sz="1400" dirty="0">
                <a:latin typeface="+mn-ea"/>
              </a:rPr>
              <a:t>을 적용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LIST PARTITION</a:t>
            </a:r>
            <a:r>
              <a:rPr lang="ko-KR" altLang="en-US" sz="1400" dirty="0">
                <a:latin typeface="+mn-ea"/>
              </a:rPr>
              <a:t>은 대용량 데이터를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특정 값에 따라 분리 저장</a:t>
            </a:r>
            <a:r>
              <a:rPr lang="ko-KR" altLang="en-US" sz="1400" dirty="0">
                <a:latin typeface="+mn-ea"/>
              </a:rPr>
              <a:t>할 수는 있으나 </a:t>
            </a:r>
            <a:r>
              <a:rPr lang="en-US" altLang="ko-KR" sz="1400" dirty="0">
                <a:latin typeface="+mn-ea"/>
              </a:rPr>
              <a:t>RANGE PARTITION</a:t>
            </a:r>
            <a:r>
              <a:rPr lang="ko-KR" altLang="en-US" sz="1400" dirty="0">
                <a:latin typeface="+mn-ea"/>
              </a:rPr>
              <a:t>과 같이 데이터 보관 주기에 따라 쉽게 삭제하는 기능은 제공될 수 없음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50" y="1009763"/>
            <a:ext cx="6333333" cy="335238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대량 데이터에 따른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494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대용량 테이블 성능 향상 방안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수평분할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1750" y="627436"/>
            <a:ext cx="4400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HASH PARTITION </a:t>
            </a:r>
            <a:r>
              <a:rPr lang="ko-KR" altLang="en-US" sz="1600" dirty="0">
                <a:latin typeface="+mn-ea"/>
              </a:rPr>
              <a:t>적용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87023" y="962255"/>
            <a:ext cx="7418877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HASH PARTITION</a:t>
            </a:r>
            <a:r>
              <a:rPr lang="ko-KR" altLang="en-US" sz="1400" dirty="0">
                <a:latin typeface="+mn-ea"/>
              </a:rPr>
              <a:t>은 지정된 </a:t>
            </a:r>
            <a:r>
              <a:rPr lang="en-US" altLang="ko-KR" sz="1400" dirty="0">
                <a:latin typeface="+mn-ea"/>
              </a:rPr>
              <a:t>HASH </a:t>
            </a:r>
            <a:r>
              <a:rPr lang="ko-KR" altLang="en-US" sz="1400" dirty="0">
                <a:latin typeface="+mn-ea"/>
              </a:rPr>
              <a:t>조건에 따라 </a:t>
            </a:r>
            <a:r>
              <a:rPr lang="ko-KR" altLang="en-US" sz="1400" dirty="0" err="1">
                <a:latin typeface="+mn-ea"/>
              </a:rPr>
              <a:t>해싱</a:t>
            </a:r>
            <a:r>
              <a:rPr lang="ko-KR" altLang="en-US" sz="1400" dirty="0">
                <a:latin typeface="+mn-ea"/>
              </a:rPr>
              <a:t> 알고리즘이 적용되어 테이블이 분리됨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 설계자는 테이블에 데이터가 정확하게 어떻게 들어갔는지 알 수 없음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성능향상을 위해 사용하며 데이터 보관 주기에 따라 쉽게 삭제하는 기능은 제공될 수 없다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0648" y="2121920"/>
            <a:ext cx="466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테이블에 대한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수평 분할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/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수직 분할의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절차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7023" y="2523120"/>
            <a:ext cx="10158763" cy="1549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모델링을 완성한다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데이터베이스 용량 산정을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 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대량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데이터가 처리되는 테이블에 대해서 트랜잭션 처리 패턴을 분석한다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칼럼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단위로 집중화된 처리가 발생하는지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로우 단위로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집중화된 처리가 발생되는지 분석하여 집중화된 단위로 테이블을 분리하는 것을 검토한다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대량 데이터에 따른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6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2-5. </a:t>
            </a:r>
            <a:r>
              <a:rPr lang="ko-KR" altLang="en-US" sz="5400" dirty="0"/>
              <a:t>데이터베이스 구조와 성능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데이터 모델과 성능</a:t>
            </a:r>
          </a:p>
        </p:txBody>
      </p:sp>
    </p:spTree>
    <p:extLst>
      <p:ext uri="{BB962C8B-B14F-4D97-AF65-F5344CB8AC3E}">
        <p14:creationId xmlns:p14="http://schemas.microsoft.com/office/powerpoint/2010/main" val="1238852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07225" y="297535"/>
            <a:ext cx="289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슈퍼 타입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서브타입 모델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9348" y="698445"/>
            <a:ext cx="1017044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업무를 구성하는 데이터의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특징을 분석하여 공통점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/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차이점을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고려하여 효과적으로 표현할 수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있음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공통의 부분을 슈퍼타입으로 모델링하고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공통으로 </a:t>
            </a: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부터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상속받아 다른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엔터티와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차이가 있는 속성에 대해서는 별도의 서브엔터티로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구분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업무의 모습을 정확하게 표현하면서 물리적인 데이터 모델로 변환을 할 때 선택의 폭을 넓힐 수 있는 장점이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있음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79349" y="2359864"/>
            <a:ext cx="4400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슈퍼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서브타입 데이터 모델의 변환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665073" y="2790177"/>
            <a:ext cx="8383802" cy="3266426"/>
            <a:chOff x="1579349" y="2667641"/>
            <a:chExt cx="10170444" cy="3962523"/>
          </a:xfrm>
        </p:grpSpPr>
        <p:sp>
          <p:nvSpPr>
            <p:cNvPr id="52" name="직사각형 51"/>
            <p:cNvSpPr/>
            <p:nvPr/>
          </p:nvSpPr>
          <p:spPr>
            <a:xfrm>
              <a:off x="2853454" y="3120880"/>
              <a:ext cx="1098337" cy="7671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01054" y="3954812"/>
              <a:ext cx="1088703" cy="760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58272" y="3954812"/>
              <a:ext cx="1088703" cy="760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15490" y="3954812"/>
              <a:ext cx="1088703" cy="760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79349" y="2697659"/>
              <a:ext cx="1766453" cy="3226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Noto Sans Mono CJK KR Bold" panose="020B0800000000000000" pitchFamily="34" charset="-127"/>
                </a:rPr>
                <a:t>슈퍼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Noto Sans Mono CJK KR Bold" panose="020B0800000000000000" pitchFamily="34" charset="-127"/>
                </a:rPr>
                <a:t>/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Noto Sans Mono CJK KR Bold" panose="020B0800000000000000" pitchFamily="34" charset="-127"/>
                </a:rPr>
                <a:t>서브타입 모델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645427" y="2698817"/>
              <a:ext cx="0" cy="3672166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7795116" y="2667641"/>
              <a:ext cx="3240644" cy="1385868"/>
              <a:chOff x="6658730" y="2667640"/>
              <a:chExt cx="3918511" cy="1675759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6658730" y="2673216"/>
                <a:ext cx="1098337" cy="767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8078451" y="2667641"/>
                <a:ext cx="1088703" cy="7604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8078451" y="3582956"/>
                <a:ext cx="1088703" cy="7604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9488538" y="2667640"/>
                <a:ext cx="1088703" cy="7604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96" name="직선 연결선 95"/>
            <p:cNvCxnSpPr/>
            <p:nvPr/>
          </p:nvCxnSpPr>
          <p:spPr>
            <a:xfrm flipH="1">
              <a:off x="5645427" y="4226787"/>
              <a:ext cx="6092684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5657109" y="5402917"/>
              <a:ext cx="6092684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744923" y="4400066"/>
              <a:ext cx="1088703" cy="760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902141" y="4400066"/>
              <a:ext cx="1088703" cy="760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0059359" y="4400066"/>
              <a:ext cx="1088703" cy="760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89216" y="5491779"/>
              <a:ext cx="1460409" cy="102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355459" y="3087143"/>
              <a:ext cx="916162" cy="3226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mtClean="0">
                  <a:solidFill>
                    <a:srgbClr val="0000FF"/>
                  </a:solidFill>
                  <a:latin typeface="Noto Sans Mono CJK KR Bold" panose="020B0800000000000000" pitchFamily="34" charset="-127"/>
                </a:rPr>
                <a:t>1:1 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Noto Sans Mono CJK KR Bold" panose="020B0800000000000000" pitchFamily="34" charset="-127"/>
                </a:rPr>
                <a:t>타입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103398" y="4630536"/>
              <a:ext cx="1420287" cy="3226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Noto Sans Mono CJK KR Bold" panose="020B0800000000000000" pitchFamily="34" charset="-127"/>
                </a:rPr>
                <a:t>슈퍼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Noto Sans Mono CJK KR Bold" panose="020B0800000000000000" pitchFamily="34" charset="-127"/>
                </a:rPr>
                <a:t>+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Noto Sans Mono CJK KR Bold" panose="020B0800000000000000" pitchFamily="34" charset="-127"/>
                </a:rPr>
                <a:t>서브 타입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912337" y="5885027"/>
              <a:ext cx="1500947" cy="3226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FF"/>
                  </a:solidFill>
                </a:rPr>
                <a:t>All in One </a:t>
              </a:r>
              <a:r>
                <a:rPr lang="ko-KR" altLang="en-US" sz="1400" dirty="0" smtClean="0">
                  <a:solidFill>
                    <a:srgbClr val="0000FF"/>
                  </a:solidFill>
                </a:rPr>
                <a:t>타입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5369980" y="3008936"/>
              <a:ext cx="683925" cy="267062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980582" y="5768086"/>
              <a:ext cx="1425816" cy="33602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00FF"/>
                  </a:solidFill>
                </a:rPr>
                <a:t>기준</a:t>
              </a:r>
              <a:endParaRPr lang="ko-KR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980582" y="6070115"/>
              <a:ext cx="1425816" cy="5600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0000FF"/>
                  </a:solidFill>
                </a:rPr>
                <a:t>데이터 양</a:t>
              </a:r>
              <a:endParaRPr lang="en-US" altLang="ko-KR" sz="1200" dirty="0" smtClean="0">
                <a:solidFill>
                  <a:srgbClr val="0000FF"/>
                </a:solidFill>
              </a:endParaRPr>
            </a:p>
            <a:p>
              <a:r>
                <a:rPr lang="ko-KR" altLang="en-US" sz="1200" dirty="0" smtClean="0">
                  <a:solidFill>
                    <a:srgbClr val="0000FF"/>
                  </a:solidFill>
                </a:rPr>
                <a:t>트랜잭션 유형</a:t>
              </a:r>
              <a:endParaRPr lang="ko-KR" altLang="en-US" sz="1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데이터베이스 구조와 성능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5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7799" y="271126"/>
            <a:ext cx="289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슈퍼 타입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서브타입 모델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79349" y="640458"/>
            <a:ext cx="4400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슈퍼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서브타입 데이터 모델의 변환의 중요성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00275" y="961257"/>
            <a:ext cx="1020612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트랜잭션은 항상 일괄로 처리하는데 테이블은 개별로 유지되어 </a:t>
            </a:r>
            <a:r>
              <a:rPr lang="en-US" altLang="ko-KR" sz="1400" dirty="0">
                <a:latin typeface="+mn-ea"/>
              </a:rPr>
              <a:t>Union</a:t>
            </a:r>
            <a:r>
              <a:rPr lang="ko-KR" altLang="en-US" sz="1400" dirty="0">
                <a:latin typeface="+mn-ea"/>
              </a:rPr>
              <a:t>연산에 의해 성능이 저하될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트랜잭션은 항상 서브타입 개별로 처리하는데 테이블은 하나로 통합되어 있어 불필요하게 많은 양의 데이터가 집약되어 있어 성능이 저하되는 경우가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트랜잭션은 항상 슈퍼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>
                <a:latin typeface="+mn-ea"/>
              </a:rPr>
              <a:t>서브 타입을 공통으로 처리하는데 개별로 유지되어 있거나 하나의 테이블로 집약되어 있어 성능이 저하되는 경우가 있다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데이터베이스 구조와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445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슈퍼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서브 타입 데이터 모델의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변환 기술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79348" y="640458"/>
            <a:ext cx="5688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개별로 발생되는 트랜잭션에 대해서는 개별 테이블로 구성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09800" y="979012"/>
            <a:ext cx="10206120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슈퍼타입과</a:t>
            </a:r>
            <a:r>
              <a:rPr lang="ko-KR" altLang="en-US" sz="1400" dirty="0">
                <a:latin typeface="+mn-ea"/>
              </a:rPr>
              <a:t> 서브타입각각에 대해 독립적으로 트랜잭션이 발생이 되면 슈퍼타입에도 꼭 필요한 속성만을 가지게 하고 서브타입에도 꼭 필요한 속성 및 자신이 타입에 맞는 데이터만 가지게 하기 위해서 모두 분리하여 </a:t>
            </a:r>
            <a:r>
              <a:rPr lang="en-US" altLang="ko-KR" sz="1400" dirty="0">
                <a:latin typeface="+mn-ea"/>
              </a:rPr>
              <a:t>1:1 </a:t>
            </a:r>
            <a:r>
              <a:rPr lang="ko-KR" altLang="en-US" sz="1400" dirty="0">
                <a:latin typeface="+mn-ea"/>
              </a:rPr>
              <a:t>관계를 갖도록 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데이터베이스 구조와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2-2. </a:t>
            </a:r>
            <a:r>
              <a:rPr lang="ko-KR" altLang="en-US" sz="5400" dirty="0" err="1"/>
              <a:t>정규화와</a:t>
            </a:r>
            <a:r>
              <a:rPr lang="ko-KR" altLang="en-US" sz="5400" dirty="0"/>
              <a:t> 성능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데이터 모델과 성능</a:t>
            </a:r>
          </a:p>
        </p:txBody>
      </p:sp>
    </p:spTree>
    <p:extLst>
      <p:ext uri="{BB962C8B-B14F-4D97-AF65-F5344CB8AC3E}">
        <p14:creationId xmlns:p14="http://schemas.microsoft.com/office/powerpoint/2010/main" val="26995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485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슈퍼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서브 타입 데이터 모델의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변환 기술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3147" y="627436"/>
            <a:ext cx="8069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슈퍼타입</a:t>
            </a:r>
            <a:r>
              <a:rPr lang="en-US" altLang="ko-KR" sz="1600" dirty="0">
                <a:latin typeface="+mn-ea"/>
              </a:rPr>
              <a:t>+</a:t>
            </a:r>
            <a:r>
              <a:rPr lang="ko-KR" altLang="en-US" sz="1600" dirty="0">
                <a:latin typeface="+mn-ea"/>
              </a:rPr>
              <a:t>서브타입에 대해 발생되는 트랜잭션에 대해서는 </a:t>
            </a:r>
            <a:r>
              <a:rPr lang="ko-KR" altLang="en-US" sz="1600" dirty="0" err="1">
                <a:latin typeface="+mn-ea"/>
              </a:rPr>
              <a:t>슈퍼타입</a:t>
            </a:r>
            <a:r>
              <a:rPr lang="en-US" altLang="ko-KR" sz="1600" dirty="0">
                <a:latin typeface="+mn-ea"/>
              </a:rPr>
              <a:t>+</a:t>
            </a:r>
            <a:r>
              <a:rPr lang="ko-KR" altLang="en-US" sz="1600" dirty="0">
                <a:latin typeface="+mn-ea"/>
              </a:rPr>
              <a:t>서브타입 테이블로 구성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24075" y="5151352"/>
            <a:ext cx="10393754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대리인이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만 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매수인 </a:t>
            </a:r>
            <a:r>
              <a:rPr lang="en-US" altLang="ko-KR" sz="1400" dirty="0">
                <a:latin typeface="+mn-ea"/>
              </a:rPr>
              <a:t>500</a:t>
            </a:r>
            <a:r>
              <a:rPr lang="ko-KR" altLang="en-US" sz="1400" dirty="0">
                <a:latin typeface="+mn-ea"/>
              </a:rPr>
              <a:t>만 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이해관계인 </a:t>
            </a:r>
            <a:r>
              <a:rPr lang="en-US" altLang="ko-KR" sz="1400" dirty="0">
                <a:latin typeface="+mn-ea"/>
              </a:rPr>
              <a:t>500</a:t>
            </a:r>
            <a:r>
              <a:rPr lang="ko-KR" altLang="en-US" sz="1400" dirty="0">
                <a:latin typeface="+mn-ea"/>
              </a:rPr>
              <a:t>만 건의 데이터가 존재한다고 가정하고 </a:t>
            </a:r>
            <a:r>
              <a:rPr lang="ko-KR" altLang="en-US" sz="1400" dirty="0" err="1">
                <a:latin typeface="+mn-ea"/>
              </a:rPr>
              <a:t>슈퍼타입과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서브타입이</a:t>
            </a:r>
            <a:r>
              <a:rPr lang="ko-KR" altLang="en-US" sz="1400" dirty="0">
                <a:latin typeface="+mn-ea"/>
              </a:rPr>
              <a:t> 모두 하나의 테이블로 통합되어 있다고 가정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매수인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이해관계인에 대한 정보는 배제하고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만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건뿐인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대리인에 대한 데이터만 처리할 경우 다른 테이블과 같이 데이터가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만 건이 저장되어 있는 곳에서 처리해야 하므로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비효율이 발생됨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75" y="996768"/>
            <a:ext cx="4813718" cy="40832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914" y="1147016"/>
            <a:ext cx="4819915" cy="3880032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520606" y="1906269"/>
            <a:ext cx="594495" cy="18093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데이터베이스 구조와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8104"/>
            <a:ext cx="445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슈퍼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서브 타입 데이터 모델의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변환 기술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3147" y="627436"/>
            <a:ext cx="7385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전체를 하나로 묶어 트랜잭션이 발생할 때는 하나의 테이블로 구성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53104" y="996768"/>
            <a:ext cx="10393754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대리인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만 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매수인 </a:t>
            </a:r>
            <a:r>
              <a:rPr lang="en-US" altLang="ko-KR" sz="1400" dirty="0">
                <a:latin typeface="+mn-ea"/>
              </a:rPr>
              <a:t>500</a:t>
            </a:r>
            <a:r>
              <a:rPr lang="ko-KR" altLang="en-US" sz="1400" dirty="0">
                <a:latin typeface="+mn-ea"/>
              </a:rPr>
              <a:t>만 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이해관계인 </a:t>
            </a:r>
            <a:r>
              <a:rPr lang="en-US" altLang="ko-KR" sz="1400" dirty="0">
                <a:latin typeface="+mn-ea"/>
              </a:rPr>
              <a:t>500</a:t>
            </a:r>
            <a:r>
              <a:rPr lang="ko-KR" altLang="en-US" sz="1400" dirty="0">
                <a:latin typeface="+mn-ea"/>
              </a:rPr>
              <a:t>만 건의 데이터가 존재한다고 하더라고 데이터를 처리할 때 대리인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매수인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이해관계인을 항상 통합하여 처리한다고 하면 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테이블을 개별로 분리하면  불필요한 조인을 유발하거나 불필요한 </a:t>
            </a:r>
            <a:r>
              <a:rPr lang="en-US" altLang="ko-KR" sz="1400" dirty="0">
                <a:latin typeface="+mn-ea"/>
              </a:rPr>
              <a:t>UNION ALL</a:t>
            </a:r>
            <a:r>
              <a:rPr lang="ko-KR" altLang="en-US" sz="1400" dirty="0">
                <a:latin typeface="+mn-ea"/>
              </a:rPr>
              <a:t>과 같은 </a:t>
            </a: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구문이 작성되어 성능이 저하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03146" y="2031788"/>
            <a:ext cx="7385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슈퍼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서브타입 데이터 모델 변환 타입 비교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9906"/>
              </p:ext>
            </p:extLst>
          </p:nvPr>
        </p:nvGraphicFramePr>
        <p:xfrm>
          <a:off x="1653103" y="2374124"/>
          <a:ext cx="10393755" cy="3311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691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2947688">
                  <a:extLst>
                    <a:ext uri="{9D8B030D-6E8A-4147-A177-3AD203B41FA5}">
                      <a16:colId xmlns:a16="http://schemas.microsoft.com/office/drawing/2014/main" val="3024576590"/>
                    </a:ext>
                  </a:extLst>
                </a:gridCol>
                <a:gridCol w="2947688">
                  <a:extLst>
                    <a:ext uri="{9D8B030D-6E8A-4147-A177-3AD203B41FA5}">
                      <a16:colId xmlns:a16="http://schemas.microsoft.com/office/drawing/2014/main" val="3971649047"/>
                    </a:ext>
                  </a:extLst>
                </a:gridCol>
                <a:gridCol w="2947688">
                  <a:extLst>
                    <a:ext uri="{9D8B030D-6E8A-4147-A177-3AD203B41FA5}">
                      <a16:colId xmlns:a16="http://schemas.microsoft.com/office/drawing/2014/main" val="682521390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슈퍼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서브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All in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One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개별 테이블 유지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슈퍼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서브 타입 테이블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하나의 테이블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확장성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우수함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나쁨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2682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조인성능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나쁨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나쁨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우수함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04782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I/O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성능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좋음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좋음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나쁨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6328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관리용이성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좋지않음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좋지않음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좋음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91221"/>
                  </a:ext>
                </a:extLst>
              </a:tr>
              <a:tr h="731182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트랜잭션 유형에 다른 선택 방법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개별 테이블로 접근이 많은 경우 선택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슈퍼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서브 형식으로 데이터를 처리하는 경우 선택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전체를 일괄적으로 처리하는 경우 선택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17968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데이터베이스 구조와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6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749" y="285689"/>
            <a:ext cx="278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PK/FK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칼럼 순서와 성능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3147" y="649117"/>
            <a:ext cx="7385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PK/FK </a:t>
            </a:r>
            <a:r>
              <a:rPr lang="ko-KR" altLang="en-US" sz="1600" dirty="0">
                <a:latin typeface="+mn-ea"/>
              </a:rPr>
              <a:t>칼럼 순서와 </a:t>
            </a:r>
            <a:r>
              <a:rPr lang="ko-KR" altLang="en-US" sz="1600" dirty="0" err="1">
                <a:latin typeface="+mn-ea"/>
              </a:rPr>
              <a:t>성능개요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3104" y="1006455"/>
            <a:ext cx="10393754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테이블에 발생되는 트랜잭션 조회 패턴에 따라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PK/FK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칼럼의 순서를 조정해야 </a:t>
            </a:r>
            <a:r>
              <a:rPr lang="ko-KR" altLang="en-US" sz="1400" dirty="0">
                <a:latin typeface="+mn-ea"/>
              </a:rPr>
              <a:t>함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성능저하 현상이 많은 부분이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PK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 여러 개의 속성으로 구성된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복합식별자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일 때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PK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순서에 대해 별로 고려하지 않고 데이터 모델링을 한 경우에 </a:t>
            </a:r>
            <a:r>
              <a:rPr lang="ko-KR" altLang="en-US" sz="1400" dirty="0">
                <a:latin typeface="+mn-ea"/>
              </a:rPr>
              <a:t>해당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물리적인 </a:t>
            </a:r>
            <a:r>
              <a:rPr lang="ko-KR" altLang="en-US" sz="1400" dirty="0">
                <a:latin typeface="+mn-ea"/>
              </a:rPr>
              <a:t>데이터 모델링 단계에서는 스스로 생성된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순서 이외에 다른 엔터티로부터 상속받아 발생되는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순서까지 항상 주의하여 표시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3146" y="2491634"/>
            <a:ext cx="7385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+mn-ea"/>
              </a:rPr>
              <a:t>PK</a:t>
            </a:r>
            <a:r>
              <a:rPr lang="ko-KR" altLang="en-US" sz="1600" dirty="0" smtClean="0">
                <a:latin typeface="+mn-ea"/>
              </a:rPr>
              <a:t>가 </a:t>
            </a:r>
            <a:r>
              <a:rPr lang="ko-KR" altLang="en-US" sz="1600" dirty="0" err="1" smtClean="0">
                <a:latin typeface="+mn-ea"/>
              </a:rPr>
              <a:t>복합키일</a:t>
            </a:r>
            <a:r>
              <a:rPr lang="ko-KR" altLang="en-US" sz="1600" dirty="0" smtClean="0">
                <a:latin typeface="+mn-ea"/>
              </a:rPr>
              <a:t> 경우 </a:t>
            </a:r>
            <a:r>
              <a:rPr lang="ko-KR" altLang="en-US" sz="1600" dirty="0" err="1" smtClean="0">
                <a:latin typeface="+mn-ea"/>
              </a:rPr>
              <a:t>칼럼순서가</a:t>
            </a:r>
            <a:r>
              <a:rPr lang="ko-KR" altLang="en-US" sz="1600" dirty="0" smtClean="0">
                <a:latin typeface="+mn-ea"/>
              </a:rPr>
              <a:t> 성능에 영향을 미치는 이유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3104" y="2856929"/>
            <a:ext cx="7386121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인덱스 선두 칼럼에 대한 조건이 들어와야 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err="1">
                <a:solidFill>
                  <a:srgbClr val="0000FF"/>
                </a:solidFill>
                <a:latin typeface="+mn-ea"/>
              </a:rPr>
              <a:t>가능한한</a:t>
            </a:r>
            <a:r>
              <a:rPr lang="ko-KR" altLang="en-US" sz="140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smtClean="0">
                <a:solidFill>
                  <a:srgbClr val="0000FF"/>
                </a:solidFill>
                <a:latin typeface="+mn-ea"/>
              </a:rPr>
              <a:t>'='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조건으로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인덱스 선두 칼럼에 대한 조건이 들어오지 않을 경우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인덱스 전체를 읽거나 테이블 전체를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읽게 됨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데이터베이스 구조와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7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7324" y="293059"/>
            <a:ext cx="3410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PK/FK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칼럼 순서와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성능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0606" y="649688"/>
            <a:ext cx="7385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+mn-ea"/>
              </a:rPr>
              <a:t>PK </a:t>
            </a:r>
            <a:r>
              <a:rPr lang="ko-KR" altLang="en-US" sz="1600" dirty="0" smtClean="0">
                <a:latin typeface="+mn-ea"/>
              </a:rPr>
              <a:t>순서의 중요성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3481" y="1019020"/>
            <a:ext cx="10393754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입시마스터라는 테이블의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는 수험번호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>
                <a:latin typeface="+mn-ea"/>
              </a:rPr>
              <a:t>년도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>
                <a:latin typeface="+mn-ea"/>
              </a:rPr>
              <a:t>학기로 구성되어 있고 전형과목실적 테이블은 </a:t>
            </a:r>
            <a:r>
              <a:rPr lang="ko-KR" altLang="en-US" sz="1400" dirty="0" err="1">
                <a:latin typeface="+mn-ea"/>
              </a:rPr>
              <a:t>입시마스터</a:t>
            </a:r>
            <a:r>
              <a:rPr lang="ko-KR" altLang="en-US" sz="1400" dirty="0">
                <a:latin typeface="+mn-ea"/>
              </a:rPr>
              <a:t> 테이블에서 상속받은 수험번호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>
                <a:latin typeface="+mn-ea"/>
              </a:rPr>
              <a:t>년도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>
                <a:latin typeface="+mn-ea"/>
              </a:rPr>
              <a:t>학기에 전형과목코드로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가 구성되어 있는 </a:t>
            </a:r>
            <a:r>
              <a:rPr lang="ko-KR" altLang="en-US" sz="1400" dirty="0" err="1">
                <a:latin typeface="+mn-ea"/>
              </a:rPr>
              <a:t>복합식별자</a:t>
            </a:r>
            <a:r>
              <a:rPr lang="ko-KR" altLang="en-US" sz="1400" dirty="0">
                <a:latin typeface="+mn-ea"/>
              </a:rPr>
              <a:t> 구조의 테이블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입시마스터에는 </a:t>
            </a:r>
            <a:r>
              <a:rPr lang="en-US" altLang="ko-KR" sz="1400" dirty="0">
                <a:latin typeface="+mn-ea"/>
              </a:rPr>
              <a:t>200</a:t>
            </a:r>
            <a:r>
              <a:rPr lang="ko-KR" altLang="en-US" sz="1400" dirty="0">
                <a:latin typeface="+mn-ea"/>
              </a:rPr>
              <a:t>만 건의 데이터가 있고 학사는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학기로 구성되어 있고 데이터는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년간 보관되어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그러므로 한 학기당 평균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만 건의 데이터가 있다고 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06" y="2571862"/>
            <a:ext cx="1780952" cy="1790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16300" y="2571862"/>
            <a:ext cx="2946400" cy="1354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수험번호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입시마스터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년도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'2008'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학기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457442" y="2571862"/>
            <a:ext cx="5476918" cy="1061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수험번호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년도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+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학기</a:t>
            </a:r>
            <a:r>
              <a:rPr lang="ko-KR" altLang="en-US" sz="1400" dirty="0">
                <a:latin typeface="+mn-ea"/>
              </a:rPr>
              <a:t> 중 </a:t>
            </a:r>
            <a:r>
              <a:rPr lang="ko-KR" altLang="en-US" sz="1400" dirty="0" err="1">
                <a:latin typeface="+mn-ea"/>
              </a:rPr>
              <a:t>수험번호에</a:t>
            </a:r>
            <a:r>
              <a:rPr lang="ko-KR" altLang="en-US" sz="1400" dirty="0">
                <a:latin typeface="+mn-ea"/>
              </a:rPr>
              <a:t> 대한 값이 </a:t>
            </a:r>
            <a:r>
              <a:rPr lang="en-US" altLang="ko-KR" sz="1400" dirty="0">
                <a:latin typeface="+mn-ea"/>
              </a:rPr>
              <a:t>WHERE</a:t>
            </a:r>
            <a:r>
              <a:rPr lang="ko-KR" altLang="en-US" sz="1400" dirty="0">
                <a:latin typeface="+mn-ea"/>
              </a:rPr>
              <a:t>절에 들어오지 않으므로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FULL TABLE SCAN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이 발생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200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만 건의 데이터를 모두 읽게 되어 성능이 저하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606" y="4607606"/>
            <a:ext cx="1771429" cy="179047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416300" y="4607606"/>
            <a:ext cx="2946400" cy="1354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수험번호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입시마스터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년도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'2008'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학기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457442" y="4607606"/>
            <a:ext cx="547691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년도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+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학기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+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수험번호 </a:t>
            </a:r>
            <a:r>
              <a:rPr lang="ko-KR" altLang="en-US" sz="1400" dirty="0" smtClean="0">
                <a:latin typeface="+mn-ea"/>
              </a:rPr>
              <a:t>순으로 되어 있으므로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해당 조건이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‘=‘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조건으로 들어오게 되어 성능이 향상</a:t>
            </a:r>
            <a:r>
              <a:rPr lang="ko-KR" altLang="en-US" sz="1400" dirty="0" smtClean="0">
                <a:latin typeface="+mn-ea"/>
              </a:rPr>
              <a:t>됨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데이터베이스 구조와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7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8521" y="328306"/>
            <a:ext cx="3410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PK/FK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칼럼 순서와 성능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0606" y="697638"/>
            <a:ext cx="7385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PK</a:t>
            </a:r>
            <a:r>
              <a:rPr lang="ko-KR" altLang="en-US" sz="1600" dirty="0">
                <a:latin typeface="+mn-ea"/>
              </a:rPr>
              <a:t>순서를 잘못 지정하여 성능이 저하된 경우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복잡한 오류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74089" y="1036192"/>
            <a:ext cx="10393754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smtClean="0">
                <a:latin typeface="+mn-ea"/>
              </a:rPr>
              <a:t>현금출금기실적의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는 </a:t>
            </a:r>
            <a:r>
              <a:rPr lang="ko-KR" altLang="en-US" sz="1400" dirty="0" err="1">
                <a:latin typeface="+mn-ea"/>
              </a:rPr>
              <a:t>거래일자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 err="1">
                <a:latin typeface="+mn-ea"/>
              </a:rPr>
              <a:t>사무소코드</a:t>
            </a:r>
            <a:r>
              <a:rPr lang="en-US" altLang="ko-KR" sz="1400">
                <a:latin typeface="+mn-ea"/>
              </a:rPr>
              <a:t>+</a:t>
            </a:r>
            <a:r>
              <a:rPr lang="ko-KR" altLang="en-US" sz="1400" smtClean="0">
                <a:latin typeface="+mn-ea"/>
              </a:rPr>
              <a:t>출금기번호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>
                <a:latin typeface="+mn-ea"/>
              </a:rPr>
              <a:t>명세표번호로 되어 있는데 대부분의 </a:t>
            </a: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문장에서는 조회를 할 때 사무소코드가 ‘</a:t>
            </a:r>
            <a:r>
              <a:rPr lang="en-US" altLang="ko-KR" sz="1400" dirty="0">
                <a:latin typeface="+mn-ea"/>
              </a:rPr>
              <a:t>=’</a:t>
            </a:r>
            <a:r>
              <a:rPr lang="ko-KR" altLang="en-US" sz="1400" dirty="0">
                <a:latin typeface="+mn-ea"/>
              </a:rPr>
              <a:t>로 들어오고 </a:t>
            </a:r>
            <a:r>
              <a:rPr lang="ko-KR" altLang="en-US" sz="1400" dirty="0" err="1">
                <a:latin typeface="+mn-ea"/>
              </a:rPr>
              <a:t>거래일자에</a:t>
            </a:r>
            <a:r>
              <a:rPr lang="ko-KR" altLang="en-US" sz="1400" dirty="0">
                <a:latin typeface="+mn-ea"/>
              </a:rPr>
              <a:t> 대해서는 ‘</a:t>
            </a:r>
            <a:r>
              <a:rPr lang="en-US" altLang="ko-KR" sz="1400" dirty="0">
                <a:latin typeface="+mn-ea"/>
              </a:rPr>
              <a:t>BETWEEN’ </a:t>
            </a:r>
            <a:r>
              <a:rPr lang="ko-KR" altLang="en-US" sz="1400" dirty="0">
                <a:latin typeface="+mn-ea"/>
              </a:rPr>
              <a:t>조회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은 정상적으로 인덱스를 이용할 수 있지만 인덱스 효율이 떨어져 성능이 저하되는 경우에 해당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88466" y="2215399"/>
            <a:ext cx="4879377" cy="381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인덱스 스캔은 가능하나 최적화된 인덱스 사용은 되지 않음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88466" y="4493339"/>
            <a:ext cx="4879377" cy="704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사무소코드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+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거래일자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순으로 스캔하게 되므로 최적화된 인덱스 스캔이 가능하게 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1232" y="2215399"/>
            <a:ext cx="3723751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건수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금액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현금출금기실적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거래일자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'20040701'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              AND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'20040702'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사무소코드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'000368'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331232" y="4499332"/>
            <a:ext cx="3723751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건수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금액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현금출금기실적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거래일자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'20040701'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              AND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'20040702'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사무소코드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'000368'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데이터베이스 구조와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00" y="2215399"/>
            <a:ext cx="1657143" cy="1790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607" y="4493339"/>
            <a:ext cx="1684862" cy="17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7324" y="294168"/>
            <a:ext cx="5800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인덱스 특성을 고려한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PK/FK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데이터베이스 성능향상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0606" y="623720"/>
            <a:ext cx="7385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물리적인 테이블에 </a:t>
            </a:r>
            <a:r>
              <a:rPr lang="en-US" altLang="ko-KR" sz="1600" dirty="0">
                <a:latin typeface="+mn-ea"/>
              </a:rPr>
              <a:t>FK</a:t>
            </a:r>
            <a:r>
              <a:rPr lang="ko-KR" altLang="en-US" sz="1600" dirty="0">
                <a:latin typeface="+mn-ea"/>
              </a:rPr>
              <a:t>제약이 걸려있지 않을 경우 인덱스 </a:t>
            </a:r>
            <a:r>
              <a:rPr lang="ko-KR" altLang="en-US" sz="1600" dirty="0" err="1">
                <a:latin typeface="+mn-ea"/>
              </a:rPr>
              <a:t>미생성으로</a:t>
            </a:r>
            <a:r>
              <a:rPr lang="ko-KR" altLang="en-US" sz="1600" dirty="0">
                <a:latin typeface="+mn-ea"/>
              </a:rPr>
              <a:t> 성능저하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54906" y="962274"/>
            <a:ext cx="10393754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물리적인 테이블에 </a:t>
            </a:r>
            <a:r>
              <a:rPr lang="en-US" altLang="ko-KR" sz="1400" dirty="0">
                <a:latin typeface="+mn-ea"/>
              </a:rPr>
              <a:t>FK</a:t>
            </a:r>
            <a:r>
              <a:rPr lang="ko-KR" altLang="en-US" sz="1400" dirty="0">
                <a:latin typeface="+mn-ea"/>
              </a:rPr>
              <a:t>를 사용하지 않아도 데이터 모델 관계에 의해 상속받은 </a:t>
            </a:r>
            <a:r>
              <a:rPr lang="en-US" altLang="ko-KR" sz="1400" dirty="0">
                <a:latin typeface="+mn-ea"/>
              </a:rPr>
              <a:t>FK</a:t>
            </a:r>
            <a:r>
              <a:rPr lang="ko-KR" altLang="en-US" sz="1400" dirty="0">
                <a:latin typeface="+mn-ea"/>
              </a:rPr>
              <a:t>속성들은 </a:t>
            </a:r>
            <a:r>
              <a:rPr lang="en-US" altLang="ko-KR" sz="1400" dirty="0">
                <a:latin typeface="+mn-ea"/>
              </a:rPr>
              <a:t>SQL WHERE </a:t>
            </a:r>
            <a:r>
              <a:rPr lang="ko-KR" altLang="en-US" sz="1400" dirty="0">
                <a:latin typeface="+mn-ea"/>
              </a:rPr>
              <a:t>절에서 조인으로 이용되는 경우가 많이 있으므로 </a:t>
            </a:r>
            <a:r>
              <a:rPr lang="en-US" altLang="ko-KR" sz="1400" dirty="0">
                <a:latin typeface="+mn-ea"/>
              </a:rPr>
              <a:t>FK </a:t>
            </a:r>
            <a:r>
              <a:rPr lang="ko-KR" altLang="en-US" sz="1400" dirty="0">
                <a:latin typeface="+mn-ea"/>
              </a:rPr>
              <a:t>인덱스를 생성해야 성능이 좋은 경우가 빈번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906" y="1769070"/>
            <a:ext cx="4533333" cy="205714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54906" y="4023611"/>
            <a:ext cx="487937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수강신청 테이블의 학사기준번호에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인덱스가 존재하지 않는 경우 조인 시 성능이 매우 안좋을 수 있음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학사기준번호 테이블에 인덱스를 생성하여 성능을 향상 시킬 수 있음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데이터베이스 구조와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3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2-6. </a:t>
            </a:r>
            <a:r>
              <a:rPr lang="ko-KR" altLang="en-US" sz="5400" dirty="0"/>
              <a:t>분산 데이터베이스와 성능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데이터 모델과 성능</a:t>
            </a:r>
          </a:p>
        </p:txBody>
      </p:sp>
    </p:spTree>
    <p:extLst>
      <p:ext uri="{BB962C8B-B14F-4D97-AF65-F5344CB8AC3E}">
        <p14:creationId xmlns:p14="http://schemas.microsoft.com/office/powerpoint/2010/main" val="2685223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6849" y="340296"/>
            <a:ext cx="298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분산 데이터베이스의 개요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6679" y="709628"/>
            <a:ext cx="9956671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여러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곳으로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분산되어 있는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데이터베이스를 하나의 가상 시스템으로 사용할 수 있도록 한 데이터베이스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논리적으로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동일한 시스템에 속하지만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컴퓨터 네트워크를 통해 물리적으로 분산되어 있는 데이터들의 모임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물리적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Site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분산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논리적으로 사용자 통합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·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공유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6849" y="1777889"/>
            <a:ext cx="5263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분산 데이터베이스의 투명성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(Transparency)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85826"/>
              </p:ext>
            </p:extLst>
          </p:nvPr>
        </p:nvGraphicFramePr>
        <p:xfrm>
          <a:off x="1606679" y="2147221"/>
          <a:ext cx="8014847" cy="35759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5305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6209542">
                  <a:extLst>
                    <a:ext uri="{9D8B030D-6E8A-4147-A177-3AD203B41FA5}">
                      <a16:colId xmlns:a16="http://schemas.microsoft.com/office/drawing/2014/main" val="3024576590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투명성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분할 투명성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단편화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하나의 논리적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Relation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 여러 단편으로 분할되어 각 단편의 사본이 여러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site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저장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위치 투명성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사용하려는 데이터의 저장 장소 명시 불필요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위치정보가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System Catalog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유지되어야 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2682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지역 사상 투명성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DBMS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와 물리적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사이의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Mapping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보장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각 지역 시스템 이름과 무관한 이름 사용 가능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04782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중복 투명성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객체가 여러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site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중복 되어 있는지 알 필요가 없는 성질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6328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장애 투명성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구성요소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(DBMS, Computer)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의 장애에 무관한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원자성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유지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91221"/>
                  </a:ext>
                </a:extLst>
              </a:tr>
              <a:tr h="731182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병행 투명성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Transaction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동시 수행 시 결과의 일관성 유지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Time Stamp,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분산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Locking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이용 구현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17968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분산 데이터베이스와 성능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4314"/>
            <a:ext cx="454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분산 데이터베이스의 적용 방법 및 장단점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90649" y="2339251"/>
            <a:ext cx="298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분산 데이터베이스 장단점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72766"/>
              </p:ext>
            </p:extLst>
          </p:nvPr>
        </p:nvGraphicFramePr>
        <p:xfrm>
          <a:off x="1673956" y="2720311"/>
          <a:ext cx="6779812" cy="21679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518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3655294">
                  <a:extLst>
                    <a:ext uri="{9D8B030D-6E8A-4147-A177-3AD203B41FA5}">
                      <a16:colId xmlns:a16="http://schemas.microsoft.com/office/drawing/2014/main" val="3024576590"/>
                    </a:ext>
                  </a:extLst>
                </a:gridCol>
              </a:tblGrid>
              <a:tr h="196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1863112">
                <a:tc>
                  <a:txBody>
                    <a:bodyPr/>
                    <a:lstStyle/>
                    <a:p>
                      <a:pPr marL="177800" indent="-177800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지역자치성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점증적 시스템 용량 확장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신뢰성과 가용성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효용성과 융통성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FF"/>
                          </a:solidFill>
                        </a:rPr>
                        <a:t>빠른 응답 속도와 통신비용 절감</a:t>
                      </a:r>
                      <a:endParaRPr lang="en-US" altLang="ko-KR" sz="14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177800" indent="-177800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데이터의 가용성과 신뢰성 증가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시스템 규모의 적절한 조절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FF"/>
                          </a:solidFill>
                        </a:rPr>
                        <a:t>각 지역 사용자의 요구 수용 증대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 개발 비용</a:t>
                      </a:r>
                      <a:endParaRPr lang="en-US" altLang="ko-KR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오류의 잠재성 증대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 비용의 증대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관리의 복잡성과 비용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불규칙한 응답 속도</a:t>
                      </a:r>
                      <a:endParaRPr lang="en-US" altLang="ko-KR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통제의 어려움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무결성에 대한 위협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0606" y="663646"/>
            <a:ext cx="7385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분산 데이터베이스 적용방법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73956" y="1002200"/>
            <a:ext cx="10003694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분산 환경의 데이터베이스를 성능이 우수하게 현장에서 가치 있게 사용하는 방법은 업무의 흐름을 보고 </a:t>
            </a:r>
            <a:r>
              <a:rPr lang="ko-KR" altLang="en-US" sz="1400" dirty="0" err="1">
                <a:latin typeface="+mn-ea"/>
              </a:rPr>
              <a:t>업무구성에</a:t>
            </a:r>
            <a:r>
              <a:rPr lang="ko-KR" altLang="en-US" sz="1400" dirty="0">
                <a:latin typeface="+mn-ea"/>
              </a:rPr>
              <a:t> 따른 아키텍처 특징에 따라 데이터베이스를 구성하는 것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단순히 분산 환경에서 데이터베이스를 구축하는 것이 목적이 아니라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업무의 특징에 따라 데이터베이스 </a:t>
            </a:r>
            <a:r>
              <a:rPr lang="ko-KR" altLang="en-US" sz="1400" dirty="0" err="1">
                <a:latin typeface="+mn-ea"/>
              </a:rPr>
              <a:t>분산구조를</a:t>
            </a:r>
            <a:r>
              <a:rPr lang="ko-KR" altLang="en-US" sz="1400" dirty="0">
                <a:latin typeface="+mn-ea"/>
              </a:rPr>
              <a:t> 선택적으로 설계하는 능력이 필요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분산 데이터베이스와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5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6849" y="295728"/>
            <a:ext cx="371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분산 데이터베이스의 활용 방향성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원통 2"/>
          <p:cNvSpPr/>
          <p:nvPr/>
        </p:nvSpPr>
        <p:spPr>
          <a:xfrm>
            <a:off x="1743098" y="1235528"/>
            <a:ext cx="1003300" cy="135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서울</a:t>
            </a:r>
            <a:endParaRPr lang="ko-KR" altLang="en-US" dirty="0"/>
          </a:p>
        </p:txBody>
      </p:sp>
      <p:sp>
        <p:nvSpPr>
          <p:cNvPr id="13" name="원통 12"/>
          <p:cNvSpPr/>
          <p:nvPr/>
        </p:nvSpPr>
        <p:spPr>
          <a:xfrm>
            <a:off x="4346598" y="1235528"/>
            <a:ext cx="1003300" cy="135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부산</a:t>
            </a:r>
            <a:endParaRPr lang="ko-KR" altLang="en-US" dirty="0"/>
          </a:p>
        </p:txBody>
      </p:sp>
      <p:sp>
        <p:nvSpPr>
          <p:cNvPr id="14" name="원통 13"/>
          <p:cNvSpPr/>
          <p:nvPr/>
        </p:nvSpPr>
        <p:spPr>
          <a:xfrm>
            <a:off x="1743098" y="3458028"/>
            <a:ext cx="1003300" cy="135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광주</a:t>
            </a:r>
            <a:endParaRPr lang="ko-KR" altLang="en-US" dirty="0"/>
          </a:p>
        </p:txBody>
      </p:sp>
      <p:sp>
        <p:nvSpPr>
          <p:cNvPr id="15" name="원통 14"/>
          <p:cNvSpPr/>
          <p:nvPr/>
        </p:nvSpPr>
        <p:spPr>
          <a:xfrm>
            <a:off x="4346598" y="3458028"/>
            <a:ext cx="1003300" cy="135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74998" y="2670628"/>
            <a:ext cx="1143000" cy="78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네트워크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0"/>
            <a:endCxn id="13" idx="2"/>
          </p:cNvCxnSpPr>
          <p:nvPr/>
        </p:nvCxnSpPr>
        <p:spPr>
          <a:xfrm rot="5400000" flipH="1" flipV="1">
            <a:off x="3568723" y="1892753"/>
            <a:ext cx="755650" cy="800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4"/>
            <a:endCxn id="6" idx="0"/>
          </p:cNvCxnSpPr>
          <p:nvPr/>
        </p:nvCxnSpPr>
        <p:spPr>
          <a:xfrm>
            <a:off x="2746398" y="1914978"/>
            <a:ext cx="800100" cy="7556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4"/>
            <a:endCxn id="6" idx="2"/>
          </p:cNvCxnSpPr>
          <p:nvPr/>
        </p:nvCxnSpPr>
        <p:spPr>
          <a:xfrm flipV="1">
            <a:off x="2746398" y="3458028"/>
            <a:ext cx="800100" cy="679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5" idx="2"/>
            <a:endCxn id="6" idx="2"/>
          </p:cNvCxnSpPr>
          <p:nvPr/>
        </p:nvCxnSpPr>
        <p:spPr>
          <a:xfrm rot="10800000">
            <a:off x="3546498" y="3458028"/>
            <a:ext cx="800100" cy="679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807200" y="1235528"/>
            <a:ext cx="187960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 25"/>
          <p:cNvSpPr/>
          <p:nvPr/>
        </p:nvSpPr>
        <p:spPr>
          <a:xfrm>
            <a:off x="7245350" y="2261053"/>
            <a:ext cx="1003300" cy="135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197009" y="1367846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내부 운영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677400" y="1235528"/>
            <a:ext cx="187960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통 28"/>
          <p:cNvSpPr/>
          <p:nvPr/>
        </p:nvSpPr>
        <p:spPr>
          <a:xfrm>
            <a:off x="10115550" y="2261053"/>
            <a:ext cx="1003300" cy="135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0067209" y="1367846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외부 오픈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26" idx="4"/>
            <a:endCxn id="29" idx="3"/>
          </p:cNvCxnSpPr>
          <p:nvPr/>
        </p:nvCxnSpPr>
        <p:spPr>
          <a:xfrm>
            <a:off x="8248650" y="2940503"/>
            <a:ext cx="2368550" cy="679450"/>
          </a:xfrm>
          <a:prstGeom prst="bentConnector4">
            <a:avLst>
              <a:gd name="adj1" fmla="val 39410"/>
              <a:gd name="adj2" fmla="val 1336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7697" y="684077"/>
            <a:ext cx="41068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위치 중심의 분산 설계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과거 방식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7200" y="684077"/>
            <a:ext cx="47498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업무 필요에 의한 분산 설계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현재 방식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5851958" y="2035809"/>
            <a:ext cx="594495" cy="18093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분산 데이터베이스와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4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11312"/>
            <a:ext cx="338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정규화를 통한 성능 향상 전략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48036" y="680644"/>
            <a:ext cx="9562156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73050" indent="-27305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/>
              <a:t>정규화를 수행한다는 것은 데이터를 결정하는 </a:t>
            </a:r>
            <a:r>
              <a:rPr lang="ko-KR" altLang="en-US" sz="1400" dirty="0">
                <a:solidFill>
                  <a:srgbClr val="0000FF"/>
                </a:solidFill>
              </a:rPr>
              <a:t>결정자에 의해 함수적 종속을 가지고 있는 </a:t>
            </a:r>
            <a:r>
              <a:rPr lang="ko-KR" altLang="en-US" sz="1400" dirty="0" smtClean="0">
                <a:solidFill>
                  <a:srgbClr val="0000FF"/>
                </a:solidFill>
              </a:rPr>
              <a:t>일반 속성을 </a:t>
            </a:r>
            <a:r>
              <a:rPr lang="ko-KR" altLang="en-US" sz="1400" dirty="0" err="1">
                <a:solidFill>
                  <a:srgbClr val="0000FF"/>
                </a:solidFill>
              </a:rPr>
              <a:t>의존자로</a:t>
            </a:r>
            <a:r>
              <a:rPr lang="ko-KR" altLang="en-US" sz="1400" dirty="0">
                <a:solidFill>
                  <a:srgbClr val="0000FF"/>
                </a:solidFill>
              </a:rPr>
              <a:t> 하여 입력</a:t>
            </a:r>
            <a:r>
              <a:rPr lang="en-US" altLang="ko-KR" sz="1400" dirty="0">
                <a:solidFill>
                  <a:srgbClr val="0000FF"/>
                </a:solidFill>
              </a:rPr>
              <a:t>/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/</a:t>
            </a:r>
            <a:r>
              <a:rPr lang="ko-KR" altLang="en-US" sz="1400" dirty="0">
                <a:solidFill>
                  <a:srgbClr val="0000FF"/>
                </a:solidFill>
              </a:rPr>
              <a:t>삭제 이상현상을 제거</a:t>
            </a:r>
            <a:r>
              <a:rPr lang="ko-KR" altLang="en-US" sz="1400" dirty="0"/>
              <a:t>하는 것이다</a:t>
            </a:r>
            <a:r>
              <a:rPr lang="en-US" altLang="ko-KR" sz="1400" dirty="0" smtClean="0"/>
              <a:t>.</a:t>
            </a:r>
          </a:p>
          <a:p>
            <a:pPr marL="273050" indent="-27305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/>
              <a:t>데이터의 </a:t>
            </a:r>
            <a:r>
              <a:rPr lang="ko-KR" altLang="en-US" sz="1400" dirty="0" smtClean="0"/>
              <a:t>중복 속성을 </a:t>
            </a:r>
            <a:r>
              <a:rPr lang="ko-KR" altLang="en-US" sz="1400" dirty="0"/>
              <a:t>제거하고 결정자에 의해 동일한 의미의 </a:t>
            </a:r>
            <a:r>
              <a:rPr lang="ko-KR" altLang="en-US" sz="1400" dirty="0" smtClean="0"/>
              <a:t>일반 속성이 </a:t>
            </a:r>
            <a:r>
              <a:rPr lang="ko-KR" altLang="en-US" sz="1400" dirty="0"/>
              <a:t>하나의 테이블로 집약되므로 </a:t>
            </a:r>
            <a:r>
              <a:rPr lang="ko-KR" altLang="en-US" sz="1400" dirty="0">
                <a:solidFill>
                  <a:srgbClr val="0000FF"/>
                </a:solidFill>
              </a:rPr>
              <a:t>한 테이블의 데이터 용량이 최소화되는 효과</a:t>
            </a:r>
            <a:r>
              <a:rPr lang="ko-KR" altLang="en-US" sz="1400" dirty="0"/>
              <a:t>가 있다</a:t>
            </a:r>
            <a:r>
              <a:rPr lang="en-US" altLang="ko-KR" sz="1400" dirty="0" smtClean="0"/>
              <a:t>.</a:t>
            </a:r>
          </a:p>
          <a:p>
            <a:pPr marL="273050" indent="-27305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/>
              <a:t>정규화된 테이블은 데이터를 처리할 때 </a:t>
            </a:r>
            <a:r>
              <a:rPr lang="ko-KR" altLang="en-US" sz="1400" dirty="0">
                <a:solidFill>
                  <a:srgbClr val="0000FF"/>
                </a:solidFill>
              </a:rPr>
              <a:t>속도가 빨라질 수도 있고 느려질 수도 있는 특성</a:t>
            </a:r>
            <a:r>
              <a:rPr lang="ko-KR" altLang="en-US" sz="1400" dirty="0"/>
              <a:t>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650875" y="2840548"/>
            <a:ext cx="992401" cy="386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09161" y="2623794"/>
            <a:ext cx="1965390" cy="386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성능 향상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50874" y="3979432"/>
            <a:ext cx="992401" cy="386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수정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9161" y="3089097"/>
            <a:ext cx="1965390" cy="381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성능 저하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50875" y="3470107"/>
            <a:ext cx="992401" cy="386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18090" y="2840548"/>
            <a:ext cx="1965390" cy="386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처리 조건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8036" y="2167748"/>
            <a:ext cx="592367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정규화된 데이터 모델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1" idx="3"/>
            <a:endCxn id="19" idx="1"/>
          </p:cNvCxnSpPr>
          <p:nvPr/>
        </p:nvCxnSpPr>
        <p:spPr>
          <a:xfrm>
            <a:off x="2643276" y="3033749"/>
            <a:ext cx="574814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9" idx="3"/>
            <a:endCxn id="12" idx="1"/>
          </p:cNvCxnSpPr>
          <p:nvPr/>
        </p:nvCxnSpPr>
        <p:spPr>
          <a:xfrm flipV="1">
            <a:off x="5183480" y="2816995"/>
            <a:ext cx="425681" cy="216754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" idx="3"/>
            <a:endCxn id="17" idx="1"/>
          </p:cNvCxnSpPr>
          <p:nvPr/>
        </p:nvCxnSpPr>
        <p:spPr>
          <a:xfrm>
            <a:off x="5183480" y="3033749"/>
            <a:ext cx="425681" cy="245853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50874" y="4488757"/>
            <a:ext cx="992401" cy="386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09161" y="3979431"/>
            <a:ext cx="1965390" cy="386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성능 향상</a:t>
            </a:r>
          </a:p>
        </p:txBody>
      </p:sp>
      <p:cxnSp>
        <p:nvCxnSpPr>
          <p:cNvPr id="29" name="꺾인 연결선 28"/>
          <p:cNvCxnSpPr>
            <a:stCxn id="18" idx="3"/>
            <a:endCxn id="28" idx="1"/>
          </p:cNvCxnSpPr>
          <p:nvPr/>
        </p:nvCxnSpPr>
        <p:spPr>
          <a:xfrm>
            <a:off x="2643276" y="3663308"/>
            <a:ext cx="2965885" cy="509324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3" idx="3"/>
            <a:endCxn id="28" idx="1"/>
          </p:cNvCxnSpPr>
          <p:nvPr/>
        </p:nvCxnSpPr>
        <p:spPr>
          <a:xfrm flipV="1">
            <a:off x="2643275" y="4172632"/>
            <a:ext cx="2965886" cy="1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6" idx="3"/>
            <a:endCxn id="28" idx="1"/>
          </p:cNvCxnSpPr>
          <p:nvPr/>
        </p:nvCxnSpPr>
        <p:spPr>
          <a:xfrm flipV="1">
            <a:off x="2643275" y="4172632"/>
            <a:ext cx="2965886" cy="509326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48036" y="5002133"/>
            <a:ext cx="7182279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/>
              <a:t>정규화된 데이터 모델은 조회 시에는 처리 조건에 따라 성능이 향상 혹은 저하 된다</a:t>
            </a:r>
            <a:r>
              <a:rPr lang="en-US" altLang="ko-KR" sz="1400" dirty="0"/>
              <a:t>. </a:t>
            </a:r>
          </a:p>
          <a:p>
            <a:pPr marL="176213" indent="-176213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/>
              <a:t>정규화된 데이터 모델은 입력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 시 무조건 성능이 향상된다</a:t>
            </a:r>
            <a:r>
              <a:rPr lang="en-US" altLang="ko-KR" sz="1400" dirty="0"/>
              <a:t>.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정규화와</a:t>
            </a:r>
            <a:r>
              <a:rPr lang="ko-KR" altLang="en-US" dirty="0" smtClean="0"/>
              <a:t> 성능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0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9483" y="305848"/>
            <a:ext cx="340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데이터베이스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분산 구성의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가치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48155" y="1104003"/>
            <a:ext cx="187960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 25"/>
          <p:cNvSpPr/>
          <p:nvPr/>
        </p:nvSpPr>
        <p:spPr>
          <a:xfrm>
            <a:off x="2186305" y="2129528"/>
            <a:ext cx="1003300" cy="135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37964" y="1236321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내부 운영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18355" y="1104003"/>
            <a:ext cx="187960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통 28"/>
          <p:cNvSpPr/>
          <p:nvPr/>
        </p:nvSpPr>
        <p:spPr>
          <a:xfrm>
            <a:off x="5056505" y="2129528"/>
            <a:ext cx="1003300" cy="135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008164" y="1236321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외부 오픈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26" idx="4"/>
            <a:endCxn id="29" idx="3"/>
          </p:cNvCxnSpPr>
          <p:nvPr/>
        </p:nvCxnSpPr>
        <p:spPr>
          <a:xfrm>
            <a:off x="3189605" y="2808978"/>
            <a:ext cx="2368550" cy="679450"/>
          </a:xfrm>
          <a:prstGeom prst="bentConnector4">
            <a:avLst>
              <a:gd name="adj1" fmla="val 39410"/>
              <a:gd name="adj2" fmla="val 1336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748155" y="675180"/>
            <a:ext cx="35020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업무 필요에 의한 분산 설계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현재 방식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48155" y="4450330"/>
            <a:ext cx="7995920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통합된 데이터베이스에서 제공할 수 없는 빠른 성능을 제공</a:t>
            </a:r>
            <a:endParaRPr lang="en-US" altLang="ko-KR" sz="1400" dirty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원거리 또는 다른 서버에 접속하여 </a:t>
            </a:r>
            <a:r>
              <a:rPr lang="ko-KR" altLang="en-US" sz="1400" dirty="0" smtClean="0">
                <a:latin typeface="+mn-ea"/>
              </a:rPr>
              <a:t>처리함으로 인해 </a:t>
            </a:r>
            <a:r>
              <a:rPr lang="ko-KR" altLang="en-US" sz="1400" dirty="0">
                <a:latin typeface="+mn-ea"/>
              </a:rPr>
              <a:t>발생되는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네트워크 부하 및 트랜잭션 집중에 따른 성능 저하의 원인</a:t>
            </a:r>
            <a:r>
              <a:rPr lang="ko-KR" altLang="en-US" sz="1400" dirty="0">
                <a:latin typeface="+mn-ea"/>
              </a:rPr>
              <a:t>을 </a:t>
            </a:r>
            <a:r>
              <a:rPr lang="ko-KR" altLang="en-US" sz="1400" dirty="0" smtClean="0">
                <a:latin typeface="+mn-ea"/>
              </a:rPr>
              <a:t>분석하여 </a:t>
            </a:r>
            <a:endParaRPr lang="en-US" altLang="ko-KR" sz="1400" dirty="0" smtClean="0">
              <a:latin typeface="+mn-ea"/>
            </a:endParaRP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분산 </a:t>
            </a:r>
            <a:r>
              <a:rPr lang="ko-KR" altLang="en-US" sz="1400" dirty="0">
                <a:latin typeface="+mn-ea"/>
              </a:rPr>
              <a:t>데이터베이스 </a:t>
            </a:r>
            <a:r>
              <a:rPr lang="ko-KR" altLang="en-US" sz="1400" dirty="0" smtClean="0">
                <a:latin typeface="+mn-ea"/>
              </a:rPr>
              <a:t>환경 구축을 함으로써 성능 상 문제 발생 원인을 제거할 수 있음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분산 데이터베이스와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3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6849" y="340296"/>
            <a:ext cx="350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분산 데이터베이스의 적용 기법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63371"/>
              </p:ext>
            </p:extLst>
          </p:nvPr>
        </p:nvGraphicFramePr>
        <p:xfrm>
          <a:off x="1626784" y="783759"/>
          <a:ext cx="10298515" cy="47189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71087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7127428">
                  <a:extLst>
                    <a:ext uri="{9D8B030D-6E8A-4147-A177-3AD203B41FA5}">
                      <a16:colId xmlns:a16="http://schemas.microsoft.com/office/drawing/2014/main" val="3024576590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테이블 위치 분산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설계된 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테이블의 위치를 각각 다르게 위치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시키는 것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자재품목은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본사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생상제품은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지사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테이블 분할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(Fragmentation) 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분산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테이블을 쪼개어 분산하는 방법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수평분할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따라 테이블을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특정 칼럼의 값을 기준으로 로우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(Row)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를 분리</a:t>
                      </a:r>
                      <a:endParaRPr lang="en-US" altLang="ko-KR" sz="14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수직분할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따라 테이블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칼럼을 기준으로 칼럼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(Row)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을 분리한다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(Row)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단위로는 분리되지 않는다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2682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테이블 복제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(Replication) 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분산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테이블을 다른 지역이나 서버에서 동시에 생성하여 관리하는 유형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부분복제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통합된 테이블을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한군데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본사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 가지고 있으면서 각 </a:t>
                      </a: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지사별로는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지사에 해당된 로우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가지고 있는 형태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광역복제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통합된 테이블을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한군데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본사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 가지고 있으면서 각 지사에도 본사와 동일한 데이터를 모두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가지고 있는 형태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04782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테이블 요약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(Summarization) 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분산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지역간에 또는 서버 간에 데이터가 비슷하지만 서로 다른 유형으로 존재하는 경우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분석요약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분석요약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(Rollup Replication)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지사별로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존재하는 </a:t>
                      </a: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요약정보를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본사에 통합하여 다시 전체에 대해서 </a:t>
                      </a: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요약정보를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산출하는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분산방법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통합요약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지사별로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존재하는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다른 내용의 정보를 본사에 통합하여 다시 전체에 대해서 </a:t>
                      </a: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요약정보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산출하는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분산방법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6328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분산 데이터베이스와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0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3884" y="312370"/>
            <a:ext cx="5391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분산 데이터베이스를 적용하여 성능이 향상된 사례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01569" y="-1295525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외부 오픈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568399" y="1181091"/>
            <a:ext cx="2317741" cy="2472478"/>
            <a:chOff x="1558131" y="778327"/>
            <a:chExt cx="3667012" cy="4954815"/>
          </a:xfrm>
        </p:grpSpPr>
        <p:sp>
          <p:nvSpPr>
            <p:cNvPr id="7" name="직사각형 6"/>
            <p:cNvSpPr/>
            <p:nvPr/>
          </p:nvSpPr>
          <p:spPr>
            <a:xfrm>
              <a:off x="1558131" y="778327"/>
              <a:ext cx="3667012" cy="4954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통 7"/>
            <p:cNvSpPr/>
            <p:nvPr/>
          </p:nvSpPr>
          <p:spPr>
            <a:xfrm>
              <a:off x="1978699" y="1552216"/>
              <a:ext cx="2825876" cy="3895874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09916" y="895224"/>
              <a:ext cx="1024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업무 </a:t>
              </a:r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22681" y="3047072"/>
              <a:ext cx="1683106" cy="13661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메인업무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169923" y="1181091"/>
            <a:ext cx="2317741" cy="2472478"/>
            <a:chOff x="1558131" y="778327"/>
            <a:chExt cx="3667012" cy="4954815"/>
          </a:xfrm>
        </p:grpSpPr>
        <p:sp>
          <p:nvSpPr>
            <p:cNvPr id="26" name="직사각형 25"/>
            <p:cNvSpPr/>
            <p:nvPr/>
          </p:nvSpPr>
          <p:spPr>
            <a:xfrm>
              <a:off x="1558131" y="778327"/>
              <a:ext cx="3667012" cy="4954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통 26"/>
            <p:cNvSpPr/>
            <p:nvPr/>
          </p:nvSpPr>
          <p:spPr>
            <a:xfrm>
              <a:off x="1978699" y="1552216"/>
              <a:ext cx="2825876" cy="3895874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85328" y="895224"/>
              <a:ext cx="1473817" cy="672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인사 </a:t>
              </a:r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625328" y="3047072"/>
              <a:ext cx="1480458" cy="13661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사용자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/>
          <p:cNvCxnSpPr>
            <a:stCxn id="17" idx="3"/>
            <a:endCxn id="29" idx="1"/>
          </p:cNvCxnSpPr>
          <p:nvPr/>
        </p:nvCxnSpPr>
        <p:spPr>
          <a:xfrm>
            <a:off x="3178649" y="2654066"/>
            <a:ext cx="1665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560288" y="772336"/>
            <a:ext cx="492737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트랜잭션 마다 개별적으로 원격지 조인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631430" y="1181091"/>
            <a:ext cx="2368669" cy="2472478"/>
            <a:chOff x="1558131" y="778327"/>
            <a:chExt cx="3667012" cy="4954815"/>
          </a:xfrm>
        </p:grpSpPr>
        <p:sp>
          <p:nvSpPr>
            <p:cNvPr id="34" name="직사각형 33"/>
            <p:cNvSpPr/>
            <p:nvPr/>
          </p:nvSpPr>
          <p:spPr>
            <a:xfrm>
              <a:off x="1558131" y="778327"/>
              <a:ext cx="3667012" cy="4954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통 34"/>
            <p:cNvSpPr/>
            <p:nvPr/>
          </p:nvSpPr>
          <p:spPr>
            <a:xfrm>
              <a:off x="1978699" y="1552216"/>
              <a:ext cx="2825876" cy="3895874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09916" y="895224"/>
              <a:ext cx="1024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업무 </a:t>
              </a:r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052915" y="2581720"/>
              <a:ext cx="1480458" cy="136615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메인업무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9267787" y="1181091"/>
            <a:ext cx="2368669" cy="2472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통 39"/>
          <p:cNvSpPr/>
          <p:nvPr/>
        </p:nvSpPr>
        <p:spPr>
          <a:xfrm>
            <a:off x="9539449" y="1575750"/>
            <a:ext cx="1825346" cy="198677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995889" y="1240704"/>
            <a:ext cx="951997" cy="34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인사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29929" y="2646592"/>
            <a:ext cx="956287" cy="6966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31430" y="767938"/>
            <a:ext cx="500502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트랜잭션 마다 내부적으로 조인</a:t>
            </a:r>
          </a:p>
        </p:txBody>
      </p:sp>
      <p:cxnSp>
        <p:nvCxnSpPr>
          <p:cNvPr id="51" name="꺾인 연결선 50"/>
          <p:cNvCxnSpPr>
            <a:stCxn id="37" idx="3"/>
            <a:endCxn id="42" idx="0"/>
          </p:cNvCxnSpPr>
          <p:nvPr/>
        </p:nvCxnSpPr>
        <p:spPr>
          <a:xfrm>
            <a:off x="7907318" y="2421853"/>
            <a:ext cx="300755" cy="2247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953925" y="2646591"/>
            <a:ext cx="956287" cy="6966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3" idx="1"/>
            <a:endCxn id="42" idx="3"/>
          </p:cNvCxnSpPr>
          <p:nvPr/>
        </p:nvCxnSpPr>
        <p:spPr>
          <a:xfrm flipH="1">
            <a:off x="8686216" y="2994941"/>
            <a:ext cx="12677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570945" y="3821545"/>
            <a:ext cx="10065511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개인정보를 관리하는 데이터베이스가 인사 데이터베이스일 때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분산이 안된 경우의 각 서버에 독립적으로 테이블이 있을 때 성능이 저하될 수 있음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원격지 조인으로 인한 성능 저하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76213" indent="-176213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인사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의 사용자 정보를 복제분산하여 업무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에도 위치 시키면 성능이 향상됨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로컬 조인으로 성능이 향상됨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분산 데이터베이스와 성능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2-7. </a:t>
            </a:r>
            <a:r>
              <a:rPr lang="ko-KR" altLang="en-US" sz="5400" dirty="0" smtClean="0"/>
              <a:t>연습문제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데이터 모델과 성능</a:t>
            </a:r>
          </a:p>
        </p:txBody>
      </p:sp>
    </p:spTree>
    <p:extLst>
      <p:ext uri="{BB962C8B-B14F-4D97-AF65-F5344CB8AC3E}">
        <p14:creationId xmlns:p14="http://schemas.microsoft.com/office/powerpoint/2010/main" val="1153763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865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정규화 작업을 수행함으로써 얻을 수 있는 장점으로 거리가 먼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631775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중복값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및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NULL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값이 줄어든다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데이터 구조의 안정성이 향상된다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복잡한 코드로 데이터 모델을 보완할 필요가 없어진다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새로운 요구사항의 도출을 차단하여 개발의 안정성을 확보 할 수 있다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221331"/>
            <a:ext cx="10669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데이터 모델에서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학번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과목번호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]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가 결정자 이면서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PK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이고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지도교수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학과명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]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이 과목번호에만 함수 종속성을 가진다면 몇 차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정규형에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속하고 몇 차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정규형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대상인가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793862"/>
            <a:ext cx="2983509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1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정규형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– 2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정규화 대상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2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정규형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– 3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정규화 대상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3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정규형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– 4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정규화 대상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정규화 대상 아님</a:t>
            </a:r>
            <a:endParaRPr lang="en-US" altLang="ko-KR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834477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>
                <a:latin typeface="Noto Sans CJK KR Bold (본문)"/>
              </a:rPr>
              <a:t>3. </a:t>
            </a:r>
            <a:r>
              <a:rPr lang="ko-KR" altLang="en-US" dirty="0" smtClean="0">
                <a:latin typeface="Noto Sans CJK KR Bold (본문)"/>
              </a:rPr>
              <a:t>성능 데이터 모델링의 고려사항이 아닌 것은</a:t>
            </a:r>
            <a:r>
              <a:rPr lang="en-US" altLang="ko-KR" dirty="0" smtClean="0">
                <a:latin typeface="Noto Sans CJK KR Bold (본문)"/>
              </a:rPr>
              <a:t>?</a:t>
            </a:r>
            <a:endParaRPr lang="en-US" altLang="ko-KR" dirty="0">
              <a:latin typeface="Noto Sans CJK KR Bold (본문)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470245" y="5203809"/>
            <a:ext cx="4644220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정규화를 정확하게 수행한다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데이터베이스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옹량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산정을 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발생되는 트랜잭션의 유형을 파악한다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용량과 트랜잭션 유형에 따라 정규화를 수행한다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  <a:endParaRPr lang="en-US" altLang="ko-KR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458761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연슴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297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865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정규화 작업을 수행함으로써 얻을 수 있는 장점으로 거리가 먼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AutoShape 4" descr="디비투 - 해시넷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631775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중복값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및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NULL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값이 줄어든다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데이터 구조의 안정성이 향상된다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복잡한 코드로 데이터 모델을 보완할 필요가 없어진다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새로운 요구사항의 도출을 차단하여 개발의 안정성을 확보 할 수 있다</a:t>
            </a:r>
            <a:r>
              <a:rPr lang="en-US" altLang="ko-KR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.</a:t>
            </a:r>
            <a:endParaRPr lang="ko-KR" altLang="en-US" sz="1600" dirty="0">
              <a:solidFill>
                <a:srgbClr val="EE234B"/>
              </a:solidFill>
              <a:latin typeface="Abadi" panose="020B06040201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221331"/>
            <a:ext cx="10669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데이터 모델에서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학번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과목번호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]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가 결정자 이면서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PK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이고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지도교수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학과명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]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이 과목번호에만 함수 종속성을 가진다면 몇 차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정규형에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속하고 몇 차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정규형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대상인가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793862"/>
            <a:ext cx="2983509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1</a:t>
            </a:r>
            <a:r>
              <a:rPr lang="ko-KR" altLang="en-US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차 </a:t>
            </a:r>
            <a:r>
              <a:rPr lang="ko-KR" altLang="en-US" sz="1600" dirty="0" err="1" smtClean="0">
                <a:solidFill>
                  <a:srgbClr val="EE234B"/>
                </a:solidFill>
                <a:latin typeface="Abadi" panose="020B0604020104020204" pitchFamily="34" charset="0"/>
              </a:rPr>
              <a:t>정규형</a:t>
            </a:r>
            <a:r>
              <a:rPr lang="ko-KR" altLang="en-US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– 2</a:t>
            </a:r>
            <a:r>
              <a:rPr lang="ko-KR" altLang="en-US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차 정규화 대상</a:t>
            </a:r>
            <a:endParaRPr lang="en-US" altLang="ko-KR" sz="1600" dirty="0" smtClean="0">
              <a:solidFill>
                <a:srgbClr val="EE234B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2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정규형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– 3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정규화 대상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3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정규형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– 4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차 정규화 대상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정규화 대상 아님</a:t>
            </a:r>
            <a:endParaRPr lang="en-US" altLang="ko-KR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834477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>
                <a:latin typeface="Noto Sans CJK KR Bold (본문)"/>
              </a:rPr>
              <a:t>3. </a:t>
            </a:r>
            <a:r>
              <a:rPr lang="ko-KR" altLang="en-US" dirty="0" smtClean="0">
                <a:latin typeface="Noto Sans CJK KR Bold (본문)"/>
              </a:rPr>
              <a:t>성능 데이터 모델링의 고려사항이 아닌 것은</a:t>
            </a:r>
            <a:r>
              <a:rPr lang="en-US" altLang="ko-KR" dirty="0" smtClean="0">
                <a:latin typeface="Noto Sans CJK KR Bold (본문)"/>
              </a:rPr>
              <a:t>?</a:t>
            </a:r>
            <a:endParaRPr lang="en-US" altLang="ko-KR" dirty="0">
              <a:latin typeface="Noto Sans CJK KR Bold (본문)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470245" y="5203809"/>
            <a:ext cx="4644220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정규화를 정확하게 수행한다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데이터베이스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옹량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산정을 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발생되는 트랜잭션의 유형을 파악한다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용량과 트랜잭션 유형에 따라 정규화를 수행한다</a:t>
            </a:r>
            <a:r>
              <a:rPr lang="en-US" altLang="ko-KR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.</a:t>
            </a:r>
            <a:endParaRPr lang="en-US" altLang="ko-KR" sz="1600" dirty="0">
              <a:solidFill>
                <a:srgbClr val="EE234B"/>
              </a:solidFill>
              <a:latin typeface="Abadi" panose="020B0604020104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458761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연슴</a:t>
            </a:r>
            <a:r>
              <a:rPr lang="ko-KR" altLang="en-US" dirty="0"/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215177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902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4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슈퍼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/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서브타입 모델에서 설계단계에서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변환할수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있는 테이블의 형태가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아닌것은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105330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전체가 하나의 테이블인 부동산관계자로 통합하는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All in One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타입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슈퍼타입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부동산관계자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)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과 서브타입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부동산전세자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부동산소유자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)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을 슈퍼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/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서브 타입인 부동산전세자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부동산소유자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2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개 테이블로 만든 타입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슈퍼타입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부동산관계자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)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과 서브타입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부동산전세자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부동산소유자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)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을 모두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1:1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로 해체하여 개별로 테이블을 만드는 타입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부동산관계자의 일부 속성은 부동산전세자에게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일부속성은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부동산소유자에게 할당하여 배치하는 수평분할타입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598703"/>
            <a:ext cx="10669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분산 데이터베이스의 투명성에 속하지 않는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3015427"/>
            <a:ext cx="1531188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분할 투명성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병렬 투명성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중복 투명성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병행 투명성</a:t>
            </a:r>
            <a:endParaRPr lang="en-US" altLang="ko-KR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732877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 smtClean="0">
                <a:latin typeface="Noto Sans CJK KR Bold (본문)"/>
              </a:rPr>
              <a:t>6. </a:t>
            </a:r>
            <a:r>
              <a:rPr lang="ko-KR" altLang="en-US" dirty="0" err="1" smtClean="0">
                <a:latin typeface="Noto Sans CJK KR Bold (본문)"/>
              </a:rPr>
              <a:t>파티셔닝의</a:t>
            </a:r>
            <a:r>
              <a:rPr lang="ko-KR" altLang="en-US" dirty="0" smtClean="0">
                <a:latin typeface="Noto Sans CJK KR Bold (본문)"/>
              </a:rPr>
              <a:t> 종류가 아닌 것은</a:t>
            </a:r>
            <a:r>
              <a:rPr lang="en-US" altLang="ko-KR" dirty="0" smtClean="0">
                <a:latin typeface="Noto Sans CJK KR Bold (본문)"/>
              </a:rPr>
              <a:t>?</a:t>
            </a:r>
            <a:endParaRPr lang="en-US" altLang="ko-KR" dirty="0">
              <a:latin typeface="Noto Sans CJK KR Bold (본문)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470245" y="5102209"/>
            <a:ext cx="1944763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리스트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파티셔닝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해시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파티셔닝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Range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파티셔닝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부분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파티셔닝</a:t>
            </a:r>
            <a:endParaRPr lang="en-US" altLang="ko-KR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38993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448601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연슴</a:t>
            </a:r>
            <a:r>
              <a:rPr lang="ko-KR" altLang="en-US" dirty="0"/>
              <a:t> 문제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6813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902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4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슈퍼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/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서브타입 모델에서 설계단계에서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변환할수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있는 테이블의 형태가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아닌것은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105330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전체가 하나의 테이블인 부동산관계자로 통합하는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All in One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타입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슈퍼타입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부동산관계자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)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과 서브타입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부동산전세자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부동산소유자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)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을 슈퍼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/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서브 타입인 부동산전세자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부동산소유자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2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개 테이블로 만든 타입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슈퍼타입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부동산관계자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)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과 서브타입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부동산전세자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부동산소유자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)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을 모두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1:1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로 해체하여 개별로 테이블을 만드는 타입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부동산관계자의 일부 속성은 부동산전세자에게</a:t>
            </a:r>
            <a:r>
              <a:rPr lang="en-US" altLang="ko-KR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err="1" smtClean="0">
                <a:solidFill>
                  <a:srgbClr val="EE234B"/>
                </a:solidFill>
                <a:latin typeface="Abadi" panose="020B0604020104020204" pitchFamily="34" charset="0"/>
              </a:rPr>
              <a:t>일부속성은</a:t>
            </a:r>
            <a:r>
              <a:rPr lang="ko-KR" altLang="en-US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 부동산소유자에게 할당하여 배치하는 수평분할타입</a:t>
            </a:r>
            <a:endParaRPr lang="ko-KR" altLang="en-US" sz="1600" dirty="0">
              <a:solidFill>
                <a:srgbClr val="EE234B"/>
              </a:solidFill>
              <a:latin typeface="Abadi" panose="020B06040201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598703"/>
            <a:ext cx="10669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분산 데이터베이스의 투명성에 속하지 않는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3015427"/>
            <a:ext cx="1531188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분할 투명성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병렬 투명성</a:t>
            </a:r>
            <a:endParaRPr lang="en-US" altLang="ko-KR" sz="1600" dirty="0" smtClean="0">
              <a:solidFill>
                <a:srgbClr val="EE234B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중복 투명성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병행 투명성</a:t>
            </a:r>
            <a:endParaRPr lang="en-US" altLang="ko-KR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732877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 smtClean="0">
                <a:latin typeface="Noto Sans CJK KR Bold (본문)"/>
              </a:rPr>
              <a:t>6. </a:t>
            </a:r>
            <a:r>
              <a:rPr lang="ko-KR" altLang="en-US" dirty="0" err="1" smtClean="0">
                <a:latin typeface="Noto Sans CJK KR Bold (본문)"/>
              </a:rPr>
              <a:t>파티셔닝의</a:t>
            </a:r>
            <a:r>
              <a:rPr lang="ko-KR" altLang="en-US" dirty="0" smtClean="0">
                <a:latin typeface="Noto Sans CJK KR Bold (본문)"/>
              </a:rPr>
              <a:t> 종류가 아닌 것은</a:t>
            </a:r>
            <a:r>
              <a:rPr lang="en-US" altLang="ko-KR" dirty="0" smtClean="0">
                <a:latin typeface="Noto Sans CJK KR Bold (본문)"/>
              </a:rPr>
              <a:t>?</a:t>
            </a:r>
            <a:endParaRPr lang="en-US" altLang="ko-KR" dirty="0">
              <a:latin typeface="Noto Sans CJK KR Bold (본문)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470245" y="5102209"/>
            <a:ext cx="1944763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리스트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파티셔닝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해시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파티셔닝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Range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파티셔닝</a:t>
            </a:r>
            <a:endParaRPr lang="en-US" altLang="ko-KR" sz="1600" dirty="0" smtClean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EE234B"/>
                </a:solidFill>
                <a:latin typeface="Abadi" panose="020B0604020104020204" pitchFamily="34" charset="0"/>
              </a:rPr>
              <a:t>부분 </a:t>
            </a:r>
            <a:r>
              <a:rPr lang="ko-KR" altLang="en-US" sz="1600" dirty="0" err="1" smtClean="0">
                <a:solidFill>
                  <a:srgbClr val="EE234B"/>
                </a:solidFill>
                <a:latin typeface="Abadi" panose="020B0604020104020204" pitchFamily="34" charset="0"/>
              </a:rPr>
              <a:t>파티셔닝</a:t>
            </a:r>
            <a:endParaRPr lang="en-US" altLang="ko-KR" sz="1600" dirty="0">
              <a:solidFill>
                <a:srgbClr val="EE234B"/>
              </a:solidFill>
              <a:latin typeface="Abadi" panose="020B0604020104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38993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448601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연슴</a:t>
            </a:r>
            <a:r>
              <a:rPr lang="ko-KR" altLang="en-US" dirty="0"/>
              <a:t> 문제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96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3581"/>
            <a:ext cx="161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정규화 용어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01174"/>
              </p:ext>
            </p:extLst>
          </p:nvPr>
        </p:nvGraphicFramePr>
        <p:xfrm>
          <a:off x="1509775" y="671053"/>
          <a:ext cx="10483071" cy="3762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689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386176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용어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정규화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(Normalization)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함수적 종속성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(FD: Functional Dependency)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등과 같은 이론에 근거하여 관계형 데이터베이스 테이블의 삽입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갱신 이상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(Anomaly)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현상 발생을 최소화하기 위해 좀 더 작은 단위의 테이블로 설계하는 과정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모델을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정규형에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맞도록 고치는 과정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정규형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(NF: Normal Form)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정규화 규정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정규화 결과에 의해 도출된 데이터 모델이 갖춰야 할 특성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함수적 종속성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(FD: Functional Dependency)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테이블의 특정 컬럼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값을 알면 다른 컬럼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알 수 있을 때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컬럼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컬럼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함수적 종속성이 있다고 함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고객명은 고객주민등록번호에 함수적 종속성이 있음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(Determinant)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함수적 종속성 설명에서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컬럼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결정자라고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다치종속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(MVD: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MultiValued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Dependency)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결정자 컬럼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컬럼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값을 다수 개 알 수 있을 때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컬럼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컬럼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다치종속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되었다고 함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학번을 알면 해당 학생의 다수 개 수강과목을 알 수 있을 때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수강과목은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학번에 다치종속관계임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9962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390649" y="4503915"/>
            <a:ext cx="244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정규화 효과 및 장점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09775" y="4944037"/>
            <a:ext cx="1048307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상호 종속성이 강한 데이터 요소들을 분리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독립된 개념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엔티티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으로 정의하게 됨에 따라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High Cohesion &amp; Loose Coupling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원칙에 충실해지며 이로 인해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유연성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극대화 됨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개념이 좀 더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세분화됨에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따라 해당 개념에 대한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재활용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가능성이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높아짐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(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일반적으로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각종 참조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모델은 </a:t>
            </a:r>
            <a:r>
              <a:rPr lang="ko-KR" altLang="en-US" sz="1600" dirty="0" err="1">
                <a:latin typeface="Noto Sans Mono CJK KR Bold" panose="020B0800000000000000" pitchFamily="34" charset="-127"/>
              </a:rPr>
              <a:t>정규형을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만족하고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있음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)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Non-key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데이터 요소가 한번 만 표현됨에 따라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중복이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최소화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됨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(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데이터 품질확보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저장공간 절약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, DML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성능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)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5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161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정규화 이론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9348" y="712532"/>
            <a:ext cx="10158763" cy="958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1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차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2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차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3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차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보이스코드정규화는 함수종속성에 근거하여 정규화를 수행하고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4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차정규화는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속성의 값이 여러 개 발생하는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다치종속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5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차 정규화는 조인에 의해 발생하는 이상현상 제거로 정규화 수행한다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99806"/>
              </p:ext>
            </p:extLst>
          </p:nvPr>
        </p:nvGraphicFramePr>
        <p:xfrm>
          <a:off x="1579348" y="1769070"/>
          <a:ext cx="10158763" cy="30984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080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8497955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정규화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유형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정규화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함수종속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복수의 속성값을 갖는 속성을 분리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속성의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원자성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확보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정규화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함수종속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주식별자에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완전종속적이지 않은 속성의 분리</a:t>
                      </a:r>
                    </a:p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부분종속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(PARTIAL DEPENDENCY ATTRIBUTE)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분리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정규화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함수종속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일반속성에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종속적인 속성의 분리</a:t>
                      </a:r>
                    </a:p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이전종속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(TRANSITIVE DEPENDENCY)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보이스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함수종속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결정자안에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함수종속을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가진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주식별자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 정규화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다가 종속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(Multi-Valued Dependency)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속성분리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99623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 정규화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결합종속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(Join Dependency)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경우는 두개 이상의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개로 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300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2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156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제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1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정규형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9350" y="708820"/>
            <a:ext cx="4900582" cy="68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모든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속성은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원자 값을 가져야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함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다중 값을 가질 수 있는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속성은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분리되어야 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20D752-C7F6-4677-BF2B-FC4EE80E2C43}"/>
              </a:ext>
            </a:extLst>
          </p:cNvPr>
          <p:cNvSpPr/>
          <p:nvPr/>
        </p:nvSpPr>
        <p:spPr>
          <a:xfrm>
            <a:off x="1579350" y="2452237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회원아이디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10DDD-29D8-4198-805B-08DE03D7472E}"/>
              </a:ext>
            </a:extLst>
          </p:cNvPr>
          <p:cNvSpPr/>
          <p:nvPr/>
        </p:nvSpPr>
        <p:spPr>
          <a:xfrm>
            <a:off x="2622023" y="2452237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나이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C2DFA2-05DF-4308-81C5-3768793EC353}"/>
              </a:ext>
            </a:extLst>
          </p:cNvPr>
          <p:cNvSpPr/>
          <p:nvPr/>
        </p:nvSpPr>
        <p:spPr>
          <a:xfrm>
            <a:off x="3664697" y="2452237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성별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82971-7A20-490B-A433-EE570E01431B}"/>
              </a:ext>
            </a:extLst>
          </p:cNvPr>
          <p:cNvSpPr/>
          <p:nvPr/>
        </p:nvSpPr>
        <p:spPr>
          <a:xfrm>
            <a:off x="4707371" y="2452237"/>
            <a:ext cx="1042674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회원구분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AFDDF7-A459-4D47-820F-460346CF1CF7}"/>
              </a:ext>
            </a:extLst>
          </p:cNvPr>
          <p:cNvSpPr/>
          <p:nvPr/>
        </p:nvSpPr>
        <p:spPr>
          <a:xfrm>
            <a:off x="1579350" y="282802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sujilee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1716DA-ECFE-4BDA-A0AA-F8D2C1A84015}"/>
              </a:ext>
            </a:extLst>
          </p:cNvPr>
          <p:cNvSpPr/>
          <p:nvPr/>
        </p:nvSpPr>
        <p:spPr>
          <a:xfrm>
            <a:off x="2622023" y="282802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09C94F-FEC6-4D33-BEFC-6B22DD8F40B1}"/>
              </a:ext>
            </a:extLst>
          </p:cNvPr>
          <p:cNvSpPr/>
          <p:nvPr/>
        </p:nvSpPr>
        <p:spPr>
          <a:xfrm>
            <a:off x="3664697" y="282802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E59D0D-9C61-4AEC-AE38-44FFE8AA5B08}"/>
              </a:ext>
            </a:extLst>
          </p:cNvPr>
          <p:cNvSpPr/>
          <p:nvPr/>
        </p:nvSpPr>
        <p:spPr>
          <a:xfrm>
            <a:off x="4707371" y="282802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4961BD-2F03-415F-B08C-8A901769D2C4}"/>
              </a:ext>
            </a:extLst>
          </p:cNvPr>
          <p:cNvSpPr/>
          <p:nvPr/>
        </p:nvSpPr>
        <p:spPr>
          <a:xfrm>
            <a:off x="1579350" y="3203816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kolee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89C268-F892-42A8-B423-6F10FA930228}"/>
              </a:ext>
            </a:extLst>
          </p:cNvPr>
          <p:cNvSpPr/>
          <p:nvPr/>
        </p:nvSpPr>
        <p:spPr>
          <a:xfrm>
            <a:off x="2622023" y="3203816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36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F40025-DC48-4F22-A9AA-578871671518}"/>
              </a:ext>
            </a:extLst>
          </p:cNvPr>
          <p:cNvSpPr/>
          <p:nvPr/>
        </p:nvSpPr>
        <p:spPr>
          <a:xfrm>
            <a:off x="3664697" y="320381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B61BDC-1A73-4E7D-872F-CEF67B02CA06}"/>
              </a:ext>
            </a:extLst>
          </p:cNvPr>
          <p:cNvSpPr/>
          <p:nvPr/>
        </p:nvSpPr>
        <p:spPr>
          <a:xfrm>
            <a:off x="4707371" y="320381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DE24AE-CF88-42F2-90B4-3995BB9E0303}"/>
              </a:ext>
            </a:extLst>
          </p:cNvPr>
          <p:cNvSpPr/>
          <p:nvPr/>
        </p:nvSpPr>
        <p:spPr>
          <a:xfrm>
            <a:off x="1579350" y="357959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yhyoon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9C1A88-A173-42DC-86E8-7B16CEEDE4FC}"/>
              </a:ext>
            </a:extLst>
          </p:cNvPr>
          <p:cNvSpPr/>
          <p:nvPr/>
        </p:nvSpPr>
        <p:spPr>
          <a:xfrm>
            <a:off x="2622023" y="357959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18A806-BDB1-496A-A9EA-E6883E803A4C}"/>
              </a:ext>
            </a:extLst>
          </p:cNvPr>
          <p:cNvSpPr/>
          <p:nvPr/>
        </p:nvSpPr>
        <p:spPr>
          <a:xfrm>
            <a:off x="3664697" y="357959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E55234-EB53-4F5F-B36B-7A63406281C4}"/>
              </a:ext>
            </a:extLst>
          </p:cNvPr>
          <p:cNvSpPr/>
          <p:nvPr/>
        </p:nvSpPr>
        <p:spPr>
          <a:xfrm>
            <a:off x="4707371" y="357959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2444D-6D27-4122-B86F-E98E4725AE65}"/>
              </a:ext>
            </a:extLst>
          </p:cNvPr>
          <p:cNvSpPr/>
          <p:nvPr/>
        </p:nvSpPr>
        <p:spPr>
          <a:xfrm>
            <a:off x="1579350" y="395537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boralee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CDB297-725E-401C-9919-91AB817A304A}"/>
              </a:ext>
            </a:extLst>
          </p:cNvPr>
          <p:cNvSpPr/>
          <p:nvPr/>
        </p:nvSpPr>
        <p:spPr>
          <a:xfrm>
            <a:off x="2622023" y="395537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38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100F8-85B2-45F2-8106-CEAC9D2E43AE}"/>
              </a:ext>
            </a:extLst>
          </p:cNvPr>
          <p:cNvSpPr/>
          <p:nvPr/>
        </p:nvSpPr>
        <p:spPr>
          <a:xfrm>
            <a:off x="3664697" y="3955372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4CE7C9-ABE8-4618-9375-1DD55C7D9580}"/>
              </a:ext>
            </a:extLst>
          </p:cNvPr>
          <p:cNvSpPr/>
          <p:nvPr/>
        </p:nvSpPr>
        <p:spPr>
          <a:xfrm>
            <a:off x="4707371" y="395537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830FEE-F827-453F-9D0F-35791C11B805}"/>
              </a:ext>
            </a:extLst>
          </p:cNvPr>
          <p:cNvSpPr/>
          <p:nvPr/>
        </p:nvSpPr>
        <p:spPr>
          <a:xfrm>
            <a:off x="1579350" y="433113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ijlee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BEC261-5288-47BF-91B5-F7C66F434F6C}"/>
              </a:ext>
            </a:extLst>
          </p:cNvPr>
          <p:cNvSpPr/>
          <p:nvPr/>
        </p:nvSpPr>
        <p:spPr>
          <a:xfrm>
            <a:off x="2622023" y="433113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42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E06493-6654-4823-B111-E353C4E62338}"/>
              </a:ext>
            </a:extLst>
          </p:cNvPr>
          <p:cNvSpPr/>
          <p:nvPr/>
        </p:nvSpPr>
        <p:spPr>
          <a:xfrm>
            <a:off x="3664697" y="433113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51F6C6-07C6-41A8-A5E4-0CE0E4DEBAC0}"/>
              </a:ext>
            </a:extLst>
          </p:cNvPr>
          <p:cNvSpPr/>
          <p:nvPr/>
        </p:nvSpPr>
        <p:spPr>
          <a:xfrm>
            <a:off x="4707371" y="4331132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1AD675-A7E3-4C57-AE09-8CA048A7058E}"/>
              </a:ext>
            </a:extLst>
          </p:cNvPr>
          <p:cNvSpPr/>
          <p:nvPr/>
        </p:nvSpPr>
        <p:spPr>
          <a:xfrm>
            <a:off x="1579350" y="2068075"/>
            <a:ext cx="712909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smtClean="0">
                <a:latin typeface="+mn-ea"/>
              </a:rPr>
              <a:t>회원 </a:t>
            </a:r>
            <a:r>
              <a:rPr lang="ko-KR" altLang="en-US" sz="1400" dirty="0" err="1" smtClean="0">
                <a:latin typeface="+mn-ea"/>
              </a:rPr>
              <a:t>엔터티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6B337C-6BBC-4D26-B926-3D4210FDF2F1}"/>
              </a:ext>
            </a:extLst>
          </p:cNvPr>
          <p:cNvSpPr/>
          <p:nvPr/>
        </p:nvSpPr>
        <p:spPr>
          <a:xfrm>
            <a:off x="5750043" y="2452237"/>
            <a:ext cx="2958397" cy="375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연락처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67C56F-374B-4124-9DD6-37D9A1D29C3D}"/>
              </a:ext>
            </a:extLst>
          </p:cNvPr>
          <p:cNvSpPr/>
          <p:nvPr/>
        </p:nvSpPr>
        <p:spPr>
          <a:xfrm>
            <a:off x="5750043" y="2828027"/>
            <a:ext cx="2958397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010-1234-1235, sujilee@naver.com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9922CD-4518-46B5-B0F8-E0E99A14C6A9}"/>
              </a:ext>
            </a:extLst>
          </p:cNvPr>
          <p:cNvSpPr/>
          <p:nvPr/>
        </p:nvSpPr>
        <p:spPr>
          <a:xfrm>
            <a:off x="5750043" y="3203815"/>
            <a:ext cx="2958397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010-1234-1236, kolee@naver.com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19AC83-6070-4453-832A-F719F2468AC3}"/>
              </a:ext>
            </a:extLst>
          </p:cNvPr>
          <p:cNvSpPr/>
          <p:nvPr/>
        </p:nvSpPr>
        <p:spPr>
          <a:xfrm>
            <a:off x="5750043" y="3579597"/>
            <a:ext cx="2958397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010-1234-1237, yhyoon@naver.com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A4B554-0F1F-4AC8-B6F2-A73AD9085001}"/>
              </a:ext>
            </a:extLst>
          </p:cNvPr>
          <p:cNvSpPr/>
          <p:nvPr/>
        </p:nvSpPr>
        <p:spPr>
          <a:xfrm>
            <a:off x="5750043" y="3955371"/>
            <a:ext cx="2958397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010-1234-1238, boralee@naver.com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4E375C-C7CB-444B-8DD2-0720F07A7B5C}"/>
              </a:ext>
            </a:extLst>
          </p:cNvPr>
          <p:cNvSpPr/>
          <p:nvPr/>
        </p:nvSpPr>
        <p:spPr>
          <a:xfrm>
            <a:off x="5750043" y="4331132"/>
            <a:ext cx="2958397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010-1234-1239, ijlee@naver.com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79351" y="4821056"/>
            <a:ext cx="712909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연락처 </a:t>
            </a:r>
            <a:r>
              <a:rPr lang="ko-KR" altLang="en-US" sz="1400" dirty="0" smtClean="0">
                <a:latin typeface="+mn-ea"/>
              </a:rPr>
              <a:t>속성에 </a:t>
            </a:r>
            <a:r>
              <a:rPr lang="ko-KR" altLang="en-US" sz="1400" dirty="0">
                <a:latin typeface="+mn-ea"/>
              </a:rPr>
              <a:t>두 가지 값이 들어가 있음 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이럴 경우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제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1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정규형 위반</a:t>
            </a:r>
            <a:r>
              <a:rPr lang="ko-KR" altLang="en-US" sz="1400" dirty="0">
                <a:latin typeface="+mn-ea"/>
              </a:rPr>
              <a:t>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  <a:p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579350" y="1622358"/>
            <a:ext cx="180562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제 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1</a:t>
            </a: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정규형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위반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0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9946" y="281471"/>
            <a:ext cx="230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제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1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정규형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20D752-C7F6-4677-BF2B-FC4EE80E2C43}"/>
              </a:ext>
            </a:extLst>
          </p:cNvPr>
          <p:cNvSpPr/>
          <p:nvPr/>
        </p:nvSpPr>
        <p:spPr>
          <a:xfrm>
            <a:off x="1605058" y="1529457"/>
            <a:ext cx="1042674" cy="375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회원아이디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310DDD-29D8-4198-805B-08DE03D7472E}"/>
              </a:ext>
            </a:extLst>
          </p:cNvPr>
          <p:cNvSpPr/>
          <p:nvPr/>
        </p:nvSpPr>
        <p:spPr>
          <a:xfrm>
            <a:off x="2647731" y="1529457"/>
            <a:ext cx="1042674" cy="375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나이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C2DFA2-05DF-4308-81C5-3768793EC353}"/>
              </a:ext>
            </a:extLst>
          </p:cNvPr>
          <p:cNvSpPr/>
          <p:nvPr/>
        </p:nvSpPr>
        <p:spPr>
          <a:xfrm>
            <a:off x="3690405" y="1529457"/>
            <a:ext cx="1042674" cy="375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성별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482971-7A20-490B-A433-EE570E01431B}"/>
              </a:ext>
            </a:extLst>
          </p:cNvPr>
          <p:cNvSpPr/>
          <p:nvPr/>
        </p:nvSpPr>
        <p:spPr>
          <a:xfrm>
            <a:off x="4733079" y="1529457"/>
            <a:ext cx="1042674" cy="375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회원구분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2AFDDF7-A459-4D47-820F-460346CF1CF7}"/>
              </a:ext>
            </a:extLst>
          </p:cNvPr>
          <p:cNvSpPr/>
          <p:nvPr/>
        </p:nvSpPr>
        <p:spPr>
          <a:xfrm>
            <a:off x="1605058" y="190524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sujilee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1716DA-ECFE-4BDA-A0AA-F8D2C1A84015}"/>
              </a:ext>
            </a:extLst>
          </p:cNvPr>
          <p:cNvSpPr/>
          <p:nvPr/>
        </p:nvSpPr>
        <p:spPr>
          <a:xfrm>
            <a:off x="2647731" y="190524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09C94F-FEC6-4D33-BEFC-6B22DD8F40B1}"/>
              </a:ext>
            </a:extLst>
          </p:cNvPr>
          <p:cNvSpPr/>
          <p:nvPr/>
        </p:nvSpPr>
        <p:spPr>
          <a:xfrm>
            <a:off x="3690405" y="190524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E59D0D-9C61-4AEC-AE38-44FFE8AA5B08}"/>
              </a:ext>
            </a:extLst>
          </p:cNvPr>
          <p:cNvSpPr/>
          <p:nvPr/>
        </p:nvSpPr>
        <p:spPr>
          <a:xfrm>
            <a:off x="4733079" y="190524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4961BD-2F03-415F-B08C-8A901769D2C4}"/>
              </a:ext>
            </a:extLst>
          </p:cNvPr>
          <p:cNvSpPr/>
          <p:nvPr/>
        </p:nvSpPr>
        <p:spPr>
          <a:xfrm>
            <a:off x="1605058" y="2281036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kolee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789C268-F892-42A8-B423-6F10FA930228}"/>
              </a:ext>
            </a:extLst>
          </p:cNvPr>
          <p:cNvSpPr/>
          <p:nvPr/>
        </p:nvSpPr>
        <p:spPr>
          <a:xfrm>
            <a:off x="2647731" y="2281036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36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F40025-DC48-4F22-A9AA-578871671518}"/>
              </a:ext>
            </a:extLst>
          </p:cNvPr>
          <p:cNvSpPr/>
          <p:nvPr/>
        </p:nvSpPr>
        <p:spPr>
          <a:xfrm>
            <a:off x="3690405" y="228103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EB61BDC-1A73-4E7D-872F-CEF67B02CA06}"/>
              </a:ext>
            </a:extLst>
          </p:cNvPr>
          <p:cNvSpPr/>
          <p:nvPr/>
        </p:nvSpPr>
        <p:spPr>
          <a:xfrm>
            <a:off x="4733079" y="228103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DE24AE-CF88-42F2-90B4-3995BB9E0303}"/>
              </a:ext>
            </a:extLst>
          </p:cNvPr>
          <p:cNvSpPr/>
          <p:nvPr/>
        </p:nvSpPr>
        <p:spPr>
          <a:xfrm>
            <a:off x="1605058" y="265681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yhyoon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9C1A88-A173-42DC-86E8-7B16CEEDE4FC}"/>
              </a:ext>
            </a:extLst>
          </p:cNvPr>
          <p:cNvSpPr/>
          <p:nvPr/>
        </p:nvSpPr>
        <p:spPr>
          <a:xfrm>
            <a:off x="2647731" y="265681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A18A806-BDB1-496A-A9EA-E6883E803A4C}"/>
              </a:ext>
            </a:extLst>
          </p:cNvPr>
          <p:cNvSpPr/>
          <p:nvPr/>
        </p:nvSpPr>
        <p:spPr>
          <a:xfrm>
            <a:off x="3690405" y="265681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E55234-EB53-4F5F-B36B-7A63406281C4}"/>
              </a:ext>
            </a:extLst>
          </p:cNvPr>
          <p:cNvSpPr/>
          <p:nvPr/>
        </p:nvSpPr>
        <p:spPr>
          <a:xfrm>
            <a:off x="4733079" y="2656817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72444D-6D27-4122-B86F-E98E4725AE65}"/>
              </a:ext>
            </a:extLst>
          </p:cNvPr>
          <p:cNvSpPr/>
          <p:nvPr/>
        </p:nvSpPr>
        <p:spPr>
          <a:xfrm>
            <a:off x="1605058" y="303259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boralee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CDB297-725E-401C-9919-91AB817A304A}"/>
              </a:ext>
            </a:extLst>
          </p:cNvPr>
          <p:cNvSpPr/>
          <p:nvPr/>
        </p:nvSpPr>
        <p:spPr>
          <a:xfrm>
            <a:off x="2647731" y="303259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38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A100F8-85B2-45F2-8106-CEAC9D2E43AE}"/>
              </a:ext>
            </a:extLst>
          </p:cNvPr>
          <p:cNvSpPr/>
          <p:nvPr/>
        </p:nvSpPr>
        <p:spPr>
          <a:xfrm>
            <a:off x="3690405" y="3032592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F4CE7C9-ABE8-4618-9375-1DD55C7D9580}"/>
              </a:ext>
            </a:extLst>
          </p:cNvPr>
          <p:cNvSpPr/>
          <p:nvPr/>
        </p:nvSpPr>
        <p:spPr>
          <a:xfrm>
            <a:off x="4733079" y="303259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830FEE-F827-453F-9D0F-35791C11B805}"/>
              </a:ext>
            </a:extLst>
          </p:cNvPr>
          <p:cNvSpPr/>
          <p:nvPr/>
        </p:nvSpPr>
        <p:spPr>
          <a:xfrm>
            <a:off x="1605058" y="340835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ijlee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7BEC261-5288-47BF-91B5-F7C66F434F6C}"/>
              </a:ext>
            </a:extLst>
          </p:cNvPr>
          <p:cNvSpPr/>
          <p:nvPr/>
        </p:nvSpPr>
        <p:spPr>
          <a:xfrm>
            <a:off x="2647731" y="3408354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42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3E06493-6654-4823-B111-E353C4E62338}"/>
              </a:ext>
            </a:extLst>
          </p:cNvPr>
          <p:cNvSpPr/>
          <p:nvPr/>
        </p:nvSpPr>
        <p:spPr>
          <a:xfrm>
            <a:off x="3690405" y="340835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남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51F6C6-07C6-41A8-A5E4-0CE0E4DEBAC0}"/>
              </a:ext>
            </a:extLst>
          </p:cNvPr>
          <p:cNvSpPr/>
          <p:nvPr/>
        </p:nvSpPr>
        <p:spPr>
          <a:xfrm>
            <a:off x="4733079" y="3408352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프리미엄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31AD675-A7E3-4C57-AE09-8CA048A7058E}"/>
              </a:ext>
            </a:extLst>
          </p:cNvPr>
          <p:cNvSpPr/>
          <p:nvPr/>
        </p:nvSpPr>
        <p:spPr>
          <a:xfrm>
            <a:off x="1605056" y="1198211"/>
            <a:ext cx="417069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회원 </a:t>
            </a:r>
            <a:r>
              <a:rPr lang="ko-KR" altLang="en-US" sz="1400" dirty="0" err="1" smtClean="0">
                <a:latin typeface="+mn-ea"/>
              </a:rPr>
              <a:t>엔터티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CD6554-8F47-4AF9-B431-5C66EE2B00DF}"/>
              </a:ext>
            </a:extLst>
          </p:cNvPr>
          <p:cNvSpPr/>
          <p:nvPr/>
        </p:nvSpPr>
        <p:spPr>
          <a:xfrm>
            <a:off x="6018415" y="1529456"/>
            <a:ext cx="1042674" cy="375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회원아이디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954170-6A29-4544-9A11-761E2DAED050}"/>
              </a:ext>
            </a:extLst>
          </p:cNvPr>
          <p:cNvSpPr/>
          <p:nvPr/>
        </p:nvSpPr>
        <p:spPr>
          <a:xfrm>
            <a:off x="7061088" y="1529456"/>
            <a:ext cx="1042674" cy="375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연락처구분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FA76E8-D7AA-4237-A1E1-C9D0CFB68B69}"/>
              </a:ext>
            </a:extLst>
          </p:cNvPr>
          <p:cNvSpPr/>
          <p:nvPr/>
        </p:nvSpPr>
        <p:spPr>
          <a:xfrm>
            <a:off x="6018415" y="190524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sujilee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100DD27-BD9F-41E4-81D7-54C735361676}"/>
              </a:ext>
            </a:extLst>
          </p:cNvPr>
          <p:cNvSpPr/>
          <p:nvPr/>
        </p:nvSpPr>
        <p:spPr>
          <a:xfrm>
            <a:off x="7061088" y="190524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휴대폰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5764A8-1BA3-46C3-AC64-1D99B8E0A59E}"/>
              </a:ext>
            </a:extLst>
          </p:cNvPr>
          <p:cNvSpPr/>
          <p:nvPr/>
        </p:nvSpPr>
        <p:spPr>
          <a:xfrm>
            <a:off x="6018415" y="266088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kolee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32C883B-FE9D-4654-B0C0-A0E4665D0A87}"/>
              </a:ext>
            </a:extLst>
          </p:cNvPr>
          <p:cNvSpPr/>
          <p:nvPr/>
        </p:nvSpPr>
        <p:spPr>
          <a:xfrm>
            <a:off x="7061088" y="266088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휴대폰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7F83583-F7A6-4314-B2A2-2E5279525A86}"/>
              </a:ext>
            </a:extLst>
          </p:cNvPr>
          <p:cNvSpPr/>
          <p:nvPr/>
        </p:nvSpPr>
        <p:spPr>
          <a:xfrm>
            <a:off x="6018414" y="3410160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yhyoon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D46FDEE-2503-488E-B057-6E0DCE205F1C}"/>
              </a:ext>
            </a:extLst>
          </p:cNvPr>
          <p:cNvSpPr/>
          <p:nvPr/>
        </p:nvSpPr>
        <p:spPr>
          <a:xfrm>
            <a:off x="7061087" y="3410160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휴대폰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15B607F-F9B2-456B-8877-DDB9B1024745}"/>
              </a:ext>
            </a:extLst>
          </p:cNvPr>
          <p:cNvSpPr/>
          <p:nvPr/>
        </p:nvSpPr>
        <p:spPr>
          <a:xfrm>
            <a:off x="6018414" y="416993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boralee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5A6DFEC-EE48-419D-891E-43E120A076A1}"/>
              </a:ext>
            </a:extLst>
          </p:cNvPr>
          <p:cNvSpPr/>
          <p:nvPr/>
        </p:nvSpPr>
        <p:spPr>
          <a:xfrm>
            <a:off x="7061087" y="416993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휴대폰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D969A96-5F5C-4EBF-BF52-CB5A9FB44734}"/>
              </a:ext>
            </a:extLst>
          </p:cNvPr>
          <p:cNvSpPr/>
          <p:nvPr/>
        </p:nvSpPr>
        <p:spPr>
          <a:xfrm>
            <a:off x="6018412" y="492043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ijlee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31D7E12-391C-47C8-9CE9-10151F793EC6}"/>
              </a:ext>
            </a:extLst>
          </p:cNvPr>
          <p:cNvSpPr/>
          <p:nvPr/>
        </p:nvSpPr>
        <p:spPr>
          <a:xfrm>
            <a:off x="7061085" y="492043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휴대폰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80ABE72-D0B5-42D0-B216-C201BB08C308}"/>
              </a:ext>
            </a:extLst>
          </p:cNvPr>
          <p:cNvSpPr/>
          <p:nvPr/>
        </p:nvSpPr>
        <p:spPr>
          <a:xfrm>
            <a:off x="8103762" y="1529456"/>
            <a:ext cx="1657548" cy="375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연락처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BACDE2-04DE-409D-8549-52A7191960A0}"/>
              </a:ext>
            </a:extLst>
          </p:cNvPr>
          <p:cNvSpPr/>
          <p:nvPr/>
        </p:nvSpPr>
        <p:spPr>
          <a:xfrm>
            <a:off x="8103762" y="1905247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4350826-E677-484F-9477-EB5D27C55C89}"/>
              </a:ext>
            </a:extLst>
          </p:cNvPr>
          <p:cNvSpPr/>
          <p:nvPr/>
        </p:nvSpPr>
        <p:spPr>
          <a:xfrm>
            <a:off x="8103762" y="2660884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010-1234-1236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DAE58FB-4D3C-46AA-9538-0FB362D2324C}"/>
              </a:ext>
            </a:extLst>
          </p:cNvPr>
          <p:cNvSpPr/>
          <p:nvPr/>
        </p:nvSpPr>
        <p:spPr>
          <a:xfrm>
            <a:off x="8103761" y="3410159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010-1234-1237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CE2DAB-945F-44DA-BB26-9AF46E88E10F}"/>
              </a:ext>
            </a:extLst>
          </p:cNvPr>
          <p:cNvSpPr/>
          <p:nvPr/>
        </p:nvSpPr>
        <p:spPr>
          <a:xfrm>
            <a:off x="8103761" y="4169937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010-1234-1238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D4A3CD-4A4F-4460-8323-818613AEA36C}"/>
              </a:ext>
            </a:extLst>
          </p:cNvPr>
          <p:cNvSpPr/>
          <p:nvPr/>
        </p:nvSpPr>
        <p:spPr>
          <a:xfrm>
            <a:off x="8103759" y="4920432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010-1234-1239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8F9EBBC-7B7D-4E7C-8FAC-2F090500A496}"/>
              </a:ext>
            </a:extLst>
          </p:cNvPr>
          <p:cNvSpPr/>
          <p:nvPr/>
        </p:nvSpPr>
        <p:spPr>
          <a:xfrm>
            <a:off x="6018412" y="1205999"/>
            <a:ext cx="374289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err="1">
                <a:latin typeface="+mn-ea"/>
              </a:rPr>
              <a:t>회원연락처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엔터티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F883076-D161-4F4B-8C91-5E78A0808CF9}"/>
              </a:ext>
            </a:extLst>
          </p:cNvPr>
          <p:cNvSpPr/>
          <p:nvPr/>
        </p:nvSpPr>
        <p:spPr>
          <a:xfrm>
            <a:off x="6018415" y="228296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sujilee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F7CD7ED-0832-42FF-8ADB-06A547E15EE4}"/>
              </a:ext>
            </a:extLst>
          </p:cNvPr>
          <p:cNvSpPr/>
          <p:nvPr/>
        </p:nvSpPr>
        <p:spPr>
          <a:xfrm>
            <a:off x="7061088" y="2282965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이메일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0B30658-0205-4B57-8D7E-8CA9A2590B6A}"/>
              </a:ext>
            </a:extLst>
          </p:cNvPr>
          <p:cNvSpPr/>
          <p:nvPr/>
        </p:nvSpPr>
        <p:spPr>
          <a:xfrm>
            <a:off x="8103762" y="2282964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sujilee@naver.com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7CC2EB9-9101-48E3-9C62-EAAD6DB0FFAF}"/>
              </a:ext>
            </a:extLst>
          </p:cNvPr>
          <p:cNvSpPr/>
          <p:nvPr/>
        </p:nvSpPr>
        <p:spPr>
          <a:xfrm>
            <a:off x="6018414" y="303259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kolee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7441D48-72E9-44FF-9800-36C68C29E41E}"/>
              </a:ext>
            </a:extLst>
          </p:cNvPr>
          <p:cNvSpPr/>
          <p:nvPr/>
        </p:nvSpPr>
        <p:spPr>
          <a:xfrm>
            <a:off x="7061087" y="3032591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이메일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784247-E6B5-4831-83A8-60E73837007F}"/>
              </a:ext>
            </a:extLst>
          </p:cNvPr>
          <p:cNvSpPr/>
          <p:nvPr/>
        </p:nvSpPr>
        <p:spPr>
          <a:xfrm>
            <a:off x="8103761" y="3032590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kolee@naver.com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22C8FD6-04D8-4B6E-B493-577EEA29CD63}"/>
              </a:ext>
            </a:extLst>
          </p:cNvPr>
          <p:cNvSpPr/>
          <p:nvPr/>
        </p:nvSpPr>
        <p:spPr>
          <a:xfrm>
            <a:off x="6018414" y="378772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yhyoon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5113EA8-0F3A-43D9-99CD-96ACFE2050B9}"/>
              </a:ext>
            </a:extLst>
          </p:cNvPr>
          <p:cNvSpPr/>
          <p:nvPr/>
        </p:nvSpPr>
        <p:spPr>
          <a:xfrm>
            <a:off x="7061087" y="3787728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이메일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590901-317F-4F6D-8634-BBBA28A71D81}"/>
              </a:ext>
            </a:extLst>
          </p:cNvPr>
          <p:cNvSpPr/>
          <p:nvPr/>
        </p:nvSpPr>
        <p:spPr>
          <a:xfrm>
            <a:off x="8103761" y="3787727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yhyoon@naver.com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D9D838-FA23-4982-910A-7E7B380FCC44}"/>
              </a:ext>
            </a:extLst>
          </p:cNvPr>
          <p:cNvSpPr/>
          <p:nvPr/>
        </p:nvSpPr>
        <p:spPr>
          <a:xfrm>
            <a:off x="6018412" y="454271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boralee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1C78B91-497A-4F8F-AA12-823BB223B737}"/>
              </a:ext>
            </a:extLst>
          </p:cNvPr>
          <p:cNvSpPr/>
          <p:nvPr/>
        </p:nvSpPr>
        <p:spPr>
          <a:xfrm>
            <a:off x="7061085" y="4542719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이메일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55A568-7320-4523-ABEA-361C038503A8}"/>
              </a:ext>
            </a:extLst>
          </p:cNvPr>
          <p:cNvSpPr/>
          <p:nvPr/>
        </p:nvSpPr>
        <p:spPr>
          <a:xfrm>
            <a:off x="8103759" y="4542718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boralee@naver.com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E0347AB-8364-4BF8-B231-7CFBAEDBEF73}"/>
              </a:ext>
            </a:extLst>
          </p:cNvPr>
          <p:cNvSpPr/>
          <p:nvPr/>
        </p:nvSpPr>
        <p:spPr>
          <a:xfrm>
            <a:off x="6018412" y="529835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ijlee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468C1CB-9B78-4353-9D9B-675D246865AC}"/>
              </a:ext>
            </a:extLst>
          </p:cNvPr>
          <p:cNvSpPr/>
          <p:nvPr/>
        </p:nvSpPr>
        <p:spPr>
          <a:xfrm>
            <a:off x="7061085" y="5298353"/>
            <a:ext cx="1042674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이메일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2C040B-9206-40C6-9E57-AA9C26625AD8}"/>
              </a:ext>
            </a:extLst>
          </p:cNvPr>
          <p:cNvSpPr/>
          <p:nvPr/>
        </p:nvSpPr>
        <p:spPr>
          <a:xfrm>
            <a:off x="8103759" y="5298352"/>
            <a:ext cx="1657548" cy="3757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ijlee@naver.com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664EC75-10E5-49F0-8896-6F49D68B6DCE}"/>
              </a:ext>
            </a:extLst>
          </p:cNvPr>
          <p:cNvSpPr/>
          <p:nvPr/>
        </p:nvSpPr>
        <p:spPr>
          <a:xfrm>
            <a:off x="1605056" y="3841293"/>
            <a:ext cx="179728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연락처 </a:t>
            </a:r>
            <a:r>
              <a:rPr lang="ko-KR" altLang="en-US" sz="1400" dirty="0" smtClean="0">
                <a:latin typeface="+mn-ea"/>
              </a:rPr>
              <a:t>속성을 </a:t>
            </a:r>
            <a:r>
              <a:rPr lang="ko-KR" altLang="en-US" sz="1400" dirty="0">
                <a:latin typeface="+mn-ea"/>
              </a:rPr>
              <a:t>삭제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018412" y="5729937"/>
            <a:ext cx="22926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err="1">
                <a:latin typeface="+mn-ea"/>
              </a:rPr>
              <a:t>회원연락처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엔터티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추가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974655" y="5172123"/>
            <a:ext cx="3801098" cy="591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기존의 회원 </a:t>
            </a:r>
            <a:r>
              <a:rPr lang="ko-KR" altLang="en-US" sz="1400" dirty="0" err="1" smtClean="0">
                <a:latin typeface="+mn-ea"/>
              </a:rPr>
              <a:t>엔터티에서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회원연락처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0000FF"/>
                </a:solidFill>
                <a:latin typeface="+mn-ea"/>
              </a:rPr>
              <a:t>엔터티를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추가하여 제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정규형을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만족</a:t>
            </a:r>
            <a:r>
              <a:rPr lang="ko-KR" altLang="en-US" sz="1400" dirty="0">
                <a:latin typeface="+mn-ea"/>
              </a:rPr>
              <a:t>하게 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데이터모델과 성능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정규화와</a:t>
            </a:r>
            <a:r>
              <a:rPr lang="ko-KR" altLang="en-US" dirty="0"/>
              <a:t> 성능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605056" y="759369"/>
            <a:ext cx="228652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제 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1</a:t>
            </a: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정규형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위반 해소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14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6047</Words>
  <Application>Microsoft Office PowerPoint</Application>
  <PresentationFormat>와이드스크린</PresentationFormat>
  <Paragraphs>1149</Paragraphs>
  <Slides>57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70" baseType="lpstr">
      <vt:lpstr>Abadi</vt:lpstr>
      <vt:lpstr>Gotham</vt:lpstr>
      <vt:lpstr>Noto Sans CJK KR Bold</vt:lpstr>
      <vt:lpstr>Noto Sans CJK KR Bold (본문)</vt:lpstr>
      <vt:lpstr>Noto Sans Mono CJK KR Bold</vt:lpstr>
      <vt:lpstr>Open Sans</vt:lpstr>
      <vt:lpstr>나눔바른고딕</vt:lpstr>
      <vt:lpstr>맑은 고딕</vt:lpstr>
      <vt:lpstr>Arial</vt:lpstr>
      <vt:lpstr>Consolas</vt:lpstr>
      <vt:lpstr>Wingdings</vt:lpstr>
      <vt:lpstr>3_Office 테마</vt:lpstr>
      <vt:lpstr>1_Office 테마</vt:lpstr>
      <vt:lpstr>2-1. 성능 데이터 모델링의 개요</vt:lpstr>
      <vt:lpstr>PowerPoint 프레젠테이션</vt:lpstr>
      <vt:lpstr>PowerPoint 프레젠테이션</vt:lpstr>
      <vt:lpstr>2-2. 정규화와 성능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2-3. 반정규화와 성능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2-4. 대량 데이터에 따른 성능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2-5. 데이터베이스 구조와 성능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2-6. 분산 데이터베이스와 성능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2-7. 연습문제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308</cp:revision>
  <dcterms:created xsi:type="dcterms:W3CDTF">2019-07-18T05:08:58Z</dcterms:created>
  <dcterms:modified xsi:type="dcterms:W3CDTF">2021-08-18T09:00:26Z</dcterms:modified>
</cp:coreProperties>
</file>