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50" r:id="rId2"/>
  </p:sldMasterIdLst>
  <p:notesMasterIdLst>
    <p:notesMasterId r:id="rId91"/>
  </p:notesMasterIdLst>
  <p:sldIdLst>
    <p:sldId id="260" r:id="rId3"/>
    <p:sldId id="262" r:id="rId4"/>
    <p:sldId id="308" r:id="rId5"/>
    <p:sldId id="363" r:id="rId6"/>
    <p:sldId id="364" r:id="rId7"/>
    <p:sldId id="366" r:id="rId8"/>
    <p:sldId id="367" r:id="rId9"/>
    <p:sldId id="368" r:id="rId10"/>
    <p:sldId id="369" r:id="rId11"/>
    <p:sldId id="275" r:id="rId12"/>
    <p:sldId id="370" r:id="rId13"/>
    <p:sldId id="371" r:id="rId14"/>
    <p:sldId id="372" r:id="rId15"/>
    <p:sldId id="373" r:id="rId16"/>
    <p:sldId id="374" r:id="rId17"/>
    <p:sldId id="311" r:id="rId18"/>
    <p:sldId id="375" r:id="rId19"/>
    <p:sldId id="376" r:id="rId20"/>
    <p:sldId id="377" r:id="rId21"/>
    <p:sldId id="378" r:id="rId22"/>
    <p:sldId id="379" r:id="rId23"/>
    <p:sldId id="380" r:id="rId24"/>
    <p:sldId id="31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312" r:id="rId48"/>
    <p:sldId id="403" r:id="rId49"/>
    <p:sldId id="404" r:id="rId50"/>
    <p:sldId id="405" r:id="rId51"/>
    <p:sldId id="406" r:id="rId52"/>
    <p:sldId id="407" r:id="rId53"/>
    <p:sldId id="408" r:id="rId54"/>
    <p:sldId id="409" r:id="rId55"/>
    <p:sldId id="410" r:id="rId56"/>
    <p:sldId id="411" r:id="rId57"/>
    <p:sldId id="412" r:id="rId58"/>
    <p:sldId id="413" r:id="rId59"/>
    <p:sldId id="414" r:id="rId60"/>
    <p:sldId id="415" r:id="rId61"/>
    <p:sldId id="416" r:id="rId62"/>
    <p:sldId id="417" r:id="rId63"/>
    <p:sldId id="419" r:id="rId64"/>
    <p:sldId id="420" r:id="rId65"/>
    <p:sldId id="421" r:id="rId66"/>
    <p:sldId id="422" r:id="rId67"/>
    <p:sldId id="423" r:id="rId68"/>
    <p:sldId id="424" r:id="rId69"/>
    <p:sldId id="425" r:id="rId70"/>
    <p:sldId id="426" r:id="rId71"/>
    <p:sldId id="427" r:id="rId72"/>
    <p:sldId id="428" r:id="rId73"/>
    <p:sldId id="429" r:id="rId74"/>
    <p:sldId id="430" r:id="rId75"/>
    <p:sldId id="432" r:id="rId76"/>
    <p:sldId id="433" r:id="rId77"/>
    <p:sldId id="447" r:id="rId78"/>
    <p:sldId id="448" r:id="rId79"/>
    <p:sldId id="434" r:id="rId80"/>
    <p:sldId id="435" r:id="rId81"/>
    <p:sldId id="436" r:id="rId82"/>
    <p:sldId id="439" r:id="rId83"/>
    <p:sldId id="440" r:id="rId84"/>
    <p:sldId id="441" r:id="rId85"/>
    <p:sldId id="443" r:id="rId86"/>
    <p:sldId id="442" r:id="rId87"/>
    <p:sldId id="445" r:id="rId88"/>
    <p:sldId id="444" r:id="rId89"/>
    <p:sldId id="449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EE23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88333" autoAdjust="0"/>
  </p:normalViewPr>
  <p:slideViewPr>
    <p:cSldViewPr snapToGrid="0">
      <p:cViewPr varScale="1">
        <p:scale>
          <a:sx n="109" d="100"/>
          <a:sy n="109" d="100"/>
        </p:scale>
        <p:origin x="58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9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경오" userId="03d471aaec579ec3" providerId="LiveId" clId="{65955E2C-27DB-48DC-AFE9-134C4E0ACB74}"/>
    <pc:docChg chg="undo custSel addSld delSld modSld sldOrd">
      <pc:chgData name="이 경오" userId="03d471aaec579ec3" providerId="LiveId" clId="{65955E2C-27DB-48DC-AFE9-134C4E0ACB74}" dt="2020-04-29T15:02:51.058" v="715" actId="1076"/>
      <pc:docMkLst>
        <pc:docMk/>
      </pc:docMkLst>
      <pc:sldChg chg="modSp mod">
        <pc:chgData name="이 경오" userId="03d471aaec579ec3" providerId="LiveId" clId="{65955E2C-27DB-48DC-AFE9-134C4E0ACB74}" dt="2020-04-29T14:46:02.010" v="4"/>
        <pc:sldMkLst>
          <pc:docMk/>
          <pc:sldMk cId="3076520899" sldId="266"/>
        </pc:sldMkLst>
        <pc:spChg chg="mod">
          <ac:chgData name="이 경오" userId="03d471aaec579ec3" providerId="LiveId" clId="{65955E2C-27DB-48DC-AFE9-134C4E0ACB74}" dt="2020-04-29T14:46:02.010" v="4"/>
          <ac:spMkLst>
            <pc:docMk/>
            <pc:sldMk cId="3076520899" sldId="266"/>
            <ac:spMk id="26" creationId="{00000000-0000-0000-0000-000000000000}"/>
          </ac:spMkLst>
        </pc:spChg>
      </pc:sldChg>
      <pc:sldChg chg="modSp add mod ord">
        <pc:chgData name="이 경오" userId="03d471aaec579ec3" providerId="LiveId" clId="{65955E2C-27DB-48DC-AFE9-134C4E0ACB74}" dt="2020-04-29T14:48:56.903" v="31"/>
        <pc:sldMkLst>
          <pc:docMk/>
          <pc:sldMk cId="1149519385" sldId="271"/>
        </pc:sldMkLst>
        <pc:spChg chg="mod">
          <ac:chgData name="이 경오" userId="03d471aaec579ec3" providerId="LiveId" clId="{65955E2C-27DB-48DC-AFE9-134C4E0ACB74}" dt="2020-04-29T14:48:56.903" v="31"/>
          <ac:spMkLst>
            <pc:docMk/>
            <pc:sldMk cId="1149519385" sldId="271"/>
            <ac:spMk id="6" creationId="{97ABE4A9-0E2E-45E8-86C2-53BF8FA05A72}"/>
          </ac:spMkLst>
        </pc:spChg>
      </pc:sldChg>
      <pc:sldChg chg="add del">
        <pc:chgData name="이 경오" userId="03d471aaec579ec3" providerId="LiveId" clId="{65955E2C-27DB-48DC-AFE9-134C4E0ACB74}" dt="2020-04-29T14:48:42.421" v="6"/>
        <pc:sldMkLst>
          <pc:docMk/>
          <pc:sldMk cId="1270537578" sldId="271"/>
        </pc:sldMkLst>
      </pc:sldChg>
      <pc:sldChg chg="addSp delSp modSp add mod ord">
        <pc:chgData name="이 경오" userId="03d471aaec579ec3" providerId="LiveId" clId="{65955E2C-27DB-48DC-AFE9-134C4E0ACB74}" dt="2020-04-29T15:02:51.058" v="715" actId="1076"/>
        <pc:sldMkLst>
          <pc:docMk/>
          <pc:sldMk cId="1409961608" sldId="272"/>
        </pc:sldMkLst>
        <pc:spChg chg="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2" creationId="{00000000-0000-0000-0000-000000000000}"/>
          </ac:spMkLst>
        </pc:spChg>
        <pc:spChg chg="add mod">
          <ac:chgData name="이 경오" userId="03d471aaec579ec3" providerId="LiveId" clId="{65955E2C-27DB-48DC-AFE9-134C4E0ACB74}" dt="2020-04-29T15:02:38.797" v="713" actId="1076"/>
          <ac:spMkLst>
            <pc:docMk/>
            <pc:sldMk cId="1409961608" sldId="272"/>
            <ac:spMk id="7" creationId="{248C3E51-0BC2-45BD-AD1B-804208BB10CB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5" creationId="{58E2B2E7-B70C-402B-9034-0255773AE738}"/>
          </ac:spMkLst>
        </pc:spChg>
        <pc:spChg chg="add mod">
          <ac:chgData name="이 경오" userId="03d471aaec579ec3" providerId="LiveId" clId="{65955E2C-27DB-48DC-AFE9-134C4E0ACB74}" dt="2020-04-29T15:02:45.627" v="714" actId="1076"/>
          <ac:spMkLst>
            <pc:docMk/>
            <pc:sldMk cId="1409961608" sldId="272"/>
            <ac:spMk id="16" creationId="{612F08C8-D55E-48B1-BE66-BCFEE000A8DE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7" creationId="{B68FB4C7-913E-4761-99ED-B930EEA01A78}"/>
          </ac:spMkLst>
        </pc:spChg>
        <pc:spChg chg="add mod">
          <ac:chgData name="이 경오" userId="03d471aaec579ec3" providerId="LiveId" clId="{65955E2C-27DB-48DC-AFE9-134C4E0ACB74}" dt="2020-04-29T15:02:51.058" v="715" actId="1076"/>
          <ac:spMkLst>
            <pc:docMk/>
            <pc:sldMk cId="1409961608" sldId="272"/>
            <ac:spMk id="18" creationId="{26294F04-3D2A-4D1E-BBC4-BAC4D500DF29}"/>
          </ac:spMkLst>
        </pc:spChg>
        <pc:spChg chg="del">
          <ac:chgData name="이 경오" userId="03d471aaec579ec3" providerId="LiveId" clId="{65955E2C-27DB-48DC-AFE9-134C4E0ACB74}" dt="2020-04-29T14:50:06.049" v="95" actId="478"/>
          <ac:spMkLst>
            <pc:docMk/>
            <pc:sldMk cId="1409961608" sldId="272"/>
            <ac:spMk id="22" creationId="{00000000-0000-0000-0000-000000000000}"/>
          </ac:spMkLst>
        </pc:spChg>
        <pc:graphicFrameChg chg="del">
          <ac:chgData name="이 경오" userId="03d471aaec579ec3" providerId="LiveId" clId="{65955E2C-27DB-48DC-AFE9-134C4E0ACB74}" dt="2020-04-29T14:50:06.049" v="95" actId="478"/>
          <ac:graphicFrameMkLst>
            <pc:docMk/>
            <pc:sldMk cId="1409961608" sldId="272"/>
            <ac:graphicFrameMk id="3" creationId="{00000000-0000-0000-0000-000000000000}"/>
          </ac:graphicFrameMkLst>
        </pc:graphicFrame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09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0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8.482" v="96" actId="478"/>
          <ac:picMkLst>
            <pc:docMk/>
            <pc:sldMk cId="1409961608" sldId="272"/>
            <ac:picMk id="4112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6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22" creationId="{00000000-0000-0000-0000-000000000000}"/>
          </ac:picMkLst>
        </pc:pic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9" creationId="{22D7AC2C-2939-44F4-B144-BACC3F745F6D}"/>
          </ac:cxnSpMkLst>
        </pc:cxn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27" creationId="{F74D03E3-5B95-4E51-B567-687AB90377B6}"/>
          </ac:cxnSpMkLst>
        </pc:cxnChg>
      </pc:sldChg>
    </pc:docChg>
  </pc:docChgLst>
  <pc:docChgLst>
    <pc:chgData name="이 경오" userId="03d471aaec579ec3" providerId="LiveId" clId="{1B37F9EE-D5EF-416B-9864-5AEF9EA443B6}"/>
    <pc:docChg chg="undo custSel addSld modSld">
      <pc:chgData name="이 경오" userId="03d471aaec579ec3" providerId="LiveId" clId="{1B37F9EE-D5EF-416B-9864-5AEF9EA443B6}" dt="2020-05-10T05:48:35.658" v="2088" actId="14100"/>
      <pc:docMkLst>
        <pc:docMk/>
      </pc:docMkLst>
      <pc:sldChg chg="modSp mod">
        <pc:chgData name="이 경오" userId="03d471aaec579ec3" providerId="LiveId" clId="{1B37F9EE-D5EF-416B-9864-5AEF9EA443B6}" dt="2020-05-10T02:40:37.713" v="4" actId="20577"/>
        <pc:sldMkLst>
          <pc:docMk/>
          <pc:sldMk cId="3639423075" sldId="260"/>
        </pc:sldMkLst>
        <pc:spChg chg="mod">
          <ac:chgData name="이 경오" userId="03d471aaec579ec3" providerId="LiveId" clId="{1B37F9EE-D5EF-416B-9864-5AEF9EA443B6}" dt="2020-05-10T02:40:37.713" v="4" actId="20577"/>
          <ac:spMkLst>
            <pc:docMk/>
            <pc:sldMk cId="3639423075" sldId="260"/>
            <ac:spMk id="6" creationId="{97ABE4A9-0E2E-45E8-86C2-53BF8FA05A72}"/>
          </ac:spMkLst>
        </pc:spChg>
      </pc:sldChg>
      <pc:sldChg chg="addSp delSp modSp mod">
        <pc:chgData name="이 경오" userId="03d471aaec579ec3" providerId="LiveId" clId="{1B37F9EE-D5EF-416B-9864-5AEF9EA443B6}" dt="2020-05-10T04:43:52.495" v="1931" actId="1076"/>
        <pc:sldMkLst>
          <pc:docMk/>
          <pc:sldMk cId="3534683789" sldId="262"/>
        </pc:sldMkLst>
        <pc:spChg chg="mod">
          <ac:chgData name="이 경오" userId="03d471aaec579ec3" providerId="LiveId" clId="{1B37F9EE-D5EF-416B-9864-5AEF9EA443B6}" dt="2020-05-10T04:43:09.798" v="1926" actId="179"/>
          <ac:spMkLst>
            <pc:docMk/>
            <pc:sldMk cId="3534683789" sldId="262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1:50.813" v="1900" actId="403"/>
          <ac:spMkLst>
            <pc:docMk/>
            <pc:sldMk cId="3534683789" sldId="262"/>
            <ac:spMk id="3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2:51:19.273" v="55" actId="478"/>
          <ac:spMkLst>
            <pc:docMk/>
            <pc:sldMk cId="3534683789" sldId="262"/>
            <ac:spMk id="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3:26.587" v="1928" actId="6549"/>
          <ac:spMkLst>
            <pc:docMk/>
            <pc:sldMk cId="3534683789" sldId="262"/>
            <ac:spMk id="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2:01.985" v="1904" actId="403"/>
          <ac:spMkLst>
            <pc:docMk/>
            <pc:sldMk cId="3534683789" sldId="262"/>
            <ac:spMk id="8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3:52.495" v="1931" actId="1076"/>
          <ac:spMkLst>
            <pc:docMk/>
            <pc:sldMk cId="3534683789" sldId="262"/>
            <ac:spMk id="9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2:54:13.942" v="140"/>
          <ac:spMkLst>
            <pc:docMk/>
            <pc:sldMk cId="3534683789" sldId="262"/>
            <ac:spMk id="10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2:29.730" v="1924" actId="403"/>
          <ac:spMkLst>
            <pc:docMk/>
            <pc:sldMk cId="3534683789" sldId="262"/>
            <ac:spMk id="11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41:59.240" v="1903" actId="403"/>
          <ac:spMkLst>
            <pc:docMk/>
            <pc:sldMk cId="3534683789" sldId="262"/>
            <ac:spMk id="13" creationId="{6C6C80C1-C1E1-4012-A824-52E6B4D903D3}"/>
          </ac:spMkLst>
        </pc:spChg>
        <pc:spChg chg="add mod">
          <ac:chgData name="이 경오" userId="03d471aaec579ec3" providerId="LiveId" clId="{1B37F9EE-D5EF-416B-9864-5AEF9EA443B6}" dt="2020-05-10T04:41:56.688" v="1902" actId="403"/>
          <ac:spMkLst>
            <pc:docMk/>
            <pc:sldMk cId="3534683789" sldId="262"/>
            <ac:spMk id="14" creationId="{4F6F0EAC-4920-41E2-966E-C4DC094917B7}"/>
          </ac:spMkLst>
        </pc:spChg>
        <pc:spChg chg="add mod">
          <ac:chgData name="이 경오" userId="03d471aaec579ec3" providerId="LiveId" clId="{1B37F9EE-D5EF-416B-9864-5AEF9EA443B6}" dt="2020-05-10T04:42:23.962" v="1923" actId="403"/>
          <ac:spMkLst>
            <pc:docMk/>
            <pc:sldMk cId="3534683789" sldId="262"/>
            <ac:spMk id="15" creationId="{5FEBE669-80FE-4DF8-BE20-A363CF1B2FBB}"/>
          </ac:spMkLst>
        </pc:spChg>
        <pc:spChg chg="add mod">
          <ac:chgData name="이 경오" userId="03d471aaec579ec3" providerId="LiveId" clId="{1B37F9EE-D5EF-416B-9864-5AEF9EA443B6}" dt="2020-05-10T04:42:13.478" v="1922" actId="1035"/>
          <ac:spMkLst>
            <pc:docMk/>
            <pc:sldMk cId="3534683789" sldId="262"/>
            <ac:spMk id="16" creationId="{88E93EA6-6B4C-4811-A163-A5BCD18BF9E2}"/>
          </ac:spMkLst>
        </pc:spChg>
        <pc:picChg chg="mod">
          <ac:chgData name="이 경오" userId="03d471aaec579ec3" providerId="LiveId" clId="{1B37F9EE-D5EF-416B-9864-5AEF9EA443B6}" dt="2020-05-10T04:42:13.478" v="1922" actId="1035"/>
          <ac:picMkLst>
            <pc:docMk/>
            <pc:sldMk cId="3534683789" sldId="262"/>
            <ac:picMk id="12" creationId="{00000000-0000-0000-0000-000000000000}"/>
          </ac:picMkLst>
        </pc:picChg>
      </pc:sldChg>
      <pc:sldChg chg="modSp mod">
        <pc:chgData name="이 경오" userId="03d471aaec579ec3" providerId="LiveId" clId="{1B37F9EE-D5EF-416B-9864-5AEF9EA443B6}" dt="2020-05-10T03:43:01.352" v="976" actId="404"/>
        <pc:sldMkLst>
          <pc:docMk/>
          <pc:sldMk cId="3341910839" sldId="264"/>
        </pc:sldMkLst>
        <pc:spChg chg="mod">
          <ac:chgData name="이 경오" userId="03d471aaec579ec3" providerId="LiveId" clId="{1B37F9EE-D5EF-416B-9864-5AEF9EA443B6}" dt="2020-05-10T03:43:01.352" v="976" actId="404"/>
          <ac:spMkLst>
            <pc:docMk/>
            <pc:sldMk cId="3341910839" sldId="264"/>
            <ac:spMk id="6" creationId="{97ABE4A9-0E2E-45E8-86C2-53BF8FA05A72}"/>
          </ac:spMkLst>
        </pc:spChg>
      </pc:sldChg>
      <pc:sldChg chg="addSp modSp mod">
        <pc:chgData name="이 경오" userId="03d471aaec579ec3" providerId="LiveId" clId="{1B37F9EE-D5EF-416B-9864-5AEF9EA443B6}" dt="2020-05-10T04:53:34.030" v="2027" actId="1035"/>
        <pc:sldMkLst>
          <pc:docMk/>
          <pc:sldMk cId="1676412937" sldId="265"/>
        </pc:sldMkLst>
        <pc:spChg chg="mod">
          <ac:chgData name="이 경오" userId="03d471aaec579ec3" providerId="LiveId" clId="{1B37F9EE-D5EF-416B-9864-5AEF9EA443B6}" dt="2020-05-10T04:53:04.281" v="2002" actId="179"/>
          <ac:spMkLst>
            <pc:docMk/>
            <pc:sldMk cId="1676412937" sldId="265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4" creationId="{F33D0D13-18BE-4C87-ABE5-EF320BB3AA27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5" creationId="{8F526FEE-CA73-440B-888F-BE51F1015EA2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3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4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5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7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53:34.030" v="2027" actId="1035"/>
          <ac:spMkLst>
            <pc:docMk/>
            <pc:sldMk cId="1676412937" sldId="265"/>
            <ac:spMk id="32" creationId="{4AAB72C1-3494-4F51-BF5E-D0C84E1A2001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4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5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55.926" v="1990" actId="1076"/>
          <ac:spMkLst>
            <pc:docMk/>
            <pc:sldMk cId="1676412937" sldId="265"/>
            <ac:spMk id="38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39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1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4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5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34.030" v="2027" actId="1035"/>
          <ac:spMkLst>
            <pc:docMk/>
            <pc:sldMk cId="1676412937" sldId="265"/>
            <ac:spMk id="46" creationId="{00000000-0000-0000-0000-000000000000}"/>
          </ac:spMkLst>
        </pc:spChg>
        <pc:picChg chg="mod">
          <ac:chgData name="이 경오" userId="03d471aaec579ec3" providerId="LiveId" clId="{1B37F9EE-D5EF-416B-9864-5AEF9EA443B6}" dt="2020-05-10T04:53:24.887" v="2015" actId="1035"/>
          <ac:picMkLst>
            <pc:docMk/>
            <pc:sldMk cId="1676412937" sldId="265"/>
            <ac:picMk id="40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3:24.887" v="2015" actId="1035"/>
          <ac:picMkLst>
            <pc:docMk/>
            <pc:sldMk cId="1676412937" sldId="265"/>
            <ac:picMk id="43" creationId="{00000000-0000-0000-0000-000000000000}"/>
          </ac:picMkLst>
        </pc:picChg>
        <pc:cxnChg chg="mod">
          <ac:chgData name="이 경오" userId="03d471aaec579ec3" providerId="LiveId" clId="{1B37F9EE-D5EF-416B-9864-5AEF9EA443B6}" dt="2020-05-10T03:47:56.653" v="999" actId="1076"/>
          <ac:cxnSpMkLst>
            <pc:docMk/>
            <pc:sldMk cId="1676412937" sldId="265"/>
            <ac:cxnSpMk id="19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3:47:56.653" v="999" actId="1076"/>
          <ac:cxnSpMkLst>
            <pc:docMk/>
            <pc:sldMk cId="1676412937" sldId="265"/>
            <ac:cxnSpMk id="22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3:47:56.653" v="999" actId="1076"/>
          <ac:cxnSpMkLst>
            <pc:docMk/>
            <pc:sldMk cId="1676412937" sldId="265"/>
            <ac:cxnSpMk id="23" creationId="{00000000-0000-0000-0000-000000000000}"/>
          </ac:cxnSpMkLst>
        </pc:cxnChg>
      </pc:sldChg>
      <pc:sldChg chg="addSp delSp modSp mod">
        <pc:chgData name="이 경오" userId="03d471aaec579ec3" providerId="LiveId" clId="{1B37F9EE-D5EF-416B-9864-5AEF9EA443B6}" dt="2020-05-10T04:55:40.837" v="2043" actId="1076"/>
        <pc:sldMkLst>
          <pc:docMk/>
          <pc:sldMk cId="3076520899" sldId="266"/>
        </pc:sldMkLst>
        <pc:spChg chg="mod">
          <ac:chgData name="이 경오" userId="03d471aaec579ec3" providerId="LiveId" clId="{1B37F9EE-D5EF-416B-9864-5AEF9EA443B6}" dt="2020-05-10T04:54:05.693" v="2028" actId="403"/>
          <ac:spMkLst>
            <pc:docMk/>
            <pc:sldMk cId="3076520899" sldId="266"/>
            <ac:spMk id="2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55:40.837" v="2043" actId="1076"/>
          <ac:spMkLst>
            <pc:docMk/>
            <pc:sldMk cId="3076520899" sldId="266"/>
            <ac:spMk id="3" creationId="{22813D4A-6F6B-43EC-AC81-30B4847ABA16}"/>
          </ac:spMkLst>
        </pc:spChg>
        <pc:spChg chg="del mod">
          <ac:chgData name="이 경오" userId="03d471aaec579ec3" providerId="LiveId" clId="{1B37F9EE-D5EF-416B-9864-5AEF9EA443B6}" dt="2020-05-10T04:05:05.729" v="1629" actId="478"/>
          <ac:spMkLst>
            <pc:docMk/>
            <pc:sldMk cId="3076520899" sldId="266"/>
            <ac:spMk id="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35.489" v="2033" actId="1076"/>
          <ac:spMkLst>
            <pc:docMk/>
            <pc:sldMk cId="3076520899" sldId="266"/>
            <ac:spMk id="8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51.648" v="2038" actId="404"/>
          <ac:spMkLst>
            <pc:docMk/>
            <pc:sldMk cId="3076520899" sldId="266"/>
            <ac:spMk id="9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5:20.218" v="2042" actId="1076"/>
          <ac:spMkLst>
            <pc:docMk/>
            <pc:sldMk cId="3076520899" sldId="266"/>
            <ac:spMk id="2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37.797" v="2034" actId="403"/>
          <ac:spMkLst>
            <pc:docMk/>
            <pc:sldMk cId="3076520899" sldId="266"/>
            <ac:spMk id="2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42.541" v="2035" actId="403"/>
          <ac:spMkLst>
            <pc:docMk/>
            <pc:sldMk cId="3076520899" sldId="266"/>
            <ac:spMk id="31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42.541" v="2035" actId="403"/>
          <ac:spMkLst>
            <pc:docMk/>
            <pc:sldMk cId="3076520899" sldId="266"/>
            <ac:spMk id="3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42.541" v="2035" actId="403"/>
          <ac:spMkLst>
            <pc:docMk/>
            <pc:sldMk cId="3076520899" sldId="266"/>
            <ac:spMk id="33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4:05:05.729" v="1629" actId="478"/>
          <ac:spMkLst>
            <pc:docMk/>
            <pc:sldMk cId="3076520899" sldId="266"/>
            <ac:spMk id="50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57.711" v="2040" actId="14100"/>
          <ac:spMkLst>
            <pc:docMk/>
            <pc:sldMk cId="3076520899" sldId="266"/>
            <ac:spMk id="55" creationId="{00000000-0000-0000-0000-000000000000}"/>
          </ac:spMkLst>
        </pc:sp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1" creationId="{76B042E6-C10E-4A3E-AF92-DB7E7FF9A17F}"/>
          </ac:picMkLst>
        </pc:pic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2" creationId="{BBDF1209-65A1-4C0C-B162-651FEF56D3C1}"/>
          </ac:picMkLst>
        </pc:pic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3" creationId="{7C048DEA-715B-4EAF-9011-EA65BE5FB0BB}"/>
          </ac:picMkLst>
        </pc:pic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4" creationId="{7BB5A49A-D681-4491-85F4-D6BC131CAF2C}"/>
          </ac:picMkLst>
        </pc:picChg>
        <pc:picChg chg="add del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47" creationId="{00000000-0000-0000-0000-000000000000}"/>
          </ac:picMkLst>
        </pc:picChg>
        <pc:picChg chg="del mod">
          <ac:chgData name="이 경오" userId="03d471aaec579ec3" providerId="LiveId" clId="{1B37F9EE-D5EF-416B-9864-5AEF9EA443B6}" dt="2020-05-10T04:04:26.136" v="1623" actId="478"/>
          <ac:picMkLst>
            <pc:docMk/>
            <pc:sldMk cId="3076520899" sldId="266"/>
            <ac:picMk id="48" creationId="{00000000-0000-0000-0000-000000000000}"/>
          </ac:picMkLst>
        </pc:picChg>
        <pc:picChg chg="del mod">
          <ac:chgData name="이 경오" userId="03d471aaec579ec3" providerId="LiveId" clId="{1B37F9EE-D5EF-416B-9864-5AEF9EA443B6}" dt="2020-05-10T04:04:26.136" v="1623" actId="478"/>
          <ac:picMkLst>
            <pc:docMk/>
            <pc:sldMk cId="3076520899" sldId="266"/>
            <ac:picMk id="49" creationId="{00000000-0000-0000-0000-000000000000}"/>
          </ac:picMkLst>
        </pc:picChg>
        <pc:cxnChg chg="mod">
          <ac:chgData name="이 경오" userId="03d471aaec579ec3" providerId="LiveId" clId="{1B37F9EE-D5EF-416B-9864-5AEF9EA443B6}" dt="2020-05-10T04:54:35.489" v="2033" actId="1076"/>
          <ac:cxnSpMkLst>
            <pc:docMk/>
            <pc:sldMk cId="3076520899" sldId="266"/>
            <ac:cxnSpMk id="11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4:54:35.489" v="2033" actId="1076"/>
          <ac:cxnSpMkLst>
            <pc:docMk/>
            <pc:sldMk cId="3076520899" sldId="266"/>
            <ac:cxnSpMk id="52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4:54:35.489" v="2033" actId="1076"/>
          <ac:cxnSpMkLst>
            <pc:docMk/>
            <pc:sldMk cId="3076520899" sldId="266"/>
            <ac:cxnSpMk id="53" creationId="{00000000-0000-0000-0000-000000000000}"/>
          </ac:cxnSpMkLst>
        </pc:cxnChg>
      </pc:sldChg>
      <pc:sldChg chg="addSp delSp modSp mod">
        <pc:chgData name="이 경오" userId="03d471aaec579ec3" providerId="LiveId" clId="{1B37F9EE-D5EF-416B-9864-5AEF9EA443B6}" dt="2020-05-10T04:57:05.025" v="2077" actId="1036"/>
        <pc:sldMkLst>
          <pc:docMk/>
          <pc:sldMk cId="2178668684" sldId="268"/>
        </pc:sldMkLst>
        <pc:spChg chg="mod">
          <ac:chgData name="이 경오" userId="03d471aaec579ec3" providerId="LiveId" clId="{1B37F9EE-D5EF-416B-9864-5AEF9EA443B6}" dt="2020-05-10T04:56:23.969" v="2062" actId="1076"/>
          <ac:spMkLst>
            <pc:docMk/>
            <pc:sldMk cId="2178668684" sldId="268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6:16.854" v="2060" actId="1076"/>
          <ac:spMkLst>
            <pc:docMk/>
            <pc:sldMk cId="2178668684" sldId="268"/>
            <ac:spMk id="22" creationId="{00000000-0000-0000-0000-000000000000}"/>
          </ac:spMkLst>
        </pc:spChg>
        <pc:grpChg chg="add mod">
          <ac:chgData name="이 경오" userId="03d471aaec579ec3" providerId="LiveId" clId="{1B37F9EE-D5EF-416B-9864-5AEF9EA443B6}" dt="2020-05-10T04:57:05.025" v="2077" actId="1036"/>
          <ac:grpSpMkLst>
            <pc:docMk/>
            <pc:sldMk cId="2178668684" sldId="268"/>
            <ac:grpSpMk id="7" creationId="{C765A8A5-C939-4C4D-A01F-1E29ED70A5DF}"/>
          </ac:grpSpMkLst>
        </pc:grpChg>
        <pc:graphicFrameChg chg="mod modGraphic">
          <ac:chgData name="이 경오" userId="03d471aaec579ec3" providerId="LiveId" clId="{1B37F9EE-D5EF-416B-9864-5AEF9EA443B6}" dt="2020-05-10T04:56:27.235" v="2063" actId="1076"/>
          <ac:graphicFrameMkLst>
            <pc:docMk/>
            <pc:sldMk cId="2178668684" sldId="268"/>
            <ac:graphicFrameMk id="3" creationId="{00000000-0000-0000-0000-000000000000}"/>
          </ac:graphicFrameMkLst>
        </pc:graphicFrameChg>
        <pc:picChg chg="add 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2050" creationId="{BA20903D-21FE-41C3-8FBF-97F14FCD5777}"/>
          </ac:picMkLst>
        </pc:picChg>
        <pc:picChg chg="del mod">
          <ac:chgData name="이 경오" userId="03d471aaec579ec3" providerId="LiveId" clId="{1B37F9EE-D5EF-416B-9864-5AEF9EA443B6}" dt="2020-05-10T04:11:39.724" v="1739" actId="478"/>
          <ac:picMkLst>
            <pc:docMk/>
            <pc:sldMk cId="2178668684" sldId="268"/>
            <ac:picMk id="4098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08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12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16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18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22" creationId="{00000000-0000-0000-0000-000000000000}"/>
          </ac:picMkLst>
        </pc:picChg>
      </pc:sldChg>
      <pc:sldChg chg="modSp mod">
        <pc:chgData name="이 경오" userId="03d471aaec579ec3" providerId="LiveId" clId="{1B37F9EE-D5EF-416B-9864-5AEF9EA443B6}" dt="2020-05-10T04:58:05.584" v="2085" actId="208"/>
        <pc:sldMkLst>
          <pc:docMk/>
          <pc:sldMk cId="501626480" sldId="269"/>
        </pc:sldMkLst>
        <pc:spChg chg="mod">
          <ac:chgData name="이 경오" userId="03d471aaec579ec3" providerId="LiveId" clId="{1B37F9EE-D5EF-416B-9864-5AEF9EA443B6}" dt="2020-05-10T04:57:14.588" v="2078" actId="403"/>
          <ac:spMkLst>
            <pc:docMk/>
            <pc:sldMk cId="501626480" sldId="269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7:23.096" v="2081" actId="1076"/>
          <ac:spMkLst>
            <pc:docMk/>
            <pc:sldMk cId="501626480" sldId="269"/>
            <ac:spMk id="9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7:30.034" v="2083" actId="1076"/>
          <ac:spMkLst>
            <pc:docMk/>
            <pc:sldMk cId="501626480" sldId="269"/>
            <ac:spMk id="17" creationId="{00000000-0000-0000-0000-000000000000}"/>
          </ac:spMkLst>
        </pc:spChg>
        <pc:picChg chg="mod">
          <ac:chgData name="이 경오" userId="03d471aaec579ec3" providerId="LiveId" clId="{1B37F9EE-D5EF-416B-9864-5AEF9EA443B6}" dt="2020-05-10T04:58:05.584" v="2085" actId="208"/>
          <ac:picMkLst>
            <pc:docMk/>
            <pc:sldMk cId="501626480" sldId="269"/>
            <ac:picMk id="8" creationId="{00000000-0000-0000-0000-000000000000}"/>
          </ac:picMkLst>
        </pc:picChg>
      </pc:sldChg>
      <pc:sldChg chg="addSp delSp modSp mod">
        <pc:chgData name="이 경오" userId="03d471aaec579ec3" providerId="LiveId" clId="{1B37F9EE-D5EF-416B-9864-5AEF9EA443B6}" dt="2020-05-10T04:47:20.419" v="1964" actId="478"/>
        <pc:sldMkLst>
          <pc:docMk/>
          <pc:sldMk cId="3364655511" sldId="270"/>
        </pc:sldMkLst>
        <pc:spChg chg="mod">
          <ac:chgData name="이 경오" userId="03d471aaec579ec3" providerId="LiveId" clId="{1B37F9EE-D5EF-416B-9864-5AEF9EA443B6}" dt="2020-05-10T04:46:18.032" v="1959" actId="1076"/>
          <ac:spMkLst>
            <pc:docMk/>
            <pc:sldMk cId="3364655511" sldId="270"/>
            <ac:spMk id="2" creationId="{00000000-0000-0000-0000-000000000000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3" creationId="{2AFDDD52-5054-474B-80D2-32A6D345BA83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7" creationId="{222EE003-E173-49F0-9C4B-ABD633673C6C}"/>
          </ac:spMkLst>
        </pc:spChg>
        <pc:spChg chg="add del">
          <ac:chgData name="이 경오" userId="03d471aaec579ec3" providerId="LiveId" clId="{1B37F9EE-D5EF-416B-9864-5AEF9EA443B6}" dt="2020-05-10T03:15:22.299" v="690" actId="11529"/>
          <ac:spMkLst>
            <pc:docMk/>
            <pc:sldMk cId="3364655511" sldId="270"/>
            <ac:spMk id="10" creationId="{987F08E1-99D1-4FDB-8AFB-840B1EE10B09}"/>
          </ac:spMkLst>
        </pc:spChg>
        <pc:spChg chg="add mod or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12" creationId="{8C6F9164-CD7E-4B43-98CC-C5D0577A8A1D}"/>
          </ac:spMkLst>
        </pc:spChg>
        <pc:spChg chg="mod">
          <ac:chgData name="이 경오" userId="03d471aaec579ec3" providerId="LiveId" clId="{1B37F9EE-D5EF-416B-9864-5AEF9EA443B6}" dt="2020-05-10T04:46:21.003" v="1960" actId="1076"/>
          <ac:spMkLst>
            <pc:docMk/>
            <pc:sldMk cId="3364655511" sldId="270"/>
            <ac:spMk id="13" creationId="{00000000-0000-0000-0000-000000000000}"/>
          </ac:spMkLst>
        </pc:spChg>
        <pc:spChg chg="del mod topLvl">
          <ac:chgData name="이 경오" userId="03d471aaec579ec3" providerId="LiveId" clId="{1B37F9EE-D5EF-416B-9864-5AEF9EA443B6}" dt="2020-05-10T03:06:56.421" v="624" actId="478"/>
          <ac:spMkLst>
            <pc:docMk/>
            <pc:sldMk cId="3364655511" sldId="270"/>
            <ac:spMk id="16" creationId="{00000000-0000-0000-0000-000000000000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1" creationId="{FFBA59B4-492E-44A9-9366-98A8839767FD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2" creationId="{A9F87887-1629-4134-92B3-3335CBD1D6A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4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3:07:27.924" v="629" actId="478"/>
          <ac:spMkLst>
            <pc:docMk/>
            <pc:sldMk cId="3364655511" sldId="270"/>
            <ac:spMk id="25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7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8" creationId="{00000000-0000-0000-0000-000000000000}"/>
          </ac:spMkLst>
        </pc:spChg>
        <pc:spChg chg="del mod topLvl">
          <ac:chgData name="이 경오" userId="03d471aaec579ec3" providerId="LiveId" clId="{1B37F9EE-D5EF-416B-9864-5AEF9EA443B6}" dt="2020-05-10T03:06:54.484" v="623" actId="478"/>
          <ac:spMkLst>
            <pc:docMk/>
            <pc:sldMk cId="3364655511" sldId="270"/>
            <ac:spMk id="30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31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32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46:14.350" v="1957" actId="1076"/>
          <ac:spMkLst>
            <pc:docMk/>
            <pc:sldMk cId="3364655511" sldId="270"/>
            <ac:spMk id="33" creationId="{D08896E1-42D8-4F3F-B239-255C5A4EFD3D}"/>
          </ac:spMkLst>
        </pc:spChg>
        <pc:spChg chg="add del mod">
          <ac:chgData name="이 경오" userId="03d471aaec579ec3" providerId="LiveId" clId="{1B37F9EE-D5EF-416B-9864-5AEF9EA443B6}" dt="2020-05-10T03:19:59.225" v="839" actId="478"/>
          <ac:spMkLst>
            <pc:docMk/>
            <pc:sldMk cId="3364655511" sldId="270"/>
            <ac:spMk id="34" creationId="{E4B1C5EA-0037-4D64-8D57-89F07878022D}"/>
          </ac:spMkLst>
        </pc:spChg>
        <pc:spChg chg="add del mod">
          <ac:chgData name="이 경오" userId="03d471aaec579ec3" providerId="LiveId" clId="{1B37F9EE-D5EF-416B-9864-5AEF9EA443B6}" dt="2020-05-10T03:18:06.652" v="802" actId="478"/>
          <ac:spMkLst>
            <pc:docMk/>
            <pc:sldMk cId="3364655511" sldId="270"/>
            <ac:spMk id="35" creationId="{42C7FAE1-A03F-40E7-B204-6B5675C4C778}"/>
          </ac:spMkLst>
        </pc:spChg>
        <pc:spChg chg="add del mod">
          <ac:chgData name="이 경오" userId="03d471aaec579ec3" providerId="LiveId" clId="{1B37F9EE-D5EF-416B-9864-5AEF9EA443B6}" dt="2020-05-10T04:47:20.419" v="1964" actId="478"/>
          <ac:spMkLst>
            <pc:docMk/>
            <pc:sldMk cId="3364655511" sldId="270"/>
            <ac:spMk id="36" creationId="{0CCE30EA-A72E-43E1-BC5F-E6EC3A387583}"/>
          </ac:spMkLst>
        </pc:spChg>
        <pc:grpChg chg="add del mod topLvl">
          <ac:chgData name="이 경오" userId="03d471aaec579ec3" providerId="LiveId" clId="{1B37F9EE-D5EF-416B-9864-5AEF9EA443B6}" dt="2020-05-10T04:45:51.323" v="1950" actId="165"/>
          <ac:grpSpMkLst>
            <pc:docMk/>
            <pc:sldMk cId="3364655511" sldId="270"/>
            <ac:grpSpMk id="6" creationId="{BD7CFA1D-180A-44ED-98FF-A2FF4F450F53}"/>
          </ac:grpSpMkLst>
        </pc:grpChg>
        <pc:grpChg chg="add del mod">
          <ac:chgData name="이 경오" userId="03d471aaec579ec3" providerId="LiveId" clId="{1B37F9EE-D5EF-416B-9864-5AEF9EA443B6}" dt="2020-05-10T03:06:30.226" v="617" actId="165"/>
          <ac:grpSpMkLst>
            <pc:docMk/>
            <pc:sldMk cId="3364655511" sldId="270"/>
            <ac:grpSpMk id="6" creationId="{EDB9CBD1-D2DD-4DCD-B31C-C198DDAEBB3F}"/>
          </ac:grpSpMkLst>
        </pc:grpChg>
        <pc:grpChg chg="add del mod">
          <ac:chgData name="이 경오" userId="03d471aaec579ec3" providerId="LiveId" clId="{1B37F9EE-D5EF-416B-9864-5AEF9EA443B6}" dt="2020-05-10T04:45:50.708" v="1949" actId="165"/>
          <ac:grpSpMkLst>
            <pc:docMk/>
            <pc:sldMk cId="3364655511" sldId="270"/>
            <ac:grpSpMk id="8" creationId="{E0500EA2-35C9-4F14-BA18-87F87D84033E}"/>
          </ac:grpSpMkLst>
        </pc:grpChg>
        <pc:grpChg chg="add mod">
          <ac:chgData name="이 경오" userId="03d471aaec579ec3" providerId="LiveId" clId="{1B37F9EE-D5EF-416B-9864-5AEF9EA443B6}" dt="2020-05-10T04:46:07.782" v="1954" actId="1076"/>
          <ac:grpSpMkLst>
            <pc:docMk/>
            <pc:sldMk cId="3364655511" sldId="270"/>
            <ac:grpSpMk id="10" creationId="{70E9C135-198A-4597-8DA9-0455B7873332}"/>
          </ac:grpSpMkLst>
        </pc:grpChg>
        <pc:grpChg chg="add del mod">
          <ac:chgData name="이 경오" userId="03d471aaec579ec3" providerId="LiveId" clId="{1B37F9EE-D5EF-416B-9864-5AEF9EA443B6}" dt="2020-05-10T04:45:35.354" v="1941" actId="165"/>
          <ac:grpSpMkLst>
            <pc:docMk/>
            <pc:sldMk cId="3364655511" sldId="270"/>
            <ac:grpSpMk id="11" creationId="{009DBD5E-725C-4F08-B42D-DD749D8A1D1F}"/>
          </ac:grpSpMkLst>
        </pc:grpChg>
        <pc:grpChg chg="add mod">
          <ac:chgData name="이 경오" userId="03d471aaec579ec3" providerId="LiveId" clId="{1B37F9EE-D5EF-416B-9864-5AEF9EA443B6}" dt="2020-05-10T04:46:07.782" v="1954" actId="1076"/>
          <ac:grpSpMkLst>
            <pc:docMk/>
            <pc:sldMk cId="3364655511" sldId="270"/>
            <ac:grpSpMk id="14" creationId="{23DA2F69-A36D-4BFA-93E6-DA1D2639410D}"/>
          </ac:grpSpMkLst>
        </pc:grpChg>
        <pc:graphicFrameChg chg="add del mod modGraphic">
          <ac:chgData name="이 경오" userId="03d471aaec579ec3" providerId="LiveId" clId="{1B37F9EE-D5EF-416B-9864-5AEF9EA443B6}" dt="2020-05-10T04:47:20.419" v="1964" actId="478"/>
          <ac:graphicFrameMkLst>
            <pc:docMk/>
            <pc:sldMk cId="3364655511" sldId="270"/>
            <ac:graphicFrameMk id="37" creationId="{7FA0AC89-33D0-43D8-AC76-99A8A9ED8943}"/>
          </ac:graphicFrameMkLst>
        </pc:graphicFrame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9" creationId="{71ACF550-1FD8-4236-B45B-C8524693A77F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5" creationId="{21C23401-C739-4DB1-A9E5-A97B4991200C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7" creationId="{06D471B6-88DB-49D6-9BDA-6276989DCAB9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8" creationId="{889BFFC9-D1F6-4EEC-B306-83B76509B8B9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9" creationId="{9706BB6B-C56B-4008-8891-620007728F3A}"/>
          </ac:picMkLst>
        </pc:picChg>
        <pc:picChg chg="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23" creationId="{00000000-0000-0000-0000-000000000000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29" creationId="{264A46F0-53D3-4ECF-AEF9-E773AD085B22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026" creationId="{DB4048C0-3414-40E9-B621-466063412F47}"/>
          </ac:picMkLst>
        </pc:picChg>
      </pc:sldChg>
      <pc:sldChg chg="modSp mod modNotesTx">
        <pc:chgData name="이 경오" userId="03d471aaec579ec3" providerId="LiveId" clId="{1B37F9EE-D5EF-416B-9864-5AEF9EA443B6}" dt="2020-05-10T04:27:41.997" v="1898" actId="6549"/>
        <pc:sldMkLst>
          <pc:docMk/>
          <pc:sldMk cId="1409961608" sldId="272"/>
        </pc:sldMkLst>
        <pc:spChg chg="mod">
          <ac:chgData name="이 경오" userId="03d471aaec579ec3" providerId="LiveId" clId="{1B37F9EE-D5EF-416B-9864-5AEF9EA443B6}" dt="2020-05-10T04:19:21.542" v="1781" actId="403"/>
          <ac:spMkLst>
            <pc:docMk/>
            <pc:sldMk cId="1409961608" sldId="272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19:27.987" v="1783" actId="1076"/>
          <ac:spMkLst>
            <pc:docMk/>
            <pc:sldMk cId="1409961608" sldId="272"/>
            <ac:spMk id="7" creationId="{248C3E51-0BC2-45BD-AD1B-804208BB10CB}"/>
          </ac:spMkLst>
        </pc:spChg>
        <pc:spChg chg="mod">
          <ac:chgData name="이 경오" userId="03d471aaec579ec3" providerId="LiveId" clId="{1B37F9EE-D5EF-416B-9864-5AEF9EA443B6}" dt="2020-05-10T04:21:20.723" v="1817" actId="1035"/>
          <ac:spMkLst>
            <pc:docMk/>
            <pc:sldMk cId="1409961608" sldId="272"/>
            <ac:spMk id="15" creationId="{58E2B2E7-B70C-402B-9034-0255773AE738}"/>
          </ac:spMkLst>
        </pc:spChg>
        <pc:spChg chg="mod">
          <ac:chgData name="이 경오" userId="03d471aaec579ec3" providerId="LiveId" clId="{1B37F9EE-D5EF-416B-9864-5AEF9EA443B6}" dt="2020-05-10T04:21:20.723" v="1817" actId="1035"/>
          <ac:spMkLst>
            <pc:docMk/>
            <pc:sldMk cId="1409961608" sldId="272"/>
            <ac:spMk id="16" creationId="{612F08C8-D55E-48B1-BE66-BCFEE000A8DE}"/>
          </ac:spMkLst>
        </pc:spChg>
        <pc:spChg chg="mod">
          <ac:chgData name="이 경오" userId="03d471aaec579ec3" providerId="LiveId" clId="{1B37F9EE-D5EF-416B-9864-5AEF9EA443B6}" dt="2020-05-10T04:22:02.840" v="1872" actId="1035"/>
          <ac:spMkLst>
            <pc:docMk/>
            <pc:sldMk cId="1409961608" sldId="272"/>
            <ac:spMk id="17" creationId="{B68FB4C7-913E-4761-99ED-B930EEA01A78}"/>
          </ac:spMkLst>
        </pc:spChg>
        <pc:spChg chg="mod">
          <ac:chgData name="이 경오" userId="03d471aaec579ec3" providerId="LiveId" clId="{1B37F9EE-D5EF-416B-9864-5AEF9EA443B6}" dt="2020-05-10T04:22:02.840" v="1872" actId="1035"/>
          <ac:spMkLst>
            <pc:docMk/>
            <pc:sldMk cId="1409961608" sldId="272"/>
            <ac:spMk id="18" creationId="{26294F04-3D2A-4D1E-BBC4-BAC4D500DF29}"/>
          </ac:spMkLst>
        </pc:spChg>
        <pc:cxnChg chg="mod">
          <ac:chgData name="이 경오" userId="03d471aaec579ec3" providerId="LiveId" clId="{1B37F9EE-D5EF-416B-9864-5AEF9EA443B6}" dt="2020-05-10T04:21:26.374" v="1831" actId="1036"/>
          <ac:cxnSpMkLst>
            <pc:docMk/>
            <pc:sldMk cId="1409961608" sldId="272"/>
            <ac:cxnSpMk id="9" creationId="{22D7AC2C-2939-44F4-B144-BACC3F745F6D}"/>
          </ac:cxnSpMkLst>
        </pc:cxnChg>
        <pc:cxnChg chg="mod">
          <ac:chgData name="이 경오" userId="03d471aaec579ec3" providerId="LiveId" clId="{1B37F9EE-D5EF-416B-9864-5AEF9EA443B6}" dt="2020-05-10T04:21:34.353" v="1844" actId="1035"/>
          <ac:cxnSpMkLst>
            <pc:docMk/>
            <pc:sldMk cId="1409961608" sldId="272"/>
            <ac:cxnSpMk id="27" creationId="{F74D03E3-5B95-4E51-B567-687AB90377B6}"/>
          </ac:cxnSpMkLst>
        </pc:cxnChg>
      </pc:sldChg>
      <pc:sldChg chg="addSp delSp modSp add mod modNotesTx">
        <pc:chgData name="이 경오" userId="03d471aaec579ec3" providerId="LiveId" clId="{1B37F9EE-D5EF-416B-9864-5AEF9EA443B6}" dt="2020-05-10T05:48:35.658" v="2088" actId="14100"/>
        <pc:sldMkLst>
          <pc:docMk/>
          <pc:sldMk cId="616017448" sldId="273"/>
        </pc:sldMkLst>
        <pc:spChg chg="mod">
          <ac:chgData name="이 경오" userId="03d471aaec579ec3" providerId="LiveId" clId="{1B37F9EE-D5EF-416B-9864-5AEF9EA443B6}" dt="2020-05-10T04:27:26.184" v="1894" actId="207"/>
          <ac:spMkLst>
            <pc:docMk/>
            <pc:sldMk cId="616017448" sldId="273"/>
            <ac:spMk id="7" creationId="{248C3E51-0BC2-45BD-AD1B-804208BB10CB}"/>
          </ac:spMkLst>
        </pc:spChg>
        <pc:spChg chg="mod">
          <ac:chgData name="이 경오" userId="03d471aaec579ec3" providerId="LiveId" clId="{1B37F9EE-D5EF-416B-9864-5AEF9EA443B6}" dt="2020-05-10T04:27:30.581" v="1895" actId="207"/>
          <ac:spMkLst>
            <pc:docMk/>
            <pc:sldMk cId="616017448" sldId="273"/>
            <ac:spMk id="16" creationId="{612F08C8-D55E-48B1-BE66-BCFEE000A8DE}"/>
          </ac:spMkLst>
        </pc:spChg>
        <pc:spChg chg="mod">
          <ac:chgData name="이 경오" userId="03d471aaec579ec3" providerId="LiveId" clId="{1B37F9EE-D5EF-416B-9864-5AEF9EA443B6}" dt="2020-05-10T04:27:36.399" v="1896" actId="207"/>
          <ac:spMkLst>
            <pc:docMk/>
            <pc:sldMk cId="616017448" sldId="273"/>
            <ac:spMk id="18" creationId="{26294F04-3D2A-4D1E-BBC4-BAC4D500DF29}"/>
          </ac:spMkLst>
        </pc:spChg>
        <pc:cxnChg chg="add del mod">
          <ac:chgData name="이 경오" userId="03d471aaec579ec3" providerId="LiveId" clId="{1B37F9EE-D5EF-416B-9864-5AEF9EA443B6}" dt="2020-05-10T05:47:06.984" v="2087"/>
          <ac:cxnSpMkLst>
            <pc:docMk/>
            <pc:sldMk cId="616017448" sldId="273"/>
            <ac:cxnSpMk id="13" creationId="{2A2FD66A-FC37-4A3A-BFFB-7F0A2047B27B}"/>
          </ac:cxnSpMkLst>
        </pc:cxnChg>
        <pc:cxnChg chg="mod">
          <ac:chgData name="이 경오" userId="03d471aaec579ec3" providerId="LiveId" clId="{1B37F9EE-D5EF-416B-9864-5AEF9EA443B6}" dt="2020-05-10T05:48:35.658" v="2088" actId="14100"/>
          <ac:cxnSpMkLst>
            <pc:docMk/>
            <pc:sldMk cId="616017448" sldId="273"/>
            <ac:cxnSpMk id="27" creationId="{F74D03E3-5B95-4E51-B567-687AB90377B6}"/>
          </ac:cxnSpMkLst>
        </pc:cxnChg>
      </pc:sldChg>
      <pc:sldChg chg="addSp delSp modSp add mod">
        <pc:chgData name="이 경오" userId="03d471aaec579ec3" providerId="LiveId" clId="{1B37F9EE-D5EF-416B-9864-5AEF9EA443B6}" dt="2020-05-10T04:50:33.648" v="1974" actId="1076"/>
        <pc:sldMkLst>
          <pc:docMk/>
          <pc:sldMk cId="3126027438" sldId="274"/>
        </pc:sldMkLst>
        <pc:spChg chg="del">
          <ac:chgData name="이 경오" userId="03d471aaec579ec3" providerId="LiveId" clId="{1B37F9EE-D5EF-416B-9864-5AEF9EA443B6}" dt="2020-05-10T04:47:33.606" v="1965" actId="478"/>
          <ac:spMkLst>
            <pc:docMk/>
            <pc:sldMk cId="3126027438" sldId="274"/>
            <ac:spMk id="2" creationId="{00000000-0000-0000-0000-000000000000}"/>
          </ac:spMkLst>
        </pc:spChg>
        <pc:spChg chg="del">
          <ac:chgData name="이 경오" userId="03d471aaec579ec3" providerId="LiveId" clId="{1B37F9EE-D5EF-416B-9864-5AEF9EA443B6}" dt="2020-05-10T04:47:33.606" v="1965" actId="478"/>
          <ac:spMkLst>
            <pc:docMk/>
            <pc:sldMk cId="3126027438" sldId="274"/>
            <ac:spMk id="13" creationId="{00000000-0000-0000-0000-000000000000}"/>
          </ac:spMkLst>
        </pc:spChg>
        <pc:spChg chg="del">
          <ac:chgData name="이 경오" userId="03d471aaec579ec3" providerId="LiveId" clId="{1B37F9EE-D5EF-416B-9864-5AEF9EA443B6}" dt="2020-05-10T04:47:33.606" v="1965" actId="478"/>
          <ac:spMkLst>
            <pc:docMk/>
            <pc:sldMk cId="3126027438" sldId="274"/>
            <ac:spMk id="33" creationId="{D08896E1-42D8-4F3F-B239-255C5A4EFD3D}"/>
          </ac:spMkLst>
        </pc:spChg>
        <pc:spChg chg="add del mod">
          <ac:chgData name="이 경오" userId="03d471aaec579ec3" providerId="LiveId" clId="{1B37F9EE-D5EF-416B-9864-5AEF9EA443B6}" dt="2020-05-10T04:47:52.189" v="1969" actId="179"/>
          <ac:spMkLst>
            <pc:docMk/>
            <pc:sldMk cId="3126027438" sldId="274"/>
            <ac:spMk id="36" creationId="{0CCE30EA-A72E-43E1-BC5F-E6EC3A387583}"/>
          </ac:spMkLst>
        </pc:spChg>
        <pc:grpChg chg="del">
          <ac:chgData name="이 경오" userId="03d471aaec579ec3" providerId="LiveId" clId="{1B37F9EE-D5EF-416B-9864-5AEF9EA443B6}" dt="2020-05-10T04:47:33.606" v="1965" actId="478"/>
          <ac:grpSpMkLst>
            <pc:docMk/>
            <pc:sldMk cId="3126027438" sldId="274"/>
            <ac:grpSpMk id="14" creationId="{23DA2F69-A36D-4BFA-93E6-DA1D2639410D}"/>
          </ac:grpSpMkLst>
        </pc:grpChg>
        <pc:graphicFrameChg chg="add del mod modGraphic">
          <ac:chgData name="이 경오" userId="03d471aaec579ec3" providerId="LiveId" clId="{1B37F9EE-D5EF-416B-9864-5AEF9EA443B6}" dt="2020-05-10T04:50:33.648" v="1974" actId="1076"/>
          <ac:graphicFrameMkLst>
            <pc:docMk/>
            <pc:sldMk cId="3126027438" sldId="274"/>
            <ac:graphicFrameMk id="37" creationId="{7FA0AC89-33D0-43D8-AC76-99A8A9ED894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3B1E2-7853-4AC3-96D5-B58327B2A314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3922D-D88E-407E-BBD4-085D5C2FA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1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12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26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51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73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98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9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00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25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18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71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8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45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4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23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22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41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97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1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98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31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65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59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841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03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820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77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415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514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6713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474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1753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641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57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5623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50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44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62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26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1810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946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686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9382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586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54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36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977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3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408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834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097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82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675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055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103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463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182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9688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229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608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943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444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399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1102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500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6997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76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2364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500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8846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969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370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693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489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4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556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28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08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8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클립명_짧을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21ED-CBD3-4F80-9BCB-897D5D3848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6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영상 클립명을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E7A07-190A-40B2-98E2-E5FE13C352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입력해주세요</a:t>
            </a:r>
            <a:r>
              <a:rPr lang="en-US" altLang="ko-KR" dirty="0"/>
              <a:t>. </a:t>
            </a:r>
            <a:r>
              <a:rPr lang="ko-KR" altLang="en-US" dirty="0"/>
              <a:t>숫자는 </a:t>
            </a:r>
            <a:r>
              <a:rPr lang="en-US" altLang="ko-KR" dirty="0"/>
              <a:t>01, 02, 03 </a:t>
            </a:r>
            <a:r>
              <a:rPr lang="ko-KR" altLang="en-US" dirty="0"/>
              <a:t>형식으로 넣어주세요</a:t>
            </a:r>
            <a:r>
              <a:rPr lang="en-US" altLang="ko-KR" dirty="0"/>
              <a:t>. (</a:t>
            </a:r>
            <a:r>
              <a:rPr lang="ko-KR" altLang="en-US" dirty="0"/>
              <a:t>예시</a:t>
            </a:r>
            <a:r>
              <a:rPr lang="en-US" altLang="ko-KR" dirty="0"/>
              <a:t>) 01. </a:t>
            </a:r>
            <a:r>
              <a:rPr lang="ko-KR" altLang="en-US" dirty="0"/>
              <a:t>포토샵 기본</a:t>
            </a:r>
          </a:p>
        </p:txBody>
      </p:sp>
    </p:spTree>
    <p:extLst>
      <p:ext uri="{BB962C8B-B14F-4D97-AF65-F5344CB8AC3E}">
        <p14:creationId xmlns:p14="http://schemas.microsoft.com/office/powerpoint/2010/main" val="24375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A540-6502-47F3-9D22-2CA0B2DD2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55285"/>
            <a:ext cx="1358537" cy="3079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영상번호를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62EC3F-BF6D-4A15-B290-9E6A9D5EC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24962"/>
            <a:ext cx="1358537" cy="124410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과목명을 입력하십시오</a:t>
            </a:r>
            <a:r>
              <a:rPr lang="en-US" altLang="ko-KR" dirty="0"/>
              <a:t>. </a:t>
            </a:r>
            <a:r>
              <a:rPr lang="ko-KR" altLang="en-US" dirty="0"/>
              <a:t>줄 바꿈을 하실 때는 </a:t>
            </a:r>
            <a:r>
              <a:rPr lang="en-US" altLang="ko-KR" dirty="0"/>
              <a:t>Enter </a:t>
            </a:r>
            <a:r>
              <a:rPr lang="ko-KR" altLang="en-US" dirty="0"/>
              <a:t>대신 </a:t>
            </a:r>
            <a:r>
              <a:rPr lang="en-US" altLang="ko-KR" dirty="0" err="1"/>
              <a:t>Shift+Enter</a:t>
            </a:r>
            <a:r>
              <a:rPr lang="ko-KR" altLang="en-US" dirty="0"/>
              <a:t>를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6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white background wallpaperì ëí ì´ë¯¸ì§ ê²ìê²°ê³¼">
            <a:extLst>
              <a:ext uri="{FF2B5EF4-FFF2-40B4-BE49-F238E27FC236}">
                <a16:creationId xmlns:a16="http://schemas.microsoft.com/office/drawing/2014/main" id="{CE376BEE-AE1A-4048-9D19-3DE0CC3E94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49A1934C-0E0A-4806-8D71-2990EAAE43AB}"/>
              </a:ext>
            </a:extLst>
          </p:cNvPr>
          <p:cNvSpPr/>
          <p:nvPr userDrawn="1"/>
        </p:nvSpPr>
        <p:spPr>
          <a:xfrm>
            <a:off x="1" y="6648450"/>
            <a:ext cx="7874971" cy="209550"/>
          </a:xfrm>
          <a:custGeom>
            <a:avLst/>
            <a:gdLst>
              <a:gd name="connsiteX0" fmla="*/ 0 w 7874971"/>
              <a:gd name="connsiteY0" fmla="*/ 0 h 209550"/>
              <a:gd name="connsiteX1" fmla="*/ 7874971 w 7874971"/>
              <a:gd name="connsiteY1" fmla="*/ 0 h 209550"/>
              <a:gd name="connsiteX2" fmla="*/ 7753350 w 7874971"/>
              <a:gd name="connsiteY2" fmla="*/ 209550 h 209550"/>
              <a:gd name="connsiteX3" fmla="*/ 0 w 7874971"/>
              <a:gd name="connsiteY3" fmla="*/ 209550 h 209550"/>
              <a:gd name="connsiteX4" fmla="*/ 0 w 7874971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4971" h="209550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08E976-9363-4CF6-8196-C099DF65C616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E1138-D452-4CE8-9641-FCF6F51958F4}"/>
              </a:ext>
            </a:extLst>
          </p:cNvPr>
          <p:cNvSpPr txBox="1"/>
          <p:nvPr userDrawn="1"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Chapter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259B8B-2E76-4800-89C7-0D2702BFDBD2}"/>
              </a:ext>
            </a:extLst>
          </p:cNvPr>
          <p:cNvSpPr txBox="1"/>
          <p:nvPr userDrawn="1"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Fast Campus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Online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DA58B32-6C5D-4BBD-8D11-B632FACA939F}"/>
              </a:ext>
            </a:extLst>
          </p:cNvPr>
          <p:cNvCxnSpPr>
            <a:cxnSpLocks/>
          </p:cNvCxnSpPr>
          <p:nvPr userDrawn="1"/>
        </p:nvCxnSpPr>
        <p:spPr>
          <a:xfrm>
            <a:off x="10304992" y="321531"/>
            <a:ext cx="0" cy="2809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0BF944-0C74-4088-9426-E8DB89EED4E9}"/>
              </a:ext>
            </a:extLst>
          </p:cNvPr>
          <p:cNvSpPr txBox="1"/>
          <p:nvPr userDrawn="1"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Life Changing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Education</a:t>
            </a:r>
          </a:p>
        </p:txBody>
      </p:sp>
      <p:pic>
        <p:nvPicPr>
          <p:cNvPr id="68" name="Picture 2" descr="ì»¤ë¦¬ì´ ì±ì¥ì ìí ìµê³ ì ì¤ë¬´êµì¡ ìì¹´ë°ë¯¸">
            <a:extLst>
              <a:ext uri="{FF2B5EF4-FFF2-40B4-BE49-F238E27FC236}">
                <a16:creationId xmlns:a16="http://schemas.microsoft.com/office/drawing/2014/main" id="{EEDC46AE-70D7-4E80-8A2D-E22735AD20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20236"/>
            <a:ext cx="1260048" cy="3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3A04D321-4A1A-420E-8228-15A0175CE6A2}"/>
              </a:ext>
            </a:extLst>
          </p:cNvPr>
          <p:cNvSpPr/>
          <p:nvPr userDrawn="1"/>
        </p:nvSpPr>
        <p:spPr>
          <a:xfrm>
            <a:off x="7753350" y="6648740"/>
            <a:ext cx="4438650" cy="209260"/>
          </a:xfrm>
          <a:custGeom>
            <a:avLst/>
            <a:gdLst>
              <a:gd name="connsiteX0" fmla="*/ 121453 w 4438650"/>
              <a:gd name="connsiteY0" fmla="*/ 0 h 209260"/>
              <a:gd name="connsiteX1" fmla="*/ 4438650 w 4438650"/>
              <a:gd name="connsiteY1" fmla="*/ 0 h 209260"/>
              <a:gd name="connsiteX2" fmla="*/ 4438650 w 4438650"/>
              <a:gd name="connsiteY2" fmla="*/ 209260 h 209260"/>
              <a:gd name="connsiteX3" fmla="*/ 0 w 4438650"/>
              <a:gd name="connsiteY3" fmla="*/ 209260 h 209260"/>
              <a:gd name="connsiteX4" fmla="*/ 121453 w 4438650"/>
              <a:gd name="connsiteY4" fmla="*/ 0 h 2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650" h="20926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6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A7351D-A549-4BAA-9878-E2116EE63BED}"/>
              </a:ext>
            </a:extLst>
          </p:cNvPr>
          <p:cNvSpPr/>
          <p:nvPr userDrawn="1"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4DD57B8-5149-4B40-915A-EB536D656456}"/>
              </a:ext>
            </a:extLst>
          </p:cNvPr>
          <p:cNvSpPr/>
          <p:nvPr userDrawn="1"/>
        </p:nvSpPr>
        <p:spPr>
          <a:xfrm>
            <a:off x="7753350" y="0"/>
            <a:ext cx="4438650" cy="6857710"/>
          </a:xfrm>
          <a:custGeom>
            <a:avLst/>
            <a:gdLst>
              <a:gd name="connsiteX0" fmla="*/ 3881889 w 4329073"/>
              <a:gd name="connsiteY0" fmla="*/ 0 h 6688414"/>
              <a:gd name="connsiteX1" fmla="*/ 4329073 w 4329073"/>
              <a:gd name="connsiteY1" fmla="*/ 0 h 6688414"/>
              <a:gd name="connsiteX2" fmla="*/ 4329073 w 4329073"/>
              <a:gd name="connsiteY2" fmla="*/ 6688414 h 6688414"/>
              <a:gd name="connsiteX3" fmla="*/ 0 w 4329073"/>
              <a:gd name="connsiteY3" fmla="*/ 6688414 h 6688414"/>
              <a:gd name="connsiteX4" fmla="*/ 3881889 w 4329073"/>
              <a:gd name="connsiteY4" fmla="*/ 0 h 668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073" h="6688414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1210E-4290-43BA-BF31-17AF741C3D23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pic>
        <p:nvPicPr>
          <p:cNvPr id="11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95B4B388-18E4-42A4-934B-617451A585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9" y="6401872"/>
            <a:ext cx="786893" cy="24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94040C-7205-4541-BBC8-EF44C330B435}"/>
              </a:ext>
            </a:extLst>
          </p:cNvPr>
          <p:cNvSpPr/>
          <p:nvPr userDrawn="1"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ehzZTpV_Rehx5_ZJFlz-rgGiHqRhR6Y/view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3-1. </a:t>
            </a:r>
            <a:r>
              <a:rPr lang="ko-KR" altLang="en-US" sz="5400" dirty="0" smtClean="0"/>
              <a:t>관계형 </a:t>
            </a:r>
            <a:r>
              <a:rPr lang="ko-KR" altLang="en-US" sz="5400" dirty="0"/>
              <a:t>데이터베이스 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03. SQL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4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4611" y="311312"/>
            <a:ext cx="3116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주요 데이터 유형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(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타입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)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정리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 smtClean="0">
                <a:latin typeface="+mn-ea"/>
              </a:rPr>
              <a:t>SQL</a:t>
            </a:r>
            <a:r>
              <a:rPr lang="ko-KR" altLang="en-US" dirty="0" smtClean="0">
                <a:latin typeface="+mn-ea"/>
              </a:rPr>
              <a:t>기본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DDL</a:t>
            </a:r>
            <a:br>
              <a:rPr lang="en-US" altLang="ko-KR" dirty="0" smtClean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0457"/>
              </p:ext>
            </p:extLst>
          </p:nvPr>
        </p:nvGraphicFramePr>
        <p:xfrm>
          <a:off x="1542860" y="660486"/>
          <a:ext cx="9944290" cy="18663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1229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8273061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00626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CHAR(L)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고정 길이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길이를 가지고 있으므로 할당된 변수의 값이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값보다 작을 경우 그 차이만큼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공백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채워 짐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VARCHAR2(L)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가변 길이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만큼의 최대 길이를 가짐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값보다 작을 경우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해당 값만큼만 공간을 차지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NUMBER(L, D)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정수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실수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저장함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값은 전체 자리 수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값은 소수점 자리 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날짜와 시각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년월일시분초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표현함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6618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542860" y="2716156"/>
            <a:ext cx="9944290" cy="591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+mn-ea"/>
              </a:rPr>
              <a:t>데이터 유형은 데이터베이스의 테이블에 특정 자료를 입력할 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그 자료를 받아들일 공간을 자료의 유형별로 나누는 </a:t>
            </a:r>
            <a:r>
              <a:rPr lang="ko-KR" altLang="en-US" sz="1400" dirty="0" smtClean="0">
                <a:latin typeface="+mn-ea"/>
              </a:rPr>
              <a:t>기준</a:t>
            </a:r>
            <a:endParaRPr lang="en-US" altLang="ko-KR" sz="14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+mn-ea"/>
              </a:rPr>
              <a:t>선언한 유형이 아닌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다른 종류의 데이터</a:t>
            </a:r>
            <a:r>
              <a:rPr lang="ko-KR" altLang="en-US" sz="1400" dirty="0" smtClean="0">
                <a:latin typeface="+mn-ea"/>
              </a:rPr>
              <a:t>가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들어오려고 하면</a:t>
            </a:r>
            <a:r>
              <a:rPr lang="ko-KR" altLang="en-US" sz="1400" dirty="0" smtClean="0">
                <a:latin typeface="+mn-ea"/>
              </a:rPr>
              <a:t> 데이터베이스는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에러</a:t>
            </a:r>
            <a:r>
              <a:rPr lang="ko-KR" altLang="en-US" sz="1400" dirty="0" smtClean="0">
                <a:latin typeface="+mn-ea"/>
              </a:rPr>
              <a:t>를 발생시킴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34611" y="3471253"/>
            <a:ext cx="2049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CREATE TABLE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5352860" y="3915604"/>
            <a:ext cx="6134290" cy="1883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+mn-ea"/>
              </a:rPr>
              <a:t>테이블 명은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단수형</a:t>
            </a:r>
            <a:r>
              <a:rPr lang="ko-KR" altLang="en-US" sz="1400" dirty="0" smtClean="0">
                <a:latin typeface="+mn-ea"/>
              </a:rPr>
              <a:t> 권고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+mn-ea"/>
              </a:rPr>
              <a:t>테이블 명은 다른 테이블과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중복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되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면 안됨</a:t>
            </a:r>
            <a:endParaRPr lang="en-US" altLang="ko-KR" sz="14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+mn-ea"/>
              </a:rPr>
              <a:t>한 테이블내에서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컬럼 명이 중복되면 안됨</a:t>
            </a:r>
            <a:endParaRPr lang="en-US" altLang="ko-KR" sz="14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+mn-ea"/>
              </a:rPr>
              <a:t>테이블 생성 문 끝은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‘;’</a:t>
            </a:r>
            <a:r>
              <a:rPr lang="ko-KR" altLang="en-US" sz="1400" dirty="0" smtClean="0">
                <a:latin typeface="+mn-ea"/>
              </a:rPr>
              <a:t>로 끝나야 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데이터 유형</a:t>
            </a:r>
            <a:r>
              <a:rPr lang="ko-KR" altLang="en-US" sz="1400" dirty="0" smtClean="0">
                <a:latin typeface="+mn-ea"/>
              </a:rPr>
              <a:t>은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반드시 지정</a:t>
            </a:r>
            <a:r>
              <a:rPr lang="ko-KR" altLang="en-US" sz="1400" dirty="0" smtClean="0">
                <a:latin typeface="+mn-ea"/>
              </a:rPr>
              <a:t> 해야함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+mn-ea"/>
              </a:rPr>
              <a:t>테이블 명과 칼럼 명은 반드시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 문자로 시작</a:t>
            </a:r>
            <a:r>
              <a:rPr lang="ko-KR" altLang="en-US" sz="1400" dirty="0" smtClean="0">
                <a:latin typeface="+mn-ea"/>
              </a:rPr>
              <a:t>해야함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A-Z, a-z, 0-9, _, $, #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문자만 허용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32438" y="3915604"/>
            <a:ext cx="3256085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SQLD.TB_DEPT_TEMP PURGE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SQLD.TB_DEPT_TEMP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DEPT_CD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DEPT_NM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UPPER_DEPT_CD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SQLD.TB_DEPT_TEMP PURGE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DA8939-963A-4728-B6AA-C322EBE633B8}"/>
              </a:ext>
            </a:extLst>
          </p:cNvPr>
          <p:cNvSpPr/>
          <p:nvPr/>
        </p:nvSpPr>
        <p:spPr>
          <a:xfrm>
            <a:off x="3852024" y="3655919"/>
            <a:ext cx="415776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en-US" altLang="ko-KR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DROP TABLE</a:t>
            </a:r>
            <a:r>
              <a:rPr lang="ko-KR" altLang="en-US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시 에러가 발생해도 바로 </a:t>
            </a:r>
            <a:r>
              <a:rPr lang="en-US" altLang="ko-KR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CREATE TABLE </a:t>
            </a:r>
            <a:r>
              <a:rPr lang="ko-KR" altLang="en-US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실행하면됨 </a:t>
            </a:r>
            <a:endParaRPr lang="en-US" altLang="ko-KR" sz="1050" dirty="0">
              <a:solidFill>
                <a:srgbClr val="FF0000"/>
              </a:solidFill>
              <a:latin typeface="Noto Sans Mono CJK JP Regular" panose="020B0500000000000000" pitchFamily="34" charset="-127"/>
              <a:ea typeface="Noto Sans Mono CJK JP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0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4611" y="311312"/>
            <a:ext cx="130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제약조건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DDL</a:t>
            </a:r>
            <a:br>
              <a:rPr lang="en-US" altLang="ko-KR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17736" y="680644"/>
            <a:ext cx="10483071" cy="68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제약조건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(CONSTRAINT)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이란 사용자가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원하는 조건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의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데이터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만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유지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하기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생성함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데이터의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무결성을 유지하기 위한 데이터베이스의 보편적인 방법으로 테이블의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특정 칼럼에 설정하는 제약</a:t>
            </a:r>
            <a:endParaRPr lang="ko-KR" altLang="en-US" sz="1600" dirty="0">
              <a:solidFill>
                <a:srgbClr val="0000FF"/>
              </a:solidFill>
              <a:latin typeface="Noto Sans Mono CJK KR Bold" panose="020B0800000000000000" pitchFamily="34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61688"/>
              </p:ext>
            </p:extLst>
          </p:nvPr>
        </p:nvGraphicFramePr>
        <p:xfrm>
          <a:off x="1517736" y="1811533"/>
          <a:ext cx="10483071" cy="27207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8404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8254667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2119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643740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(Primary Key)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저장된 행을 고유하게 식별하기 위함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하나에 테이블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단 하나의 기본 키만 정의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가능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키 생성 시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DBMS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자동으로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UNIQUE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인덱스를 생성 </a:t>
                      </a:r>
                      <a:endParaRPr lang="en-US" altLang="ko-KR" sz="1400" kern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키 컬럼에는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NULL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입력 불가 </a:t>
                      </a:r>
                      <a:endParaRPr lang="en-US" altLang="ko-KR" sz="1400" kern="12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41972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고유 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(Unique Key)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저장된 행 데이터를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고유하게 식별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하기 위해 생성</a:t>
                      </a: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은 입력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241659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NOT NULL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값의 입력을 금지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필수적으로 값이 들어가야하는 칼럼이 됨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  <a:tr h="241659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CHECK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입력할 수 있는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값 종류 및 범위를 제한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66180"/>
                  </a:ext>
                </a:extLst>
              </a:tr>
              <a:tr h="241659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외래 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(Foreign Key)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다른 테이블의 기본 키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외래 키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지정하는 경우 생성함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참조무결성제약조건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25295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517736" y="1472979"/>
            <a:ext cx="1896673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latin typeface="Noto Sans Mono CJK KR Bold" panose="020B0800000000000000" pitchFamily="34" charset="-127"/>
              </a:rPr>
              <a:t>제약 조건의 종류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517735" y="4764070"/>
            <a:ext cx="10483071" cy="112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+mn-ea"/>
              </a:rPr>
              <a:t>NULL(ASCII </a:t>
            </a:r>
            <a:r>
              <a:rPr lang="ko-KR" altLang="en-US" sz="1400" dirty="0">
                <a:latin typeface="+mn-ea"/>
              </a:rPr>
              <a:t>코드 </a:t>
            </a:r>
            <a:r>
              <a:rPr lang="en-US" altLang="ko-KR" sz="1400" dirty="0">
                <a:latin typeface="+mn-ea"/>
              </a:rPr>
              <a:t>00</a:t>
            </a:r>
            <a:r>
              <a:rPr lang="ko-KR" altLang="en-US" sz="1400" dirty="0">
                <a:latin typeface="+mn-ea"/>
              </a:rPr>
              <a:t>번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은 공백</a:t>
            </a:r>
            <a:r>
              <a:rPr lang="en-US" altLang="ko-KR" sz="1400" dirty="0">
                <a:latin typeface="+mn-ea"/>
              </a:rPr>
              <a:t>(BLANK, ASCII </a:t>
            </a:r>
            <a:r>
              <a:rPr lang="ko-KR" altLang="en-US" sz="1400" dirty="0">
                <a:latin typeface="+mn-ea"/>
              </a:rPr>
              <a:t>코드 </a:t>
            </a:r>
            <a:r>
              <a:rPr lang="en-US" altLang="ko-KR" sz="1400" dirty="0">
                <a:latin typeface="+mn-ea"/>
              </a:rPr>
              <a:t>32</a:t>
            </a:r>
            <a:r>
              <a:rPr lang="ko-KR" altLang="en-US" sz="1400" dirty="0">
                <a:latin typeface="+mn-ea"/>
              </a:rPr>
              <a:t>번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이나 숫자 </a:t>
            </a:r>
            <a:r>
              <a:rPr lang="en-US" altLang="ko-KR" sz="1400" dirty="0">
                <a:latin typeface="+mn-ea"/>
              </a:rPr>
              <a:t>0(ZERO, ASCII 48)</a:t>
            </a:r>
            <a:r>
              <a:rPr lang="ko-KR" altLang="en-US" sz="1400" dirty="0">
                <a:latin typeface="+mn-ea"/>
              </a:rPr>
              <a:t>과는 전혀 다른 값이며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조건에 맞는 데이터가 없을 때의 </a:t>
            </a:r>
            <a:r>
              <a:rPr lang="ko-KR" altLang="en-US" sz="1400" dirty="0" smtClean="0">
                <a:latin typeface="+mn-ea"/>
              </a:rPr>
              <a:t>공 집합과도 </a:t>
            </a:r>
            <a:r>
              <a:rPr lang="ko-KR" altLang="en-US" sz="1400" dirty="0">
                <a:latin typeface="+mn-ea"/>
              </a:rPr>
              <a:t>다르다</a:t>
            </a:r>
            <a:r>
              <a:rPr lang="en-US" altLang="ko-KR" sz="1400" dirty="0">
                <a:latin typeface="+mn-ea"/>
              </a:rPr>
              <a:t>. </a:t>
            </a:r>
            <a:r>
              <a:rPr lang="en-US" altLang="ko-KR" sz="1400" dirty="0" smtClean="0">
                <a:latin typeface="+mn-ea"/>
              </a:rPr>
              <a:t>“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NULL”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은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“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아직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정의되지 않은 미지의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값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”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이거나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“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현재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데이터를 입력하지 못하는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경우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”</a:t>
            </a:r>
            <a:r>
              <a:rPr lang="ko-KR" altLang="en-US" sz="1400" dirty="0" smtClean="0">
                <a:latin typeface="+mn-ea"/>
              </a:rPr>
              <a:t>를 의미</a:t>
            </a:r>
            <a:endParaRPr lang="en-US" altLang="ko-KR" sz="14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+mn-ea"/>
              </a:rPr>
              <a:t>데이터 입력 시에 칼럼의 값이 지정되어 있지 않을 경우 기본값</a:t>
            </a:r>
            <a:r>
              <a:rPr lang="en-US" altLang="ko-KR" sz="1400" dirty="0">
                <a:latin typeface="+mn-ea"/>
              </a:rPr>
              <a:t>(DEFAULT)</a:t>
            </a:r>
            <a:r>
              <a:rPr lang="ko-KR" altLang="en-US" sz="1400" dirty="0">
                <a:latin typeface="+mn-ea"/>
              </a:rPr>
              <a:t>을 사전에 설정할 수 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데이터 </a:t>
            </a:r>
            <a:r>
              <a:rPr lang="ko-KR" altLang="en-US" sz="1400" dirty="0" smtClean="0">
                <a:latin typeface="+mn-ea"/>
              </a:rPr>
              <a:t>입력 시 </a:t>
            </a:r>
            <a:r>
              <a:rPr lang="ko-KR" altLang="en-US" sz="1400" dirty="0">
                <a:latin typeface="+mn-ea"/>
              </a:rPr>
              <a:t>명시된 값을 지정하지 않은 경우에 </a:t>
            </a:r>
            <a:r>
              <a:rPr lang="en-US" altLang="ko-KR" sz="1400" dirty="0">
                <a:latin typeface="+mn-ea"/>
              </a:rPr>
              <a:t>NULL </a:t>
            </a:r>
            <a:r>
              <a:rPr lang="ko-KR" altLang="en-US" sz="1400" dirty="0">
                <a:latin typeface="+mn-ea"/>
              </a:rPr>
              <a:t>값이 입력되고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DEFAULT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값</a:t>
            </a:r>
            <a:r>
              <a:rPr lang="ko-KR" altLang="en-US" sz="1400" dirty="0">
                <a:latin typeface="+mn-ea"/>
              </a:rPr>
              <a:t>을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정의</a:t>
            </a:r>
            <a:r>
              <a:rPr lang="ko-KR" altLang="en-US" sz="1400" dirty="0">
                <a:latin typeface="+mn-ea"/>
              </a:rPr>
              <a:t>했다면 해당 칼럼에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NULL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값이 입력되지 않고</a:t>
            </a:r>
            <a:r>
              <a:rPr lang="ko-KR" altLang="en-US" sz="1400" dirty="0">
                <a:latin typeface="+mn-ea"/>
              </a:rPr>
              <a:t> 사전에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정의된 기본 값</a:t>
            </a:r>
            <a:r>
              <a:rPr lang="ko-KR" altLang="en-US" sz="1400" dirty="0">
                <a:latin typeface="+mn-ea"/>
              </a:rPr>
              <a:t>이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자동으로 입력</a:t>
            </a:r>
          </a:p>
        </p:txBody>
      </p:sp>
    </p:spTree>
    <p:extLst>
      <p:ext uri="{BB962C8B-B14F-4D97-AF65-F5344CB8AC3E}">
        <p14:creationId xmlns:p14="http://schemas.microsoft.com/office/powerpoint/2010/main" val="216979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2084" y="232106"/>
            <a:ext cx="3767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테이블 생성 및 제약 조건 생성 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DDL</a:t>
            </a:r>
            <a:br>
              <a:rPr lang="en-US" altLang="ko-KR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17735" y="592330"/>
            <a:ext cx="3456395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latin typeface="Noto Sans Mono CJK KR Bold" panose="020B0800000000000000" pitchFamily="34" charset="-127"/>
              </a:rPr>
              <a:t>TB_DEPT </a:t>
            </a:r>
            <a:r>
              <a:rPr lang="ko-KR" altLang="en-US" sz="1400" dirty="0" smtClean="0">
                <a:latin typeface="Noto Sans Mono CJK KR Bold" panose="020B0800000000000000" pitchFamily="34" charset="-127"/>
              </a:rPr>
              <a:t>테이블 생성 및 기본 키 생성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517736" y="898405"/>
            <a:ext cx="872354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SQLD.TB_DEPT_TEMP PURGE; 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SQLD.TB_DEPT_TEMP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DEPT_CD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DEPT_NM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UPPER_DEPT_CD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SQLD.TB_DEPT_TEMP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PK_TB_DEPT_TEMP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(DEPT_CD)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1513666" y="2283400"/>
            <a:ext cx="3276859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Noto Sans Mono CJK KR Bold" panose="020B0800000000000000" pitchFamily="34" charset="-127"/>
              </a:rPr>
              <a:t>TB_EMP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테이블 생성 및 </a:t>
            </a:r>
            <a:r>
              <a:rPr lang="ko-KR" altLang="en-US" sz="1400" dirty="0" smtClean="0">
                <a:latin typeface="Noto Sans Mono CJK KR Bold" panose="020B0800000000000000" pitchFamily="34" charset="-127"/>
              </a:rPr>
              <a:t>기본 키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생성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17736" y="2580367"/>
            <a:ext cx="8723544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SQLD.TB_EMP_TEMP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PURGE; </a:t>
            </a:r>
            <a:endParaRPr lang="en-US" altLang="ko-KR" sz="1200" b="1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SQLD.TB_EMP_TEMP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EMP_NO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EMP_NM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BIRTH_DE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LUNAR_YN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SEX_CD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ADDR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TEL_NO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150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FINAL_EDU_SE_CD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SAL_TRANS_BANK_CD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SAL_TRANS_ACCNT_NO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DIRECT_MANAGER_EMP_NO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DEPT_CD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SQLD.TB_EMP_TEMP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PK_TB_EMP_TEMP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(EMP_NO)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513666" y="5904809"/>
            <a:ext cx="5793574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Noto Sans Mono CJK KR Bold" panose="020B0800000000000000" pitchFamily="34" charset="-127"/>
              </a:rPr>
              <a:t>TB_EMP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테이블에 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TB_DEPT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테이블의 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DEPT_CD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칼럼을 참조하는 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FK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생성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13666" y="6212587"/>
            <a:ext cx="1048783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SQLD.TB_EMP_TEMP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FK_TB_EMP_TEMP_01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(DEPT_CD)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SQLD.TB_DEPT_TEMP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(DEPT_CD)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DA8939-963A-4728-B6AA-C322EBE633B8}"/>
              </a:ext>
            </a:extLst>
          </p:cNvPr>
          <p:cNvSpPr/>
          <p:nvPr/>
        </p:nvSpPr>
        <p:spPr>
          <a:xfrm>
            <a:off x="4546616" y="898404"/>
            <a:ext cx="415776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en-US" altLang="ko-KR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DROP TABLE</a:t>
            </a:r>
            <a:r>
              <a:rPr lang="ko-KR" altLang="en-US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시 에러가 발생해도 바로 </a:t>
            </a:r>
            <a:r>
              <a:rPr lang="en-US" altLang="ko-KR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CREATE TABLE </a:t>
            </a:r>
            <a:r>
              <a:rPr lang="ko-KR" altLang="en-US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실행하면됨 </a:t>
            </a:r>
            <a:endParaRPr lang="en-US" altLang="ko-KR" sz="1050" dirty="0">
              <a:solidFill>
                <a:srgbClr val="FF0000"/>
              </a:solidFill>
              <a:latin typeface="Noto Sans Mono CJK JP Regular" panose="020B0500000000000000" pitchFamily="34" charset="-127"/>
              <a:ea typeface="Noto Sans Mono CJK JP Regular" panose="020B05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DA8939-963A-4728-B6AA-C322EBE633B8}"/>
              </a:ext>
            </a:extLst>
          </p:cNvPr>
          <p:cNvSpPr/>
          <p:nvPr/>
        </p:nvSpPr>
        <p:spPr>
          <a:xfrm>
            <a:off x="4479208" y="2591177"/>
            <a:ext cx="415776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en-US" altLang="ko-KR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DROP TABLE</a:t>
            </a:r>
            <a:r>
              <a:rPr lang="ko-KR" altLang="en-US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시 에러가 발생해도 바로 </a:t>
            </a:r>
            <a:r>
              <a:rPr lang="en-US" altLang="ko-KR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CREATE TABLE </a:t>
            </a:r>
            <a:r>
              <a:rPr lang="ko-KR" altLang="en-US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실행하면됨 </a:t>
            </a:r>
            <a:endParaRPr lang="en-US" altLang="ko-KR" sz="1050" dirty="0">
              <a:solidFill>
                <a:srgbClr val="FF0000"/>
              </a:solidFill>
              <a:latin typeface="Noto Sans Mono CJK JP Regular" panose="020B0500000000000000" pitchFamily="34" charset="-127"/>
              <a:ea typeface="Noto Sans Mono CJK JP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6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4611" y="311312"/>
            <a:ext cx="1868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ALTER TABLE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DDL</a:t>
            </a:r>
            <a:br>
              <a:rPr lang="en-US" altLang="ko-KR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11767" y="1071012"/>
            <a:ext cx="126509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Noto Sans Mono CJK KR Bold" panose="020B0800000000000000" pitchFamily="34" charset="-127"/>
              </a:rPr>
              <a:t>ADD COLUMN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517737" y="680644"/>
            <a:ext cx="5606964" cy="3877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칼럼을 추가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/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삭제하거나 제약조건을 추가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/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삭제하는 작업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3051" y="1349659"/>
            <a:ext cx="473487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SQLD.TB_EMP_TEMP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(MARRIED_YN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523051" y="1651502"/>
            <a:ext cx="135485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Noto Sans Mono CJK KR Bold" panose="020B0800000000000000" pitchFamily="34" charset="-127"/>
              </a:rPr>
              <a:t>DROP COLUMN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3051" y="1921841"/>
            <a:ext cx="460254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SQLD.TB_EMP_TEMP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MARRIED_YN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1511767" y="2231992"/>
            <a:ext cx="1534394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Noto Sans Mono CJK KR Bold" panose="020B0800000000000000" pitchFamily="34" charset="-127"/>
              </a:rPr>
              <a:t>MODIFY COLUMN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11767" y="2494023"/>
            <a:ext cx="767033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SQLD.TB_EMP_TEMP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(MARRIED_YN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SQLD.TB_EMP_TEMP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MODIFY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(MARRIED_YN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'N'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NOVALIDATE)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SQLD.TB_EMP_TEMP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MARRIED_YN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1523051" y="3160353"/>
            <a:ext cx="1534394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Noto Sans Mono CJK KR Bold" panose="020B0800000000000000" pitchFamily="34" charset="-127"/>
              </a:rPr>
              <a:t>RENAME COLUMN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11767" y="3438558"/>
            <a:ext cx="302213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SQLD.TB_EMP_TEMP_2 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SQLD.TB_EMP_TEMP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SQLD.TB_EMP_TEMP_2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TEL_NO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PHONE_NO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SQLD.TB_EMP_TEMP_2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RENAME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PHONE_NO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TEL_NO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511767" y="5087174"/>
            <a:ext cx="1713931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Noto Sans Mono CJK KR Bold" panose="020B0800000000000000" pitchFamily="34" charset="-127"/>
              </a:rPr>
              <a:t>DROP CONSTRAINT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11767" y="5394951"/>
            <a:ext cx="55370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SQLD.TB_EMP_TEMP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FK_TB_EMP_TEMP_01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23051" y="5755877"/>
            <a:ext cx="1624163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Noto Sans Mono CJK KR Bold" panose="020B0800000000000000" pitchFamily="34" charset="-127"/>
              </a:rPr>
              <a:t>ADD CONSTRAINT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1766" y="6060083"/>
            <a:ext cx="542243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SQLD.TB_EMP_TEMP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FK_TB_EMP_TEMP_01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(DEPT_CD)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SQLD.TB_DEPT_TEMP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(DEPT_CD)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6319160" y="1349659"/>
            <a:ext cx="526493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+mn-ea"/>
              </a:rPr>
              <a:t>추가되는 칼럼은 </a:t>
            </a:r>
            <a:r>
              <a:rPr lang="ko-KR" altLang="en-US" sz="1200" dirty="0">
                <a:latin typeface="+mn-ea"/>
              </a:rPr>
              <a:t>테이블의 마지막 칼럼이 되며 칼럼의 위치를 지정할 수는 </a:t>
            </a:r>
            <a:r>
              <a:rPr lang="ko-KR" altLang="en-US" sz="1200" dirty="0" smtClean="0">
                <a:latin typeface="+mn-ea"/>
              </a:rPr>
              <a:t>없음</a:t>
            </a:r>
            <a:r>
              <a:rPr lang="en-US" altLang="ko-KR" sz="1200" dirty="0" smtClean="0">
                <a:latin typeface="+mn-ea"/>
              </a:rPr>
              <a:t>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6200983" y="1915662"/>
            <a:ext cx="526493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+mn-ea"/>
              </a:rPr>
              <a:t>한 번 삭제된 칼럼은 복구가 불가능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9300175" y="2494023"/>
            <a:ext cx="264417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칼럼의 크기</a:t>
            </a:r>
            <a:r>
              <a:rPr lang="ko-KR" altLang="en-US" sz="1200" dirty="0">
                <a:latin typeface="+mn-ea"/>
              </a:rPr>
              <a:t>를 늘릴 수는 있지만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줄이지는 못함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NULL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값만 가지고 있거나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아무 행도 없으면 줄일 수 있음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DEFAULT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값을 바꾸면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변경 작업 이후 발생</a:t>
            </a:r>
            <a:r>
              <a:rPr lang="ko-KR" altLang="en-US" sz="1200" dirty="0">
                <a:latin typeface="+mn-ea"/>
              </a:rPr>
              <a:t>하는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행 삽입</a:t>
            </a:r>
            <a:r>
              <a:rPr lang="ko-KR" altLang="en-US" sz="1200" dirty="0">
                <a:latin typeface="+mn-ea"/>
              </a:rPr>
              <a:t>에만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영향</a:t>
            </a:r>
            <a:r>
              <a:rPr lang="ko-KR" altLang="en-US" sz="1200" dirty="0">
                <a:latin typeface="+mn-ea"/>
              </a:rPr>
              <a:t>을 미침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4637321" y="4083488"/>
            <a:ext cx="330652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n-ea"/>
              </a:rPr>
              <a:t>ANSI/ISO</a:t>
            </a:r>
            <a:r>
              <a:rPr lang="ko-KR" altLang="en-US" sz="1200" dirty="0">
                <a:latin typeface="+mn-ea"/>
              </a:rPr>
              <a:t>에 명시되어 있는 기능이 아니고 </a:t>
            </a:r>
            <a:r>
              <a:rPr lang="en-US" altLang="ko-KR" sz="1200" dirty="0">
                <a:latin typeface="+mn-ea"/>
              </a:rPr>
              <a:t>Oracle </a:t>
            </a:r>
            <a:r>
              <a:rPr lang="ko-KR" altLang="en-US" sz="1200" dirty="0">
                <a:latin typeface="+mn-ea"/>
              </a:rPr>
              <a:t>등 일부 </a:t>
            </a:r>
            <a:r>
              <a:rPr lang="en-US" altLang="ko-KR" sz="1200" dirty="0">
                <a:latin typeface="+mn-ea"/>
              </a:rPr>
              <a:t>DBMS</a:t>
            </a:r>
            <a:r>
              <a:rPr lang="ko-KR" altLang="en-US" sz="1200" dirty="0">
                <a:latin typeface="+mn-ea"/>
              </a:rPr>
              <a:t>에서만 지원하는 기능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7048861" y="6060083"/>
            <a:ext cx="489549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+mn-ea"/>
              </a:rPr>
              <a:t>참조 무결성 </a:t>
            </a:r>
            <a:r>
              <a:rPr lang="ko-KR" altLang="en-US" sz="1200" dirty="0">
                <a:latin typeface="+mn-ea"/>
              </a:rPr>
              <a:t>제약조건을 생성함으로써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TB_EMP_TEMP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테이블의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DEPT_CD</a:t>
            </a:r>
            <a:r>
              <a:rPr lang="ko-KR" altLang="en-US" sz="1200" dirty="0">
                <a:latin typeface="+mn-ea"/>
              </a:rPr>
              <a:t> 칼럼의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들어가는 값</a:t>
            </a:r>
            <a:r>
              <a:rPr lang="ko-KR" altLang="en-US" sz="1200" dirty="0">
                <a:latin typeface="+mn-ea"/>
              </a:rPr>
              <a:t>은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TB_DEPT_TEMP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테이블의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DEPT_CD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칼럼에 존재</a:t>
            </a:r>
            <a:r>
              <a:rPr lang="ko-KR" altLang="en-US" sz="1200" dirty="0">
                <a:latin typeface="+mn-ea"/>
              </a:rPr>
              <a:t>해야 한다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28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4611" y="311312"/>
            <a:ext cx="2127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RENAME TABLE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DDL</a:t>
            </a:r>
            <a:br>
              <a:rPr lang="en-US" altLang="ko-KR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17737" y="680644"/>
            <a:ext cx="2959014" cy="3877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테이블 명을 변경할 수 있다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17736" y="1091024"/>
            <a:ext cx="394961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RENAME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TB_EMP_TEMP_2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TB_EMP_TEMP_3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34611" y="1584404"/>
            <a:ext cx="2391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TRUNCATE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TABLE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17736" y="1953736"/>
            <a:ext cx="10483071" cy="3877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테이블의 데이터를 비운다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TRUNCATE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명령 수행 시 삭제한 데이터를 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ROLLBACK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이 불가능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하다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  <a:endParaRPr lang="ko-KR" altLang="en-US" sz="1600" b="1" dirty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7736" y="2358553"/>
            <a:ext cx="356379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TRUNCATE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SQLD.TB_EMP_TEMP_3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1434611" y="2758565"/>
            <a:ext cx="183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DROP TABLE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17736" y="3127897"/>
            <a:ext cx="10483071" cy="3671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테이블을 제거한다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  <a:endParaRPr lang="ko-KR" altLang="en-US" sz="1600" b="1" dirty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7736" y="3565503"/>
            <a:ext cx="310188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SQLD.TB_EMP_TEMP_3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17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3-3. DML</a:t>
            </a:r>
            <a:r>
              <a:rPr lang="en-US" altLang="ko-KR" sz="3600" dirty="0"/>
              <a:t>(DATA MANIPULATION LANGUAGE)</a:t>
            </a:r>
            <a:endParaRPr lang="ko-KR" altLang="en-US" sz="36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03. SQL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9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3581"/>
            <a:ext cx="146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INSERT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SQLD</a:t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SQL</a:t>
            </a:r>
            <a:r>
              <a:rPr lang="ko-KR" altLang="en-US" dirty="0" smtClean="0">
                <a:latin typeface="+mn-ea"/>
              </a:rPr>
              <a:t>기본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DML</a:t>
            </a:r>
            <a:endParaRPr lang="ko-KR" altLang="en-US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88476" y="662913"/>
            <a:ext cx="1013167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T (T.CERTI_CD, T.CERTI_NM, T.ISSUE_INSTI_NM)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'100021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'SQLD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합격패스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패스트캠퍼스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88476" y="1174658"/>
            <a:ext cx="246477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A.CERTI_CD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'100021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58537" y="2131375"/>
            <a:ext cx="157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UPDATE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88476" y="2528716"/>
            <a:ext cx="394188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 A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A.ISSUE_INSTI_NM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패스트캠퍼스온라인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A.CERTI_CD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'100021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630732" y="2528716"/>
            <a:ext cx="246477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A.CERTI_CD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'100021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390649" y="4146008"/>
            <a:ext cx="150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DELETE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88476" y="4641060"/>
            <a:ext cx="394188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A.CERTI_CD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'100021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659315" y="4641060"/>
            <a:ext cx="246477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A.CERTI_CD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'100021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297" y="5539865"/>
            <a:ext cx="3318235" cy="22624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9087679" y="5542139"/>
            <a:ext cx="88499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+mn-ea"/>
              </a:rPr>
              <a:t>공집합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163" y="1182717"/>
            <a:ext cx="3073138" cy="433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061" y="3427521"/>
            <a:ext cx="33528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3581"/>
            <a:ext cx="1501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SELECT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DML</a:t>
            </a:r>
            <a:endParaRPr lang="ko-KR" altLang="en-US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67608" y="662913"/>
            <a:ext cx="250873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A.CERTI_CD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A.CERTI_NM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A.ISSUE_INSTI_NM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A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4279316" y="662913"/>
            <a:ext cx="2311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+mn-ea"/>
              </a:rPr>
              <a:t>출력하고 싶은 </a:t>
            </a:r>
            <a:r>
              <a:rPr lang="ko-KR" altLang="en-US" sz="1200" dirty="0" smtClean="0">
                <a:latin typeface="+mn-ea"/>
              </a:rPr>
              <a:t>칼럼 명을 </a:t>
            </a:r>
            <a:r>
              <a:rPr lang="ko-KR" altLang="en-US" sz="1200" dirty="0">
                <a:latin typeface="+mn-ea"/>
              </a:rPr>
              <a:t>기재함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608" y="1641230"/>
            <a:ext cx="40005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3581"/>
            <a:ext cx="288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SELECT DISTINCT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DML</a:t>
            </a:r>
            <a:endParaRPr lang="ko-KR" altLang="en-US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6424641" y="662913"/>
            <a:ext cx="479269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n-ea"/>
              </a:rPr>
              <a:t>ISSUE_INSTI_NM </a:t>
            </a:r>
            <a:r>
              <a:rPr lang="ko-KR" altLang="en-US" sz="1200" dirty="0">
                <a:latin typeface="+mn-ea"/>
              </a:rPr>
              <a:t>칼럼 값 기준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중복을 제거</a:t>
            </a:r>
            <a:r>
              <a:rPr lang="ko-KR" altLang="en-US" sz="1200" dirty="0">
                <a:latin typeface="+mn-ea"/>
              </a:rPr>
              <a:t>한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유일한 값</a:t>
            </a:r>
            <a:r>
              <a:rPr lang="ko-KR" altLang="en-US" sz="1200" dirty="0">
                <a:latin typeface="+mn-ea"/>
              </a:rPr>
              <a:t>만을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출력</a:t>
            </a:r>
            <a:r>
              <a:rPr lang="ko-KR" altLang="en-US" sz="1200" dirty="0">
                <a:latin typeface="+mn-ea"/>
              </a:rPr>
              <a:t>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09346" y="662913"/>
            <a:ext cx="288680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DISTINCT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A.ISSUE_INSTI_NM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A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1" y="662913"/>
            <a:ext cx="1791093" cy="14800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509346" y="2183429"/>
            <a:ext cx="1720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SELECT *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09346" y="2588209"/>
            <a:ext cx="223617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A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7705593" y="2588209"/>
            <a:ext cx="308011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latin typeface="+mn-ea"/>
              </a:rPr>
              <a:t>“*”</a:t>
            </a:r>
            <a:r>
              <a:rPr lang="ko-KR" altLang="en-US" sz="1200" dirty="0" smtClean="0">
                <a:latin typeface="+mn-ea"/>
              </a:rPr>
              <a:t>로 </a:t>
            </a:r>
            <a:r>
              <a:rPr lang="ko-KR" altLang="en-US" sz="1200" dirty="0">
                <a:latin typeface="+mn-ea"/>
              </a:rPr>
              <a:t>조회하면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모든 컬럼이 조회</a:t>
            </a:r>
            <a:r>
              <a:rPr lang="ko-KR" altLang="en-US" sz="1200" dirty="0">
                <a:latin typeface="+mn-ea"/>
              </a:rPr>
              <a:t>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216" y="2588209"/>
            <a:ext cx="3712684" cy="410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3581"/>
            <a:ext cx="177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ALIAS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지정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DML</a:t>
            </a:r>
            <a:endParaRPr lang="ko-KR" altLang="en-US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5151404" y="662913"/>
            <a:ext cx="3249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AS</a:t>
            </a:r>
            <a:r>
              <a:rPr lang="ko-KR" altLang="en-US" sz="1200" dirty="0">
                <a:latin typeface="+mn-ea"/>
              </a:rPr>
              <a:t>를 이용하여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컬럼의 이름을 지정</a:t>
            </a:r>
            <a:r>
              <a:rPr lang="ko-KR" altLang="en-US" sz="1200" dirty="0">
                <a:latin typeface="+mn-ea"/>
              </a:rPr>
              <a:t>할 수 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00200" y="662913"/>
            <a:ext cx="343852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A.CERTI_CD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자격증코드</a:t>
            </a:r>
            <a:endParaRPr lang="ko-KR" alt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A.CERTI_NM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자격증명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A.ISSUE_INSTI_NM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발급기관명</a:t>
            </a:r>
            <a:endParaRPr lang="ko-KR" alt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A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00200"/>
            <a:ext cx="4067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5893" y="292758"/>
            <a:ext cx="172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데이터베이스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16604" y="680859"/>
            <a:ext cx="10041996" cy="1865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넓은 의미에서의 데이터베이스는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일상적인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정보들을 모아 놓은 것 자체를 의미한다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일반적으로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데이터베이스라고 말할 때는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특정 기업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이나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조직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또는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개인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 필요에 의해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(ex: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부가가치가 발생하는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)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데이터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를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일정한 형태로 저장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해 놓은 것을 의미한다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Noto Sans Mono CJK KR Bold" panose="020B0800000000000000" pitchFamily="34" charset="-127"/>
              </a:rPr>
              <a:t>사용자들은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보다 </a:t>
            </a:r>
            <a:r>
              <a:rPr lang="ko-KR" altLang="en-US" sz="1600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효율적인 데이터의 관리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 뿐만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아니라 예기치 못한 사건으로 인한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데이터의 손상을 피하고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,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필요시 필요한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데이터를 복구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하기 위한 강력한 기능의 소프트웨어를 필요로 하게 되었고 이러한 기본적인 요구사항을 만족시켜주는 시스템을 </a:t>
            </a:r>
            <a:r>
              <a:rPr lang="en-US" altLang="ko-KR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DBMS(Database Management System)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라고 한다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 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관계형데이터베이스개요</a:t>
            </a:r>
            <a:endParaRPr lang="en-US" altLang="ko-KR" dirty="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435893" y="2674080"/>
            <a:ext cx="490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관계형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데이터베이스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(Relational Database)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616604" y="3043412"/>
            <a:ext cx="10041996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관계형 데이터베이스는 정규화를 통한 합리적인 테이블 모델링을 통해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이상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(ANOMALY)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현상을 제거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하고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데이터 중복을 피할 수 있으며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동시성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관리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병행 제어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를 통해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많은 사용자들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동시에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데이터를 공유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및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조작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할 수 있는 기능을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제공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관계형 데이터베이스는 메타 데이터를 총괄 관리할 수 있기 때문에 데이터의 성격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,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속성 또는 표현 방법 등을 체계화할 수 있고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,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데이터 표준화를 통한 데이터 품질을 확보할 수 있는 장점을 가지고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있음</a:t>
            </a:r>
            <a:endParaRPr lang="en-US" altLang="ko-KR" sz="16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latin typeface="Noto Sans Mono CJK KR Bold" panose="020B0800000000000000" pitchFamily="34" charset="-127"/>
              </a:rPr>
              <a:t>DBMS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는 인증된 사용자만이 참조할 수 있도록 </a:t>
            </a:r>
            <a:r>
              <a:rPr lang="ko-KR" altLang="en-US" sz="1600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보안 기능을 제공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하고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있다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테이블 생성 시에 사용할 수 있는 다양한 제약조건을 이용하여 사용자가 실수로 조건에 위배되는 데이터를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입력 한다든지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,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관계를 연결하는 중요 데이터를 삭제하는 것을 방지하여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데이터 무결성</a:t>
            </a:r>
            <a:r>
              <a:rPr lang="en-US" altLang="ko-KR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(Integrity)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을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보장</a:t>
            </a:r>
            <a:endParaRPr lang="en-US" altLang="ko-KR" sz="16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latin typeface="Noto Sans Mono CJK KR Bold" panose="020B0800000000000000" pitchFamily="34" charset="-127"/>
              </a:rPr>
              <a:t>DBMS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는 시스템의 갑작스런 장애로부터 사용자가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입력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수정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삭제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하던 데이터가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제대로 반영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될 수 있도록 보장해주는 기능과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시스템 다운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재해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 등의 상황에서도 데이터를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회복</a:t>
            </a:r>
            <a:r>
              <a:rPr lang="en-US" altLang="ko-KR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/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복구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할 수 있는 기능을 제공</a:t>
            </a:r>
          </a:p>
        </p:txBody>
      </p:sp>
    </p:spTree>
    <p:extLst>
      <p:ext uri="{BB962C8B-B14F-4D97-AF65-F5344CB8AC3E}">
        <p14:creationId xmlns:p14="http://schemas.microsoft.com/office/powerpoint/2010/main" val="35346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3581"/>
            <a:ext cx="381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합성 연산자를 이용한 문자열 연결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DML</a:t>
            </a:r>
            <a:endParaRPr lang="ko-KR" altLang="en-US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5321895" y="1404937"/>
            <a:ext cx="360303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n-ea"/>
              </a:rPr>
              <a:t>“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||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연산자를 이용하여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문자열을 연결</a:t>
            </a:r>
            <a:r>
              <a:rPr lang="ko-KR" altLang="en-US" sz="1200" dirty="0">
                <a:latin typeface="+mn-ea"/>
              </a:rPr>
              <a:t>할 수 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49995" y="662913"/>
            <a:ext cx="737493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A.CERTI_NM ||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'('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A.CERTI_CD ||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')'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'-'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A.ISSUE_INSTI_NM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CERTI_INFO         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A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995" y="1404937"/>
            <a:ext cx="35147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3581"/>
            <a:ext cx="3932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DUAL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테이블을 이용한 연산 수행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DML</a:t>
            </a:r>
            <a:endParaRPr lang="ko-KR" altLang="en-US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5184734" y="662912"/>
            <a:ext cx="263147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+mn-ea"/>
              </a:rPr>
              <a:t>괄호 안</a:t>
            </a:r>
            <a:r>
              <a:rPr lang="en-US" altLang="ko-KR" sz="1200" dirty="0">
                <a:latin typeface="+mn-ea"/>
              </a:rPr>
              <a:t>”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()</a:t>
            </a:r>
            <a:r>
              <a:rPr lang="en-US" altLang="ko-KR" sz="1200" dirty="0">
                <a:latin typeface="+mn-ea"/>
              </a:rPr>
              <a:t>”</a:t>
            </a:r>
            <a:r>
              <a:rPr lang="ko-KR" altLang="en-US" sz="1200" dirty="0">
                <a:latin typeface="+mn-ea"/>
              </a:rPr>
              <a:t>부터 연산 수행 </a:t>
            </a:r>
            <a:endParaRPr lang="en-US" altLang="ko-KR" sz="12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더하기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후 곱하기 </a:t>
            </a:r>
            <a:r>
              <a:rPr lang="en-US" altLang="ko-KR" sz="1200" dirty="0">
                <a:latin typeface="+mn-ea"/>
              </a:rPr>
              <a:t>3 = 6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n-ea"/>
              </a:rPr>
              <a:t>6 </a:t>
            </a:r>
            <a:r>
              <a:rPr lang="ko-KR" altLang="en-US" sz="1200" dirty="0">
                <a:latin typeface="+mn-ea"/>
              </a:rPr>
              <a:t>나누기 </a:t>
            </a:r>
            <a:r>
              <a:rPr lang="en-US" altLang="ko-KR" sz="1200" dirty="0">
                <a:latin typeface="+mn-ea"/>
              </a:rPr>
              <a:t>6 = 1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+mn-ea"/>
              </a:rPr>
              <a:t>결과는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이 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19250" y="662913"/>
            <a:ext cx="35001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) /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CALC_RESULT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277093"/>
            <a:ext cx="1112363" cy="4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3-4. TCL</a:t>
            </a:r>
            <a:r>
              <a:rPr lang="en-US" altLang="ko-KR" sz="3200" dirty="0"/>
              <a:t>(TRANSACTION CONTROL LANGUAGE)</a:t>
            </a:r>
            <a:endParaRPr lang="ko-KR" altLang="en-US" sz="36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03. SQL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5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4611" y="326042"/>
            <a:ext cx="203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트랜잭션의 특성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9348" y="712532"/>
            <a:ext cx="10158763" cy="9787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트랜잭션은 데이터베이스의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논리적 연산단위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이다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하나의 트랜잭션에는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하나 이상의 </a:t>
            </a:r>
            <a:r>
              <a:rPr lang="en-US" altLang="ko-KR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SQL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문장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이 포함된다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트랜잭션은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분할할 수 없는 최소의 단위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이다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그렇기 때문에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전부 적용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하거나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전부 취소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한다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즉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, TRANSACTION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은 </a:t>
            </a:r>
            <a:r>
              <a:rPr lang="en-US" altLang="ko-KR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ALL OR NOTHING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의 개념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275803"/>
              </p:ext>
            </p:extLst>
          </p:nvPr>
        </p:nvGraphicFramePr>
        <p:xfrm>
          <a:off x="1579348" y="1769070"/>
          <a:ext cx="9874132" cy="2232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8396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7975736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특성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원자성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(Atomicity)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트랜잭션에서 정의된 연산들은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모두 성공적으로 끝나거나 모두 실패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(All or Nothing)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일관성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(Consistency)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트랜잭션이 실행되기 전의 데이터베이스의 내용이 잘못되어 있지 않다면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실행된 이후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데이터베이스의 내용에 잘못이 있으면 안된다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고립성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(Isolation)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트랜잭션이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실행되는 도중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다른 트랜잭션의 영향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받아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잘못된 결과를 만들어서는 안된다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지속성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(Durability)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트랜잭션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성공적으로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수행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되면 그 트랜잭션이 갱신한 데이터베이스의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내용은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영구적으로 저장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 smtClean="0">
                <a:latin typeface="+mn-ea"/>
              </a:rPr>
              <a:t>TCL</a:t>
            </a:r>
            <a:endParaRPr lang="ko-KR" altLang="en-US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579347" y="4079695"/>
            <a:ext cx="10158763" cy="867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+mn-ea"/>
              </a:rPr>
              <a:t>계좌이체는 한 계좌에서 현금이 인출된 후에 다른 계좌로 입금이 </a:t>
            </a:r>
            <a:r>
              <a:rPr lang="ko-KR" altLang="en-US" sz="1400" dirty="0" smtClean="0">
                <a:latin typeface="+mn-ea"/>
              </a:rPr>
              <a:t>되는데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현금이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인출되기 전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다른 계좌에 입금</a:t>
            </a:r>
            <a:r>
              <a:rPr lang="ko-KR" altLang="en-US" sz="1400" dirty="0">
                <a:latin typeface="+mn-ea"/>
              </a:rPr>
              <a:t>이 되는 것은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문제를 발생</a:t>
            </a:r>
            <a:r>
              <a:rPr lang="ko-KR" altLang="en-US" sz="1400" dirty="0">
                <a:latin typeface="+mn-ea"/>
              </a:rPr>
              <a:t>시킬 수 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이체가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결정되기 전까지는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다른 사람</a:t>
            </a:r>
            <a:r>
              <a:rPr lang="ko-KR" altLang="en-US" sz="1400" dirty="0">
                <a:latin typeface="+mn-ea"/>
              </a:rPr>
              <a:t>이 이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계좌의 정보를 변경할 수 없다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이것을 보통 문에 자물쇠를 채우듯이 한다고 하여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잠금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(LOCKING)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이라고 표현</a:t>
            </a:r>
            <a:r>
              <a:rPr lang="ko-KR" altLang="en-US" sz="1400" dirty="0">
                <a:latin typeface="+mn-ea"/>
              </a:rPr>
              <a:t>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429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4611" y="326042"/>
            <a:ext cx="161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COMMIT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579347" y="675464"/>
            <a:ext cx="10158763" cy="68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입력한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자료나 수정한 자료에 대해서 또는 삭제한 자료에 대해서 전혀 문제가 없다고 판단되었을 경우 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COMMIT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명령어를 통해서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트랜잭션을 완료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할 수 있다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TCL</a:t>
            </a:r>
            <a:endParaRPr lang="ko-KR" altLang="en-US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79348" y="1430516"/>
            <a:ext cx="4211409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Noto Sans Mono CJK KR Bold" panose="020B0800000000000000" pitchFamily="34" charset="-127"/>
              </a:rPr>
              <a:t>COMMIT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이나 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ROLLBACK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이전의 데이터 상태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579348" y="1804590"/>
            <a:ext cx="7097928" cy="112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+mn-ea"/>
              </a:rPr>
              <a:t>단지 </a:t>
            </a:r>
            <a:r>
              <a:rPr lang="ko-KR" altLang="en-US" sz="1400" dirty="0">
                <a:latin typeface="+mn-ea"/>
              </a:rPr>
              <a:t>메모리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BUFFER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에만 영향</a:t>
            </a:r>
            <a:r>
              <a:rPr lang="ko-KR" altLang="en-US" sz="1400" dirty="0">
                <a:latin typeface="+mn-ea"/>
              </a:rPr>
              <a:t>을 받았기 때문에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데이터의 변경 이전 상태</a:t>
            </a:r>
            <a:r>
              <a:rPr lang="ko-KR" altLang="en-US" sz="1400" dirty="0">
                <a:latin typeface="+mn-ea"/>
              </a:rPr>
              <a:t>로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복구 가능</a:t>
            </a:r>
            <a:r>
              <a:rPr lang="ko-KR" altLang="en-US" sz="1400" dirty="0">
                <a:latin typeface="+mn-ea"/>
              </a:rPr>
              <a:t>하다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현재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사용자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SELECT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문장</a:t>
            </a:r>
            <a:r>
              <a:rPr lang="ko-KR" altLang="en-US" sz="1400" dirty="0">
                <a:latin typeface="+mn-ea"/>
              </a:rPr>
              <a:t>으로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결과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확인 가능</a:t>
            </a:r>
            <a:r>
              <a:rPr lang="ko-KR" altLang="en-US" sz="1400" dirty="0">
                <a:latin typeface="+mn-ea"/>
              </a:rPr>
              <a:t>하다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다른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사용자</a:t>
            </a:r>
            <a:r>
              <a:rPr lang="ko-KR" altLang="en-US" sz="1400" dirty="0">
                <a:latin typeface="+mn-ea"/>
              </a:rPr>
              <a:t>는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현재 사용자</a:t>
            </a:r>
            <a:r>
              <a:rPr lang="ko-KR" altLang="en-US" sz="1400" dirty="0">
                <a:latin typeface="+mn-ea"/>
              </a:rPr>
              <a:t>가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수행한 명령</a:t>
            </a:r>
            <a:r>
              <a:rPr lang="ko-KR" altLang="en-US" sz="1400" dirty="0">
                <a:latin typeface="+mn-ea"/>
              </a:rPr>
              <a:t>의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결과를 볼 수 없다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변경된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행</a:t>
            </a:r>
            <a:r>
              <a:rPr lang="ko-KR" altLang="en-US" sz="1400" dirty="0">
                <a:latin typeface="+mn-ea"/>
              </a:rPr>
              <a:t>은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잠금</a:t>
            </a:r>
            <a:r>
              <a:rPr lang="en-US" altLang="ko-KR" sz="1400" dirty="0">
                <a:latin typeface="+mn-ea"/>
              </a:rPr>
              <a:t>(LOCKING)</a:t>
            </a:r>
            <a:r>
              <a:rPr lang="ko-KR" altLang="en-US" sz="1400" dirty="0">
                <a:latin typeface="+mn-ea"/>
              </a:rPr>
              <a:t>이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설정</a:t>
            </a:r>
            <a:r>
              <a:rPr lang="ko-KR" altLang="en-US" sz="1400" dirty="0">
                <a:latin typeface="+mn-ea"/>
              </a:rPr>
              <a:t>되어서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다른 사용자</a:t>
            </a:r>
            <a:r>
              <a:rPr lang="ko-KR" altLang="en-US" sz="1400" dirty="0">
                <a:latin typeface="+mn-ea"/>
              </a:rPr>
              <a:t>가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변경할 수 없다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348" y="3021939"/>
            <a:ext cx="203132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Noto Sans Mono CJK KR Bold" panose="020B0800000000000000" pitchFamily="34" charset="-127"/>
              </a:rPr>
              <a:t>COMMIT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이후의 상태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579347" y="3360493"/>
            <a:ext cx="8355227" cy="112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+mn-ea"/>
              </a:rPr>
              <a:t>데이터에 대한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변경 사항</a:t>
            </a:r>
            <a:r>
              <a:rPr lang="ko-KR" altLang="en-US" sz="1400" dirty="0">
                <a:latin typeface="+mn-ea"/>
              </a:rPr>
              <a:t>이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데이터베이스에 반영</a:t>
            </a:r>
            <a:r>
              <a:rPr lang="ko-KR" altLang="en-US" sz="1400" dirty="0">
                <a:latin typeface="+mn-ea"/>
              </a:rPr>
              <a:t>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이전 데이터는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영원히 잃어버리게 된다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모든 사용자</a:t>
            </a:r>
            <a:r>
              <a:rPr lang="ko-KR" altLang="en-US" sz="1400" dirty="0">
                <a:latin typeface="+mn-ea"/>
              </a:rPr>
              <a:t>는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결과를 볼 수 있다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+mn-ea"/>
              </a:rPr>
              <a:t>관련된 행에 대한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잠금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(LOCKING)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이 풀리고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다른 사용자들이 행을 조작</a:t>
            </a:r>
            <a:r>
              <a:rPr lang="ko-KR" altLang="en-US" sz="1400" dirty="0">
                <a:latin typeface="+mn-ea"/>
              </a:rPr>
              <a:t>할 수 있게 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79347" y="4593230"/>
            <a:ext cx="1027927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T (T.CERTI_CD, T.CERTI_NM, T.ISSUE_INSTI_NM)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'100022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'SQL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지식보유자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패스트캠퍼스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579347" y="5345836"/>
            <a:ext cx="254497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A.CERTI_CD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'100022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962" y="5345836"/>
            <a:ext cx="32289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4611" y="326042"/>
            <a:ext cx="161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COMMIT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TCL</a:t>
            </a:r>
            <a:endParaRPr lang="ko-KR" altLang="en-US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62100" y="695374"/>
            <a:ext cx="294322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CERTI_NM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'SQL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경험보유자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CERTI_CD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'100022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708888" y="695374"/>
            <a:ext cx="2530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A.CERTI_CD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'100022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1562099" y="2156936"/>
            <a:ext cx="2943225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 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CERTI_CD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'100022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4708887" y="2156936"/>
            <a:ext cx="2530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A.CERTI_CD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'100022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61" y="2156936"/>
            <a:ext cx="3195687" cy="22624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434611" y="3249166"/>
            <a:ext cx="191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ROLLBACK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62099" y="3618498"/>
            <a:ext cx="10158763" cy="1274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테이블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내 입력한 데이터나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수정한 데이터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삭제한 데이터에 대하여 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COMMIT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이전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에는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변경 사항을 취소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할 수 있는데 데이터베이스에서는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롤백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(ROLLBACK)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기능을 사용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한다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롤백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(ROLLBACK)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은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데이터 변경 사항이 취소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되어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데이터의 이전 상태로 복구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되며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관련된 행에 대한 잠금</a:t>
            </a:r>
            <a:r>
              <a:rPr lang="en-US" altLang="ko-KR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(LOCKING)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이 풀리고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다른 사용자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들이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데이터 변경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을 할 수 있게 된다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62098" y="4987727"/>
            <a:ext cx="101587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T (T.CERTI_CD, T.CERTI_NM, T.ISSUE_INSTI_NM)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'100022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'SQL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지식보유자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패스트캠퍼스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ROLLBACK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1562098" y="5726391"/>
            <a:ext cx="2530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A.CERTI_CD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'100022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172" y="5726391"/>
            <a:ext cx="3195687" cy="2262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316" y="708866"/>
            <a:ext cx="32289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4611" y="326042"/>
            <a:ext cx="2153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SAVE POINT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TCL</a:t>
            </a:r>
            <a:endParaRPr lang="ko-KR" altLang="en-US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62097" y="694372"/>
            <a:ext cx="10158763" cy="1274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err="1">
                <a:solidFill>
                  <a:srgbClr val="0000FF"/>
                </a:solidFill>
                <a:latin typeface="Noto Sans Mono CJK KR Bold" panose="020B0800000000000000" pitchFamily="34" charset="-127"/>
              </a:rPr>
              <a:t>저장점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(SAVEPOINT)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을 정의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하면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롤백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(ROLLBACK)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할 때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트랜잭션에 포함된 전체 작업을 </a:t>
            </a:r>
            <a:r>
              <a:rPr lang="ko-KR" altLang="en-US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롤백 하는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것이 아니라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현 시점에서 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SAVEPOINT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까지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트랜잭션의 일부만 </a:t>
            </a:r>
            <a:r>
              <a:rPr lang="ko-KR" altLang="en-US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롤백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할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수 있다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복잡한 대규모 트랜잭션에서 에러가 발생했을 때 </a:t>
            </a:r>
            <a:r>
              <a:rPr lang="en-US" altLang="ko-KR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SAVEPOINT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까지의 트랜잭션만 롤백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하고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실패한 부분에 대해서만 다시 실행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62097" y="2092392"/>
            <a:ext cx="10158764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SAVEPOINT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SVPT1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T (T.CERTI_CD, T.CERTI_NM, T.ISSUE_INSTI_NM)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'100022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'SQL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지식보유자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패스트캠퍼스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CERTI_NM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'SQL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경험보유자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CERTI_CD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'100022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ROLLBACK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SVPT1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 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CERTI_CD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'100022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 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CERTI_CD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'100022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3855822" y="4187369"/>
            <a:ext cx="2897403" cy="2984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삭제 실패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데이터가 존재하지 않음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69108" y="2092392"/>
            <a:ext cx="2897403" cy="2984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여기가 세이브 포인트 지점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50972" y="3744698"/>
            <a:ext cx="5478678" cy="313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세이브 포인트 지점으로 롤백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, INSERT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및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UPDATE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는 모두 롤백 됨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1072" y="4913068"/>
            <a:ext cx="2897403" cy="2984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공집합이 나오게 됨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78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49400" y="695374"/>
            <a:ext cx="10312400" cy="55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SAVEPOINT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SVPT1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T (T.CERTI_CD, T.CERTI_NM, T.ISSUE_INSTI_NM)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'100022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'SQL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지식보유자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패스트캠퍼스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SAVEPOINT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SVPT2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CERTI_NM 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'SQL</a:t>
            </a:r>
            <a:r>
              <a:rPr lang="ko-KR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경험보유자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CERTI_CD = </a:t>
            </a:r>
            <a:r>
              <a:rPr lang="en-US" altLang="ko-K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'100022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SAVEPOINT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SVPT3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  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CERTI_CD = </a:t>
            </a:r>
            <a:r>
              <a:rPr lang="en-US" altLang="ko-K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'100022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ROLLBACK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SVPT3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CERTI_CD = </a:t>
            </a:r>
            <a:r>
              <a:rPr lang="en-US" altLang="ko-K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'100022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ROLLBACK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SVPT2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CERTI_CD = </a:t>
            </a:r>
            <a:r>
              <a:rPr lang="en-US" altLang="ko-K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'100022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ROLLBACK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SVPT1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데이터 없음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SQLD.TB_CERTI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CERTI_CD = </a:t>
            </a:r>
            <a:r>
              <a:rPr lang="en-US" altLang="ko-K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'100022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34611" y="326042"/>
            <a:ext cx="2153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SAVE POINT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TCL</a:t>
            </a:r>
            <a:endParaRPr lang="ko-KR" altLang="en-US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10214" y="3044789"/>
            <a:ext cx="3495386" cy="313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삭제하기 바로 직전에 세이브 포인트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36283" y="4547639"/>
            <a:ext cx="2681503" cy="313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000022 SQL</a:t>
            </a:r>
            <a:r>
              <a:rPr lang="ko-KR" altLang="en-US" sz="1200" dirty="0" err="1" smtClean="0">
                <a:solidFill>
                  <a:srgbClr val="0000FF"/>
                </a:solidFill>
                <a:latin typeface="+mn-ea"/>
              </a:rPr>
              <a:t>경험보유자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 패스트캠퍼스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36283" y="5167890"/>
            <a:ext cx="2681503" cy="313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000022 SQL</a:t>
            </a:r>
            <a:r>
              <a:rPr lang="ko-KR" altLang="en-US" sz="1200" dirty="0" err="1" smtClean="0">
                <a:solidFill>
                  <a:srgbClr val="0000FF"/>
                </a:solidFill>
                <a:latin typeface="+mn-ea"/>
              </a:rPr>
              <a:t>지식보유자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 패스트캠퍼스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36283" y="5825281"/>
            <a:ext cx="1607667" cy="313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공집합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조회결과없음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)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10214" y="1550198"/>
            <a:ext cx="3495386" cy="313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수정 직전에 세이브 포인트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10214" y="735047"/>
            <a:ext cx="3495386" cy="313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저장 직전에 세이브 포인트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3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4611" y="326042"/>
            <a:ext cx="182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트랜잭션 요점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TCL</a:t>
            </a:r>
            <a:endParaRPr lang="ko-KR" altLang="en-US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00197" y="695374"/>
            <a:ext cx="10158763" cy="21605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테이블에 데이터의 변경을 발생시키는 입력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(INSERT),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수정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(UPDATE),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삭제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(DELETE)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수행 시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그 변경되는 데이터의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무결성을 보장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하는 것이 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커밋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(COMMIT)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과 롤백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(ROLLBACK)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의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목적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커밋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(COMMIT)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은 “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변경된 데이터를 테이블이 영구적으로 </a:t>
            </a:r>
            <a:r>
              <a:rPr lang="ko-KR" altLang="en-US" sz="1600" b="1" dirty="0" err="1">
                <a:solidFill>
                  <a:srgbClr val="0000FF"/>
                </a:solidFill>
                <a:latin typeface="Noto Sans Mono CJK KR Bold" panose="020B0800000000000000" pitchFamily="34" charset="-127"/>
              </a:rPr>
              <a:t>반영해라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”라는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의미를 갖는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것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롤백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(ROLLBACK)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은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“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변경</a:t>
            </a:r>
            <a:r>
              <a:rPr lang="ko-KR" altLang="en-US" sz="1600" b="1" dirty="0" err="1">
                <a:solidFill>
                  <a:srgbClr val="0000FF"/>
                </a:solidFill>
                <a:latin typeface="Noto Sans Mono CJK KR Bold" panose="020B0800000000000000" pitchFamily="34" charset="-127"/>
              </a:rPr>
              <a:t>전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으로</a:t>
            </a:r>
            <a:r>
              <a:rPr lang="en-US" altLang="ko-KR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 err="1">
                <a:solidFill>
                  <a:srgbClr val="0000FF"/>
                </a:solidFill>
                <a:latin typeface="Noto Sans Mono CJK KR Bold" panose="020B0800000000000000" pitchFamily="34" charset="-127"/>
              </a:rPr>
              <a:t>복귀하라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”라는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의미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저장점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(SAVEPOINT/SAVE TRANSACTION)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은 “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데이터 변경을 사전에 지정한 </a:t>
            </a:r>
            <a:r>
              <a:rPr lang="ko-KR" altLang="en-US" sz="1600" b="1" dirty="0" err="1">
                <a:solidFill>
                  <a:srgbClr val="0000FF"/>
                </a:solidFill>
                <a:latin typeface="Noto Sans Mono CJK KR Bold" panose="020B0800000000000000" pitchFamily="34" charset="-127"/>
              </a:rPr>
              <a:t>저장점까지만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 err="1">
                <a:solidFill>
                  <a:srgbClr val="0000FF"/>
                </a:solidFill>
                <a:latin typeface="Noto Sans Mono CJK KR Bold" panose="020B0800000000000000" pitchFamily="34" charset="-127"/>
              </a:rPr>
              <a:t>롤백하라</a:t>
            </a:r>
            <a:r>
              <a:rPr lang="ko-KR" altLang="en-US" sz="1600" b="1" dirty="0" err="1">
                <a:solidFill>
                  <a:srgbClr val="222222"/>
                </a:solidFill>
                <a:latin typeface="Noto Sans Mono CJK KR Bold" panose="020B0800000000000000" pitchFamily="34" charset="-127"/>
              </a:rPr>
              <a:t>”는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의미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Oracle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의 트랜잭션은 트랜잭션의 대상이 되는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SQL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문장을 실행하면 자동으로 시작되고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COMMIT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또는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ROLLBACK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을 실행한 시점에서 종료</a:t>
            </a:r>
            <a:endParaRPr lang="en-US" altLang="ko-KR" sz="1600" b="1" dirty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00197" y="3594629"/>
            <a:ext cx="10448928" cy="1274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CREATE, ALTER, DROP, RENAME, TRUNCATE TABLE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등 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DDL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문장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을 실행하면 그 전후 시점에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자동으로 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커밋</a:t>
            </a:r>
            <a:r>
              <a:rPr lang="ko-KR" altLang="en-US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DML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문장 이후에 </a:t>
            </a:r>
            <a:r>
              <a:rPr lang="ko-KR" altLang="en-US" sz="1600" dirty="0" err="1">
                <a:solidFill>
                  <a:srgbClr val="0000FF"/>
                </a:solidFill>
                <a:latin typeface="Noto Sans Mono CJK KR Bold" panose="020B0800000000000000" pitchFamily="34" charset="-127"/>
              </a:rPr>
              <a:t>커밋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 없이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DDL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문장이 실행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되면 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DDL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수행 전에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자동으로 </a:t>
            </a:r>
            <a:r>
              <a:rPr lang="ko-KR" altLang="en-US" sz="1600" dirty="0" err="1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커밋</a:t>
            </a:r>
            <a:r>
              <a:rPr lang="ko-KR" altLang="en-US" sz="1600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된다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데이터베이스를 정상적으로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접속을 종료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하면 자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동으로 트랜잭션이 </a:t>
            </a:r>
            <a:r>
              <a:rPr lang="ko-KR" altLang="en-US" sz="1600" dirty="0" err="1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커밋</a:t>
            </a:r>
            <a:r>
              <a:rPr lang="ko-KR" altLang="en-US" sz="1600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된다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애플리케이션의 이상 종료로 데이터베이스와의 접속이 단절되었을 때는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트랜잭션이 자동으로 </a:t>
            </a:r>
            <a:r>
              <a:rPr lang="ko-KR" altLang="en-US" sz="1600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롤백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된다</a:t>
            </a:r>
            <a:r>
              <a:rPr lang="en-US" altLang="ko-KR" sz="1600" dirty="0" smtClean="0">
                <a:latin typeface="Noto Sans Mono CJK KR Bold" panose="020B0800000000000000" pitchFamily="34" charset="-127"/>
              </a:rPr>
              <a:t>.</a:t>
            </a:r>
            <a:endParaRPr lang="en-US" altLang="ko-KR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34611" y="3225297"/>
            <a:ext cx="8510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COMMIT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및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ROLLBACK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처리와는 상관없이 트랜잭션 처리가 일어나는 상황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7378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3-5. WHERE </a:t>
            </a:r>
            <a:r>
              <a:rPr lang="ko-KR" altLang="en-US" sz="5400" dirty="0"/>
              <a:t>절</a:t>
            </a:r>
            <a:endParaRPr lang="ko-KR" altLang="en-US" sz="36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03. SQL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4001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0000"/>
                </a:solidFill>
                <a:latin typeface="Noto Sans CJK KR Bold (본문)"/>
              </a:rPr>
              <a:t>SQL(Structured Query Language)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79350" y="680291"/>
            <a:ext cx="10202341" cy="757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SQL(Structured Query Language)</a:t>
            </a:r>
            <a:r>
              <a:rPr lang="ko-KR" altLang="en-US" sz="12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은 </a:t>
            </a:r>
            <a:r>
              <a:rPr lang="ko-KR" altLang="en-US" sz="12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관계형 데이터베이스</a:t>
            </a:r>
            <a:r>
              <a:rPr lang="ko-KR" altLang="en-US" sz="12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에서 데이터 </a:t>
            </a:r>
            <a:r>
              <a:rPr lang="ko-KR" altLang="en-US" sz="12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정의</a:t>
            </a:r>
            <a:r>
              <a:rPr lang="en-US" altLang="ko-KR" sz="12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2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데이터 </a:t>
            </a:r>
            <a:r>
              <a:rPr lang="ko-KR" altLang="en-US" sz="12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조작</a:t>
            </a:r>
            <a:r>
              <a:rPr lang="en-US" altLang="ko-KR" sz="12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2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데이터 </a:t>
            </a:r>
            <a:r>
              <a:rPr lang="ko-KR" altLang="en-US" sz="12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제어</a:t>
            </a:r>
            <a:r>
              <a:rPr lang="ko-KR" altLang="en-US" sz="12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를 하기 위해 사용하는 </a:t>
            </a:r>
            <a:r>
              <a:rPr lang="ko-KR" altLang="en-US" sz="12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언어</a:t>
            </a:r>
            <a:endParaRPr lang="en-US" altLang="ko-KR" sz="12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200" dirty="0">
                <a:latin typeface="Noto Sans Mono CJK KR Bold" panose="020B0800000000000000" pitchFamily="34" charset="-127"/>
              </a:rPr>
              <a:t>특정 데이터들의 집합에서 필요로 하는 </a:t>
            </a:r>
            <a:r>
              <a:rPr lang="ko-KR" altLang="en-US" sz="12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데이터</a:t>
            </a:r>
            <a:r>
              <a:rPr lang="ko-KR" altLang="en-US" sz="1200" dirty="0">
                <a:latin typeface="Noto Sans Mono CJK KR Bold" panose="020B0800000000000000" pitchFamily="34" charset="-127"/>
              </a:rPr>
              <a:t>를 꺼내서 </a:t>
            </a:r>
            <a:r>
              <a:rPr lang="ko-KR" altLang="en-US" sz="12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조회</a:t>
            </a:r>
            <a:r>
              <a:rPr lang="ko-KR" altLang="en-US" sz="1200" dirty="0">
                <a:latin typeface="Noto Sans Mono CJK KR Bold" panose="020B0800000000000000" pitchFamily="34" charset="-127"/>
              </a:rPr>
              <a:t>하고 새로운 </a:t>
            </a:r>
            <a:r>
              <a:rPr lang="ko-KR" altLang="en-US" sz="12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데이터</a:t>
            </a:r>
            <a:r>
              <a:rPr lang="ko-KR" altLang="en-US" sz="1200" dirty="0">
                <a:latin typeface="Noto Sans Mono CJK KR Bold" panose="020B0800000000000000" pitchFamily="34" charset="-127"/>
              </a:rPr>
              <a:t>를 </a:t>
            </a:r>
            <a:r>
              <a:rPr lang="ko-KR" altLang="en-US" sz="12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입력</a:t>
            </a:r>
            <a:r>
              <a:rPr lang="en-US" altLang="ko-KR" sz="1200" dirty="0">
                <a:latin typeface="Noto Sans Mono CJK KR Bold" panose="020B0800000000000000" pitchFamily="34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수정</a:t>
            </a:r>
            <a:r>
              <a:rPr lang="en-US" altLang="ko-KR" sz="1200" dirty="0">
                <a:latin typeface="Noto Sans Mono CJK KR Bold" panose="020B0800000000000000" pitchFamily="34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삭제</a:t>
            </a:r>
            <a:r>
              <a:rPr lang="ko-KR" altLang="en-US" sz="1200" dirty="0">
                <a:latin typeface="Noto Sans Mono CJK KR Bold" panose="020B0800000000000000" pitchFamily="34" charset="-127"/>
              </a:rPr>
              <a:t>하는 행위를 통해서 사용자는 데이터베이스와 </a:t>
            </a:r>
            <a:r>
              <a:rPr lang="ko-KR" altLang="en-US" sz="1200" dirty="0" smtClean="0">
                <a:latin typeface="Noto Sans Mono CJK KR Bold" panose="020B0800000000000000" pitchFamily="34" charset="-127"/>
              </a:rPr>
              <a:t>대화하게 됨</a:t>
            </a:r>
            <a:endParaRPr lang="ko-KR" altLang="en-US" sz="1200" dirty="0">
              <a:latin typeface="Noto Sans Mono CJK KR Bold" panose="020B0800000000000000" pitchFamily="34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관계형데이터베이스개요</a:t>
            </a:r>
            <a:endParaRPr lang="en-US" altLang="ko-KR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79350" y="1610937"/>
            <a:ext cx="3942219" cy="1044249"/>
            <a:chOff x="1579350" y="1610937"/>
            <a:chExt cx="5057033" cy="1339551"/>
          </a:xfrm>
        </p:grpSpPr>
        <p:sp>
          <p:nvSpPr>
            <p:cNvPr id="8" name="직사각형 7"/>
            <p:cNvSpPr/>
            <p:nvPr/>
          </p:nvSpPr>
          <p:spPr>
            <a:xfrm>
              <a:off x="1579350" y="1610937"/>
              <a:ext cx="958894" cy="13395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사용자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원통 3"/>
            <p:cNvSpPr/>
            <p:nvPr/>
          </p:nvSpPr>
          <p:spPr>
            <a:xfrm>
              <a:off x="5175222" y="1610937"/>
              <a:ext cx="1461161" cy="1339551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데이터베이스</a:t>
              </a:r>
              <a:endParaRPr lang="ko-KR" altLang="en-US" sz="1200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2735652" y="1858716"/>
              <a:ext cx="2270187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3514669" y="1858716"/>
              <a:ext cx="6623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/>
                <a:t>SQL</a:t>
              </a:r>
              <a:r>
                <a:rPr lang="ko-KR" altLang="en-US" sz="1200" b="1" dirty="0" smtClean="0"/>
                <a:t>문</a:t>
              </a:r>
              <a:endParaRPr lang="ko-KR" altLang="en-US" sz="1200" b="1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>
              <a:off x="2707452" y="2594294"/>
              <a:ext cx="2298387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3617907" y="2594294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smtClean="0"/>
                <a:t>자료</a:t>
              </a:r>
              <a:endParaRPr lang="ko-KR" altLang="en-US" sz="1200" b="1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90649" y="2762547"/>
            <a:ext cx="1622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sz="1400" b="1" dirty="0" smtClean="0">
                <a:solidFill>
                  <a:srgbClr val="000000"/>
                </a:solidFill>
                <a:latin typeface="Noto Sans CJK KR Bold (본문)"/>
              </a:rPr>
              <a:t>SQL</a:t>
            </a:r>
            <a:r>
              <a:rPr lang="ko-KR" altLang="en-US" sz="1400" b="1" dirty="0" smtClean="0">
                <a:solidFill>
                  <a:srgbClr val="000000"/>
                </a:solidFill>
                <a:latin typeface="Noto Sans CJK KR Bold (본문)"/>
              </a:rPr>
              <a:t>문의 종류</a:t>
            </a:r>
            <a:endParaRPr lang="en-US" altLang="ko-KR" sz="1400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18566"/>
              </p:ext>
            </p:extLst>
          </p:nvPr>
        </p:nvGraphicFramePr>
        <p:xfrm>
          <a:off x="1579350" y="3161171"/>
          <a:ext cx="10515790" cy="31455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4756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2649115">
                  <a:extLst>
                    <a:ext uri="{9D8B030D-6E8A-4147-A177-3AD203B41FA5}">
                      <a16:colId xmlns:a16="http://schemas.microsoft.com/office/drawing/2014/main" val="1302219373"/>
                    </a:ext>
                  </a:extLst>
                </a:gridCol>
                <a:gridCol w="4361919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2045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명령어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05085">
                <a:tc rowSpan="2"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데이터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조작어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(DML : Data Manipulation Language)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데이터베이스에 들어있는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조회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검색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하기 위한 명령어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405085">
                <a:tc vMerge="1"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INSERT, UPDATE, DELETE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데이터베이스에 들어있는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변형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가하는데 사용되는 명령어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405085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정의어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(DDL : Data Definition Language)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CREATE, ALTER,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DROP, RENAME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테이블과 같은 데이터 구조를 정의하는데 사용되는 명령어들로 그러한 구조를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생성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하거나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하거나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하거나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이름을 바꾸는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 구조와 관련된 명령어들을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DDL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이라고 부른다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710868"/>
                  </a:ext>
                </a:extLst>
              </a:tr>
              <a:tr h="405085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제어어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(DCL : Data Control Language)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GRANT, REVOKE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데이터베이스에 접근하고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들을 사용하도록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권한을 부여 및 회수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하는 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405085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트랜잭션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제어어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(TCL : Transaction Control Language) 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COMMIT, ROLLBACK 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논리적인 작업 단위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묶어서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DML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조작된 결과를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작업 단위 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적용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하는 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4611" y="326042"/>
            <a:ext cx="270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WHERE </a:t>
            </a:r>
            <a:r>
              <a:rPr lang="ko-KR" altLang="en-US" b="1" dirty="0" err="1">
                <a:solidFill>
                  <a:srgbClr val="000000"/>
                </a:solidFill>
                <a:latin typeface="Noto Sans CJK KR Bold (본문)"/>
              </a:rPr>
              <a:t>조건절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개요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 smtClean="0">
                <a:latin typeface="+mn-ea"/>
              </a:rPr>
              <a:t>WHERE</a:t>
            </a:r>
            <a:r>
              <a:rPr lang="ko-KR" altLang="en-US" dirty="0" smtClean="0">
                <a:latin typeface="+mn-ea"/>
              </a:rPr>
              <a:t>절</a:t>
            </a:r>
            <a:endParaRPr lang="ko-KR" altLang="en-US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00197" y="695374"/>
            <a:ext cx="10158763" cy="68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사용자들은 자신이 원하는 자료만을 검색하기 위해서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SQL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문장에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WHERE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절을 이용하여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자료들에 대하여 제한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할 수 있다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r>
              <a:rPr lang="en-US" altLang="ko-KR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WHERE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절은 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FROM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절 다음에 위치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하며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조건식은 아래 내용으로 구성된다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00196" y="3065297"/>
            <a:ext cx="3952880" cy="8498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비교 연산자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부정 비교 연산자 포함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) </a:t>
            </a:r>
            <a:endParaRPr lang="en-US" altLang="ko-KR" sz="14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dirty="0">
                <a:latin typeface="Noto Sans Mono CJK KR Bold" panose="020B0800000000000000" pitchFamily="34" charset="-127"/>
              </a:rPr>
              <a:t>SQL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연산자 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(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부정 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SQL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연산자 포함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) </a:t>
            </a:r>
            <a:endParaRPr lang="en-US" altLang="ko-KR" sz="14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Noto Sans Mono CJK KR Bold" panose="020B0800000000000000" pitchFamily="34" charset="-127"/>
              </a:rPr>
              <a:t>논리 연산자 </a:t>
            </a:r>
            <a:endParaRPr lang="en-US" altLang="ko-KR" sz="1400" dirty="0">
              <a:latin typeface="Noto Sans Mono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34610" y="2680235"/>
            <a:ext cx="1924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연산자의 종류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4610" y="4019283"/>
            <a:ext cx="2249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연산자의 우선순위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10907"/>
              </p:ext>
            </p:extLst>
          </p:nvPr>
        </p:nvGraphicFramePr>
        <p:xfrm>
          <a:off x="1600196" y="4388615"/>
          <a:ext cx="3776853" cy="204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5668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2881185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168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우선순위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191620">
                <a:tc>
                  <a:txBody>
                    <a:bodyPr/>
                    <a:lstStyle/>
                    <a:p>
                      <a:pPr marL="0" indent="0" algn="ctr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괄호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NOT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연산자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비교 연산자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SQL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비교 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AND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7451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600195" y="1465365"/>
            <a:ext cx="4400555" cy="1126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칼럼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(Column)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명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보통 조건식의 좌측에 위치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) </a:t>
            </a:r>
          </a:p>
          <a:p>
            <a:pPr marL="3429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비교 연산자 </a:t>
            </a:r>
            <a:endParaRPr lang="en-US" altLang="ko-KR" sz="1400" b="1" dirty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3429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문자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숫자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표현식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보통 조건식의 우측에 위치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) </a:t>
            </a:r>
          </a:p>
          <a:p>
            <a:pPr marL="3429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비교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칼럼 명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(JOIN 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사용시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2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4611" y="326042"/>
            <a:ext cx="1614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비교 연산자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WHERE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999966"/>
              </p:ext>
            </p:extLst>
          </p:nvPr>
        </p:nvGraphicFramePr>
        <p:xfrm>
          <a:off x="1633446" y="688007"/>
          <a:ext cx="3327671" cy="20763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2155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2595516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연산자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연산자의 의미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algn="ctr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같다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보다 크다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&gt;=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보다 크거나 같다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보다 작다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&lt;=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보다 작거나 같다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74516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474881" y="2863296"/>
            <a:ext cx="173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SQL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연산자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485178"/>
              </p:ext>
            </p:extLst>
          </p:nvPr>
        </p:nvGraphicFramePr>
        <p:xfrm>
          <a:off x="1633446" y="3258657"/>
          <a:ext cx="6485797" cy="17158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6893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4678904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연산자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연산자의 의미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BETWEEN A AND B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사이에 있으면 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 (LIST)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리스트에 있는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값중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하나라도 있으면 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LIKE '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비교문자열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'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비교문자열의 형태와 일치하면 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와일드카드 사용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 NULL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값이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이면 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474881" y="5066077"/>
            <a:ext cx="2233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와이드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카드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종류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35019"/>
              </p:ext>
            </p:extLst>
          </p:nvPr>
        </p:nvGraphicFramePr>
        <p:xfrm>
          <a:off x="1633446" y="5413670"/>
          <a:ext cx="4662246" cy="9948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3603066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와일드카드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%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이상의 어떤 문자를 의미한다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 단일 문자를 의미한다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9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4611" y="326042"/>
            <a:ext cx="3833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BETWEEN, IN, LIKE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의 사용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WHERE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84239" y="709104"/>
            <a:ext cx="8474161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A.EMP_NM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A.SEX_CD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A.BIRTH_DE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A.DEPT_CD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A.ADDR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'19900101'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'19991231'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'100004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'100006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디자인팀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데이터팀</a:t>
            </a:r>
            <a:endParaRPr lang="ko-KR" alt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A.ADDR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'%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수원시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--"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수원시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에 사는 사람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584239" y="3930509"/>
            <a:ext cx="3578311" cy="757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latin typeface="+mn-ea"/>
              </a:rPr>
              <a:t>BETWEEN A AND B </a:t>
            </a:r>
            <a:r>
              <a:rPr lang="ko-KR" altLang="en-US" sz="1200" dirty="0" smtClean="0">
                <a:latin typeface="+mn-ea"/>
              </a:rPr>
              <a:t>로 </a:t>
            </a:r>
            <a:r>
              <a:rPr lang="en-US" altLang="ko-KR" sz="1200" dirty="0" smtClean="0">
                <a:latin typeface="+mn-ea"/>
              </a:rPr>
              <a:t>1990</a:t>
            </a:r>
            <a:r>
              <a:rPr lang="ko-KR" altLang="en-US" sz="1200" dirty="0" smtClean="0">
                <a:latin typeface="+mn-ea"/>
              </a:rPr>
              <a:t>년대 생 직원을 조회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latin typeface="+mn-ea"/>
              </a:rPr>
              <a:t>IN </a:t>
            </a:r>
            <a:r>
              <a:rPr lang="ko-KR" altLang="en-US" sz="1200" dirty="0" smtClean="0">
                <a:latin typeface="+mn-ea"/>
              </a:rPr>
              <a:t>으로 특정 팀들을 조회 </a:t>
            </a:r>
            <a:endParaRPr lang="en-US" altLang="ko-KR" sz="1200" dirty="0" smtClean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latin typeface="+mn-ea"/>
              </a:rPr>
              <a:t>LIKE</a:t>
            </a:r>
            <a:r>
              <a:rPr lang="ko-KR" altLang="en-US" sz="1200" dirty="0" smtClean="0">
                <a:latin typeface="+mn-ea"/>
              </a:rPr>
              <a:t>로 특정 지역을 조회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239" y="3185047"/>
            <a:ext cx="62388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4611" y="326042"/>
            <a:ext cx="2523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LIKE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연산자의 사용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WHERE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4661941" y="695374"/>
            <a:ext cx="2319883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성이 </a:t>
            </a:r>
            <a:r>
              <a:rPr lang="en-US" altLang="ko-KR" sz="1200" dirty="0" smtClean="0">
                <a:latin typeface="+mn-ea"/>
              </a:rPr>
              <a:t>“</a:t>
            </a:r>
            <a:r>
              <a:rPr lang="ko-KR" altLang="en-US" sz="1200" dirty="0" smtClean="0">
                <a:latin typeface="+mn-ea"/>
              </a:rPr>
              <a:t>박</a:t>
            </a:r>
            <a:r>
              <a:rPr lang="en-US" altLang="ko-KR" sz="1200" dirty="0" smtClean="0">
                <a:latin typeface="+mn-ea"/>
              </a:rPr>
              <a:t>”</a:t>
            </a:r>
            <a:r>
              <a:rPr lang="ko-KR" altLang="en-US" sz="1200" dirty="0" smtClean="0">
                <a:latin typeface="+mn-ea"/>
              </a:rPr>
              <a:t>씨인 </a:t>
            </a:r>
            <a:r>
              <a:rPr lang="ko-KR" altLang="en-US" sz="1200" dirty="0">
                <a:latin typeface="+mn-ea"/>
              </a:rPr>
              <a:t>직원을 출력함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10937" y="695374"/>
            <a:ext cx="3080113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A.EMP_NM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A.SEX_CD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A.BIRTH_DE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A.DEPT_CD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A.ADDR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A.EMP_NM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박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__'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510937" y="3188364"/>
            <a:ext cx="224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NULL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인 행 조회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10936" y="3650029"/>
            <a:ext cx="7099663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A.EMP_NM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A.SEX_CD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A.BIRTH_DE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A.DEPT_CD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A.ADDR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(A.DIRECT_MANAGER_EMP_NO,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상사없음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DIRECT_MANAGER_EMP_NO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A.DIRECT_MANAGER_EMP_NO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 NULL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'='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로 </a:t>
            </a:r>
            <a:r>
              <a:rPr lang="ko-KR" altLang="en-US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비교할 수 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없음</a:t>
            </a:r>
            <a:r>
              <a:rPr lang="ko-KR" alt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36" y="6003121"/>
            <a:ext cx="8382000" cy="4476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8658224" y="3650029"/>
            <a:ext cx="3305176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직속관리자사원번호가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NULL</a:t>
            </a:r>
            <a:r>
              <a:rPr lang="ko-KR" altLang="en-US" sz="1200" dirty="0">
                <a:latin typeface="+mn-ea"/>
              </a:rPr>
              <a:t>인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직원을 조회</a:t>
            </a:r>
            <a:r>
              <a:rPr lang="ko-KR" altLang="en-US" sz="1200" dirty="0">
                <a:latin typeface="+mn-ea"/>
              </a:rPr>
              <a:t>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941" y="1076386"/>
            <a:ext cx="62388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4611" y="326042"/>
            <a:ext cx="1614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논리 연산자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WHERE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17177"/>
              </p:ext>
            </p:extLst>
          </p:nvPr>
        </p:nvGraphicFramePr>
        <p:xfrm>
          <a:off x="1633447" y="688007"/>
          <a:ext cx="4819500" cy="1373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2155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4087345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연산자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연산자의 의미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AND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 조건과 뒤 조건이 모두 참이어야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 조건과 뒤 조건 중 하나라도 참이어야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거짓이면 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591894" y="2493862"/>
            <a:ext cx="6447205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A.EMP_NM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A.SEX_CD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A.BIRTH_DE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A.DEPT_CD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A.ADDR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'19900101'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'19991231'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'100004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'100006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디자인팀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데이터팀</a:t>
            </a:r>
            <a:endParaRPr lang="ko-KR" alt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  A.ADDR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'%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수원시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--"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수원시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에 사는 사람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A.ADDR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'%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성남시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--"</a:t>
            </a:r>
            <a:r>
              <a:rPr lang="ko-KR" altLang="en-US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성남시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에 사는 사람</a:t>
            </a:r>
          </a:p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358537" y="2133227"/>
            <a:ext cx="2902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AND, OR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연산자 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8130813" y="2502559"/>
            <a:ext cx="2822938" cy="29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수원시</a:t>
            </a:r>
            <a:r>
              <a:rPr lang="ko-KR" altLang="en-US" sz="1200" dirty="0">
                <a:latin typeface="+mn-ea"/>
              </a:rPr>
              <a:t> 혹은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성남시</a:t>
            </a:r>
            <a:r>
              <a:rPr lang="ko-KR" altLang="en-US" sz="1200" dirty="0">
                <a:latin typeface="+mn-ea"/>
              </a:rPr>
              <a:t>에 사는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사람을 포함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47" y="5495925"/>
            <a:ext cx="62388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WHERE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58537" y="255285"/>
            <a:ext cx="369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AND, OR, NOT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연산자 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7902213" y="647493"/>
            <a:ext cx="2822938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수원시 </a:t>
            </a:r>
            <a:r>
              <a:rPr lang="ko-KR" altLang="en-US" sz="1200" dirty="0">
                <a:latin typeface="+mn-ea"/>
              </a:rPr>
              <a:t>혹은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성남시</a:t>
            </a:r>
            <a:r>
              <a:rPr lang="ko-KR" altLang="en-US" sz="1200" dirty="0">
                <a:latin typeface="+mn-ea"/>
              </a:rPr>
              <a:t>에 사는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사람을 제외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91894" y="647493"/>
            <a:ext cx="6209081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A.EMP_NM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A.SEX_CD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A.BIRTH_DE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A.DEPT_CD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A.ADDR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'19900101'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'19991231'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A.DEPT_CD </a:t>
            </a:r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'100004'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'100006'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디자인팀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데이터팀</a:t>
            </a:r>
            <a:endParaRPr lang="ko-KR" altLang="en-US" sz="14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   A.ADDR </a:t>
            </a:r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'%</a:t>
            </a:r>
            <a:r>
              <a:rPr lang="ko-KR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수원시</a:t>
            </a:r>
            <a:r>
              <a:rPr lang="en-US" altLang="ko-K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--"</a:t>
            </a:r>
            <a:r>
              <a:rPr lang="ko-KR" altLang="en-US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수원시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에 사는 사람</a:t>
            </a:r>
          </a:p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OR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A.ADDR </a:t>
            </a:r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'%</a:t>
            </a:r>
            <a:r>
              <a:rPr lang="ko-KR" altLang="en-US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성남시</a:t>
            </a:r>
            <a:r>
              <a:rPr lang="en-US" altLang="ko-K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--"</a:t>
            </a:r>
            <a:r>
              <a:rPr lang="ko-KR" altLang="en-US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성남시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에 사는 사람</a:t>
            </a:r>
          </a:p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894" y="3924300"/>
            <a:ext cx="62388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58537" y="302135"/>
            <a:ext cx="1940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부정비교연산자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WHERE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205462"/>
              </p:ext>
            </p:extLst>
          </p:nvPr>
        </p:nvGraphicFramePr>
        <p:xfrm>
          <a:off x="1633447" y="688007"/>
          <a:ext cx="3084044" cy="1952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2731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1811313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1882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연산자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연산자의 의미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4559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!=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같지않다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22606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&lt;&gt;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같지않다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222606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^=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같지않다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222606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NOT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칼럼명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같지 않다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75814"/>
                  </a:ext>
                </a:extLst>
              </a:tr>
              <a:tr h="222606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NOT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칼럼명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보다 크지 않다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10807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358537" y="2797546"/>
            <a:ext cx="213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비교 연산자 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5130437" y="3166878"/>
            <a:ext cx="5775688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급여지급일자가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2020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년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5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월인 지급 내역 중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지급 액수가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550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만원 이상</a:t>
            </a:r>
            <a:r>
              <a:rPr lang="ko-KR" altLang="en-US" sz="1200" dirty="0">
                <a:latin typeface="+mn-ea"/>
              </a:rPr>
              <a:t>인 내역을 출력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33446" y="3166878"/>
            <a:ext cx="3405279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A.SAL_HIS_NO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A.PAY_DE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A.PAY_AMT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A.EMP_NO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SQLD.TB_SAL_HIS A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&gt;=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'20200501'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&lt;=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'20200531'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A.PAY_AMT &gt;= 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5500000</a:t>
            </a:r>
            <a:endParaRPr lang="en-US" altLang="ko-KR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437" y="3571875"/>
            <a:ext cx="36957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WHERE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58537" y="257450"/>
            <a:ext cx="2656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부정 비교 연산자 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5442402" y="626782"/>
            <a:ext cx="5930447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급여지급일자가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2020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년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5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월인 지급 내역 </a:t>
            </a:r>
            <a:r>
              <a:rPr lang="ko-KR" altLang="en-US" sz="1200" dirty="0">
                <a:latin typeface="+mn-ea"/>
              </a:rPr>
              <a:t>중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지급 액수가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550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만원 미만</a:t>
            </a:r>
            <a:r>
              <a:rPr lang="ko-KR" altLang="en-US" sz="1200" dirty="0">
                <a:latin typeface="+mn-ea"/>
              </a:rPr>
              <a:t>인 내역을 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18102" y="626782"/>
            <a:ext cx="384324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A.SAL_HIS_NO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A.PAY_DE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A.PAY_AMT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, A.EMP_NO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SQLD.TB_SAL_HIS A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&gt;=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'20200501'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&lt;=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'20200531'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A.PAY_AMT &gt;= 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5500000</a:t>
            </a:r>
            <a:endParaRPr lang="en-US" altLang="ko-KR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402" y="1023937"/>
            <a:ext cx="36957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5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WHERE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58537" y="257450"/>
            <a:ext cx="3139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 smtClean="0">
                <a:solidFill>
                  <a:srgbClr val="000000"/>
                </a:solidFill>
                <a:latin typeface="Noto Sans CJK KR Bold (본문)"/>
              </a:rPr>
              <a:t>부정비교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 연산자 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- 2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6870190" y="626782"/>
            <a:ext cx="2559560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성별이 남자가 아닌 직원을 출력</a:t>
            </a:r>
            <a:r>
              <a:rPr lang="ko-KR" altLang="en-US" sz="1200" dirty="0">
                <a:latin typeface="+mn-ea"/>
              </a:rPr>
              <a:t>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49858" y="614908"/>
            <a:ext cx="532901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A.EMP_NM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A.SEX_CD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A.BIRTH_DE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A.DEPT_CD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A.ADDR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'19900101'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'19991231'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'100004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'100006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디자인팀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데이터팀</a:t>
            </a:r>
            <a:endParaRPr lang="ko-KR" altLang="en-US" sz="12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A.SEX_CD &lt;&gt;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58" y="3038475"/>
            <a:ext cx="62960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WHERE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34611" y="326042"/>
            <a:ext cx="216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부정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SQL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연산자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67013"/>
              </p:ext>
            </p:extLst>
          </p:nvPr>
        </p:nvGraphicFramePr>
        <p:xfrm>
          <a:off x="1633446" y="688007"/>
          <a:ext cx="5563247" cy="1373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2056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3341191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연산자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연산자의 의미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 BETWEEN A AND B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값 사이에 있지 않다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 IN (LIST)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LIST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있는 값과 모두 일치하지 않는다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 NOT NULL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값이 아니다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434611" y="2153812"/>
            <a:ext cx="2804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부정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SQL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연산자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33444" y="2539364"/>
            <a:ext cx="745588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A.EMP_NM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A.SEX_CD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A.BIRTH_DE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A.DEPT_CD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A.ADDR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A.DIRECT_MANAGER_EMP_NO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'19900101'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'19991231'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--90</a:t>
            </a:r>
            <a:r>
              <a:rPr lang="ko-KR" alt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년대 생이 아니고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'100004'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'100006'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2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디자인팀과</a:t>
            </a:r>
            <a:r>
              <a:rPr lang="ko-KR" alt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 데이터 팀이 아니고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A.SEX_CD &lt;&gt;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'1'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성별이 남자가 아니고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DIRECT_MANAGER_EMP_NO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직속관리자사원번호가 존재하는 </a:t>
            </a:r>
            <a:r>
              <a:rPr lang="ko-KR" altLang="en-US" sz="12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직원</a:t>
            </a:r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44" y="4940108"/>
            <a:ext cx="82105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1848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테이블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(Table)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79350" y="680291"/>
            <a:ext cx="10202341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데이터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는 관계형 데이터베이스의 기본 단위인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테이블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형태로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저장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모든 자료는 테이블에 등록이 되고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우리는 테이블로부터 원하는 자료를 꺼내 올 수 있다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테이블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(TABLE)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은 데이터를 저장하는 객체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(Object)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로서 관계형 데이터베이스의 기본 단위이다</a:t>
            </a:r>
            <a:r>
              <a:rPr lang="en-US" altLang="ko-KR" sz="1600" dirty="0" smtClean="0"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관계형 데이터베이스에서는 모든 데이터를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칼럼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과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행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의 </a:t>
            </a:r>
            <a:r>
              <a:rPr lang="en-US" altLang="ko-KR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2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차원 구조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로 나타낸다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세로 방향을 칼럼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(Column),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가로 방향을 행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(Row)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이라고 하고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,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칼럼과 행이 겹치는 하나의 공간을 필드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(Field)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라고 한다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관계형데이터베이스개요</a:t>
            </a:r>
            <a:endParaRPr lang="en-US" altLang="ko-KR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E1DAE7-FD4E-4899-A5A3-F3BC7FC33F3E}"/>
              </a:ext>
            </a:extLst>
          </p:cNvPr>
          <p:cNvSpPr/>
          <p:nvPr/>
        </p:nvSpPr>
        <p:spPr>
          <a:xfrm>
            <a:off x="1979104" y="2862327"/>
            <a:ext cx="1102936" cy="405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순번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E74E23-B2D3-490B-97C4-11E26507EFD0}"/>
              </a:ext>
            </a:extLst>
          </p:cNvPr>
          <p:cNvSpPr/>
          <p:nvPr/>
        </p:nvSpPr>
        <p:spPr>
          <a:xfrm>
            <a:off x="3082040" y="2862327"/>
            <a:ext cx="1102936" cy="405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지출일자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329427-48F4-4B71-B551-970D941A3082}"/>
              </a:ext>
            </a:extLst>
          </p:cNvPr>
          <p:cNvSpPr/>
          <p:nvPr/>
        </p:nvSpPr>
        <p:spPr>
          <a:xfrm>
            <a:off x="4184976" y="2862327"/>
            <a:ext cx="1102936" cy="405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지출금액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37590D-45A7-4B52-B47B-3808A627D5A4}"/>
              </a:ext>
            </a:extLst>
          </p:cNvPr>
          <p:cNvSpPr/>
          <p:nvPr/>
        </p:nvSpPr>
        <p:spPr>
          <a:xfrm>
            <a:off x="5287912" y="2862326"/>
            <a:ext cx="1102936" cy="405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지출용도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062ABE-DB8A-4969-9465-791D3ED42FAD}"/>
              </a:ext>
            </a:extLst>
          </p:cNvPr>
          <p:cNvSpPr/>
          <p:nvPr/>
        </p:nvSpPr>
        <p:spPr>
          <a:xfrm>
            <a:off x="6390848" y="2862325"/>
            <a:ext cx="1102936" cy="405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결제수단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E5B60E-E4F8-4A21-B0B0-908CABF3FF00}"/>
              </a:ext>
            </a:extLst>
          </p:cNvPr>
          <p:cNvSpPr/>
          <p:nvPr/>
        </p:nvSpPr>
        <p:spPr>
          <a:xfrm>
            <a:off x="7493784" y="2862325"/>
            <a:ext cx="1102936" cy="405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추가정보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719F5A-ACA7-4229-ADCF-655124E733E6}"/>
              </a:ext>
            </a:extLst>
          </p:cNvPr>
          <p:cNvSpPr/>
          <p:nvPr/>
        </p:nvSpPr>
        <p:spPr>
          <a:xfrm>
            <a:off x="1979104" y="3267678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92736F-3D07-4400-B3D7-238D90A057D3}"/>
              </a:ext>
            </a:extLst>
          </p:cNvPr>
          <p:cNvSpPr/>
          <p:nvPr/>
        </p:nvSpPr>
        <p:spPr>
          <a:xfrm>
            <a:off x="3082040" y="3267678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27FA38-AF24-4924-8B1C-47C0BD337FAD}"/>
              </a:ext>
            </a:extLst>
          </p:cNvPr>
          <p:cNvSpPr/>
          <p:nvPr/>
        </p:nvSpPr>
        <p:spPr>
          <a:xfrm>
            <a:off x="4184976" y="3267677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84BC0A-9706-49D3-B810-BEDE4CE6EC17}"/>
              </a:ext>
            </a:extLst>
          </p:cNvPr>
          <p:cNvSpPr/>
          <p:nvPr/>
        </p:nvSpPr>
        <p:spPr>
          <a:xfrm>
            <a:off x="6390848" y="3267676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B2DA78-5B05-42ED-8474-37A1604CFA26}"/>
              </a:ext>
            </a:extLst>
          </p:cNvPr>
          <p:cNvSpPr/>
          <p:nvPr/>
        </p:nvSpPr>
        <p:spPr>
          <a:xfrm>
            <a:off x="5287912" y="3267676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7A63AF-167B-4071-B3E4-8E8EAA2F9ED3}"/>
              </a:ext>
            </a:extLst>
          </p:cNvPr>
          <p:cNvSpPr/>
          <p:nvPr/>
        </p:nvSpPr>
        <p:spPr>
          <a:xfrm>
            <a:off x="7493784" y="3267675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FD7717-E564-4829-8306-CADDF3B92E04}"/>
              </a:ext>
            </a:extLst>
          </p:cNvPr>
          <p:cNvSpPr/>
          <p:nvPr/>
        </p:nvSpPr>
        <p:spPr>
          <a:xfrm>
            <a:off x="1979104" y="3673024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7831AB-0369-4982-AF8A-621E2592C888}"/>
              </a:ext>
            </a:extLst>
          </p:cNvPr>
          <p:cNvSpPr/>
          <p:nvPr/>
        </p:nvSpPr>
        <p:spPr>
          <a:xfrm>
            <a:off x="3082040" y="3673024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2FE76E6-E4E2-44D0-9F2A-A5B650634C66}"/>
              </a:ext>
            </a:extLst>
          </p:cNvPr>
          <p:cNvSpPr/>
          <p:nvPr/>
        </p:nvSpPr>
        <p:spPr>
          <a:xfrm>
            <a:off x="4184976" y="3673023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EF512E-4002-48E3-A4D1-495344E5A41F}"/>
              </a:ext>
            </a:extLst>
          </p:cNvPr>
          <p:cNvSpPr/>
          <p:nvPr/>
        </p:nvSpPr>
        <p:spPr>
          <a:xfrm>
            <a:off x="6390848" y="3673022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53E05F2-AB1E-499E-9A5A-B4B035D3ED5B}"/>
              </a:ext>
            </a:extLst>
          </p:cNvPr>
          <p:cNvSpPr/>
          <p:nvPr/>
        </p:nvSpPr>
        <p:spPr>
          <a:xfrm>
            <a:off x="5287912" y="3673022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7B924EB-8AED-45DB-B304-6A138364C0B9}"/>
              </a:ext>
            </a:extLst>
          </p:cNvPr>
          <p:cNvSpPr/>
          <p:nvPr/>
        </p:nvSpPr>
        <p:spPr>
          <a:xfrm>
            <a:off x="7493784" y="3673021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B785B5D-F88B-4EEF-90DE-03B849AD6F0E}"/>
              </a:ext>
            </a:extLst>
          </p:cNvPr>
          <p:cNvSpPr/>
          <p:nvPr/>
        </p:nvSpPr>
        <p:spPr>
          <a:xfrm>
            <a:off x="1979104" y="4078365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DCD60B-7812-47FE-A003-C42BBBE5ED13}"/>
              </a:ext>
            </a:extLst>
          </p:cNvPr>
          <p:cNvSpPr/>
          <p:nvPr/>
        </p:nvSpPr>
        <p:spPr>
          <a:xfrm>
            <a:off x="3082040" y="4078365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2CC5D-5EE4-44FE-9DF2-3DF4E151DA8A}"/>
              </a:ext>
            </a:extLst>
          </p:cNvPr>
          <p:cNvSpPr/>
          <p:nvPr/>
        </p:nvSpPr>
        <p:spPr>
          <a:xfrm>
            <a:off x="4184976" y="4078364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22D420-0597-4BC3-A6AC-79EB6802C6B8}"/>
              </a:ext>
            </a:extLst>
          </p:cNvPr>
          <p:cNvSpPr/>
          <p:nvPr/>
        </p:nvSpPr>
        <p:spPr>
          <a:xfrm>
            <a:off x="6390848" y="4078363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AB0D4F-0E91-4215-B81C-08E66F63E6DB}"/>
              </a:ext>
            </a:extLst>
          </p:cNvPr>
          <p:cNvSpPr/>
          <p:nvPr/>
        </p:nvSpPr>
        <p:spPr>
          <a:xfrm>
            <a:off x="5287912" y="4078363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B67247A-7E7C-4B6C-8D68-6BC10E397D00}"/>
              </a:ext>
            </a:extLst>
          </p:cNvPr>
          <p:cNvSpPr/>
          <p:nvPr/>
        </p:nvSpPr>
        <p:spPr>
          <a:xfrm>
            <a:off x="7493784" y="4078362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B9C18CA-D48C-4CBE-AE9F-41814FC92FA0}"/>
              </a:ext>
            </a:extLst>
          </p:cNvPr>
          <p:cNvSpPr/>
          <p:nvPr/>
        </p:nvSpPr>
        <p:spPr>
          <a:xfrm>
            <a:off x="1979104" y="4483697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084822-C3BC-4048-84B3-6F01D96FAEBE}"/>
              </a:ext>
            </a:extLst>
          </p:cNvPr>
          <p:cNvSpPr/>
          <p:nvPr/>
        </p:nvSpPr>
        <p:spPr>
          <a:xfrm>
            <a:off x="3082040" y="4483697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D8E169-318D-42AF-8993-7A36A50793B6}"/>
              </a:ext>
            </a:extLst>
          </p:cNvPr>
          <p:cNvSpPr/>
          <p:nvPr/>
        </p:nvSpPr>
        <p:spPr>
          <a:xfrm>
            <a:off x="4184976" y="4483696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AC6B16E-B727-4E77-9C67-B7E9A094CFF8}"/>
              </a:ext>
            </a:extLst>
          </p:cNvPr>
          <p:cNvSpPr/>
          <p:nvPr/>
        </p:nvSpPr>
        <p:spPr>
          <a:xfrm>
            <a:off x="6390848" y="4483695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EB21ABE-6C83-43B9-B7C6-8704590F8717}"/>
              </a:ext>
            </a:extLst>
          </p:cNvPr>
          <p:cNvSpPr/>
          <p:nvPr/>
        </p:nvSpPr>
        <p:spPr>
          <a:xfrm>
            <a:off x="5287912" y="4483695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1442D8-32E2-40D8-9575-AF04F39C1F85}"/>
              </a:ext>
            </a:extLst>
          </p:cNvPr>
          <p:cNvSpPr/>
          <p:nvPr/>
        </p:nvSpPr>
        <p:spPr>
          <a:xfrm>
            <a:off x="7493784" y="4483694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37B94E4-B861-421C-900A-197A691A7CD8}"/>
              </a:ext>
            </a:extLst>
          </p:cNvPr>
          <p:cNvSpPr/>
          <p:nvPr/>
        </p:nvSpPr>
        <p:spPr>
          <a:xfrm>
            <a:off x="1979104" y="4889015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435CF77-5DEB-4E43-985F-C9B427954311}"/>
              </a:ext>
            </a:extLst>
          </p:cNvPr>
          <p:cNvSpPr/>
          <p:nvPr/>
        </p:nvSpPr>
        <p:spPr>
          <a:xfrm>
            <a:off x="3082040" y="4889015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0EC8D6-FAA5-420E-B947-3D32C43B104E}"/>
              </a:ext>
            </a:extLst>
          </p:cNvPr>
          <p:cNvSpPr/>
          <p:nvPr/>
        </p:nvSpPr>
        <p:spPr>
          <a:xfrm>
            <a:off x="4184976" y="4889014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E40BCE-1D36-4460-BDC2-1F232C12B1E0}"/>
              </a:ext>
            </a:extLst>
          </p:cNvPr>
          <p:cNvSpPr/>
          <p:nvPr/>
        </p:nvSpPr>
        <p:spPr>
          <a:xfrm>
            <a:off x="6390848" y="4889013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6F8360-3E01-4BC9-AFCC-5BA3D4D95443}"/>
              </a:ext>
            </a:extLst>
          </p:cNvPr>
          <p:cNvSpPr/>
          <p:nvPr/>
        </p:nvSpPr>
        <p:spPr>
          <a:xfrm>
            <a:off x="5287912" y="4889013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DCD9198-24C4-498D-BE46-ED3FB0BC3CAD}"/>
              </a:ext>
            </a:extLst>
          </p:cNvPr>
          <p:cNvSpPr/>
          <p:nvPr/>
        </p:nvSpPr>
        <p:spPr>
          <a:xfrm>
            <a:off x="7493784" y="4889012"/>
            <a:ext cx="1102936" cy="40535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DC1E7F-5563-42E8-A87A-BD1499AF5C33}"/>
              </a:ext>
            </a:extLst>
          </p:cNvPr>
          <p:cNvSpPr/>
          <p:nvPr/>
        </p:nvSpPr>
        <p:spPr>
          <a:xfrm>
            <a:off x="4063621" y="2725152"/>
            <a:ext cx="1337111" cy="27035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E38E0B6-6EFE-4A07-93F8-627B33341353}"/>
              </a:ext>
            </a:extLst>
          </p:cNvPr>
          <p:cNvSpPr/>
          <p:nvPr/>
        </p:nvSpPr>
        <p:spPr>
          <a:xfrm>
            <a:off x="4315234" y="2423975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열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컬럼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7A5EA05-29E4-4806-860B-2EAD241954E9}"/>
              </a:ext>
            </a:extLst>
          </p:cNvPr>
          <p:cNvSpPr/>
          <p:nvPr/>
        </p:nvSpPr>
        <p:spPr>
          <a:xfrm>
            <a:off x="1696854" y="3593833"/>
            <a:ext cx="7037828" cy="5638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6BCB67-B7B9-4E5C-98C4-7E860BB9CC79}"/>
              </a:ext>
            </a:extLst>
          </p:cNvPr>
          <p:cNvSpPr/>
          <p:nvPr/>
        </p:nvSpPr>
        <p:spPr>
          <a:xfrm>
            <a:off x="8734681" y="3721808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행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로우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65EC3C5-5669-42A5-B2E6-231F5C890B0D}"/>
              </a:ext>
            </a:extLst>
          </p:cNvPr>
          <p:cNvSpPr/>
          <p:nvPr/>
        </p:nvSpPr>
        <p:spPr>
          <a:xfrm>
            <a:off x="1849496" y="2723250"/>
            <a:ext cx="1337111" cy="27035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E8A652D-288A-4953-ADB3-FD7BF6CD2CA5}"/>
              </a:ext>
            </a:extLst>
          </p:cNvPr>
          <p:cNvSpPr/>
          <p:nvPr/>
        </p:nvSpPr>
        <p:spPr>
          <a:xfrm>
            <a:off x="1579350" y="2460155"/>
            <a:ext cx="18226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기본 키</a:t>
            </a:r>
            <a:r>
              <a:rPr lang="en-US" altLang="ko-KR" sz="1200" b="1" dirty="0">
                <a:latin typeface="+mn-ea"/>
              </a:rPr>
              <a:t>(PRIMARY KEY))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F6BCB67-B7B9-4E5C-98C4-7E860BB9CC79}"/>
              </a:ext>
            </a:extLst>
          </p:cNvPr>
          <p:cNvSpPr/>
          <p:nvPr/>
        </p:nvSpPr>
        <p:spPr>
          <a:xfrm>
            <a:off x="5060735" y="5500266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테이블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529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WHERE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34611" y="326042"/>
            <a:ext cx="58259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문자유형비교방법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양쪽이 모두 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CHAR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타입인 경우 </a:t>
            </a:r>
            <a:endParaRPr lang="ko-KR" altLang="en-US" b="1" dirty="0">
              <a:solidFill>
                <a:srgbClr val="000000"/>
              </a:solidFill>
              <a:latin typeface="Noto Sans CJK KR Bold (본문)"/>
            </a:endParaRPr>
          </a:p>
          <a:p>
            <a:pPr marL="271463" indent="-271463"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07136"/>
              </p:ext>
            </p:extLst>
          </p:nvPr>
        </p:nvGraphicFramePr>
        <p:xfrm>
          <a:off x="1633447" y="688007"/>
          <a:ext cx="7614068" cy="14203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43493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5070575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방법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양쪽이 모두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타입인 경우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길이가 서로 다르면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작은 쪽에 공백을 추가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길이를 같게 함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서로 다른 문자가 나올 때 까지 비교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달라진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첫번째 값에 따라 크기를 결정 </a:t>
                      </a: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공백의 수만 다르다면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같은 값으로 결정 </a:t>
                      </a:r>
                      <a:endParaRPr lang="en-US" altLang="ko-KR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33446" y="2191187"/>
            <a:ext cx="5321269" cy="2292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SQLD.CHAR_COMPARE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SQLD.CHAR_COMPARE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SN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CHAR_COMPARE_4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CHAR_COMPARE_6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SQLD.CHAR_COMPARE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'SQLD'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'SQLD'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SQLD.CHAR_COMPARE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'1000000002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'SQLD'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'SQLA</a:t>
            </a:r>
            <a:r>
              <a:rPr lang="en-US" altLang="ko-KR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1633446" y="4577371"/>
            <a:ext cx="5321269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(CHAR_COMPARE_4,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'_'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CHAR_COMPARE_4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(CHAR_COMPARE_6,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'_'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CHAR_COMPARE_6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SQLD.CHAR_COMPARE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46" y="5579119"/>
            <a:ext cx="3067050" cy="6477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633446" y="6289848"/>
            <a:ext cx="2825721" cy="29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공백이 들어간 것을 알 수 있음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042640" y="2193089"/>
            <a:ext cx="4651130" cy="1277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(CHAR_COMPARE_4,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'_'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CHAR_COMPARE_4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(CHAR_COMPARE_6,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'_'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CHAR_COMPARE_6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SQLD.CHAR_COMPARE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SN = </a:t>
            </a:r>
            <a:r>
              <a:rPr lang="en-US" altLang="ko-KR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CHAR_COMPARE_4 = CHAR_COMPARE_6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640" y="3553174"/>
            <a:ext cx="3035431" cy="44306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7042640" y="4064406"/>
            <a:ext cx="3035431" cy="29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공백만 다르다면 같다고 판단함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42640" y="4468535"/>
            <a:ext cx="4610557" cy="1277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(CHAR_COMPARE_4,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'_'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CHAR_COMPARE_4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(CHAR_COMPARE_6,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'_'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CHAR_COMPARE_6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SQLD.CHAR_COMPARE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SN = </a:t>
            </a:r>
            <a:r>
              <a:rPr lang="en-US" altLang="ko-KR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'1000000002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CHAR_COMPARE_4 &gt; CHAR_COMPARE_6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알파벳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가 더 큼</a:t>
            </a:r>
            <a:r>
              <a:rPr lang="ko-KR" alt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640" y="5813980"/>
            <a:ext cx="3035431" cy="44306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7042640" y="6306162"/>
            <a:ext cx="4749569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SQLD</a:t>
            </a:r>
            <a:r>
              <a:rPr lang="ko-KR" altLang="en-US" sz="1200" dirty="0">
                <a:latin typeface="+mn-ea"/>
              </a:rPr>
              <a:t>가 더 큼</a:t>
            </a:r>
            <a:r>
              <a:rPr lang="en-US" altLang="ko-KR" sz="1200" dirty="0">
                <a:latin typeface="+mn-ea"/>
              </a:rPr>
              <a:t>, SQLA </a:t>
            </a:r>
            <a:r>
              <a:rPr lang="ko-KR" altLang="en-US" sz="1200" dirty="0">
                <a:latin typeface="+mn-ea"/>
              </a:rPr>
              <a:t>뒤에 있는 공백은 </a:t>
            </a:r>
            <a:r>
              <a:rPr lang="ko-KR" altLang="en-US" sz="1200" dirty="0" smtClean="0">
                <a:latin typeface="+mn-ea"/>
              </a:rPr>
              <a:t>크기 비교에 </a:t>
            </a:r>
            <a:r>
              <a:rPr lang="ko-KR" altLang="en-US" sz="1200" dirty="0">
                <a:latin typeface="+mn-ea"/>
              </a:rPr>
              <a:t>영향을 주지 못함</a:t>
            </a:r>
          </a:p>
        </p:txBody>
      </p:sp>
    </p:spTree>
    <p:extLst>
      <p:ext uri="{BB962C8B-B14F-4D97-AF65-F5344CB8AC3E}">
        <p14:creationId xmlns:p14="http://schemas.microsoft.com/office/powerpoint/2010/main" val="7373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WHERE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34610" y="326042"/>
            <a:ext cx="8764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문자유형비교방법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dirty="0">
                <a:latin typeface="+mn-ea"/>
              </a:rPr>
              <a:t>비교연산자중 한쪽이 </a:t>
            </a:r>
            <a:r>
              <a:rPr lang="en-US" altLang="ko-KR" dirty="0">
                <a:latin typeface="+mn-ea"/>
              </a:rPr>
              <a:t>VARCHAR</a:t>
            </a:r>
            <a:r>
              <a:rPr lang="ko-KR" altLang="en-US" dirty="0">
                <a:latin typeface="+mn-ea"/>
              </a:rPr>
              <a:t>인 경우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32081"/>
              </p:ext>
            </p:extLst>
          </p:nvPr>
        </p:nvGraphicFramePr>
        <p:xfrm>
          <a:off x="1633446" y="688007"/>
          <a:ext cx="10099227" cy="14203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71952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6927275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방법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비교연산자중 한쪽이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경우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서로 다른 문자가 나올 때까지 비교한다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길이가 다르다면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짧은 것이 끝날 때 까지만 비교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후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길이가 긴 것이 크다고 판단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길이가 같고 다른 것이 없다면 같다고 판단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는 공백도 문자로 판단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633446" y="6260574"/>
            <a:ext cx="3527639" cy="29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VARCHAR2 </a:t>
            </a:r>
            <a:r>
              <a:rPr lang="ko-KR" altLang="en-US" sz="1200" dirty="0">
                <a:latin typeface="+mn-ea"/>
              </a:rPr>
              <a:t>칼럼의 값은 뒤에 공백이 있음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7048080" y="3684635"/>
            <a:ext cx="3709310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>
                <a:latin typeface="+mn-ea"/>
              </a:rPr>
              <a:t>결과집합없음 길이가 달라서 같지가 않다고 판단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7042640" y="5869314"/>
            <a:ext cx="4244485" cy="29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SQLD</a:t>
            </a:r>
            <a:r>
              <a:rPr lang="ko-KR" altLang="en-US" sz="1200" dirty="0">
                <a:latin typeface="+mn-ea"/>
              </a:rPr>
              <a:t>까지 문자는 동일하나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공백이 틀려서 같지 않다고 판단함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33446" y="2120736"/>
            <a:ext cx="5321269" cy="2292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SQLD.VARCHAR_COMPARE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SQLD.VARCHAR_COMPARE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SN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CHAR_COMPARE_4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VARCHAR_COMPARE_6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VARCHAR2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SQLD.VARCHAR_COMPARE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</a:t>
            </a:r>
            <a:r>
              <a:rPr lang="en-US" altLang="ko-KR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'SQLD'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'SQLD  '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SQLD.VARCHAR_COMPARE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'1000000002</a:t>
            </a:r>
            <a:r>
              <a:rPr lang="en-US" altLang="ko-KR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'SQLD'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008000"/>
                </a:solidFill>
                <a:latin typeface="Consolas" panose="020B0609020204030204" pitchFamily="49" charset="0"/>
              </a:rPr>
              <a:t>'SQLA  '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1633446" y="4503674"/>
            <a:ext cx="5321269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(CHAR_COMPARE_4,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'_'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VARCHAR_COMPARE_4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(VARCHAR_COMPARE_6,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'_'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VARCHAR_COMPARE_6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SQLD.VARCHAR_COMPARE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46" y="5532396"/>
            <a:ext cx="3714750" cy="6667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042640" y="2129051"/>
            <a:ext cx="5064368" cy="1277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(CHAR_COMPARE_4,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'_'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VARCHAR_COMPARE_4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(VARCHAR_COMPARE_6,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'_'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VARCHAR_COMPARE_6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SQLD.VARCHAR_COMPARE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SN = </a:t>
            </a:r>
            <a:r>
              <a:rPr lang="en-US" altLang="ko-KR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CHAR_COMPARE_4 = VARCHAR_COMPARE_6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640" y="3433142"/>
            <a:ext cx="3714750" cy="2286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042640" y="4055426"/>
            <a:ext cx="5081954" cy="1277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(CHAR_COMPARE_4,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'_'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VARCHAR_COMPARE_4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(VARCHAR_COMPARE_6,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'_'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VARCHAR_COMPARE_6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SQLD.VARCHAR_COMPARE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SN = </a:t>
            </a:r>
            <a:r>
              <a:rPr lang="en-US" altLang="ko-KR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CHAR_COMPARE_4 &lt;&gt; VARCHAR_COMPARE_6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640" y="5381280"/>
            <a:ext cx="37147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WHERE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34611" y="326042"/>
            <a:ext cx="8171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문자유형비교방법 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dirty="0">
                <a:latin typeface="+mn-ea"/>
              </a:rPr>
              <a:t>비교연산자중 한쪽이 </a:t>
            </a:r>
            <a:r>
              <a:rPr lang="en-US" altLang="ko-KR" dirty="0">
                <a:latin typeface="+mn-ea"/>
              </a:rPr>
              <a:t>VARCHAR</a:t>
            </a:r>
            <a:r>
              <a:rPr lang="ko-KR" altLang="en-US" dirty="0">
                <a:latin typeface="+mn-ea"/>
              </a:rPr>
              <a:t>인 </a:t>
            </a:r>
            <a:r>
              <a:rPr lang="ko-KR" altLang="en-US" dirty="0" smtClean="0">
                <a:latin typeface="+mn-ea"/>
              </a:rPr>
              <a:t>경우 </a:t>
            </a:r>
            <a:r>
              <a:rPr lang="en-US" altLang="ko-KR" dirty="0" smtClean="0">
                <a:latin typeface="+mn-ea"/>
              </a:rPr>
              <a:t>- TRIM</a:t>
            </a:r>
            <a:r>
              <a:rPr lang="ko-KR" altLang="en-US" dirty="0" smtClean="0">
                <a:latin typeface="+mn-ea"/>
              </a:rPr>
              <a:t>함수의 사용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633445" y="2953585"/>
            <a:ext cx="6723156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TRIM</a:t>
            </a:r>
            <a:r>
              <a:rPr lang="ko-KR" altLang="en-US" sz="1200" dirty="0">
                <a:latin typeface="+mn-ea"/>
              </a:rPr>
              <a:t>함수를 이용하여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VARCHAR2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칼럼 뒤에 있는 공백을 제거</a:t>
            </a:r>
            <a:r>
              <a:rPr lang="ko-KR" altLang="en-US" sz="1200" dirty="0">
                <a:latin typeface="+mn-ea"/>
              </a:rPr>
              <a:t>한 후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비교</a:t>
            </a:r>
            <a:r>
              <a:rPr lang="ko-KR" altLang="en-US" sz="1200" dirty="0">
                <a:latin typeface="+mn-ea"/>
              </a:rPr>
              <a:t>하면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같은 값으로 비교</a:t>
            </a:r>
            <a:r>
              <a:rPr lang="ko-KR" altLang="en-US" sz="1200" dirty="0">
                <a:latin typeface="+mn-ea"/>
              </a:rPr>
              <a:t>된다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33445" y="744000"/>
            <a:ext cx="884698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(CHAR_COMPARE_4,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'_'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VARCHAR_COMPARE_4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(VARCHAR_COMPARE_6,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'_'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VARCHAR_COMPARE_6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SQLD.VARCHAR_COMPARE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SN = </a:t>
            </a:r>
            <a:r>
              <a:rPr lang="en-US" altLang="ko-KR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CHAR_COMPARE_4 =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TRIM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(VARCHAR_COMPARE_6)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45" y="2409785"/>
            <a:ext cx="37147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WHERE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34610" y="326042"/>
            <a:ext cx="8764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문자유형비교방법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dirty="0" smtClean="0">
                <a:latin typeface="+mn-ea"/>
              </a:rPr>
              <a:t>상수 값과 </a:t>
            </a:r>
            <a:r>
              <a:rPr lang="ko-KR" altLang="en-US" dirty="0">
                <a:latin typeface="+mn-ea"/>
              </a:rPr>
              <a:t>비교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42537"/>
              </p:ext>
            </p:extLst>
          </p:nvPr>
        </p:nvGraphicFramePr>
        <p:xfrm>
          <a:off x="1633446" y="688007"/>
          <a:ext cx="10158763" cy="1146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3027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7975736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상황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방법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상수값과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비교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상수 쪽을 변수 타입과 동일하게 바꾸고 비교한다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변수 쪽이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이면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타입인 경우를 적용한다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변수 쪽이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VARCHAR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이면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VARCHAR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타입인 경우를 적용한다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5466892" y="3368577"/>
            <a:ext cx="2112077" cy="29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상수 값이 </a:t>
            </a:r>
            <a:r>
              <a:rPr lang="en-US" altLang="ko-KR" sz="1200" dirty="0">
                <a:latin typeface="+mn-ea"/>
              </a:rPr>
              <a:t>CHAR</a:t>
            </a:r>
            <a:r>
              <a:rPr lang="ko-KR" altLang="en-US" sz="1200" dirty="0">
                <a:latin typeface="+mn-ea"/>
              </a:rPr>
              <a:t>로 비교됨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33446" y="1907739"/>
            <a:ext cx="56026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(CHAR_COMPARE_4,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'_'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VARCHAR_COMPARE_4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(VARCHAR_COMPARE_6,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'_'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VARCHAR_COMPARE_6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SQLD.VARCHAR_COMPARE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SN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CHAR_COMPARE_4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'SQLD'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46" y="3368577"/>
            <a:ext cx="3714750" cy="4476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633446" y="3892095"/>
            <a:ext cx="609600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(CHAR_COMPARE_4,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'_'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VARCHAR_COMPARE_4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(VARCHAR_COMPARE_6,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'_'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VARCHAR_COMPARE_6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SQLD.VARCHAR_COMPARE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SN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'1000000001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VARCHAR_COMPARE_6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'SQLD'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446" y="5352933"/>
            <a:ext cx="3714750" cy="2381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5400950" y="5352933"/>
            <a:ext cx="3019150" cy="535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상수 값이 </a:t>
            </a:r>
            <a:r>
              <a:rPr lang="en-US" altLang="ko-KR" sz="1200" dirty="0">
                <a:latin typeface="+mn-ea"/>
              </a:rPr>
              <a:t>VARCHAR2</a:t>
            </a:r>
            <a:r>
              <a:rPr lang="ko-KR" altLang="en-US" sz="1200" dirty="0">
                <a:latin typeface="+mn-ea"/>
              </a:rPr>
              <a:t>로 비교됨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상수 값은 뒤에 공백이 없으므로 같지 않음</a:t>
            </a:r>
          </a:p>
        </p:txBody>
      </p:sp>
    </p:spTree>
    <p:extLst>
      <p:ext uri="{BB962C8B-B14F-4D97-AF65-F5344CB8AC3E}">
        <p14:creationId xmlns:p14="http://schemas.microsoft.com/office/powerpoint/2010/main" val="34410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WHERE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34610" y="326042"/>
            <a:ext cx="8764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집합의 일부분만을 출력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3307" y="695374"/>
            <a:ext cx="2790093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A.SAL_HIS_NO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A.PAY_DE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A.PAY_AMT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A.EMP_NO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SQLD.TB_SAL_HIS A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&gt;=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'20200501'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'20200531'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ROWNUM &lt;=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A.PAY_AMT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1553307" y="5112997"/>
            <a:ext cx="3980718" cy="498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100" dirty="0">
                <a:latin typeface="+mn-ea"/>
              </a:rPr>
              <a:t>PAY_DE</a:t>
            </a:r>
            <a:r>
              <a:rPr lang="ko-KR" altLang="en-US" sz="1100" dirty="0">
                <a:latin typeface="+mn-ea"/>
              </a:rPr>
              <a:t>조건을 만족하는 집합에서 </a:t>
            </a:r>
            <a:r>
              <a:rPr lang="en-US" altLang="ko-KR" sz="1100" dirty="0" smtClean="0">
                <a:solidFill>
                  <a:srgbClr val="0000FF"/>
                </a:solidFill>
                <a:latin typeface="+mn-ea"/>
              </a:rPr>
              <a:t>10</a:t>
            </a:r>
            <a:r>
              <a:rPr lang="ko-KR" altLang="en-US" sz="1100" dirty="0">
                <a:solidFill>
                  <a:srgbClr val="0000FF"/>
                </a:solidFill>
                <a:latin typeface="+mn-ea"/>
              </a:rPr>
              <a:t>건</a:t>
            </a:r>
            <a:r>
              <a:rPr lang="ko-KR" altLang="en-US" sz="1100" dirty="0" smtClean="0">
                <a:solidFill>
                  <a:srgbClr val="0000FF"/>
                </a:solidFill>
                <a:latin typeface="+mn-ea"/>
              </a:rPr>
              <a:t>만을 </a:t>
            </a:r>
            <a:r>
              <a:rPr lang="ko-KR" altLang="en-US" sz="1100" dirty="0">
                <a:solidFill>
                  <a:srgbClr val="0000FF"/>
                </a:solidFill>
                <a:latin typeface="+mn-ea"/>
              </a:rPr>
              <a:t>먼저 출력</a:t>
            </a:r>
            <a:r>
              <a:rPr lang="ko-KR" altLang="en-US" sz="1100" dirty="0">
                <a:latin typeface="+mn-ea"/>
              </a:rPr>
              <a:t>하는데 </a:t>
            </a:r>
            <a:endParaRPr lang="en-US" altLang="ko-KR" sz="11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100" dirty="0">
                <a:latin typeface="+mn-ea"/>
              </a:rPr>
              <a:t>그 </a:t>
            </a:r>
            <a:r>
              <a:rPr lang="en-US" altLang="ko-KR" sz="1100" dirty="0">
                <a:latin typeface="+mn-ea"/>
              </a:rPr>
              <a:t>10</a:t>
            </a:r>
            <a:r>
              <a:rPr lang="ko-KR" altLang="en-US" sz="1100" dirty="0">
                <a:latin typeface="+mn-ea"/>
              </a:rPr>
              <a:t>건의 출력 결과를</a:t>
            </a:r>
            <a:r>
              <a:rPr lang="ko-KR" altLang="en-US" sz="11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+mn-ea"/>
              </a:rPr>
              <a:t>PAY_AMT</a:t>
            </a:r>
            <a:r>
              <a:rPr lang="ko-KR" altLang="en-US" sz="1100" dirty="0">
                <a:solidFill>
                  <a:srgbClr val="0000FF"/>
                </a:solidFill>
                <a:latin typeface="+mn-ea"/>
              </a:rPr>
              <a:t>로 내림차순 정렬함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816843" y="695374"/>
            <a:ext cx="3010634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A.SAL_HIS_NO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, A.PAY_DE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, A.PAY_AMT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, A.EMP_NO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A.SAL_HIS_NO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, A.PAY_DE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, A.PAY_AMT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, A.EMP_NO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SQLD.TB_SAL_HIS A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&gt;=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'20200501'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'20200531'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A.PAY_AMT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) A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ROWNUM &lt;=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E836C-FAF0-4381-9D5A-8C56E039974E}"/>
              </a:ext>
            </a:extLst>
          </p:cNvPr>
          <p:cNvSpPr/>
          <p:nvPr/>
        </p:nvSpPr>
        <p:spPr>
          <a:xfrm>
            <a:off x="5816843" y="6285315"/>
            <a:ext cx="6213232" cy="295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100" dirty="0">
                <a:latin typeface="+mn-ea"/>
              </a:rPr>
              <a:t>PAY_DE </a:t>
            </a:r>
            <a:r>
              <a:rPr lang="ko-KR" altLang="en-US" sz="1100" dirty="0">
                <a:latin typeface="+mn-ea"/>
              </a:rPr>
              <a:t>조건을 만족하는 집합에서</a:t>
            </a:r>
            <a:r>
              <a:rPr lang="ko-KR" altLang="en-US" sz="11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+mn-ea"/>
              </a:rPr>
              <a:t>PAY_AMT</a:t>
            </a:r>
            <a:r>
              <a:rPr lang="ko-KR" altLang="en-US" sz="1100" dirty="0">
                <a:solidFill>
                  <a:srgbClr val="0000FF"/>
                </a:solidFill>
                <a:latin typeface="+mn-ea"/>
              </a:rPr>
              <a:t>기준으로 내림차순 정렬한 집합 중</a:t>
            </a:r>
            <a:r>
              <a:rPr lang="ko-KR" altLang="en-US" sz="1100" dirty="0">
                <a:latin typeface="+mn-ea"/>
              </a:rPr>
              <a:t>  </a:t>
            </a:r>
            <a:r>
              <a:rPr lang="ko-KR" altLang="en-US" sz="1100" dirty="0">
                <a:solidFill>
                  <a:srgbClr val="0000FF"/>
                </a:solidFill>
                <a:latin typeface="+mn-ea"/>
              </a:rPr>
              <a:t>상위 </a:t>
            </a:r>
            <a:r>
              <a:rPr lang="en-US" altLang="ko-KR" sz="1100" dirty="0">
                <a:solidFill>
                  <a:srgbClr val="0000FF"/>
                </a:solidFill>
                <a:latin typeface="+mn-ea"/>
              </a:rPr>
              <a:t>10</a:t>
            </a:r>
            <a:r>
              <a:rPr lang="ko-KR" altLang="en-US" sz="1100" dirty="0">
                <a:solidFill>
                  <a:srgbClr val="0000FF"/>
                </a:solidFill>
                <a:latin typeface="+mn-ea"/>
              </a:rPr>
              <a:t>건을 출력</a:t>
            </a:r>
            <a:r>
              <a:rPr lang="ko-KR" altLang="en-US" sz="1100" dirty="0">
                <a:latin typeface="+mn-ea"/>
              </a:rPr>
              <a:t>함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307" y="2726379"/>
            <a:ext cx="3476625" cy="2333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843" y="3893191"/>
            <a:ext cx="34766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3-6. </a:t>
            </a:r>
            <a:r>
              <a:rPr lang="ko-KR" altLang="en-US" sz="5400" dirty="0"/>
              <a:t>함수</a:t>
            </a:r>
            <a:r>
              <a:rPr lang="en-US" altLang="ko-KR" sz="5400" dirty="0"/>
              <a:t>(FUNCTION)</a:t>
            </a:r>
            <a:endParaRPr lang="ko-KR" altLang="en-US" sz="36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03. SQL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0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0987" y="317347"/>
            <a:ext cx="296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단일 행 함수의 주요 특징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9349" y="708820"/>
            <a:ext cx="10212601" cy="1865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SELECT, WHERE, ORDER BY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절에 사용 가능하다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각 행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(Row)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들에 대해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개별적으로 작용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하여 데이터 값들을 조작하고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각각의 행에 </a:t>
            </a:r>
            <a:r>
              <a:rPr lang="ko-KR" altLang="en-US" sz="1600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대한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조작 결과를 </a:t>
            </a:r>
            <a:r>
              <a:rPr lang="ko-KR" altLang="en-US" sz="1600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리턴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 한다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 </a:t>
            </a:r>
            <a:endParaRPr lang="en-US" altLang="ko-KR" sz="16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여러 인자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(Argument)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를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입력해도 단 하나의 결과만 </a:t>
            </a:r>
            <a:r>
              <a:rPr lang="ko-KR" altLang="en-US" sz="1600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리턴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 한다</a:t>
            </a:r>
            <a:r>
              <a:rPr lang="en-US" altLang="ko-KR" sz="1600" dirty="0" smtClean="0"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함수의 인자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(Arguments)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로 상수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,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변수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,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표현식이 사용 가능하고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,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하나의 인수를 </a:t>
            </a:r>
            <a:r>
              <a:rPr lang="ko-KR" altLang="en-US" sz="1600" dirty="0" smtClean="0">
                <a:latin typeface="Noto Sans Mono CJK KR Bold" panose="020B0800000000000000" pitchFamily="34" charset="-127"/>
              </a:rPr>
              <a:t>가지는 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경우도 있지만 여러 개의 인수를 가질 수도 있다</a:t>
            </a:r>
            <a:r>
              <a:rPr lang="en-US" altLang="ko-KR" sz="1600" dirty="0" smtClean="0"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Noto Sans Mono CJK KR Bold" panose="020B0800000000000000" pitchFamily="34" charset="-127"/>
              </a:rPr>
              <a:t>특별한 경우가 아니면 함수의 인자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(Arguments)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로 함수를 사용하는 </a:t>
            </a:r>
            <a:r>
              <a:rPr lang="ko-KR" altLang="en-US" sz="16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함수의 중첩이 가능</a:t>
            </a:r>
            <a:r>
              <a:rPr lang="ko-KR" altLang="en-US" sz="1600" dirty="0">
                <a:latin typeface="Noto Sans Mono CJK KR Bold" panose="020B0800000000000000" pitchFamily="34" charset="-127"/>
              </a:rPr>
              <a:t>하다</a:t>
            </a:r>
            <a:r>
              <a:rPr lang="en-US" altLang="ko-KR" sz="1600" dirty="0">
                <a:latin typeface="Noto Sans Mono CJK KR Bold" panose="020B0800000000000000" pitchFamily="34" charset="-127"/>
              </a:rPr>
              <a:t>.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smtClean="0">
                <a:latin typeface="+mn-ea"/>
              </a:rPr>
              <a:t>함수</a:t>
            </a:r>
            <a:endParaRPr lang="ko-KR" altLang="en-US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579349" y="2708855"/>
            <a:ext cx="244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단일 행 함수의 종류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04904"/>
              </p:ext>
            </p:extLst>
          </p:nvPr>
        </p:nvGraphicFramePr>
        <p:xfrm>
          <a:off x="1579348" y="3078187"/>
          <a:ext cx="8498101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3869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7064232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 형 함수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문자를 입력하면 문자나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숫자값을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(LOWER, UPPER, SUBSTR, LENGTH, LTRIM, RTRIM, TRIM, ASCII)</a:t>
                      </a:r>
                      <a:endParaRPr lang="en-US" altLang="ko-KR" sz="1200" kern="12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 형 함수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숫자를 입력하면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숫자값을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(ABS, MOD, ROUND, TRUNC, SIGN, CHR, CEIL, FLOOR, EXP, LOG, LN, POWER, SIN, COS, TAN)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723633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 형 함수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DATE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타입의 값을 연산한다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(SYSDATE, EXTRACT, TO_NUMBER)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94871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변환 형 함수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날짜형의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값의 데이터 타입을 변환한다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(TO_NUMBER, TO_CHAR, TO_DATE, CONVERT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841427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 함수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처리하기 위한 함수 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(NVL, NULLIF, COALESE)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13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0987" y="317347"/>
            <a:ext cx="3487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단일 행 문자형 함수 사용 예시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88476" y="686679"/>
            <a:ext cx="9454661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'SQL </a:t>
            </a:r>
            <a:r>
              <a:rPr lang="en-US" altLang="ko-K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Developoer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"LOWER('SQL </a:t>
            </a:r>
            <a:r>
              <a:rPr lang="en-US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Developoer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')"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소문자로 변환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'SQL </a:t>
            </a:r>
            <a:r>
              <a:rPr lang="en-US" altLang="ko-K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Developoer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"UPPER('SQL </a:t>
            </a:r>
            <a:r>
              <a:rPr lang="en-US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Developoer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')"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대문자로 변환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ASCII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"ASCII('A')"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아스키코드값 출력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CHR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'65'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"CHR('65')"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아스키코드값의 문자 출력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'SQL'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Developoer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"CONCAT('SQL', '</a:t>
            </a:r>
            <a:r>
              <a:rPr lang="en-US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Developoer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')"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문자열 결함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SUBSTR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'SQL </a:t>
            </a:r>
            <a:r>
              <a:rPr lang="en-US" altLang="ko-K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Developoer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"SUBSTR('SQL </a:t>
            </a:r>
            <a:r>
              <a:rPr lang="en-US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Developoer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', 1, 3)"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문자열 잘라내기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'SQL'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"LENGTH('SQL')"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문자열의 길이 출력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LTRIM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 SQL'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"LTRIM(' SQL')"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왼쪽 공백 제거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RTRIM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'SQL 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"RTRIM('SQL ')"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오른쪽 공백 제거</a:t>
            </a:r>
            <a:r>
              <a:rPr lang="ko-KR" alt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588476" y="3469843"/>
            <a:ext cx="4733193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Name                          |Value         |</a:t>
            </a:r>
          </a:p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------------------------------|--------------|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'SQL </a:t>
            </a:r>
            <a:r>
              <a:rPr lang="en-US" altLang="ko-K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Developoer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|</a:t>
            </a:r>
            <a:r>
              <a:rPr lang="en-US" altLang="ko-KR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developoer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'SQL </a:t>
            </a:r>
            <a:r>
              <a:rPr lang="en-US" altLang="ko-K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Developoer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|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DEVELOPOER|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ASCII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     |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65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CHR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'65'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      |A             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'SQL'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Developoer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|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SQLDevelopoer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SUBSTR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'SQL </a:t>
            </a:r>
            <a:r>
              <a:rPr lang="en-US" altLang="ko-K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Developoer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)|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|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'SQL'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  |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LTRIM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 SQL'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  |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RTRIM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'SQL 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  |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|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907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0987" y="317347"/>
            <a:ext cx="2656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Noto Sans CJK KR Bold (본문)"/>
              </a:rPr>
              <a:t>숫자형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함수 사용 예시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88476" y="652062"/>
            <a:ext cx="8566638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ABS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"ABS(-15)"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절대값을 반환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SIGN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"SIGN(1)"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사인값을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반환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MOD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"MOD(8,3)"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나머지를 반환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CEIL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678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"CEIL(38.678)"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무조건 올림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FLOOR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678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"FLOOR(38.678)"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무조건 버림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678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"ROUND(38.678, 2)"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소수점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번째 자리에서 반올림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678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"TRUNC(38.678)"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--0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의 자리에서 무조건 자름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678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"TRUNC(38.678, 1)"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--1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의 자리에서 무조건 자름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678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"TRUNC(38.678, 2)"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--2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의 자리에서 무조건 자름</a:t>
            </a:r>
            <a:r>
              <a:rPr lang="ko-KR" alt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678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"TRUNC(38.678, 3)"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--3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의 자리에서 무조건 자름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588476" y="3611187"/>
            <a:ext cx="2640624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Name            |Value |</a:t>
            </a:r>
          </a:p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----------------|------|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ABS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|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SIGN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 |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|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MOD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|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|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CEIL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678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 |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39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FLOOR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678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|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678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)|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678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|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678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)|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678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)|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67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678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)|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678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902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0987" y="317347"/>
            <a:ext cx="4105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Noto Sans CJK KR Bold (본문)"/>
              </a:rPr>
              <a:t>날짜형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데이터 변환 함수 사용 예시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60987" y="686679"/>
            <a:ext cx="7213113" cy="297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"SYSDATE"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현재 </a:t>
            </a:r>
            <a:r>
              <a:rPr lang="ko-KR" alt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년월일시분초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출력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EXTRACT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"EXTRACT(YEAR FROM SYSDATE)"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년 출력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EXTRACT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"EXTRACT(MONTH FROM SYSDATE)"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월 출력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EXTRACT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"EXTRACT(DAY FROM SYSDATE)"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일 출력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'YYYY'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"TO_NUMBER(TO_CHAR(SYSDATE, 'YYYY'))"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년 출력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'MM'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"TO_NUMBER(TO_CHAR(SYSDATE, 'MM'))"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월  출력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'DD'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"TO_NUMBER(TO_CHAR(SYSDATE, 'DD'))"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일 출력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'HH24'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"TO_NUMBER(TO_CHAR(SYSDATE, 'HH24'))"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시 출력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'MI'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"TO_NUMBER(TO_CHAR(SYSDATE, 'MI'))"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분 출력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'SS'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"TO_NUMBER(TO_CHAR(SYSDATE, 'SS'))"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초 출력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'YYYY'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"TO_CHAR(SYSDATE, 'YYYY')"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년 출력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'MM'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"TO_CHAR(SYSDATE, 'MM</a:t>
            </a:r>
            <a:r>
              <a:rPr lang="en-US" altLang="ko-KR" sz="11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')" </a:t>
            </a:r>
            <a:r>
              <a:rPr lang="en-US" altLang="ko-KR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월 출력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'DD'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"TO_CHAR(SYSDATE, 'DD</a:t>
            </a:r>
            <a:r>
              <a:rPr lang="en-US" altLang="ko-KR" sz="11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')" </a:t>
            </a:r>
            <a:r>
              <a:rPr lang="en-US" altLang="ko-KR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일 출력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'HH24'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"TO_CHAR(SYSDATE, 'HH24</a:t>
            </a:r>
            <a:r>
              <a:rPr lang="en-US" altLang="ko-KR" sz="11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')" </a:t>
            </a:r>
            <a:r>
              <a:rPr lang="en-US" altLang="ko-KR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시 출력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'MI'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"TO_CHAR(SYSDATE, 'MI</a:t>
            </a:r>
            <a:r>
              <a:rPr lang="en-US" altLang="ko-KR" sz="11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')" </a:t>
            </a:r>
            <a:r>
              <a:rPr lang="en-US" altLang="ko-KR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분 출력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'SS'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"TO_CHAR(SYSDATE, 'SS</a:t>
            </a:r>
            <a:r>
              <a:rPr lang="en-US" altLang="ko-KR" sz="11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')" </a:t>
            </a:r>
            <a:r>
              <a:rPr lang="en-US" altLang="ko-KR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초 출력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) 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DUAL</a:t>
            </a:r>
            <a:r>
              <a:rPr lang="en-US" altLang="ko-K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7463653" y="3302228"/>
            <a:ext cx="4499747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Name                               |Value              |</a:t>
            </a:r>
          </a:p>
          <a:p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-----------------------------------|-------------------|</a:t>
            </a:r>
          </a:p>
          <a:p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|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06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EXTRACT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 |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|</a:t>
            </a:r>
          </a:p>
          <a:p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EXTRACT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|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|</a:t>
            </a:r>
          </a:p>
          <a:p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EXTRACT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  |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|</a:t>
            </a:r>
          </a:p>
          <a:p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'YYYY'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))|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|</a:t>
            </a:r>
          </a:p>
          <a:p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'MM'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  |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|</a:t>
            </a:r>
          </a:p>
          <a:p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'DD'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  |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|</a:t>
            </a:r>
          </a:p>
          <a:p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'HH24'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))|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|</a:t>
            </a:r>
          </a:p>
          <a:p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'MI'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  |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|</a:t>
            </a:r>
          </a:p>
          <a:p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'SS'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  |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|</a:t>
            </a:r>
          </a:p>
          <a:p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'YYYY'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   |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|</a:t>
            </a:r>
          </a:p>
          <a:p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'MM'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|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06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|</a:t>
            </a:r>
          </a:p>
          <a:p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'DD'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|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|</a:t>
            </a:r>
          </a:p>
          <a:p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'HH24'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   |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|</a:t>
            </a:r>
          </a:p>
          <a:p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'MI'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|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|</a:t>
            </a:r>
          </a:p>
          <a:p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'SS'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|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|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885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2329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테이블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(Table)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용어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관계형데이터베이스개요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06330"/>
              </p:ext>
            </p:extLst>
          </p:nvPr>
        </p:nvGraphicFramePr>
        <p:xfrm>
          <a:off x="1542860" y="660486"/>
          <a:ext cx="9944290" cy="24427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52118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7192172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00626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(Table)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행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칼럼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구조를 가진 데이터의 저장소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(Column)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테이블에서 세로방향으로 이루어진 하나하나의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더이상 나눌 수 없는 것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행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(Row)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테이블에서 가로방향으로 이루어진 데이터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2757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정규 형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(Normalization)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분할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하여 데이터의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정합성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확보하고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불필요한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중복을 줄이는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66180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(Primary Key)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테이블에 존재하는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각 행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한가지 의미로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특정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 수 있는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한 개 이상의 칼럼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678107"/>
                  </a:ext>
                </a:extLst>
              </a:tr>
              <a:tr h="2003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외부 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(Foreign Key)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테이블의 기본 키로 사용되고 있는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관계를 연결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하는 칼럼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027860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1390649" y="3185703"/>
            <a:ext cx="411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ERD(Entity Relationship Diagram)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542860" y="3555035"/>
            <a:ext cx="10202341" cy="9787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테이블 간 서로의 상관 관계를 그림으로 도식화한 것을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E-R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다이어그램이라고 하며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간략히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ERD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라고 함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ERD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의 구성 요소는 </a:t>
            </a:r>
            <a:r>
              <a:rPr lang="ko-KR" altLang="en-US" sz="1600" b="1" dirty="0" err="1">
                <a:solidFill>
                  <a:srgbClr val="0000FF"/>
                </a:solidFill>
                <a:latin typeface="Noto Sans Mono CJK KR Bold" panose="020B0800000000000000" pitchFamily="34" charset="-127"/>
              </a:rPr>
              <a:t>엔터티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(Entity),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관계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(Relationship),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속성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(Attribute) 3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가지이며 현실 세계의 데이터는 이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3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가지 구성 요소로 모두 표현이 가능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60" y="4646082"/>
            <a:ext cx="4200000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0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0987" y="317347"/>
            <a:ext cx="234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Noto Sans CJK KR Bold (본문)"/>
              </a:rPr>
              <a:t>날짜형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 데이터 연산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97511" y="700258"/>
            <a:ext cx="928370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"SYSDATE"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현재 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년월일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시분초</a:t>
            </a:r>
            <a:endParaRPr lang="ko-KR" alt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"SYSDATE - 1"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--1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일을 뺀 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년월일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시분초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 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"SYSDATE - (1/24)"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--1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시간을뺀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년월일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시분초</a:t>
            </a:r>
            <a:endParaRPr lang="ko-KR" alt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"SYSDATE - (1/24/60)"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--1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분을뺀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년월일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시분초</a:t>
            </a:r>
            <a:endParaRPr lang="ko-KR" alt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"SYSDATE - (1/24/60/60)"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--1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초을뺀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년월일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시분초</a:t>
            </a:r>
            <a:endParaRPr lang="ko-KR" alt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"SYSDATE - (1/24/60/60) * 10"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--10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초을뺀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년월일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시분초</a:t>
            </a:r>
            <a:endParaRPr lang="ko-KR" alt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"SYSDATE - (1/24/60/60) * 30"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--30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초을뺀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년월일</a:t>
            </a:r>
            <a:r>
              <a:rPr lang="ko-KR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시분초</a:t>
            </a:r>
            <a:endParaRPr lang="ko-KR" alt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DUAL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497511" y="3150444"/>
            <a:ext cx="4941389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Name                       |Value              |</a:t>
            </a:r>
          </a:p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---------------------------|-------------------|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|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06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54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|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06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54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   |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06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17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54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|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06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27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54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|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06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53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06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44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06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28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078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0987" y="317347"/>
            <a:ext cx="244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데이터 변환의 종류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함수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682588"/>
              </p:ext>
            </p:extLst>
          </p:nvPr>
        </p:nvGraphicFramePr>
        <p:xfrm>
          <a:off x="1592049" y="686679"/>
          <a:ext cx="8848327" cy="8961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1754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7566573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명시적 형 변환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변환 형 함수로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데이터 유형을 변환하도록 명시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해주는 경우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암시적 형 변환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DBMS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가 자동으로 데이터 유형을 변환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하는 경우 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72363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460986" y="1751661"/>
            <a:ext cx="3275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데이터 변환 함수 사용 예시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92049" y="2120993"/>
            <a:ext cx="953315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'YYYY/MM/DD'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"TO_CHAR(SYSDATE, 'YYYY/MM/DD')"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'YYYY/MM/DD HH24:MI:SS'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"TO_CHAR(SYSDATE, 'YYYY/MM/DD HH24:MI:SS')"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'$999,999,999.99'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"TO_CHAR(10.25, '$999,999,999.99')"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12500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'L999,999,999'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"TO_CHAR(10.25, '$999,999,999.99')"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TO_NUMBER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'100'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TO_NUMBER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'100'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"TO_CHAR(10.25, '$999,999,999.99')"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592049" y="4034641"/>
            <a:ext cx="5672888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Name                                     |Value                |</a:t>
            </a:r>
          </a:p>
          <a:p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-----------------------------------------|---------------------|</a:t>
            </a:r>
          </a:p>
          <a:p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'YYYY/MM/DD'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   |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06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|</a:t>
            </a:r>
          </a:p>
          <a:p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SYSDATE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'YYYY/MM/DD HH24:MI:SS'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)|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06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08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|</a:t>
            </a:r>
          </a:p>
          <a:p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'$999,999,999.99'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|          $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'$999,999,999.99'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|           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￦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TO_CHAR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25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'$999,999,999.99'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|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813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0987" y="317347"/>
            <a:ext cx="326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단일 행 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CASE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표현의 종류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함수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73799"/>
              </p:ext>
            </p:extLst>
          </p:nvPr>
        </p:nvGraphicFramePr>
        <p:xfrm>
          <a:off x="1592049" y="686679"/>
          <a:ext cx="8848327" cy="1627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83151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5665176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182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547276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CASE WHEN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조건 </a:t>
                      </a:r>
                    </a:p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THEN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 혹은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</a:t>
                      </a:r>
                    </a:p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ELSE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 혹은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 </a:t>
                      </a:r>
                    </a:p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END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조건이 맞으면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THEN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절 수행하고 그렇지 않으면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ELSE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절을 수행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52689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DECODE(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2,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디폴트값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조건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이면 값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을 가져오고 그렇지않고 조건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이면 값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를 가져오고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그렇지않으면 디폴트 값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가져온다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72363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92049" y="2411443"/>
            <a:ext cx="6096000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SAL_CD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'100001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기본급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SAL_CD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'100002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상여급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SAL_CD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'100003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특별상여급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SAL_CD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'100004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야근수당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SAL_CD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'100005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주말수당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SAL_CD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'100006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점심식대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SAL_CD =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'100007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복지포인트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유효하지않음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SAL_NM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337" y="2428086"/>
            <a:ext cx="2295525" cy="17049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592049" y="4661237"/>
            <a:ext cx="677822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DECODE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(SAL_CD,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'100001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기본급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'100002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상여급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기타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SAL_NM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852" y="4661237"/>
            <a:ext cx="2295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0987" y="317347"/>
            <a:ext cx="2342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NULL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연산 결과 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함수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065798"/>
              </p:ext>
            </p:extLst>
          </p:nvPr>
        </p:nvGraphicFramePr>
        <p:xfrm>
          <a:off x="1592049" y="686679"/>
          <a:ext cx="2027041" cy="15179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2005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1225036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연산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NULL+2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NULL-2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723633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NULL*2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32054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NULL/2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95980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460987" y="2285045"/>
            <a:ext cx="275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널 관련 함수 사용 예시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92048" y="2734839"/>
            <a:ext cx="821235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(DIRECT_MANAGER_EMP_NO,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최상위자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관리자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관리자사원번호가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이면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최상위자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로 출력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DIRECT_MANAGER_EMP_NO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104" y="2734839"/>
            <a:ext cx="1027522" cy="44306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92048" y="3498939"/>
            <a:ext cx="85044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(UPPER_DEPT_CD 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최상위부서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상위부서</a:t>
            </a:r>
            <a:endParaRPr lang="ko-KR" alt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UPPER_DEPT_CD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904" y="3498939"/>
            <a:ext cx="1027522" cy="44306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608790" y="4263039"/>
            <a:ext cx="43896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(EMP_NM),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존재안함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EMP_NM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EMP_NM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김회장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‘;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529" y="4263039"/>
            <a:ext cx="1027522" cy="44306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600166" y="5027139"/>
            <a:ext cx="44069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(EMP_NM),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존재안함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EMP_NM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EMP_NM 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박찬호</a:t>
            </a:r>
            <a:r>
              <a:rPr lang="en-US" altLang="ko-KR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1529" y="5029355"/>
            <a:ext cx="1027522" cy="44306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1608790" y="5765846"/>
            <a:ext cx="4389652" cy="295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100" dirty="0">
                <a:solidFill>
                  <a:srgbClr val="0000FF"/>
                </a:solidFill>
                <a:latin typeface="+mn-ea"/>
              </a:rPr>
              <a:t>MAX</a:t>
            </a:r>
            <a:r>
              <a:rPr lang="ko-KR" altLang="en-US" sz="1100" dirty="0">
                <a:latin typeface="+mn-ea"/>
              </a:rPr>
              <a:t>함수를 쓰면 </a:t>
            </a:r>
            <a:r>
              <a:rPr lang="ko-KR" altLang="en-US" sz="1100" dirty="0">
                <a:solidFill>
                  <a:srgbClr val="0000FF"/>
                </a:solidFill>
                <a:latin typeface="+mn-ea"/>
              </a:rPr>
              <a:t>공집합인 경우</a:t>
            </a:r>
            <a:r>
              <a:rPr lang="ko-KR" altLang="en-US" sz="1100" dirty="0">
                <a:latin typeface="+mn-ea"/>
              </a:rPr>
              <a:t>에도 </a:t>
            </a:r>
            <a:r>
              <a:rPr lang="ko-KR" altLang="en-US" sz="1100" dirty="0">
                <a:solidFill>
                  <a:srgbClr val="0000FF"/>
                </a:solidFill>
                <a:latin typeface="+mn-ea"/>
              </a:rPr>
              <a:t>한개의 </a:t>
            </a:r>
            <a:r>
              <a:rPr lang="en-US" altLang="ko-KR" sz="1100" dirty="0">
                <a:solidFill>
                  <a:srgbClr val="0000FF"/>
                </a:solidFill>
                <a:latin typeface="+mn-ea"/>
              </a:rPr>
              <a:t>ROW</a:t>
            </a:r>
            <a:r>
              <a:rPr lang="ko-KR" altLang="en-US" sz="1100" dirty="0">
                <a:latin typeface="+mn-ea"/>
              </a:rPr>
              <a:t>가 나옴 </a:t>
            </a:r>
          </a:p>
        </p:txBody>
      </p:sp>
    </p:spTree>
    <p:extLst>
      <p:ext uri="{BB962C8B-B14F-4D97-AF65-F5344CB8AC3E}">
        <p14:creationId xmlns:p14="http://schemas.microsoft.com/office/powerpoint/2010/main" val="25800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0987" y="317347"/>
            <a:ext cx="3495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널 관련 함수 사용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예시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62100" y="686679"/>
            <a:ext cx="551180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NULLIF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박찬호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박지성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--</a:t>
            </a:r>
            <a:r>
              <a:rPr lang="ko-KR" alt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같지않으면 박찬호 리턴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175013" y="686679"/>
            <a:ext cx="67999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/>
              <a:t>박찬호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62100" y="1598999"/>
            <a:ext cx="551180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NULLIF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박찬호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박찬호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같으면널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7175013" y="1607075"/>
            <a:ext cx="84510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/>
              <a:t>같으면널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562100" y="2495882"/>
            <a:ext cx="55118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COALESCE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SAL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175013" y="2494719"/>
            <a:ext cx="29046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0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62100" y="3532249"/>
            <a:ext cx="55118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COALESCE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5000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SAL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123641" y="3532249"/>
            <a:ext cx="60785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5000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62100" y="4200366"/>
            <a:ext cx="55118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COALESCE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6000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SAL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136698" y="4200366"/>
            <a:ext cx="60785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6000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1562100" y="3106057"/>
            <a:ext cx="3036688" cy="2812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100" dirty="0">
                <a:latin typeface="+mn-ea"/>
              </a:rPr>
              <a:t>널이 아닌 첫번째 수식</a:t>
            </a:r>
            <a:r>
              <a:rPr lang="en-US" altLang="ko-KR" sz="1100" dirty="0">
                <a:latin typeface="+mn-ea"/>
              </a:rPr>
              <a:t>/</a:t>
            </a:r>
            <a:r>
              <a:rPr lang="ko-KR" altLang="en-US" sz="1100" dirty="0">
                <a:latin typeface="+mn-ea"/>
              </a:rPr>
              <a:t>값을 리턴 함</a:t>
            </a:r>
          </a:p>
        </p:txBody>
      </p:sp>
    </p:spTree>
    <p:extLst>
      <p:ext uri="{BB962C8B-B14F-4D97-AF65-F5344CB8AC3E}">
        <p14:creationId xmlns:p14="http://schemas.microsoft.com/office/powerpoint/2010/main" val="14760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3-7</a:t>
            </a:r>
            <a:r>
              <a:rPr lang="en-US" altLang="ko-KR" sz="5400" dirty="0"/>
              <a:t>. GROUP BY, HAVING </a:t>
            </a:r>
            <a:r>
              <a:rPr lang="ko-KR" altLang="en-US" sz="5400" dirty="0"/>
              <a:t>절</a:t>
            </a:r>
            <a:endParaRPr lang="ko-KR" altLang="en-US" sz="36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03. SQL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0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0987" y="317347"/>
            <a:ext cx="140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집계 함수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 smtClean="0">
                <a:latin typeface="+mn-ea"/>
              </a:rPr>
              <a:t>GROUP BY, HAVING</a:t>
            </a:r>
            <a:r>
              <a:rPr lang="ko-KR" altLang="en-US" dirty="0" smtClean="0">
                <a:latin typeface="+mn-ea"/>
              </a:rPr>
              <a:t>절</a:t>
            </a:r>
            <a:endParaRPr lang="ko-KR" altLang="en-US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9349" y="708820"/>
            <a:ext cx="8848327" cy="978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여러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행들의 그룹이 모여서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그룹당 단 하나의 결과를 돌려주는 함수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GROUP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BY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절은 행들을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소 그룹화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SELECT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HAVING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ORDER BY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절에 사용할 수 있다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0987" y="1769070"/>
            <a:ext cx="2557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ALL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과 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DISTINCT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15069"/>
              </p:ext>
            </p:extLst>
          </p:nvPr>
        </p:nvGraphicFramePr>
        <p:xfrm>
          <a:off x="1579349" y="2165658"/>
          <a:ext cx="3397265" cy="8961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3100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2474165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7497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ALL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옵션 임 생략 가능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DISTINCT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유일한 값을 출력함</a:t>
                      </a:r>
                      <a:endParaRPr lang="en-US" altLang="ko-KR" sz="12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72363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60987" y="3156141"/>
            <a:ext cx="213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집계 함수의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종류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70925"/>
              </p:ext>
            </p:extLst>
          </p:nvPr>
        </p:nvGraphicFramePr>
        <p:xfrm>
          <a:off x="1579348" y="3519431"/>
          <a:ext cx="5107202" cy="27614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7721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3719481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COUNT(*)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값을 포함한 행의 수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출력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COUNT(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표현식의 값이 </a:t>
                      </a:r>
                      <a:r>
                        <a:rPr lang="en-US" altLang="ko-KR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아닌 행의 수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출력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723633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SUM(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표현식이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값인 것을 제외한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합계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출력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153104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AVG(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표현식이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값인 것을 제외한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평균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출력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791860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표현식이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값인 것을 제외한 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최대값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출력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5613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MIN(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표현식이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값인 것을 제외한 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최소값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출력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323471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STDDEV(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표현식이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값인 것을 제외한 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표준편차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출력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921971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VARIAN(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표현식이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값인 것을 제외한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 분산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출력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7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1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0987" y="317347"/>
            <a:ext cx="244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집계 함수 사용 예시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GROUP BY, HAVING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85925" y="686679"/>
            <a:ext cx="240030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(BIRTH_DE)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(BIRTH_DE)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0314"/>
              </p:ext>
            </p:extLst>
          </p:nvPr>
        </p:nvGraphicFramePr>
        <p:xfrm>
          <a:off x="4235450" y="735107"/>
          <a:ext cx="3111500" cy="428625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61506893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30995827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8573636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MAX(BIRTH_DE)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MIN(BIRTH_DE)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COUNT(*)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262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19980715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19651105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64834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4235450" y="1266334"/>
            <a:ext cx="4956175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사원들 중 가장 생일이 늦은 사원과 빠른 사원 그리고 총 사원수를 </a:t>
            </a:r>
            <a:r>
              <a:rPr lang="ko-KR" altLang="en-US" sz="1200" dirty="0" smtClean="0">
                <a:latin typeface="+mn-ea"/>
              </a:rPr>
              <a:t>리턴 함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60987" y="1769070"/>
            <a:ext cx="222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GROUP BY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절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85925" y="2138402"/>
            <a:ext cx="8848327" cy="3321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GROUP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BY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절을 통해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소그룹 별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기준을 정한 후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SELECT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절에 집계 함수를 사용한다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  </a:t>
            </a:r>
            <a:endParaRPr lang="en-US" altLang="ko-KR" sz="16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집계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함수의 통계 정보는 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NULL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값을 가진 행을 제외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하고 수행한다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GROUP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BY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절에서는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SELECT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절과는 달리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ALIAS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명을 사용할 수 없다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집계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함수는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WHERE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절에는 올 수 없다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(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집계 함수를 사용할 수 있는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GROUP BY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절보다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WHERE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절이 먼저 수행된다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)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WHERE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절은 전체 데이터를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GROUP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으로 나누기 전에 행들을 미리 제거시킨다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HAVING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절은 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GROUP BY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절의 기준 항목이나 소그룹의 집계 함수를 이용한 조건을 표시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할 수 있다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GROUP 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BY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절에 의한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소 그룹별로 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만들어진 집계 데이터 중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, 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HAVING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절에서 제한 조건을 두어 조건을 만족하는 내용만 출력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HAVING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절은 일반적으로 </a:t>
            </a:r>
            <a:r>
              <a:rPr lang="en-US" altLang="ko-KR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GROUP BY </a:t>
            </a:r>
            <a:r>
              <a:rPr lang="ko-KR" altLang="en-US" sz="16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절 뒤에 위치</a:t>
            </a:r>
            <a:r>
              <a:rPr lang="ko-KR" altLang="en-US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한다</a:t>
            </a:r>
            <a:r>
              <a:rPr lang="en-US" altLang="ko-KR" sz="16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6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0987" y="317347"/>
            <a:ext cx="326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GROUP BY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절 사용 예시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GROUP BY, HAVING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77342" y="686679"/>
            <a:ext cx="687610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L.DEPT_CD = A.DEPT_CD)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DEPT_NM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(A.BIRTH_DE)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가장 늦은 생년월일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(A.BIRTH_DE)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가장 빠른 생년월일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직원수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8655050" y="686679"/>
            <a:ext cx="3184525" cy="535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사원들 중 부서 코드 별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가장 늦은 생일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가장 빠른 생일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직원 수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출력</a:t>
            </a:r>
            <a:r>
              <a:rPr lang="ko-KR" altLang="en-US" sz="1200" dirty="0">
                <a:latin typeface="+mn-ea"/>
              </a:rPr>
              <a:t>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45375" y="3271837"/>
            <a:ext cx="4270375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A.DEPT_CD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L.DEPT_NM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TB_DEPT L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L.DEPT_CD = A.DEPT_CD)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DEPT_NM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(A.BIRTH_DE)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가장 늦은 생년월일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(A.BIRTH_DE)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가장 빠른 생년월일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직원수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445375" y="5135273"/>
            <a:ext cx="427037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Error [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937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42000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]: ORA-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00937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단일 그룹의 그룹 함수가 아닙니다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7445375" y="5706048"/>
            <a:ext cx="4270375" cy="535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DEPT_CD</a:t>
            </a:r>
            <a:r>
              <a:rPr lang="ko-KR" altLang="en-US" sz="1200" dirty="0">
                <a:latin typeface="+mn-ea"/>
              </a:rPr>
              <a:t>칼럼을 </a:t>
            </a:r>
            <a:r>
              <a:rPr lang="en-US" altLang="ko-KR" sz="1200" dirty="0">
                <a:latin typeface="+mn-ea"/>
              </a:rPr>
              <a:t>SELECT</a:t>
            </a:r>
            <a:r>
              <a:rPr lang="ko-KR" altLang="en-US" sz="1200" dirty="0">
                <a:latin typeface="+mn-ea"/>
              </a:rPr>
              <a:t>절에 기재하면서 </a:t>
            </a:r>
            <a:r>
              <a:rPr lang="ko-KR" altLang="en-US" sz="1200" dirty="0" smtClean="0">
                <a:latin typeface="+mn-ea"/>
              </a:rPr>
              <a:t>집계 함수를 </a:t>
            </a:r>
            <a:r>
              <a:rPr lang="ko-KR" altLang="en-US" sz="1200" dirty="0">
                <a:latin typeface="+mn-ea"/>
              </a:rPr>
              <a:t>쓰면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그룹핑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대상이 없기 때문에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SQL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에러가 발생</a:t>
            </a:r>
            <a:r>
              <a:rPr lang="ko-KR" altLang="en-US" sz="1200" dirty="0">
                <a:latin typeface="+mn-ea"/>
              </a:rPr>
              <a:t>한다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337425" y="3210974"/>
            <a:ext cx="0" cy="3101515"/>
          </a:xfrm>
          <a:prstGeom prst="line">
            <a:avLst/>
          </a:prstGeom>
          <a:ln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337425" y="3207339"/>
            <a:ext cx="4511675" cy="0"/>
          </a:xfrm>
          <a:prstGeom prst="line">
            <a:avLst/>
          </a:prstGeom>
          <a:ln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337425" y="6312489"/>
            <a:ext cx="4511675" cy="0"/>
          </a:xfrm>
          <a:prstGeom prst="line">
            <a:avLst/>
          </a:prstGeom>
          <a:ln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11849100" y="3207339"/>
            <a:ext cx="0" cy="3105150"/>
          </a:xfrm>
          <a:prstGeom prst="line">
            <a:avLst/>
          </a:prstGeom>
          <a:ln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342" y="2348960"/>
            <a:ext cx="53530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0987" y="317347"/>
            <a:ext cx="1840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HAVING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절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GROUP BY, HAVING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77342" y="686679"/>
            <a:ext cx="6876108" cy="978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WHERE</a:t>
            </a:r>
            <a:r>
              <a:rPr lang="ko-KR" altLang="en-US" sz="12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절에서는 집계 함수를 쓸 수 없다</a:t>
            </a:r>
            <a:r>
              <a:rPr lang="en-US" altLang="ko-KR" sz="12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집계된 결과 집합을 기준으로 특정 조건을 주고 싶은 경우 </a:t>
            </a:r>
            <a:r>
              <a:rPr lang="en-US" altLang="ko-KR" sz="12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HAVING</a:t>
            </a:r>
            <a:r>
              <a:rPr lang="ko-KR" altLang="en-US" sz="1200" b="1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절을 이용</a:t>
            </a:r>
            <a:r>
              <a:rPr lang="ko-KR" altLang="en-US" sz="12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하면 된다</a:t>
            </a:r>
            <a:r>
              <a:rPr lang="en-US" altLang="ko-KR" sz="12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>
                <a:latin typeface="Noto Sans Mono CJK KR Bold" panose="020B0800000000000000" pitchFamily="34" charset="-127"/>
              </a:rPr>
              <a:t>HAVING </a:t>
            </a:r>
            <a:r>
              <a:rPr lang="ko-KR" altLang="en-US" sz="1200" dirty="0">
                <a:latin typeface="Noto Sans Mono CJK KR Bold" panose="020B0800000000000000" pitchFamily="34" charset="-127"/>
              </a:rPr>
              <a:t>절은 </a:t>
            </a:r>
            <a:r>
              <a:rPr lang="en-US" altLang="ko-KR" sz="1200" dirty="0">
                <a:latin typeface="Noto Sans Mono CJK KR Bold" panose="020B0800000000000000" pitchFamily="34" charset="-127"/>
              </a:rPr>
              <a:t>WHERE </a:t>
            </a:r>
            <a:r>
              <a:rPr lang="ko-KR" altLang="en-US" sz="1200" dirty="0">
                <a:latin typeface="Noto Sans Mono CJK KR Bold" panose="020B0800000000000000" pitchFamily="34" charset="-127"/>
              </a:rPr>
              <a:t>절과 비슷하지만 </a:t>
            </a:r>
            <a:r>
              <a:rPr lang="ko-KR" altLang="en-US" sz="12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그룹을 나타내는 결과 집합의 행에 조건이 적용</a:t>
            </a:r>
            <a:r>
              <a:rPr lang="ko-KR" altLang="en-US" sz="1200" dirty="0">
                <a:latin typeface="Noto Sans Mono CJK KR Bold" panose="020B0800000000000000" pitchFamily="34" charset="-127"/>
              </a:rPr>
              <a:t>된다는 점에서 차이가 있다</a:t>
            </a:r>
            <a:r>
              <a:rPr lang="en-US" altLang="ko-KR" sz="1200" dirty="0">
                <a:latin typeface="Noto Sans Mono CJK KR Bold" panose="020B0800000000000000" pitchFamily="34" charset="-127"/>
              </a:rPr>
              <a:t>. </a:t>
            </a:r>
            <a:endParaRPr lang="ko-KR" altLang="en-US" sz="1200" dirty="0">
              <a:latin typeface="Noto Sans Mono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60986" y="1769070"/>
            <a:ext cx="257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HAVING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사용 예시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77342" y="2127764"/>
            <a:ext cx="687610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L.DEPT_CD = A.DEPT_CD)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DEPT_NM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(A.BIRTH_DE)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가장 늦은 생년월일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(A.BIRTH_DE)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가장 빠른 생년월일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직원수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HAVING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(*)) &gt;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7121525" y="4082050"/>
            <a:ext cx="3908425" cy="142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사원들 중 부서 코드 별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가장 늦은 생일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가장 빠른 생일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직원 수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>
                <a:latin typeface="+mn-ea"/>
              </a:rPr>
              <a:t>출력한다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err="1" smtClean="0">
                <a:latin typeface="+mn-ea"/>
              </a:rPr>
              <a:t>그룹핑</a:t>
            </a:r>
            <a:r>
              <a:rPr lang="ko-KR" altLang="en-US" sz="1200" dirty="0" smtClean="0">
                <a:latin typeface="+mn-ea"/>
              </a:rPr>
              <a:t> 한 </a:t>
            </a:r>
            <a:r>
              <a:rPr lang="ko-KR" altLang="en-US" sz="1200" dirty="0">
                <a:latin typeface="+mn-ea"/>
              </a:rPr>
              <a:t>결과에서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COUNT(*)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가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보다 큰 집합만 출력</a:t>
            </a:r>
            <a:r>
              <a:rPr lang="ko-KR" altLang="en-US" sz="1200" dirty="0">
                <a:latin typeface="+mn-ea"/>
              </a:rPr>
              <a:t>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즉 부서의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직원수가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명을 초과하는 부서의 집계 데이터를 출력</a:t>
            </a:r>
            <a:r>
              <a:rPr lang="ko-KR" altLang="en-US" sz="1200" dirty="0">
                <a:latin typeface="+mn-ea"/>
              </a:rPr>
              <a:t>한 것이다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342" y="4082050"/>
            <a:ext cx="53530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2055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데이터 모델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관계형데이터베이스개요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2861" y="660486"/>
            <a:ext cx="6705790" cy="3877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향후 진행될 </a:t>
            </a:r>
            <a:r>
              <a:rPr lang="en-US" altLang="ko-KR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SQL </a:t>
            </a:r>
            <a:r>
              <a:rPr lang="ko-KR" altLang="en-US" sz="16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실습 과정은 아래의 데이터 모델을 기반으로 진행함</a:t>
            </a:r>
            <a:endParaRPr lang="ko-KR" altLang="en-US" sz="1600" dirty="0">
              <a:latin typeface="Noto Sans Mono CJK KR Bold" panose="020B08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874" y="1048284"/>
            <a:ext cx="7085714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GROUP BY, HAVING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58537" y="262230"/>
            <a:ext cx="3055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HAVING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사용 예시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- 2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99351" y="638507"/>
            <a:ext cx="5896824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A.EMP_NO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L.EMP_NM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L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L.EMP_NO = A.EMP_NO)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EMP_NM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MAX_PAY_AMT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MIN_PAY_AMT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(A.PAY_AMT),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AVG_PAY_AMT          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A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'20191231'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HAVING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(A.PAY_AMT),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 &gt;= </a:t>
            </a:r>
            <a:r>
              <a:rPr lang="en-US" altLang="ko-KR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4700000</a:t>
            </a:r>
            <a:endParaRPr lang="en-US" altLang="ko-KR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7608709" y="638507"/>
            <a:ext cx="3908425" cy="978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2019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년도의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급여 내역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중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ko-KR" altLang="en-US" sz="1200" dirty="0" smtClean="0">
                <a:latin typeface="+mn-ea"/>
              </a:rPr>
              <a:t>직원 별로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평균 급여액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470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만원 이상</a:t>
            </a:r>
            <a:r>
              <a:rPr lang="ko-KR" altLang="en-US" sz="1200" dirty="0">
                <a:latin typeface="+mn-ea"/>
              </a:rPr>
              <a:t>인 직원들의 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직원번호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직원명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최대급여액수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최소급여액수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평균 급여 액수를 출력</a:t>
            </a:r>
            <a:r>
              <a:rPr lang="ko-KR" altLang="en-US" sz="1200" dirty="0">
                <a:latin typeface="+mn-ea"/>
              </a:rPr>
              <a:t>하는 </a:t>
            </a:r>
            <a:r>
              <a:rPr lang="en-US" altLang="ko-KR" sz="1200" dirty="0">
                <a:latin typeface="+mn-ea"/>
              </a:rPr>
              <a:t>SQL</a:t>
            </a:r>
            <a:r>
              <a:rPr lang="ko-KR" altLang="en-US" sz="1200" dirty="0">
                <a:latin typeface="+mn-ea"/>
              </a:rPr>
              <a:t>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99351" y="2938670"/>
            <a:ext cx="672549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A.EMP_NO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L.EMP_NO = A.EMP_NO)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SUM_PAY_AMT         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'20191231'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HAVING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&gt; </a:t>
            </a:r>
            <a:r>
              <a:rPr lang="en-US" altLang="ko-KR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55000000</a:t>
            </a:r>
            <a:endParaRPr lang="en-US" altLang="ko-KR" sz="12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SUM_PAY_AMT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1599351" y="4972108"/>
            <a:ext cx="6725499" cy="535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2019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년도의 급여 내역 중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급여의 합계가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연봉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) </a:t>
            </a:r>
            <a:r>
              <a:rPr lang="en-US" altLang="ko-KR" sz="1200" dirty="0" smtClean="0">
                <a:solidFill>
                  <a:srgbClr val="0000FF"/>
                </a:solidFill>
                <a:latin typeface="+mn-ea"/>
              </a:rPr>
              <a:t>5500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만원 이상</a:t>
            </a:r>
            <a:r>
              <a:rPr lang="ko-KR" altLang="en-US" sz="1200" dirty="0" smtClean="0">
                <a:latin typeface="+mn-ea"/>
              </a:rPr>
              <a:t>인 </a:t>
            </a:r>
            <a:r>
              <a:rPr lang="ko-KR" altLang="en-US" sz="1200" dirty="0">
                <a:latin typeface="+mn-ea"/>
              </a:rPr>
              <a:t>직원의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직원번호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직원명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합계금여액수를 출력</a:t>
            </a:r>
            <a:r>
              <a:rPr lang="ko-KR" altLang="en-US" sz="1200" dirty="0">
                <a:latin typeface="+mn-ea"/>
              </a:rPr>
              <a:t>하는 </a:t>
            </a:r>
            <a:r>
              <a:rPr lang="en-US" altLang="ko-KR" sz="1200" dirty="0">
                <a:latin typeface="+mn-ea"/>
              </a:rPr>
              <a:t>SQL</a:t>
            </a:r>
            <a:r>
              <a:rPr lang="ko-KR" altLang="en-US" sz="1200" dirty="0">
                <a:latin typeface="+mn-ea"/>
              </a:rPr>
              <a:t>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909" y="1700336"/>
            <a:ext cx="5610225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759" y="2938670"/>
            <a:ext cx="30003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GROUP BY, HAVING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58537" y="262230"/>
            <a:ext cx="2868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CASE WHEN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문 사용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43050" y="623322"/>
            <a:ext cx="650557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BIRTH_DE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'195%'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"1950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년대생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BIRTH_DE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'196%'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"1960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년대생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BIRTH_DE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'197%'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"1970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년대생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BIRTH_DE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'198%'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"1980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년대생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BIRTH_DE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'199%'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"1990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년대생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CNT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TB_EMP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262" y="1923051"/>
            <a:ext cx="4695825" cy="4476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8123976" y="631562"/>
            <a:ext cx="3908425" cy="978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직원들의 정보 중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몇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십 년대생인지</a:t>
            </a:r>
            <a:r>
              <a:rPr lang="ko-KR" altLang="en-US" sz="1200" dirty="0" smtClean="0">
                <a:latin typeface="+mn-ea"/>
              </a:rPr>
              <a:t>에 </a:t>
            </a:r>
            <a:r>
              <a:rPr lang="ko-KR" altLang="en-US" sz="1200" dirty="0">
                <a:latin typeface="+mn-ea"/>
              </a:rPr>
              <a:t>대한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카운트</a:t>
            </a:r>
            <a:r>
              <a:rPr lang="ko-KR" altLang="en-US" sz="1200" dirty="0">
                <a:latin typeface="+mn-ea"/>
              </a:rPr>
              <a:t>를 구하는 </a:t>
            </a:r>
            <a:r>
              <a:rPr lang="en-US" altLang="ko-KR" sz="1200" dirty="0">
                <a:latin typeface="+mn-ea"/>
              </a:rPr>
              <a:t>SQL</a:t>
            </a:r>
            <a:r>
              <a:rPr lang="ko-KR" altLang="en-US" sz="1200" dirty="0">
                <a:latin typeface="+mn-ea"/>
              </a:rPr>
              <a:t>문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BIRTH_DE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의 값이 매칭되면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을 더해서 카운트</a:t>
            </a:r>
            <a:r>
              <a:rPr lang="ko-KR" altLang="en-US" sz="1200" dirty="0">
                <a:latin typeface="+mn-ea"/>
              </a:rPr>
              <a:t>를 하고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그렇지 않으면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0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을 더해서 카운트를 안함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43050" y="2498222"/>
            <a:ext cx="6210300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DEPT_CD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, 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L.DEPT_NM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L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L.DEPT_CD = A.DEPT_CD)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DEPT_NM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'195%'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"1950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년대생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'196%'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"1960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년대생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'197%'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"1970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년대생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'198%'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"1980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년대생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A.BIRTH_DE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'199%'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"1990</a:t>
            </a:r>
            <a:r>
              <a:rPr lang="ko-KR" alt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년대생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(*) CNT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</a:t>
            </a:r>
          </a:p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7829549" y="2497672"/>
            <a:ext cx="3908425" cy="757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부서별로 직원들이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몇 십년대생인지</a:t>
            </a:r>
            <a:r>
              <a:rPr lang="ko-KR" altLang="en-US" sz="1200" dirty="0">
                <a:latin typeface="+mn-ea"/>
              </a:rPr>
              <a:t>에 대한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카운트</a:t>
            </a:r>
            <a:r>
              <a:rPr lang="ko-KR" altLang="en-US" sz="1200" dirty="0">
                <a:latin typeface="+mn-ea"/>
              </a:rPr>
              <a:t>를 함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BIRTH_DE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의 값이 매칭되면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을 더해서 카운트</a:t>
            </a:r>
            <a:r>
              <a:rPr lang="ko-KR" altLang="en-US" sz="1200" dirty="0">
                <a:latin typeface="+mn-ea"/>
              </a:rPr>
              <a:t>를 하고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그렇지 않으면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0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을 더해서 카운트를 안함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026" y="3966998"/>
            <a:ext cx="5355376" cy="276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GROUP BY, HAVING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58537" y="262230"/>
            <a:ext cx="1924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집계 함수와 널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425" y="631562"/>
            <a:ext cx="4981575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(NUM), </a:t>
            </a:r>
            <a:r>
              <a:rPr lang="pt-B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(NUM), </a:t>
            </a:r>
            <a:r>
              <a:rPr lang="pt-B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(NUM), </a:t>
            </a:r>
            <a:r>
              <a:rPr lang="pt-B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(NUM) </a:t>
            </a:r>
            <a:r>
              <a:rPr lang="pt-BR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SUM_NUM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NUM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NUM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NUM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NUM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NUM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3270046"/>
            <a:ext cx="3609975" cy="4476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6613888" y="631562"/>
            <a:ext cx="4616087" cy="757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널은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집계 함수의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계산에 포함되지 않음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AVG(NUM)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의 값이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25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임 </a:t>
            </a:r>
            <a:r>
              <a:rPr lang="ko-KR" altLang="en-US" sz="1200" dirty="0">
                <a:latin typeface="+mn-ea"/>
              </a:rPr>
              <a:t>즉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집계 함수는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평균을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구할 때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관여하지 않았음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88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3-8</a:t>
            </a:r>
            <a:r>
              <a:rPr lang="ko-KR" altLang="en-US" sz="5400" dirty="0" smtClean="0"/>
              <a:t> </a:t>
            </a:r>
            <a:r>
              <a:rPr lang="en-US" altLang="ko-KR" sz="5400" dirty="0"/>
              <a:t>ORDER BY </a:t>
            </a:r>
            <a:r>
              <a:rPr lang="ko-KR" altLang="en-US" sz="5400" dirty="0"/>
              <a:t>절</a:t>
            </a:r>
            <a:endParaRPr lang="ko-KR" altLang="en-US" sz="36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03. SQL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75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 smtClean="0">
                <a:latin typeface="+mn-ea"/>
              </a:rPr>
              <a:t>ORDER BY</a:t>
            </a:r>
            <a:r>
              <a:rPr lang="ko-KR" altLang="en-US" dirty="0" smtClean="0">
                <a:latin typeface="+mn-ea"/>
              </a:rPr>
              <a:t>절</a:t>
            </a:r>
            <a:endParaRPr lang="ko-KR" altLang="en-US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58537" y="262230"/>
            <a:ext cx="2405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ORDER BY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정렬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77341" y="686679"/>
            <a:ext cx="10276533" cy="1421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ORDER </a:t>
            </a:r>
            <a:r>
              <a:rPr lang="en-US" altLang="ko-KR" sz="12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BY </a:t>
            </a:r>
            <a:r>
              <a:rPr lang="ko-KR" altLang="en-US" sz="12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절은 </a:t>
            </a:r>
            <a:r>
              <a:rPr lang="en-US" altLang="ko-KR" sz="12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SQL </a:t>
            </a:r>
            <a:r>
              <a:rPr lang="ko-KR" altLang="en-US" sz="12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문장으로 조회된 데이터들을 다양한 목적에 맞게 </a:t>
            </a:r>
            <a:r>
              <a:rPr lang="ko-KR" altLang="en-US" sz="12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특정 칼럼을 기준으로 정렬하여 출력</a:t>
            </a:r>
            <a:r>
              <a:rPr lang="ko-KR" altLang="en-US" sz="12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하는데 </a:t>
            </a:r>
            <a:r>
              <a:rPr lang="ko-KR" altLang="en-US" sz="12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사용</a:t>
            </a:r>
            <a:endParaRPr lang="en-US" altLang="ko-KR" sz="1200" b="1" dirty="0" smtClean="0">
              <a:solidFill>
                <a:srgbClr val="222222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>
                <a:latin typeface="Noto Sans Mono CJK KR Bold" panose="020B0800000000000000" pitchFamily="34" charset="-127"/>
              </a:rPr>
              <a:t>ORDER BY </a:t>
            </a:r>
            <a:r>
              <a:rPr lang="ko-KR" altLang="en-US" sz="1200" dirty="0">
                <a:latin typeface="Noto Sans Mono CJK KR Bold" panose="020B0800000000000000" pitchFamily="34" charset="-127"/>
              </a:rPr>
              <a:t>절에 칼럼</a:t>
            </a:r>
            <a:r>
              <a:rPr lang="en-US" altLang="ko-KR" sz="1200" dirty="0">
                <a:latin typeface="Noto Sans Mono CJK KR Bold" panose="020B0800000000000000" pitchFamily="34" charset="-127"/>
              </a:rPr>
              <a:t>(Column)</a:t>
            </a:r>
            <a:r>
              <a:rPr lang="ko-KR" altLang="en-US" sz="1200" dirty="0">
                <a:latin typeface="Noto Sans Mono CJK KR Bold" panose="020B0800000000000000" pitchFamily="34" charset="-127"/>
              </a:rPr>
              <a:t>명 대신에 </a:t>
            </a:r>
            <a:r>
              <a:rPr lang="en-US" altLang="ko-KR" sz="1200" dirty="0">
                <a:latin typeface="Noto Sans Mono CJK KR Bold" panose="020B0800000000000000" pitchFamily="34" charset="-127"/>
              </a:rPr>
              <a:t>SELECT </a:t>
            </a:r>
            <a:r>
              <a:rPr lang="ko-KR" altLang="en-US" sz="1200" dirty="0">
                <a:latin typeface="Noto Sans Mono CJK KR Bold" panose="020B0800000000000000" pitchFamily="34" charset="-127"/>
              </a:rPr>
              <a:t>절에서 사용한 </a:t>
            </a:r>
            <a:r>
              <a:rPr lang="en-US" altLang="ko-KR" sz="1200" dirty="0">
                <a:latin typeface="Noto Sans Mono CJK KR Bold" panose="020B0800000000000000" pitchFamily="34" charset="-127"/>
              </a:rPr>
              <a:t>ALIAS </a:t>
            </a:r>
            <a:r>
              <a:rPr lang="ko-KR" altLang="en-US" sz="1200" dirty="0">
                <a:latin typeface="Noto Sans Mono CJK KR Bold" panose="020B0800000000000000" pitchFamily="34" charset="-127"/>
              </a:rPr>
              <a:t>명이나 </a:t>
            </a:r>
            <a:r>
              <a:rPr lang="ko-KR" altLang="en-US" sz="12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칼럼 순서를 나타내는 정수도 사용 </a:t>
            </a:r>
            <a:r>
              <a:rPr lang="ko-KR" altLang="en-US" sz="1200" dirty="0" smtClean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가능</a:t>
            </a:r>
            <a:endParaRPr lang="en-US" altLang="ko-KR" sz="1200" dirty="0" smtClean="0">
              <a:solidFill>
                <a:srgbClr val="0000FF"/>
              </a:solidFill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200" dirty="0">
                <a:latin typeface="Noto Sans Mono CJK KR Bold" panose="020B0800000000000000" pitchFamily="34" charset="-127"/>
              </a:rPr>
              <a:t>별도로 정렬 방식을 지정하지 않으면 기본적으로</a:t>
            </a:r>
            <a:r>
              <a:rPr lang="ko-KR" altLang="en-US" sz="12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 오름차순이 적용</a:t>
            </a:r>
            <a:r>
              <a:rPr lang="ko-KR" altLang="en-US" sz="1200" dirty="0">
                <a:latin typeface="Noto Sans Mono CJK KR Bold" panose="020B0800000000000000" pitchFamily="34" charset="-127"/>
              </a:rPr>
              <a:t>되며</a:t>
            </a:r>
            <a:r>
              <a:rPr lang="en-US" altLang="ko-KR" sz="1200" dirty="0">
                <a:latin typeface="Noto Sans Mono CJK KR Bold" panose="020B0800000000000000" pitchFamily="34" charset="-127"/>
              </a:rPr>
              <a:t>, SQL </a:t>
            </a:r>
            <a:r>
              <a:rPr lang="ko-KR" altLang="en-US" sz="1200" dirty="0">
                <a:latin typeface="Noto Sans Mono CJK KR Bold" panose="020B0800000000000000" pitchFamily="34" charset="-127"/>
              </a:rPr>
              <a:t>문장의 제일 마지막에 </a:t>
            </a:r>
            <a:r>
              <a:rPr lang="ko-KR" altLang="en-US" sz="1200" dirty="0" smtClean="0">
                <a:latin typeface="Noto Sans Mono CJK KR Bold" panose="020B0800000000000000" pitchFamily="34" charset="-127"/>
              </a:rPr>
              <a:t>위치</a:t>
            </a:r>
            <a:endParaRPr lang="en-US" altLang="ko-KR" sz="12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200" dirty="0" smtClean="0">
                <a:latin typeface="Noto Sans Mono CJK KR Bold" panose="020B0800000000000000" pitchFamily="34" charset="-127"/>
              </a:rPr>
              <a:t>숫자 형 </a:t>
            </a:r>
            <a:r>
              <a:rPr lang="ko-KR" altLang="en-US" sz="1200" dirty="0">
                <a:latin typeface="Noto Sans Mono CJK KR Bold" panose="020B0800000000000000" pitchFamily="34" charset="-127"/>
              </a:rPr>
              <a:t>데이터 타입은 오름차순으로 정렬했을 경우에 가장 작은 값부터 </a:t>
            </a:r>
            <a:r>
              <a:rPr lang="ko-KR" altLang="en-US" sz="1200" dirty="0" smtClean="0">
                <a:latin typeface="Noto Sans Mono CJK KR Bold" panose="020B0800000000000000" pitchFamily="34" charset="-127"/>
              </a:rPr>
              <a:t>출력</a:t>
            </a:r>
            <a:r>
              <a:rPr lang="en-US" altLang="ko-KR" sz="1200" dirty="0" smtClean="0">
                <a:latin typeface="Noto Sans Mono CJK KR Bold" panose="020B0800000000000000" pitchFamily="34" charset="-127"/>
              </a:rPr>
              <a:t>, </a:t>
            </a:r>
            <a:r>
              <a:rPr lang="ko-KR" altLang="en-US" sz="1200" dirty="0" smtClean="0">
                <a:latin typeface="Noto Sans Mono CJK KR Bold" panose="020B0800000000000000" pitchFamily="34" charset="-127"/>
              </a:rPr>
              <a:t>날짜 형 </a:t>
            </a:r>
            <a:r>
              <a:rPr lang="ko-KR" altLang="en-US" sz="1200" dirty="0">
                <a:latin typeface="Noto Sans Mono CJK KR Bold" panose="020B0800000000000000" pitchFamily="34" charset="-127"/>
              </a:rPr>
              <a:t>데이터 타입은 오름차순으로 정렬했을 경우 날짜 값이 가장 빠른 값이 먼저 </a:t>
            </a:r>
            <a:r>
              <a:rPr lang="ko-KR" altLang="en-US" sz="1200" dirty="0" smtClean="0">
                <a:latin typeface="Noto Sans Mono CJK KR Bold" panose="020B0800000000000000" pitchFamily="34" charset="-127"/>
              </a:rPr>
              <a:t>출력</a:t>
            </a:r>
            <a:endParaRPr lang="en-US" altLang="ko-KR" sz="1200" dirty="0" smtClean="0">
              <a:latin typeface="Noto Sans Mono CJK KR Bold" panose="020B0800000000000000" pitchFamily="34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NULL</a:t>
            </a:r>
            <a:r>
              <a:rPr lang="en-US" altLang="ko-KR" sz="1200" dirty="0">
                <a:latin typeface="Noto Sans Mono CJK KR Bold" panose="020B0800000000000000" pitchFamily="34" charset="-127"/>
              </a:rPr>
              <a:t> </a:t>
            </a:r>
            <a:r>
              <a:rPr lang="ko-KR" altLang="en-US" sz="1200" dirty="0">
                <a:latin typeface="Noto Sans Mono CJK KR Bold" panose="020B0800000000000000" pitchFamily="34" charset="-127"/>
              </a:rPr>
              <a:t>값을 가장 큰 값으로 간주하여 오름차순으로 정렬했을 경우에는 가장 마지막에</a:t>
            </a:r>
            <a:r>
              <a:rPr lang="en-US" altLang="ko-KR" sz="1200" dirty="0">
                <a:latin typeface="Noto Sans Mono CJK KR Bold" panose="020B0800000000000000" pitchFamily="34" charset="-127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내림차순으로 정렬했을 경우에는 가장 먼저 위치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58537" y="2163724"/>
            <a:ext cx="2405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ORDER BY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77342" y="2588173"/>
            <a:ext cx="227553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A.CERTI_CD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A.CERTI_NM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A.ISSUE_INSTI_NM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TB_CERTI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A.CERTI_NM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1677342" y="3843619"/>
            <a:ext cx="2275533" cy="535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자격증명을 기준으로 정렬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오름차순으로 정렬</a:t>
            </a:r>
            <a:r>
              <a:rPr lang="ko-KR" altLang="en-US" sz="1200" dirty="0">
                <a:latin typeface="+mn-ea"/>
              </a:rPr>
              <a:t>됨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디폴트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2281237"/>
            <a:ext cx="38862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ORDER BY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58537" y="255285"/>
            <a:ext cx="3782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ORDER BY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–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역순 정렬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77342" y="679734"/>
            <a:ext cx="242793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A.CERTI_CD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A.CERTI_NM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A.ISSUE_INSTI_NM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TB_CERTI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A.CERTI_NM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1677342" y="1935180"/>
            <a:ext cx="2086341" cy="535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자격증명을 기준으로 정렬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내림차순으로 정렬</a:t>
            </a:r>
            <a:r>
              <a:rPr lang="ko-KR" altLang="en-US" sz="1200" dirty="0">
                <a:latin typeface="+mn-ea"/>
              </a:rPr>
              <a:t>함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679734"/>
            <a:ext cx="38862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4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ORDER BY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58537" y="255285"/>
            <a:ext cx="4091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ORDER BY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–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널 포함 정렬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38300" y="624617"/>
            <a:ext cx="3514725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A.EMP_NO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A.EMP_NM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A.BIRTH_DE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A.ADDR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A.TEL_NO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A.DIRECT_MANAGER_EMP_NO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BIRTH_DE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'196%'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A.DIRECT_MANAGER_EMP_NO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5277792" y="624617"/>
            <a:ext cx="3856683" cy="757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오라클은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널 값이 가장 크다고 인식</a:t>
            </a:r>
            <a:r>
              <a:rPr lang="ko-KR" altLang="en-US" sz="1200" dirty="0">
                <a:latin typeface="+mn-ea"/>
              </a:rPr>
              <a:t>한다 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즉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DIRECT_MANAGER_EMP_NO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칼럼이 널인 행이 가장 위에 위치</a:t>
            </a:r>
            <a:r>
              <a:rPr lang="ko-KR" altLang="en-US" sz="1200" dirty="0">
                <a:latin typeface="+mn-ea"/>
              </a:rPr>
              <a:t>하였다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58537" y="3593449"/>
            <a:ext cx="296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SELECT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문의 실행 순서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22070"/>
              </p:ext>
            </p:extLst>
          </p:nvPr>
        </p:nvGraphicFramePr>
        <p:xfrm>
          <a:off x="1562121" y="3962781"/>
          <a:ext cx="5038704" cy="21396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1493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  <a:gridCol w="1205421">
                  <a:extLst>
                    <a:ext uri="{9D8B030D-6E8A-4147-A177-3AD203B41FA5}">
                      <a16:colId xmlns:a16="http://schemas.microsoft.com/office/drawing/2014/main" val="775063652"/>
                    </a:ext>
                  </a:extLst>
                </a:gridCol>
                <a:gridCol w="3321790">
                  <a:extLst>
                    <a:ext uri="{9D8B030D-6E8A-4147-A177-3AD203B41FA5}">
                      <a16:colId xmlns:a16="http://schemas.microsoft.com/office/drawing/2014/main" val="1745899982"/>
                    </a:ext>
                  </a:extLst>
                </a:gridCol>
              </a:tblGrid>
              <a:tr h="212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순번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algn="ctr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조회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테이블을 참조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algn="ctr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조회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대상 행을 조회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723633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algn="ctr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BY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대상 행을 그룹화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153104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algn="ctr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그룹화한 값에서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조건에 맞는 것을 출력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791860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algn="ctr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절에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기재한 칼럼이나 식을 계산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5613"/>
                  </a:ext>
                </a:extLst>
              </a:tr>
              <a:tr h="212061">
                <a:tc>
                  <a:txBody>
                    <a:bodyPr/>
                    <a:lstStyle/>
                    <a:p>
                      <a:pPr marL="0" indent="0" algn="ctr" latinLnBrk="1"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BY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None/>
                        <a:tabLst>
                          <a:tab pos="180975" algn="l"/>
                        </a:tabLst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출력되는 </a:t>
                      </a:r>
                      <a:r>
                        <a:rPr lang="ko-KR" altLang="en-US" sz="12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결과 집합을 정렬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32347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649904"/>
            <a:ext cx="79152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ORDER BY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58536" y="255285"/>
            <a:ext cx="7490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ORDER BY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SELECT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절에 존재하지 않는 컬럼으로 정렬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14500" y="624617"/>
            <a:ext cx="278130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A.CERTI_CD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A.ISSUE_INSTI_NM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TB_CERTI A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A.CERTI_NM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4602150" y="624617"/>
            <a:ext cx="5703900" cy="757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SELECT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절에 기재하지 않은 칼럼</a:t>
            </a:r>
            <a:r>
              <a:rPr lang="ko-KR" altLang="en-US" sz="1200" dirty="0">
                <a:latin typeface="+mn-ea"/>
              </a:rPr>
              <a:t>을 기준으로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ORDER BY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해도 정상적으로 실행</a:t>
            </a:r>
            <a:r>
              <a:rPr lang="ko-KR" altLang="en-US" sz="1200" dirty="0">
                <a:latin typeface="+mn-ea"/>
              </a:rPr>
              <a:t>됨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SELECT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절에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CERTI_NM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칼럼은 존재하지 않음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n-ea"/>
              </a:rPr>
              <a:t>ORDER BY </a:t>
            </a:r>
            <a:r>
              <a:rPr lang="ko-KR" altLang="en-US" sz="1200" dirty="0">
                <a:latin typeface="+mn-ea"/>
              </a:rPr>
              <a:t>절에 </a:t>
            </a:r>
            <a:r>
              <a:rPr lang="en-US" altLang="ko-KR" sz="1200" dirty="0">
                <a:latin typeface="+mn-ea"/>
              </a:rPr>
              <a:t>CERTI_NM</a:t>
            </a:r>
            <a:r>
              <a:rPr lang="ko-KR" altLang="en-US" sz="1200" dirty="0">
                <a:latin typeface="+mn-ea"/>
              </a:rPr>
              <a:t>칼럼으로 </a:t>
            </a:r>
            <a:r>
              <a:rPr lang="en-US" altLang="ko-KR" sz="1200" dirty="0">
                <a:latin typeface="+mn-ea"/>
              </a:rPr>
              <a:t>ORDER BY</a:t>
            </a:r>
            <a:r>
              <a:rPr lang="ko-KR" altLang="en-US" sz="1200" dirty="0">
                <a:latin typeface="+mn-ea"/>
              </a:rPr>
              <a:t>함 </a:t>
            </a:r>
            <a:r>
              <a:rPr lang="ko-KR" altLang="en-US" sz="1200" dirty="0" smtClean="0">
                <a:latin typeface="+mn-ea"/>
              </a:rPr>
              <a:t>정상 수행됨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919287"/>
            <a:ext cx="24860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2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ORDER BY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58537" y="255285"/>
            <a:ext cx="5471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ORDER BY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실습 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- HAVING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절의 결과를 정렬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7825" y="624617"/>
            <a:ext cx="694372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L.DEPT_CD = A.DEPT_CD)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DEPT_NM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(A.BIRTH_DE)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가장 늦은 생년월일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(A.BIRTH_DE)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가장 빠른 생년월일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직원수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HAVING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(*)) &gt;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11300" y="4718476"/>
            <a:ext cx="6904050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L.DEPT_NM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TB_DEPT L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L.DEPT_CD = A.DEPT_CD)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DEPT_NM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(A.BIRTH_DE)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가장 늦은 생년월일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(A.BIRTH_DE)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가장 빠른 생년월일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직원수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A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HAVING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(*)) &gt;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ORDER BY A.EMP_NM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729840" y="5922465"/>
            <a:ext cx="620077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Error [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979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42000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]: ORA-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00979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표현식이 아닙니다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8591550" y="4718476"/>
            <a:ext cx="3037687" cy="535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GROUP BY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절과 같이 쓰이는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ORDER BY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는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일반 칼럼을 사용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할 수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없음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2486672"/>
            <a:ext cx="44958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ORDER BY</a:t>
            </a:r>
            <a:r>
              <a:rPr lang="ko-KR" altLang="en-US" dirty="0">
                <a:latin typeface="+mn-ea"/>
              </a:rPr>
              <a:t>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58537" y="255285"/>
            <a:ext cx="365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ORDER BY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와 부분 범위 처리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52575" y="645685"/>
            <a:ext cx="314325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A.SAL_HIS_NO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A.PAY_DE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A.PAY_AMT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A.EMP_NO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SQLD.TB_SAL_HIS A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&gt;=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'20200501'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'20200531'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ROWNUM &lt;=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A.PAY_AMT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8505824" y="645685"/>
            <a:ext cx="3381376" cy="757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급여가 높은 </a:t>
            </a:r>
            <a:r>
              <a:rPr lang="en-US" altLang="ko-KR" sz="1200" dirty="0">
                <a:latin typeface="+mn-ea"/>
              </a:rPr>
              <a:t>10</a:t>
            </a:r>
            <a:r>
              <a:rPr lang="ko-KR" altLang="en-US" sz="1200" dirty="0">
                <a:latin typeface="+mn-ea"/>
              </a:rPr>
              <a:t>건의 데이터가 나오는 것이 아니라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랜덤으로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10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건이 나오는데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나온 결과 집합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10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건은 정렬</a:t>
            </a:r>
            <a:r>
              <a:rPr lang="ko-KR" altLang="en-US" sz="1200" dirty="0">
                <a:latin typeface="+mn-ea"/>
              </a:rPr>
              <a:t>됨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52575" y="3118694"/>
            <a:ext cx="3252787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A.SAL_HIS_NO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A.PAY_DE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A.PAY_AMT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, A.EMP_NO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A.SAL_HIS_NO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, A.PAY_DE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, A.PAY_AMT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, A.EMP_NO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SQLD.TB_SAL_HIS A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&gt;=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'20200501'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'20200531'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A.PAY_AMT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) A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ROWNUM &lt;=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BB7C86-BA75-44B0-A4A2-54A629428975}"/>
              </a:ext>
            </a:extLst>
          </p:cNvPr>
          <p:cNvSpPr/>
          <p:nvPr/>
        </p:nvSpPr>
        <p:spPr>
          <a:xfrm>
            <a:off x="8615361" y="3118694"/>
            <a:ext cx="3381376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급여가 높은 순으로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10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건이 리턴</a:t>
            </a:r>
            <a:r>
              <a:rPr lang="ko-KR" altLang="en-US" sz="1200" dirty="0">
                <a:latin typeface="+mn-ea"/>
              </a:rPr>
              <a:t> 됨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9" y="645685"/>
            <a:ext cx="3600450" cy="2333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4" y="3118694"/>
            <a:ext cx="36004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640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사용자 계정 및 테이블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스페이스 생성 </a:t>
            </a:r>
            <a:r>
              <a:rPr lang="en-US" altLang="ko-KR" b="1" dirty="0">
                <a:solidFill>
                  <a:srgbClr val="000000"/>
                </a:solidFill>
                <a:latin typeface="Noto Sans CJK KR Bold (본문)"/>
              </a:rPr>
              <a:t>– SYSTEM </a:t>
            </a:r>
            <a:r>
              <a:rPr lang="ko-KR" altLang="en-US" b="1" dirty="0">
                <a:solidFill>
                  <a:srgbClr val="000000"/>
                </a:solidFill>
                <a:latin typeface="Noto Sans CJK KR Bold (본문)"/>
              </a:rPr>
              <a:t>계정으로 접속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관계형데이터베이스개요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82073" y="976758"/>
            <a:ext cx="23038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+mn-ea"/>
              </a:rPr>
              <a:t>재실행을 위한 초기화 작업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82071" y="1283121"/>
            <a:ext cx="603545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CASCADE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TABLESPACE SQLD_DATA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INCLUDING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CONTENTS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DATAFILES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TABLESPACE SQLD_TEMP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INCLUDING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CONTENTS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DATAFILES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482071" y="1960936"/>
            <a:ext cx="1603324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+mn-ea"/>
              </a:rPr>
              <a:t>사용자 계정 생성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94593" y="2235815"/>
            <a:ext cx="389077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IDENTIFIED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1234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 ACCOUNT UNLOCK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GRANT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RESOURCE, DBA,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482071" y="3251477"/>
            <a:ext cx="6921241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TABLESPACE SQLD_DATA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datafile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'C:\app\dbmsexpert\virtual\</a:t>
            </a:r>
            <a:r>
              <a:rPr lang="en-US" altLang="ko-K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oradata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\orcl12cr2\</a:t>
            </a:r>
            <a:r>
              <a:rPr lang="en-US" altLang="ko-K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SQLD_DATA.dbf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AUTOEXTEND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M MAXSIZE UNLIMITED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LOGGING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ONLINE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PERMANENT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EXTENT MANAGEMENT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LOCAL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AUTOALLOCATE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BLOCKSIZE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SEGMENT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SPACE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MANAGEMENT AUTO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FLASHBACK </a:t>
            </a:r>
            <a:r>
              <a:rPr lang="en-US" altLang="ko-KR" sz="12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TEMPORARY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TABLESPACE SQLD_TEMP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TEMPFILE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'C:\app\dbmsexpert\virtual\</a:t>
            </a:r>
            <a:r>
              <a:rPr lang="en-US" altLang="ko-K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oradata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\orcl12cr2\</a:t>
            </a:r>
            <a:r>
              <a:rPr lang="en-US" altLang="ko-K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SQLD_TEMP.dbf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AUTOEXTEND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M MAXSIZE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UNLIMITED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482071" y="2943700"/>
            <a:ext cx="1933543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+mn-ea"/>
              </a:rPr>
              <a:t>테이블 스페이스 생성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82071" y="5967249"/>
            <a:ext cx="599875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+mn-ea"/>
              </a:rPr>
              <a:t>SQLD </a:t>
            </a:r>
            <a:r>
              <a:rPr lang="ko-KR" altLang="en-US" sz="1400" dirty="0">
                <a:latin typeface="+mn-ea"/>
              </a:rPr>
              <a:t>사용자 계정에 방금 생성한 테이블 스페이스를 디폴트 스페이스로 설정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94593" y="6298464"/>
            <a:ext cx="690871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TABLESPACE SQLD_DATA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SQLD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TEMPORARY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TABLESPACE SQLD_TEMP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23BAB7-C54D-4389-8FC9-2B412B78D35D}"/>
              </a:ext>
            </a:extLst>
          </p:cNvPr>
          <p:cNvSpPr/>
          <p:nvPr/>
        </p:nvSpPr>
        <p:spPr>
          <a:xfrm>
            <a:off x="1482073" y="630865"/>
            <a:ext cx="414720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SESSION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"_ORACLE_SCRIPT"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DA8939-963A-4728-B6AA-C322EBE633B8}"/>
              </a:ext>
            </a:extLst>
          </p:cNvPr>
          <p:cNvSpPr/>
          <p:nvPr/>
        </p:nvSpPr>
        <p:spPr>
          <a:xfrm>
            <a:off x="7530716" y="1277811"/>
            <a:ext cx="4169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ko-KR" altLang="en-US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해당 부분에서 에러가 나도 상관없음 있으면 지우고 없으면 에러가 발생하는데 에러가 발생해도 다음으로 넘어가도됨</a:t>
            </a:r>
            <a:endParaRPr lang="en-US" altLang="ko-KR" sz="1050" dirty="0">
              <a:solidFill>
                <a:srgbClr val="FF0000"/>
              </a:solidFill>
              <a:latin typeface="Noto Sans Mono CJK JP Regular" panose="020B0500000000000000" pitchFamily="34" charset="-127"/>
              <a:ea typeface="Noto Sans Mono CJK JP Regular" panose="020B05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90090" y="3711014"/>
            <a:ext cx="43968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en-US" altLang="ko-KR" sz="105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"dbmsexpert"</a:t>
            </a:r>
            <a:r>
              <a:rPr lang="ko-KR" altLang="en-US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는 </a:t>
            </a:r>
            <a:r>
              <a:rPr lang="ko-KR" altLang="en-US" sz="105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강사 </a:t>
            </a:r>
            <a:r>
              <a:rPr lang="en-US" altLang="ko-KR" sz="105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PC</a:t>
            </a:r>
            <a:r>
              <a:rPr lang="ko-KR" altLang="en-US" sz="105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의 윈도우 운영체제 계정명임</a:t>
            </a:r>
            <a:endParaRPr lang="en-US" altLang="ko-KR" sz="1050">
              <a:solidFill>
                <a:srgbClr val="FF0000"/>
              </a:solidFill>
              <a:latin typeface="Noto Sans Mono CJK JP Regular" panose="020B0500000000000000" pitchFamily="34" charset="-127"/>
              <a:ea typeface="Noto Sans Mono CJK JP Regular" panose="020B0500000000000000" pitchFamily="34" charset="-127"/>
            </a:endParaRPr>
          </a:p>
          <a:p>
            <a:pPr marL="180975" indent="-180975">
              <a:buFont typeface="Wingdings" panose="05000000000000000000" pitchFamily="2" charset="2"/>
              <a:buChar char="ü"/>
            </a:pPr>
            <a:r>
              <a:rPr lang="ko-KR" altLang="en-US" sz="105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해당 부분을 각자 자신의 </a:t>
            </a:r>
            <a:r>
              <a:rPr lang="en-US" altLang="ko-KR" sz="105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PC</a:t>
            </a:r>
            <a:r>
              <a:rPr lang="ko-KR" altLang="en-US" sz="105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의 윈도우 계정명으로 </a:t>
            </a:r>
            <a:r>
              <a:rPr lang="ko-KR" altLang="en-US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변경해야함</a:t>
            </a:r>
            <a:endParaRPr lang="en-US" altLang="ko-KR" sz="1050" smtClean="0">
              <a:solidFill>
                <a:srgbClr val="FF0000"/>
              </a:solidFill>
              <a:latin typeface="Noto Sans Mono CJK JP Regular" panose="020B0500000000000000" pitchFamily="34" charset="-127"/>
              <a:ea typeface="Noto Sans Mono CJK JP Regular" panose="020B0500000000000000" pitchFamily="34" charset="-127"/>
            </a:endParaRPr>
          </a:p>
          <a:p>
            <a:pPr marL="180975" indent="-180975">
              <a:buFont typeface="Wingdings" panose="05000000000000000000" pitchFamily="2" charset="2"/>
              <a:buChar char="ü"/>
            </a:pPr>
            <a:r>
              <a:rPr lang="ko-KR" altLang="en-US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자신의 윈도우 계정명을 찾기가 힘들다면 </a:t>
            </a:r>
            <a:r>
              <a:rPr lang="en-US" altLang="ko-KR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C:\app </a:t>
            </a:r>
            <a:r>
              <a:rPr lang="ko-KR" altLang="en-US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위치에 바로 아래 있는 폴더명이 바로 자신의 윈도우 계정명임</a:t>
            </a:r>
            <a:endParaRPr lang="en-US" altLang="ko-KR" sz="1050" dirty="0">
              <a:solidFill>
                <a:srgbClr val="FF0000"/>
              </a:solidFill>
              <a:latin typeface="Noto Sans Mono CJK JP Regular" panose="020B0500000000000000" pitchFamily="34" charset="-127"/>
              <a:ea typeface="Noto Sans Mono CJK JP Regular" panose="020B05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64776" y="5228585"/>
            <a:ext cx="371767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en-US" altLang="ko-KR" sz="105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"dbmsexpert"</a:t>
            </a:r>
            <a:r>
              <a:rPr lang="ko-KR" altLang="en-US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는 </a:t>
            </a:r>
            <a:r>
              <a:rPr lang="ko-KR" altLang="en-US" sz="105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강사 </a:t>
            </a:r>
            <a:r>
              <a:rPr lang="en-US" altLang="ko-KR" sz="105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PC</a:t>
            </a:r>
            <a:r>
              <a:rPr lang="ko-KR" altLang="en-US" sz="105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의 윈도우 운영체제 계정명임</a:t>
            </a:r>
            <a:endParaRPr lang="en-US" altLang="ko-KR" sz="1050">
              <a:solidFill>
                <a:srgbClr val="FF0000"/>
              </a:solidFill>
              <a:latin typeface="Noto Sans Mono CJK JP Regular" panose="020B0500000000000000" pitchFamily="34" charset="-127"/>
              <a:ea typeface="Noto Sans Mono CJK JP Regular" panose="020B0500000000000000" pitchFamily="34" charset="-127"/>
            </a:endParaRPr>
          </a:p>
          <a:p>
            <a:pPr marL="180975" indent="-180975">
              <a:buFont typeface="Wingdings" panose="05000000000000000000" pitchFamily="2" charset="2"/>
              <a:buChar char="ü"/>
            </a:pPr>
            <a:r>
              <a:rPr lang="ko-KR" altLang="en-US" sz="105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해당 부분을 각자 자신의 </a:t>
            </a:r>
            <a:r>
              <a:rPr lang="en-US" altLang="ko-KR" sz="105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PC</a:t>
            </a:r>
            <a:r>
              <a:rPr lang="ko-KR" altLang="en-US" sz="105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의 윈도우 계정명으로 </a:t>
            </a:r>
            <a:r>
              <a:rPr lang="ko-KR" altLang="en-US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변경해야함</a:t>
            </a:r>
            <a:endParaRPr lang="en-US" altLang="ko-KR" sz="1050" smtClean="0">
              <a:solidFill>
                <a:srgbClr val="FF0000"/>
              </a:solidFill>
              <a:latin typeface="Noto Sans Mono CJK JP Regular" panose="020B0500000000000000" pitchFamily="34" charset="-127"/>
              <a:ea typeface="Noto Sans Mono CJK JP Regular" panose="020B0500000000000000" pitchFamily="34" charset="-127"/>
            </a:endParaRPr>
          </a:p>
          <a:p>
            <a:pPr marL="180975" indent="-180975">
              <a:buFont typeface="Wingdings" panose="05000000000000000000" pitchFamily="2" charset="2"/>
              <a:buChar char="ü"/>
            </a:pPr>
            <a:r>
              <a:rPr lang="ko-KR" altLang="en-US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자신의 윈도우 계정명을 찾기가 힘들다면 </a:t>
            </a:r>
            <a:r>
              <a:rPr lang="en-US" altLang="ko-KR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C:\app </a:t>
            </a:r>
            <a:r>
              <a:rPr lang="ko-KR" altLang="en-US" sz="1050" smtClean="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위치에 바로 아래 있는 폴더명이 바로 자신의 윈도우 계정명임</a:t>
            </a:r>
            <a:endParaRPr lang="en-US" altLang="ko-KR" sz="1050" dirty="0">
              <a:solidFill>
                <a:srgbClr val="FF0000"/>
              </a:solidFill>
              <a:latin typeface="Noto Sans Mono CJK JP Regular" panose="020B0500000000000000" pitchFamily="34" charset="-127"/>
              <a:ea typeface="Noto Sans Mono CJK JP Regular" panose="020B05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DA8939-963A-4728-B6AA-C322EBE633B8}"/>
              </a:ext>
            </a:extLst>
          </p:cNvPr>
          <p:cNvSpPr/>
          <p:nvPr/>
        </p:nvSpPr>
        <p:spPr>
          <a:xfrm>
            <a:off x="5629275" y="660486"/>
            <a:ext cx="301942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ü"/>
            </a:pPr>
            <a:r>
              <a:rPr lang="ko-KR" altLang="en-US" sz="1050">
                <a:solidFill>
                  <a:srgbClr val="FF0000"/>
                </a:solidFill>
                <a:latin typeface="Noto Sans Mono CJK JP Regular" panose="020B0500000000000000" pitchFamily="34" charset="-127"/>
                <a:ea typeface="Noto Sans Mono CJK JP Regular" panose="020B0500000000000000" pitchFamily="34" charset="-127"/>
              </a:rPr>
              <a:t>반드시 실행 후 아래의 명령어를 수행해야함</a:t>
            </a:r>
            <a:endParaRPr lang="en-US" altLang="ko-KR" sz="1050" dirty="0">
              <a:solidFill>
                <a:srgbClr val="FF0000"/>
              </a:solidFill>
              <a:latin typeface="Noto Sans Mono CJK JP Regular" panose="020B0500000000000000" pitchFamily="34" charset="-127"/>
              <a:ea typeface="Noto Sans Mono CJK JP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4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3-9. </a:t>
            </a:r>
            <a:r>
              <a:rPr lang="ko-KR" altLang="en-US" sz="5400" dirty="0" smtClean="0"/>
              <a:t>조인</a:t>
            </a:r>
            <a:endParaRPr lang="ko-KR" altLang="en-US" sz="36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03. SQL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1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smtClean="0">
                <a:latin typeface="+mn-ea"/>
              </a:rPr>
              <a:t>조인</a:t>
            </a:r>
            <a:endParaRPr lang="ko-KR" altLang="en-US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58537" y="255285"/>
            <a:ext cx="147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조인이란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?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2566" y="624617"/>
            <a:ext cx="10276533" cy="1108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0000FF"/>
                </a:solidFill>
                <a:latin typeface="Noto Sans Mono CJK KR Bold" panose="020B0800000000000000" pitchFamily="34" charset="-127"/>
              </a:rPr>
              <a:t>두 개 이상의 테이블들을 연결 또는 결합하여 데이터를 출력하는 것을 조인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이라고 하며 일반적으로 </a:t>
            </a:r>
            <a:r>
              <a:rPr lang="ko-KR" altLang="en-US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사용 되는 </a:t>
            </a:r>
            <a:r>
              <a:rPr lang="en-US" altLang="ko-KR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SQL</a:t>
            </a:r>
            <a:r>
              <a:rPr lang="ko-KR" altLang="en-US" sz="1400" b="1" dirty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문의 상당수가 조인으로 이루어져 있다</a:t>
            </a:r>
            <a:r>
              <a:rPr lang="en-US" altLang="ko-KR" sz="1400" b="1" dirty="0" smtClean="0">
                <a:solidFill>
                  <a:srgbClr val="222222"/>
                </a:solidFill>
                <a:latin typeface="Noto Sans Mono CJK KR Bold" panose="020B0800000000000000" pitchFamily="34" charset="-127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Noto Sans Mono CJK KR Bold" panose="020B0800000000000000" pitchFamily="34" charset="-127"/>
              </a:rPr>
              <a:t>일반적인 경우 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PRIMARY KEY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와 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FOREIGN KEY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의 값 연관에 의해 조인이 이루어지며 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PK, FK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관계와는 별도로 </a:t>
            </a:r>
            <a:r>
              <a:rPr lang="ko-KR" altLang="en-US" sz="1400" dirty="0" smtClean="0">
                <a:latin typeface="Noto Sans Mono CJK KR Bold" panose="020B0800000000000000" pitchFamily="34" charset="-127"/>
              </a:rPr>
              <a:t>일반 칼럼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끼리 조인이 이루어지는 경우도 있다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. </a:t>
            </a:r>
            <a:endParaRPr lang="ko-KR" altLang="en-US" sz="1400" dirty="0">
              <a:latin typeface="Noto Sans Mono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58537" y="1769070"/>
            <a:ext cx="2300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2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개의 테이블 조인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5341" y="2179376"/>
            <a:ext cx="4752034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부서명이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지원팀인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직원의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사원번호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, 사원명,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부서코드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, 부서명을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출력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2566" y="2179376"/>
            <a:ext cx="3085159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A.EMP_NO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A.EMP_NM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A.DEPT_CD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B.DEPT_NM </a:t>
            </a:r>
          </a:p>
          <a:p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FROM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TB_EMP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TB_DEPT B 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= B.DEPT_CD</a:t>
            </a:r>
          </a:p>
          <a:p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AND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B.DEPT_NM 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지원팀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566" y="4352925"/>
            <a:ext cx="29813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조인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58537" y="264120"/>
            <a:ext cx="2300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3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개의 테이블 조인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49166" y="642287"/>
            <a:ext cx="5809309" cy="29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부서명이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지원팀인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직원의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사원번호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사원명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부서코드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부서명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보유자격증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코드를 </a:t>
            </a:r>
            <a:r>
              <a:rPr lang="ko-KR" altLang="en-US" sz="1200" dirty="0" smtClean="0">
                <a:solidFill>
                  <a:srgbClr val="0000FF"/>
                </a:solidFill>
                <a:latin typeface="+mn-ea"/>
              </a:rPr>
              <a:t>출력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22243" y="642287"/>
            <a:ext cx="3095625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A.EMP_NO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A.EMP_NM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A.DEPT_CD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B.DEPT_NM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C.CERTI_CD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TB_EMP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TB_DEPT B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TB_EMP_CERTI C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= B.DEPT_CD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B.DEPT_NM 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지원팀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C.EMP_NO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166" y="1062037"/>
            <a:ext cx="37338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조인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58537" y="264120"/>
            <a:ext cx="2300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4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개의 테이블 조인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52059" y="633452"/>
            <a:ext cx="6628459" cy="31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n-ea"/>
              </a:rPr>
              <a:t>부서명이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지원팀인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직원의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사원번호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사원명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부서코드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부서명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보유자격증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코드 및 자격증명</a:t>
            </a:r>
            <a:r>
              <a:rPr lang="ko-KR" altLang="en-US" sz="1200" dirty="0">
                <a:latin typeface="+mn-ea"/>
              </a:rPr>
              <a:t>을 </a:t>
            </a:r>
            <a:r>
              <a:rPr lang="ko-KR" altLang="en-US" sz="1200" dirty="0" smtClean="0">
                <a:latin typeface="+mn-ea"/>
              </a:rPr>
              <a:t>출력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97960" y="645343"/>
            <a:ext cx="3228975" cy="3539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A.EMP_NO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A.EMP_NM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A.DEPT_CD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B.DEPT_NM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C.CERTI_CD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D.CERTI_NM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TB_EMP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TB_DEPT B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TB_EMP_CERTI C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TB_CERTI D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A.DEPT_CD = B.DEPT_CD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B.DEPT_NM 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지원팀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 = C.EMP_NO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C.CERTI_CD = D.CERTI_CD</a:t>
            </a:r>
          </a:p>
          <a:p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059" y="1038695"/>
            <a:ext cx="51720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3-10. </a:t>
            </a:r>
            <a:r>
              <a:rPr lang="ko-KR" altLang="en-US" sz="5400" dirty="0" smtClean="0"/>
              <a:t>연습문제</a:t>
            </a:r>
            <a:endParaRPr lang="ko-KR" altLang="en-US" sz="36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03. SQL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3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smtClean="0">
                <a:latin typeface="+mn-ea"/>
              </a:rPr>
              <a:t>연습문제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8538" y="2142306"/>
            <a:ext cx="10659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2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 TB_EMP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테이블에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CHAR 1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바이트 크기의 본사근무여부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(HEAD_WORK_YN)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 칼럼을 추가하고자 한다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올바른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DDL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문은 무엇인가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 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681493"/>
            <a:ext cx="1359668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INSERT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UPDATE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GRANT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UPDATE</a:t>
            </a:r>
            <a:endParaRPr lang="ko-KR" altLang="en-US" sz="1600" dirty="0">
              <a:solidFill>
                <a:srgbClr val="222222"/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8" y="201256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358538" y="323079"/>
            <a:ext cx="4658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1.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다음 중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DML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의 종류가 아닌 것은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2786218"/>
            <a:ext cx="7713971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ALTER TABLE SQLD.TB_EMP ADD HEAD_WORK_YN 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DATATYPE CHAR(1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);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ALTER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TABLE SQLD.TB_EMP ADD 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HEAD_WORK_YN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CHAR(1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);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ALTER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TABLE SQLD.TB_EMP ADD (HEAD_WORK_YN CHAR(1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));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ALTER TABLE 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SQLD.TB_EMP ADD COLUMN(HEAD_WORK_YN CHAR(1));</a:t>
            </a:r>
            <a:endParaRPr lang="ko-KR" altLang="en-US" sz="1600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58538" y="4238532"/>
            <a:ext cx="10659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3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다음 중 트랜잭션의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4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대 특성이 아닌 것은 무엇인가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4117290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4607864"/>
            <a:ext cx="2537682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>
                <a:solidFill>
                  <a:srgbClr val="222222"/>
                </a:solidFill>
                <a:latin typeface="+mn-ea"/>
              </a:rPr>
              <a:t>원자성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(Atomicity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일관성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(Consistency) </a:t>
            </a:r>
            <a:endParaRPr lang="en-US" altLang="ko-KR" sz="1600" dirty="0" smtClean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지속성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(Durability) </a:t>
            </a:r>
            <a:endParaRPr lang="en-US" altLang="ko-KR" sz="1600" dirty="0" smtClean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+mn-ea"/>
              </a:rPr>
              <a:t>동시성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(Concurrency)</a:t>
            </a:r>
            <a:endParaRPr lang="ko-KR" altLang="en-US" sz="1600" dirty="0">
              <a:solidFill>
                <a:srgbClr val="22222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658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smtClean="0">
                <a:latin typeface="+mn-ea"/>
              </a:rPr>
              <a:t>연습문제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8538" y="2142306"/>
            <a:ext cx="10659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2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 TB_EMP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테이블에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CHAR 1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바이트 크기의 본사근무여부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(HEAD_WORK_YN)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 칼럼을 추가하고자 한다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올바른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DDL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문은 무엇인가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 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681493"/>
            <a:ext cx="1359668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INSERT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UPDATE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GRANT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UPDATE</a:t>
            </a:r>
            <a:endParaRPr lang="ko-KR" altLang="en-US" sz="1600" dirty="0">
              <a:solidFill>
                <a:srgbClr val="222222"/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8" y="201256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358538" y="323079"/>
            <a:ext cx="4658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1.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다음 중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DML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의 종류가 아닌 것은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2786218"/>
            <a:ext cx="7713971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ALTER TABLE SQLD.TB_EMP ADD HEAD_WORK_YN 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DATATYPE CHAR(1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);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ALTER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TABLE SQLD.TB_EMP ADD 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HEAD_WORK_YN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CHAR(1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);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ALTER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TABLE SQLD.TB_EMP ADD (HEAD_WORK_YN CHAR(1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));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ALTER TABLE 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SQLD.TB_EMP ADD COLUMN(HEAD_WORK_YN CHAR(1));</a:t>
            </a:r>
            <a:endParaRPr lang="ko-KR" altLang="en-US" sz="1600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58538" y="4238532"/>
            <a:ext cx="10659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3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다음 중 트랜잭션의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4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대 특성이 아닌 것은 무엇인가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4117290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512569" y="4607864"/>
            <a:ext cx="2537682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>
                <a:solidFill>
                  <a:srgbClr val="222222"/>
                </a:solidFill>
                <a:latin typeface="+mn-ea"/>
              </a:rPr>
              <a:t>원자성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(Atomicity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일관성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(Consistency) </a:t>
            </a:r>
            <a:endParaRPr lang="en-US" altLang="ko-KR" sz="1600" dirty="0" smtClean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지속성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(Durability) </a:t>
            </a:r>
            <a:endParaRPr lang="en-US" altLang="ko-KR" sz="1600" dirty="0" smtClean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동시성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(Concurrency)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24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58537" y="264720"/>
            <a:ext cx="10662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4. 2019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년의 평균급여액수가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450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만원 이상인 직원을 출력하는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문이다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올바른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문은 무엇인가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76376" y="3335461"/>
            <a:ext cx="4924424" cy="161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A.EMP_NO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L.EMP_NM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L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L.EMP_NO = A.EMP_NO)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EMP_NM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MAX_PAY_AMT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MIN_PAY_AMT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(A.PAY_AMT), </a:t>
            </a:r>
            <a:r>
              <a:rPr lang="en-US" altLang="ko-KR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AVG_PAY_AMT          </a:t>
            </a: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A</a:t>
            </a: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'20191231‘</a:t>
            </a:r>
          </a:p>
          <a:p>
            <a:r>
              <a:rPr lang="en-US" altLang="ko-KR" sz="9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AND</a:t>
            </a:r>
            <a:r>
              <a:rPr lang="en-US" altLang="ko-KR" sz="9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(A.PAY_AMT), </a:t>
            </a:r>
            <a:r>
              <a:rPr lang="en-US" altLang="ko-KR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&gt;= </a:t>
            </a:r>
            <a:r>
              <a:rPr lang="en-US" altLang="ko-KR" sz="9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4500000</a:t>
            </a:r>
            <a:endParaRPr lang="en-US" altLang="ko-KR" sz="9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9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A.EMP_NO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1476376" y="302768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③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1476376" y="1307648"/>
            <a:ext cx="492442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A.EMP_NO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L.EMP_NM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L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L.EMP_NO = A.EMP_NO)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EMP_NM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MAX_PAY_AMT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MIN_PAY_AMT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(A.PAY_AMT), </a:t>
            </a:r>
            <a:r>
              <a:rPr lang="en-US" altLang="ko-KR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AVG_PAY_AMT          </a:t>
            </a: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A</a:t>
            </a: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008000"/>
                </a:solidFill>
                <a:latin typeface="Consolas" panose="020B0609020204030204" pitchFamily="49" charset="0"/>
              </a:rPr>
              <a:t>'20191231'</a:t>
            </a:r>
          </a:p>
          <a:p>
            <a:r>
              <a:rPr lang="en-US" altLang="ko-KR" sz="9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HAVING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(A.PAY_AMT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)) &gt;= </a:t>
            </a:r>
            <a:r>
              <a:rPr lang="en-US" altLang="ko-KR" sz="9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4500000</a:t>
            </a:r>
            <a:endParaRPr lang="en-US" altLang="ko-KR" sz="9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A.EMP_NO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1476376" y="99987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①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6572250" y="1307648"/>
            <a:ext cx="4924424" cy="161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A.EMP_NO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L.EMP_NM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L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L.EMP_NO = A.EMP_NO)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EMP_NM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MAX_PAY_AMT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MIN_PAY_AMT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(A.PAY_AMT), </a:t>
            </a:r>
            <a:r>
              <a:rPr lang="en-US" altLang="ko-KR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AVG_PAY_AMT          </a:t>
            </a: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A</a:t>
            </a: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008000"/>
                </a:solidFill>
                <a:latin typeface="Consolas" panose="020B0609020204030204" pitchFamily="49" charset="0"/>
              </a:rPr>
              <a:t>'20191231'</a:t>
            </a: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HAVING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(A.PAY_AMT), </a:t>
            </a:r>
            <a:r>
              <a:rPr lang="en-US" altLang="ko-KR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)) &gt;= </a:t>
            </a:r>
            <a:r>
              <a:rPr lang="en-US" altLang="ko-KR" sz="9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4500000</a:t>
            </a:r>
            <a:endParaRPr lang="en-US" altLang="ko-KR" sz="9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A.EMP_NO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ko-KR" altLang="en-US" sz="900" dirty="0"/>
          </a:p>
        </p:txBody>
      </p:sp>
      <p:sp>
        <p:nvSpPr>
          <p:cNvPr id="20" name="직사각형 19"/>
          <p:cNvSpPr/>
          <p:nvPr/>
        </p:nvSpPr>
        <p:spPr>
          <a:xfrm>
            <a:off x="6572250" y="99987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②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572250" y="3335461"/>
            <a:ext cx="4924424" cy="161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A.EMP_NO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L.EMP_NM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L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L.EMP_NO = A.EMP_NO)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EMP_NM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MAX_PAY_AMT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MIN_PAY_AMT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(A.PAY_AMT), </a:t>
            </a:r>
            <a:r>
              <a:rPr lang="en-US" altLang="ko-KR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AVG_PAY_AMT          </a:t>
            </a: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A</a:t>
            </a: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'20191231‘</a:t>
            </a:r>
          </a:p>
          <a:p>
            <a:r>
              <a:rPr lang="en-US" altLang="ko-KR" sz="9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AND</a:t>
            </a:r>
            <a:r>
              <a:rPr lang="en-US" altLang="ko-KR" sz="9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(A.AVG_PAY_AMT), </a:t>
            </a:r>
            <a:r>
              <a:rPr lang="en-US" altLang="ko-KR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&gt;= </a:t>
            </a:r>
            <a:r>
              <a:rPr lang="en-US" altLang="ko-KR" sz="9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4500000</a:t>
            </a:r>
            <a:endParaRPr lang="en-US" altLang="ko-KR" sz="9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9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A.EMP_NO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>
          <a:xfrm>
            <a:off x="6572250" y="302768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④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72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58537" y="264720"/>
            <a:ext cx="10662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4. 2019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년의 평균급여액수가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450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만원 이상인 직원을 출력하는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문이다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올바른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문은 무엇인가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76376" y="3335461"/>
            <a:ext cx="4924424" cy="161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A.EMP_NO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L.EMP_NM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L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L.EMP_NO = A.EMP_NO)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EMP_NM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MAX_PAY_AMT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MIN_PAY_AMT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(A.PAY_AMT), </a:t>
            </a:r>
            <a:r>
              <a:rPr lang="en-US" altLang="ko-KR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AVG_PAY_AMT          </a:t>
            </a: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A</a:t>
            </a: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'20191231‘</a:t>
            </a:r>
          </a:p>
          <a:p>
            <a:r>
              <a:rPr lang="en-US" altLang="ko-KR" sz="9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AND</a:t>
            </a:r>
            <a:r>
              <a:rPr lang="en-US" altLang="ko-KR" sz="9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(A.PAY_AMT), </a:t>
            </a:r>
            <a:r>
              <a:rPr lang="en-US" altLang="ko-KR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&gt;= </a:t>
            </a:r>
            <a:r>
              <a:rPr lang="en-US" altLang="ko-KR" sz="9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4500000</a:t>
            </a:r>
            <a:endParaRPr lang="en-US" altLang="ko-KR" sz="9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9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A.EMP_NO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1476376" y="302768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③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1476376" y="1307648"/>
            <a:ext cx="492442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A.EMP_NO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L.EMP_NM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L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L.EMP_NO = A.EMP_NO)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EMP_NM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MAX_PAY_AMT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MIN_PAY_AMT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(A.PAY_AMT), </a:t>
            </a:r>
            <a:r>
              <a:rPr lang="en-US" altLang="ko-KR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AVG_PAY_AMT          </a:t>
            </a: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A</a:t>
            </a: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008000"/>
                </a:solidFill>
                <a:latin typeface="Consolas" panose="020B0609020204030204" pitchFamily="49" charset="0"/>
              </a:rPr>
              <a:t>'20191231'</a:t>
            </a:r>
          </a:p>
          <a:p>
            <a:r>
              <a:rPr lang="en-US" altLang="ko-KR" sz="9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HAVING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(A.PAY_AMT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)) &gt;= </a:t>
            </a:r>
            <a:r>
              <a:rPr lang="en-US" altLang="ko-KR" sz="9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4500000</a:t>
            </a:r>
            <a:endParaRPr lang="en-US" altLang="ko-KR" sz="9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A.EMP_NO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1476376" y="99987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①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6572250" y="1307648"/>
            <a:ext cx="4924424" cy="161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A.EMP_NO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L.EMP_NM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L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L.EMP_NO = A.EMP_NO)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EMP_NM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MAX_PAY_AMT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MIN_PAY_AMT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(A.PAY_AMT), </a:t>
            </a:r>
            <a:r>
              <a:rPr lang="en-US" altLang="ko-KR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AVG_PAY_AMT          </a:t>
            </a: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A</a:t>
            </a: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008000"/>
                </a:solidFill>
                <a:latin typeface="Consolas" panose="020B0609020204030204" pitchFamily="49" charset="0"/>
              </a:rPr>
              <a:t>'20191231'</a:t>
            </a: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HAVING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(A.PAY_AMT), </a:t>
            </a:r>
            <a:r>
              <a:rPr lang="en-US" altLang="ko-KR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)) &gt;= </a:t>
            </a:r>
            <a:r>
              <a:rPr lang="en-US" altLang="ko-KR" sz="9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4500000</a:t>
            </a:r>
            <a:endParaRPr lang="en-US" altLang="ko-KR" sz="9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A.EMP_NO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ko-KR" altLang="en-US" sz="900" dirty="0"/>
          </a:p>
        </p:txBody>
      </p:sp>
      <p:sp>
        <p:nvSpPr>
          <p:cNvPr id="20" name="직사각형 19"/>
          <p:cNvSpPr/>
          <p:nvPr/>
        </p:nvSpPr>
        <p:spPr>
          <a:xfrm>
            <a:off x="6572250" y="99987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72250" y="3335461"/>
            <a:ext cx="4924424" cy="161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A.EMP_NO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L.EMP_NM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TB_EMP L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L.EMP_NO = A.EMP_NO)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EMP_NM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MAX_PAY_AMT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MIN_PAY_AMT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(A.PAY_AMT), </a:t>
            </a:r>
            <a:r>
              <a:rPr lang="en-US" altLang="ko-KR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AVG_PAY_AMT          </a:t>
            </a: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TB_SAL_HIS A</a:t>
            </a: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A.PAY_DE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BETWEEN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008000"/>
                </a:solidFill>
                <a:latin typeface="Consolas" panose="020B0609020204030204" pitchFamily="49" charset="0"/>
              </a:rPr>
              <a:t>'20190101'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'20191231‘</a:t>
            </a:r>
          </a:p>
          <a:p>
            <a:r>
              <a:rPr lang="en-US" altLang="ko-KR" sz="9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AND</a:t>
            </a:r>
            <a:r>
              <a:rPr lang="en-US" altLang="ko-KR" sz="9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(A.AVG_PAY_AMT), </a:t>
            </a:r>
            <a:r>
              <a:rPr lang="en-US" altLang="ko-KR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&gt;= </a:t>
            </a:r>
            <a:r>
              <a:rPr lang="en-US" altLang="ko-KR" sz="9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4500000</a:t>
            </a:r>
            <a:endParaRPr lang="en-US" altLang="ko-KR" sz="9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A.EMP_NO</a:t>
            </a:r>
          </a:p>
          <a:p>
            <a:r>
              <a:rPr lang="en-US" altLang="ko-KR" sz="9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A.EMP_NO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>
          <a:xfrm>
            <a:off x="6572250" y="302768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④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84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58537" y="264720"/>
            <a:ext cx="10662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5.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다음 중 각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문의 실행 결과를 올바르게 설명한 것을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2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개 고르시오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.(DUAL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테이블에는 단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한개의 레코드가 있다고 가정한다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.)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07943" y="334062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③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1476376" y="99987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①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507943" y="207819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②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1507943" y="449076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④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507943" y="1307648"/>
            <a:ext cx="377843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DUAL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 시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에러가 발생한다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507942" y="2385967"/>
            <a:ext cx="492442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DUAL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 시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공집합으로 나온다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 (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 결과가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없다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507942" y="3648401"/>
            <a:ext cx="502620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DUAL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 시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공집합으로 나온다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 (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 결과가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없다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507942" y="4763745"/>
            <a:ext cx="49149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DUAL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 시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이 출력된다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19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0649" y="291154"/>
            <a:ext cx="3838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테이블</a:t>
            </a:r>
            <a:r>
              <a:rPr lang="en-US" altLang="ko-KR" b="1" dirty="0" smtClean="0">
                <a:solidFill>
                  <a:srgbClr val="000000"/>
                </a:solidFill>
                <a:latin typeface="Noto Sans CJK KR Bold (본문)"/>
              </a:rPr>
              <a:t>, PK, FK </a:t>
            </a:r>
            <a:r>
              <a:rPr lang="ko-KR" altLang="en-US" b="1" dirty="0" smtClean="0">
                <a:solidFill>
                  <a:srgbClr val="000000"/>
                </a:solidFill>
                <a:latin typeface="Noto Sans CJK KR Bold (본문)"/>
              </a:rPr>
              <a:t>생성 및 데이터 입력</a:t>
            </a:r>
            <a:endParaRPr lang="en-US" altLang="ko-KR" b="1" dirty="0">
              <a:solidFill>
                <a:srgbClr val="000000"/>
              </a:solidFill>
              <a:latin typeface="Noto Sans CJK KR Bold (본문)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관계형데이터베이스개요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45753" y="660486"/>
            <a:ext cx="6162264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Noto Sans Mono CJK KR Bold" panose="020B0800000000000000" pitchFamily="34" charset="-127"/>
              </a:rPr>
              <a:t>아래 </a:t>
            </a:r>
            <a:r>
              <a:rPr lang="en-US" altLang="ko-KR" sz="1400" dirty="0">
                <a:latin typeface="Noto Sans Mono CJK KR Bold" panose="020B0800000000000000" pitchFamily="34" charset="-127"/>
              </a:rPr>
              <a:t>URL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에 </a:t>
            </a:r>
            <a:r>
              <a:rPr lang="ko-KR" altLang="en-US" sz="1400">
                <a:latin typeface="Noto Sans Mono CJK KR Bold" panose="020B0800000000000000" pitchFamily="34" charset="-127"/>
              </a:rPr>
              <a:t>접속하여 </a:t>
            </a:r>
            <a:r>
              <a:rPr lang="en-US" altLang="ko-KR" sz="1400">
                <a:latin typeface="Noto Sans Mono CJK KR Bold" panose="020B0800000000000000" pitchFamily="34" charset="-127"/>
              </a:rPr>
              <a:t>“PART2_SQLD_CHAPTER3_</a:t>
            </a:r>
            <a:r>
              <a:rPr lang="ko-KR" altLang="en-US" sz="1400">
                <a:latin typeface="Noto Sans Mono CJK KR Bold" panose="020B0800000000000000" pitchFamily="34" charset="-127"/>
              </a:rPr>
              <a:t>실습환경구축</a:t>
            </a:r>
            <a:r>
              <a:rPr lang="en-US" altLang="ko-KR" sz="1400">
                <a:latin typeface="Noto Sans Mono CJK KR Bold" panose="020B0800000000000000" pitchFamily="34" charset="-127"/>
              </a:rPr>
              <a:t>.sql”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다운로드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58272" y="1296696"/>
            <a:ext cx="375615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latin typeface="Noto Sans Mono CJK KR Bold" panose="020B0800000000000000" pitchFamily="34" charset="-127"/>
              </a:rPr>
              <a:t>SQLPLUS </a:t>
            </a:r>
            <a:r>
              <a:rPr lang="ko-KR" altLang="en-US" sz="1400" dirty="0">
                <a:latin typeface="Noto Sans Mono CJK KR Bold" panose="020B0800000000000000" pitchFamily="34" charset="-127"/>
              </a:rPr>
              <a:t>접속하여 해당 스크립트 파일 실행</a:t>
            </a:r>
          </a:p>
        </p:txBody>
      </p:sp>
      <p:sp>
        <p:nvSpPr>
          <p:cNvPr id="14" name="직사각형 13">
            <a:hlinkClick r:id="rId3"/>
          </p:cNvPr>
          <p:cNvSpPr/>
          <p:nvPr/>
        </p:nvSpPr>
        <p:spPr>
          <a:xfrm>
            <a:off x="1671278" y="958143"/>
            <a:ext cx="72726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https://drive.google.com/file/d/1SyKF7nPKwBbIlkw5VWqS1lzMgCmprwLY/view?usp=sharing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71278" y="1604473"/>
            <a:ext cx="6701197" cy="4708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Microsoft Windows [Version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19041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264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(c)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Microsoft Corporation.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rights reserved.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C:\Users\dbmsexpert&gt;cd c:\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c:\&gt;sqlplus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1234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*Plus: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Release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Production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토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월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13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17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22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Copyright (c)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1982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2016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Oracle.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rights reserved.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마지막 성공한 로그인 시간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월 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13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2020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25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09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00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다음에 접속됨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Oracle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Database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 Enterprise Edition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Release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bit Production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it-IT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SQL</a:t>
            </a:r>
            <a:r>
              <a:rPr lang="it-IT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it-IT" altLang="ko-KR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PART2_SQLD_CHAPTER3_</a:t>
            </a:r>
            <a:r>
              <a:rPr lang="ko-KR" alt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실습환경구축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14760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행이 생성되었습니다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커밋이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완료되었습니다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SQL&gt;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031317" y="968263"/>
            <a:ext cx="284635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Noto Sans Mono CJK KR Bold" panose="020B0800000000000000" pitchFamily="34" charset="-127"/>
              </a:rPr>
              <a:t>다운로드 받은 파일을 </a:t>
            </a:r>
            <a:r>
              <a:rPr lang="en-US" altLang="ko-KR" sz="1200" dirty="0" smtClean="0">
                <a:latin typeface="Noto Sans Mono CJK KR Bold" panose="020B0800000000000000" pitchFamily="34" charset="-127"/>
              </a:rPr>
              <a:t>C:\</a:t>
            </a:r>
            <a:r>
              <a:rPr lang="ko-KR" altLang="en-US" sz="1200" dirty="0" smtClean="0">
                <a:latin typeface="Noto Sans Mono CJK KR Bold" panose="020B0800000000000000" pitchFamily="34" charset="-127"/>
              </a:rPr>
              <a:t>에 위치시킴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26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58537" y="264720"/>
            <a:ext cx="10662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5.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다음 중 각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문의 실행 결과를 올바르게 설명한 것을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2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개 고르시오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.(DUAL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테이블에는 단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한개의 레코드가 있다고 가정한다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.)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07943" y="334062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③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1476376" y="99987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①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507943" y="207819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②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07943" y="449076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④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07943" y="1307648"/>
            <a:ext cx="377843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DUAL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 시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에러가 발생한다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507942" y="2385967"/>
            <a:ext cx="492442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DUAL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 시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공집합으로 나온다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 (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 결과가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없다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507942" y="3648401"/>
            <a:ext cx="502620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DUAL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 시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공집합으로 나온다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 (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 결과가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없다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507942" y="4763745"/>
            <a:ext cx="49149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NVL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DUAL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실행 시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이 출력된다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98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58537" y="264720"/>
            <a:ext cx="10662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6.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아래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문은 널 연산을 처리하는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문이다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 아래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 실행 시 결과는 무엇인가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23999" y="629929"/>
            <a:ext cx="8105776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(*), </a:t>
            </a:r>
            <a:r>
              <a:rPr lang="pt-B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(NUM), </a:t>
            </a:r>
            <a:r>
              <a:rPr lang="pt-B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(NUM), </a:t>
            </a:r>
            <a:r>
              <a:rPr lang="pt-B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(NUM), </a:t>
            </a:r>
            <a:r>
              <a:rPr lang="pt-B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(NUM), </a:t>
            </a:r>
            <a:r>
              <a:rPr lang="pt-B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(NUM</a:t>
            </a:r>
            <a:r>
              <a:rPr lang="pt-BR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NUM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NUM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NUM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NUM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NUM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/>
              <a:t>;</a:t>
            </a:r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4376"/>
              </p:ext>
            </p:extLst>
          </p:nvPr>
        </p:nvGraphicFramePr>
        <p:xfrm>
          <a:off x="1523999" y="3507238"/>
          <a:ext cx="5295900" cy="42862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63199788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25492174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4560199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3825911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241983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5754069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COUNT(*)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SUM_NUM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465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31523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470968" y="497170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③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1470968" y="317074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①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70968" y="403288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②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1470968" y="575663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④</a:t>
            </a:r>
            <a:endParaRPr lang="ko-KR" altLang="en-US" sz="14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28847"/>
              </p:ext>
            </p:extLst>
          </p:nvPr>
        </p:nvGraphicFramePr>
        <p:xfrm>
          <a:off x="1523999" y="4389191"/>
          <a:ext cx="5295900" cy="42862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63199788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25492174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4560199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3825911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241983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5754069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COUNT(*)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SUM_NUM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465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315231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52921"/>
              </p:ext>
            </p:extLst>
          </p:nvPr>
        </p:nvGraphicFramePr>
        <p:xfrm>
          <a:off x="1523999" y="5279482"/>
          <a:ext cx="5295900" cy="42862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63199788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25492174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4560199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3825911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241983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5754069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COUNT(*)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SUM_NUM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465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315231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48628"/>
              </p:ext>
            </p:extLst>
          </p:nvPr>
        </p:nvGraphicFramePr>
        <p:xfrm>
          <a:off x="1523999" y="6064415"/>
          <a:ext cx="5295900" cy="42862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63199788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25492174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4560199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3825911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241983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5754069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COUNT(*)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SUM_NUM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465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31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58537" y="264720"/>
            <a:ext cx="10662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6.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아래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문은 널 연산을 처리하는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문이다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 아래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 실행 시 결과는 무엇인가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23999" y="629929"/>
            <a:ext cx="8105776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(*), </a:t>
            </a:r>
            <a:r>
              <a:rPr lang="pt-B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(NUM), </a:t>
            </a:r>
            <a:r>
              <a:rPr lang="pt-B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(NUM), </a:t>
            </a:r>
            <a:r>
              <a:rPr lang="pt-B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(NUM), </a:t>
            </a:r>
            <a:r>
              <a:rPr lang="pt-B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(NUM), </a:t>
            </a:r>
            <a:r>
              <a:rPr lang="pt-BR" altLang="ko-KR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(NUM</a:t>
            </a:r>
            <a:r>
              <a:rPr lang="pt-BR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NUM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NUM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NUM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NUM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ALL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NUM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DUAL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 smtClean="0"/>
              <a:t>;</a:t>
            </a:r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4376"/>
              </p:ext>
            </p:extLst>
          </p:nvPr>
        </p:nvGraphicFramePr>
        <p:xfrm>
          <a:off x="1523999" y="3507238"/>
          <a:ext cx="5295900" cy="42862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63199788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25492174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4560199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3825911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241983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5754069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COUNT(*)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SUM_NUM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465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31523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470968" y="497170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③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70968" y="317074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①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70968" y="403288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②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1470968" y="575663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④</a:t>
            </a:r>
            <a:endParaRPr lang="ko-KR" altLang="en-US" sz="14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28847"/>
              </p:ext>
            </p:extLst>
          </p:nvPr>
        </p:nvGraphicFramePr>
        <p:xfrm>
          <a:off x="1523999" y="4389191"/>
          <a:ext cx="5295900" cy="42862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63199788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25492174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4560199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3825911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241983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5754069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COUNT(*)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SUM_NUM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465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315231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52921"/>
              </p:ext>
            </p:extLst>
          </p:nvPr>
        </p:nvGraphicFramePr>
        <p:xfrm>
          <a:off x="1523999" y="5279482"/>
          <a:ext cx="5295900" cy="42862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63199788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25492174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4560199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3825911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241983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5754069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COUNT(*)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SUM_NUM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465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315231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48628"/>
              </p:ext>
            </p:extLst>
          </p:nvPr>
        </p:nvGraphicFramePr>
        <p:xfrm>
          <a:off x="1523999" y="6064415"/>
          <a:ext cx="5295900" cy="42862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63199788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25492174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4560199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3825911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241983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5754069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COUNT(*)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MAX(NUM)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SUM_NUM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465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31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3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58537" y="264720"/>
            <a:ext cx="10662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7.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다음 중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NULL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에 대한 설명으로 가장 부적절한 것은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 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0245" y="624617"/>
            <a:ext cx="4121641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모르는 값을 의미한다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값의 부재를 의미한다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공백 혹은 숫자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0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을 의미하기도 한다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NULL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과 숫자의 연산은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NULL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을 반환한다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</a:t>
            </a:r>
            <a:endParaRPr lang="ko-KR" altLang="en-US" sz="1600" dirty="0">
              <a:solidFill>
                <a:srgbClr val="222222"/>
              </a:solidFill>
              <a:latin typeface="Abadi" panose="020B0604020104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58537" y="2038747"/>
            <a:ext cx="10662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8.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다음 중 테이블명으로 사용 가능한 것은 무엇인가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0245" y="2408079"/>
            <a:ext cx="1951175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TB-EMP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1_TB_EMP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TB-EMP_100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TB_EMP_100$</a:t>
            </a:r>
            <a:endParaRPr lang="ko-KR" altLang="en-US" sz="1600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58537" y="3857188"/>
            <a:ext cx="10662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9. COMMIT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과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ROLLBACK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장점으로 적합하지 않은 것은 무엇인가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0245" y="4226520"/>
            <a:ext cx="5997155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데이터의 무결성을 보장한다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영구적인 변경을 하기 전에 데이터의 변경사항을 확인 할 수 있다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영구적인 변경을 미연에 방지한다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논리적으로 연관된 작업을 </a:t>
            </a: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그룹핑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하여 처리할 수 있다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</a:t>
            </a:r>
            <a:endParaRPr lang="ko-KR" altLang="en-US" sz="1600" dirty="0">
              <a:solidFill>
                <a:srgbClr val="222222"/>
              </a:solidFill>
              <a:latin typeface="Abadi" panose="020B0604020104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1920651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376806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58537" y="264720"/>
            <a:ext cx="10662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7.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다음 중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NULL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에 대한 설명으로 가장 부적절한 것은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 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0245" y="624617"/>
            <a:ext cx="4121641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모르는 값을 의미한다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값의 부재를 의미한다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FF0000"/>
                </a:solidFill>
                <a:latin typeface="Abadi" panose="020B0604020104020204" pitchFamily="34" charset="0"/>
              </a:rPr>
              <a:t>공백 혹은 숫자 </a:t>
            </a:r>
            <a:r>
              <a:rPr lang="en-US" altLang="ko-KR" sz="1600" dirty="0" smtClean="0">
                <a:solidFill>
                  <a:srgbClr val="FF0000"/>
                </a:solidFill>
                <a:latin typeface="Abadi" panose="020B0604020104020204" pitchFamily="34" charset="0"/>
              </a:rPr>
              <a:t>0</a:t>
            </a:r>
            <a:r>
              <a:rPr lang="ko-KR" altLang="en-US" sz="1600" dirty="0" smtClean="0">
                <a:solidFill>
                  <a:srgbClr val="FF0000"/>
                </a:solidFill>
                <a:latin typeface="Abadi" panose="020B0604020104020204" pitchFamily="34" charset="0"/>
              </a:rPr>
              <a:t>을 의미하기도 한다</a:t>
            </a:r>
            <a:r>
              <a:rPr lang="en-US" altLang="ko-KR" sz="1600" dirty="0" smtClean="0">
                <a:solidFill>
                  <a:srgbClr val="FF0000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NULL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과 숫자의 연산은 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NULL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을 반환한다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</a:t>
            </a:r>
            <a:endParaRPr lang="ko-KR" altLang="en-US" sz="1600" dirty="0">
              <a:solidFill>
                <a:srgbClr val="222222"/>
              </a:solidFill>
              <a:latin typeface="Abadi" panose="020B0604020104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58537" y="2038747"/>
            <a:ext cx="10662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8.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다음 중 테이블명으로 사용 가능한 것은 무엇인가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0245" y="2408079"/>
            <a:ext cx="1951175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TB-EMP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1_TB_EMP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TB-EMP_100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TB_EMP_100$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58537" y="3857188"/>
            <a:ext cx="10662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9. COMMIT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과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ROLLBACK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장점으로 적합하지 않은 것은 무엇인가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0245" y="4226520"/>
            <a:ext cx="5997155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데이터의 무결성을 보장한다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Abadi" panose="020B0604020104020204" pitchFamily="34" charset="0"/>
              </a:rPr>
              <a:t>영구적인 변경을 하기 전에 데이터의 변경사항을 확인 할 수 있다</a:t>
            </a:r>
            <a:r>
              <a:rPr lang="en-US" altLang="ko-KR" sz="1600" dirty="0" smtClean="0"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FF0000"/>
                </a:solidFill>
                <a:latin typeface="Abadi" panose="020B0604020104020204" pitchFamily="34" charset="0"/>
              </a:rPr>
              <a:t>영구적인 변경을 미연에 방지한다</a:t>
            </a:r>
            <a:r>
              <a:rPr lang="en-US" altLang="ko-KR" sz="1600" dirty="0" smtClean="0">
                <a:solidFill>
                  <a:srgbClr val="FF0000"/>
                </a:solidFill>
                <a:latin typeface="Abadi" panose="020B0604020104020204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논리적으로 연관된 작업을 </a:t>
            </a:r>
            <a:r>
              <a:rPr lang="ko-KR" altLang="en-US" sz="1600" dirty="0" err="1" smtClean="0">
                <a:solidFill>
                  <a:srgbClr val="222222"/>
                </a:solidFill>
                <a:latin typeface="Abadi" panose="020B0604020104020204" pitchFamily="34" charset="0"/>
              </a:rPr>
              <a:t>그룹핑</a:t>
            </a:r>
            <a:r>
              <a:rPr lang="ko-KR" altLang="en-US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 하여 처리할 수 있다</a:t>
            </a:r>
            <a:r>
              <a:rPr lang="en-US" altLang="ko-KR" sz="1600" dirty="0" smtClean="0">
                <a:solidFill>
                  <a:srgbClr val="222222"/>
                </a:solidFill>
                <a:latin typeface="Abadi" panose="020B0604020104020204" pitchFamily="34" charset="0"/>
              </a:rPr>
              <a:t>.</a:t>
            </a:r>
            <a:endParaRPr lang="ko-KR" altLang="en-US" sz="1600" dirty="0">
              <a:solidFill>
                <a:srgbClr val="222222"/>
              </a:solidFill>
              <a:latin typeface="Abadi" panose="020B0604020104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1920651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376806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9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58537" y="264720"/>
            <a:ext cx="10662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10.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아래의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문은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ORDER BY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절을 이용해 결과 집합을 정렬한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문이다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결과 집합의 정렬 순서가 동일한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ORDER BY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절의 내용은 무엇인가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60720" y="2406476"/>
            <a:ext cx="5333511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ORDER BY A.ISSUE_INSTI_NM,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A.CERTI_CD 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ASC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ORDER BY 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3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DESC, 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1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ASC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ORDER BY 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1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DESC, 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2 ASC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ORDER BY 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1 ASC, 3 DESC</a:t>
            </a:r>
            <a:endParaRPr lang="ko-KR" altLang="en-US" sz="1600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0720" y="920486"/>
            <a:ext cx="489245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A.CERTI_CD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A.CERTI_NM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A.ISSUE_INSTI_NM</a:t>
            </a:r>
          </a:p>
          <a:p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FROM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TB_CERTI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A.ISSUE_INSTI_NM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A.CERTI_CD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ASC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358537" y="3800906"/>
            <a:ext cx="10662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11.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아래의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문은 문법적으로 실패한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문이다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실패의 원인이 된 줄의 번호는 몇 번인가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3720439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771650" y="42126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SELECT EMP_NM, EMP_NO, DEPT_CD, DEPT_NM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FROM TB_EMP A, TB_DEPT B 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WHERE A.DEPT_CD = B.DEPT_CD 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ORDER BY BIRTH_DE ;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60720" y="480992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③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0720" y="426626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①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1460720" y="452832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②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1460720" y="509955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④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571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58537" y="264720"/>
            <a:ext cx="10662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10.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아래의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문은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ORDER BY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절을 이용해 결과 집합을 정렬한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문이다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결과 집합의 정렬 순서가 동일한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ORDER BY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절의 내용은 무엇인가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60720" y="2406476"/>
            <a:ext cx="5333511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ORDER BY A.ISSUE_INSTI_NM,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A.CERTI_CD 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ASC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ORDER BY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3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DESC,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ASC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ORDER BY 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1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DESC, 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2 ASC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ORDER BY </a:t>
            </a: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1 ASC, 3 DESC</a:t>
            </a:r>
            <a:endParaRPr lang="ko-KR" altLang="en-US" sz="1600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0720" y="920486"/>
            <a:ext cx="489245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A.CERTI_CD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A.CERTI_NM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,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A.ISSUE_INSTI_NM</a:t>
            </a:r>
          </a:p>
          <a:p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FROM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TB_CERTI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BY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A.ISSUE_INSTI_NM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A.CERTI_CD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ASC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358537" y="3800906"/>
            <a:ext cx="10662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11.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아래의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문은 문법적으로 실패한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문이다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실패의 원인이 된 줄의 번호는 몇 번인가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3720439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771650" y="42126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SELECT EMP_NM, EMP_NO, DEPT_CD, DEPT_NM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FROM TB_EMP A, TB_DEPT B 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WHERE A.DEPT_CD = B.DEPT_CD 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ORDER BY BIRTH_DE ;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60720" y="480992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③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460720" y="426626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①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1460720" y="452832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②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1460720" y="509955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④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18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42572" y="2260569"/>
            <a:ext cx="10662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13.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다음 중 관리자사원번호의 값이 널인 레코드를 찾아내는 문장으로 가장 적절한 것은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42573" y="920486"/>
            <a:ext cx="651140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4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3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2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1</a:t>
            </a:r>
            <a:endParaRPr lang="ko-KR" altLang="en-US" sz="1600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2573" y="274155"/>
            <a:ext cx="10662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12. 4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개의 테이블을 조인하여 필요한 집합 및 칼럼들을 조회하고자 한다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최소 몇개의 조인 조건이 필요한가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1911" y="2600763"/>
            <a:ext cx="7461613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SELECT * FROM TB_EMP WHERE DIRECT_MANAGER_EMP_NO IS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SELECT * FROM TB_EMP WHERE DIRECT_MANAGER_EMP_NO NOT NULL;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SELECT * FROM TB_EMP WHERE DIRECT_MANAGER_EMP_NO &lt;&gt; NULL;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SELECT * FROM TB_EMP WHERE DIRECT_MANAGER_EMP_NO != NULL;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1442573" y="324079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③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442573" y="265903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①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1442573" y="295920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②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1442573" y="353043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④</a:t>
            </a:r>
            <a:endParaRPr lang="ko-KR" altLang="en-US" sz="14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2190845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67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SQLD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기본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연습문제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42572" y="2260569"/>
            <a:ext cx="10662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13.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다음 중 관리자사원번호의 값이 널인 레코드를 찾아내는 문장으로 가장 적절한 것은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42573" y="920486"/>
            <a:ext cx="651140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4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3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 smtClean="0">
                <a:solidFill>
                  <a:srgbClr val="222222"/>
                </a:solidFill>
                <a:latin typeface="+mn-ea"/>
              </a:rPr>
              <a:t>2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1</a:t>
            </a:r>
            <a:endParaRPr lang="ko-KR" altLang="en-US" sz="1600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2573" y="274155"/>
            <a:ext cx="10662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문제 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12. 4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개의 테이블을 조인하여 필요한 집합 및 칼럼들을 조회하고자 한다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Open Sans"/>
              </a:rPr>
              <a:t>최소 몇개의 조인 조건이 필요한가</a:t>
            </a:r>
            <a:r>
              <a:rPr lang="en-US" altLang="ko-KR" b="1" dirty="0" smtClean="0">
                <a:solidFill>
                  <a:srgbClr val="000000"/>
                </a:solidFill>
                <a:latin typeface="Open Sans"/>
              </a:rPr>
              <a:t>?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1911" y="2600763"/>
            <a:ext cx="7461613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SELECT * FROM TB_EMP WHERE DIRECT_MANAGER_EMP_NO IS 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SELECT * FROM TB_EMP WHERE DIRECT_MANAGER_EMP_NO NOT NULL;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SELECT * FROM TB_EMP WHERE DIRECT_MANAGER_EMP_NO &lt;&gt; NULL;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Consolas" panose="020B0609020204030204" pitchFamily="49" charset="0"/>
              </a:rPr>
              <a:t>SELECT * FROM TB_EMP WHERE DIRECT_MANAGER_EMP_NO != NULL;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1442573" y="324079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③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442573" y="265903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42573" y="295920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②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1442573" y="353043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④</a:t>
            </a:r>
            <a:endParaRPr lang="ko-KR" altLang="en-US" sz="14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60169" y="2190845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4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3-2. </a:t>
            </a:r>
            <a:r>
              <a:rPr lang="en-US" altLang="ko-KR" sz="5400" dirty="0" smtClean="0"/>
              <a:t>DDL</a:t>
            </a:r>
            <a:r>
              <a:rPr lang="en-US" altLang="ko-KR" sz="4000" dirty="0" smtClean="0"/>
              <a:t>(DATA </a:t>
            </a:r>
            <a:r>
              <a:rPr lang="en-US" altLang="ko-KR" sz="4000" dirty="0"/>
              <a:t>DEFINITION </a:t>
            </a:r>
            <a:r>
              <a:rPr lang="en-US" altLang="ko-KR" sz="4000" dirty="0" smtClean="0"/>
              <a:t>LANGUAGE)</a:t>
            </a:r>
            <a:endParaRPr lang="ko-KR" altLang="en-US" sz="5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03. SQL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7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otham"/>
        <a:ea typeface="Noto Sans CJK KR Bold"/>
        <a:cs typeface=""/>
      </a:majorFont>
      <a:minorFont>
        <a:latin typeface="Gotham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otham"/>
        <a:ea typeface="Noto Sans CJK KR Bold"/>
        <a:cs typeface=""/>
      </a:majorFont>
      <a:minorFont>
        <a:latin typeface="Gotham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10543</Words>
  <Application>Microsoft Office PowerPoint</Application>
  <PresentationFormat>와이드스크린</PresentationFormat>
  <Paragraphs>1987</Paragraphs>
  <Slides>88</Slides>
  <Notes>78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88</vt:i4>
      </vt:variant>
    </vt:vector>
  </HeadingPairs>
  <TitlesOfParts>
    <vt:vector size="102" baseType="lpstr">
      <vt:lpstr>Noto Sans CJK KR Bold (본문)</vt:lpstr>
      <vt:lpstr>Noto Sans Mono CJK JP Regular</vt:lpstr>
      <vt:lpstr>Noto Sans Mono CJK KR Bold</vt:lpstr>
      <vt:lpstr>Abadi</vt:lpstr>
      <vt:lpstr>Arial</vt:lpstr>
      <vt:lpstr>Consolas</vt:lpstr>
      <vt:lpstr>Gotham</vt:lpstr>
      <vt:lpstr>Noto Sans CJK KR Bold</vt:lpstr>
      <vt:lpstr>Open Sans</vt:lpstr>
      <vt:lpstr>Wingdings</vt:lpstr>
      <vt:lpstr>나눔바른고딕</vt:lpstr>
      <vt:lpstr>맑은 고딕</vt:lpstr>
      <vt:lpstr>3_Office 테마</vt:lpstr>
      <vt:lpstr>1_Office 테마</vt:lpstr>
      <vt:lpstr>3-1. 관계형 데이터베이스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3-2. DDL(DATA DEFINITION LANGUAGE)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3-3. DML(DATA MANIPULATION LANGUAGE)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3-4. TCL(TRANSACTION CONTROL LANGUAGE)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3-5. WHERE 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3-6. 함수(FUNCTION)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3-7. GROUP BY, HAVING 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3-8 ORDER BY 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3-9. 조인</vt:lpstr>
      <vt:lpstr>PowerPoint 프레젠테이션</vt:lpstr>
      <vt:lpstr>PowerPoint 프레젠테이션</vt:lpstr>
      <vt:lpstr>PowerPoint 프레젠테이션</vt:lpstr>
      <vt:lpstr>3-10. 연습문제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yskim</dc:creator>
  <cp:lastModifiedBy>DBMSEXPERT</cp:lastModifiedBy>
  <cp:revision>923</cp:revision>
  <dcterms:created xsi:type="dcterms:W3CDTF">2019-07-18T05:08:58Z</dcterms:created>
  <dcterms:modified xsi:type="dcterms:W3CDTF">2021-08-18T09:16:02Z</dcterms:modified>
</cp:coreProperties>
</file>