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50" r:id="rId2"/>
  </p:sldMasterIdLst>
  <p:notesMasterIdLst>
    <p:notesMasterId r:id="rId125"/>
  </p:notesMasterIdLst>
  <p:sldIdLst>
    <p:sldId id="260" r:id="rId3"/>
    <p:sldId id="262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90" r:id="rId12"/>
    <p:sldId id="455" r:id="rId13"/>
    <p:sldId id="491" r:id="rId14"/>
    <p:sldId id="457" r:id="rId15"/>
    <p:sldId id="461" r:id="rId16"/>
    <p:sldId id="462" r:id="rId17"/>
    <p:sldId id="464" r:id="rId18"/>
    <p:sldId id="460" r:id="rId19"/>
    <p:sldId id="465" r:id="rId20"/>
    <p:sldId id="308" r:id="rId21"/>
    <p:sldId id="466" r:id="rId22"/>
    <p:sldId id="467" r:id="rId23"/>
    <p:sldId id="468" r:id="rId24"/>
    <p:sldId id="469" r:id="rId25"/>
    <p:sldId id="470" r:id="rId26"/>
    <p:sldId id="363" r:id="rId27"/>
    <p:sldId id="471" r:id="rId28"/>
    <p:sldId id="472" r:id="rId29"/>
    <p:sldId id="473" r:id="rId30"/>
    <p:sldId id="474" r:id="rId31"/>
    <p:sldId id="475" r:id="rId32"/>
    <p:sldId id="476" r:id="rId33"/>
    <p:sldId id="477" r:id="rId34"/>
    <p:sldId id="478" r:id="rId35"/>
    <p:sldId id="364" r:id="rId36"/>
    <p:sldId id="479" r:id="rId37"/>
    <p:sldId id="480" r:id="rId38"/>
    <p:sldId id="481" r:id="rId39"/>
    <p:sldId id="483" r:id="rId40"/>
    <p:sldId id="484" r:id="rId41"/>
    <p:sldId id="485" r:id="rId42"/>
    <p:sldId id="486" r:id="rId43"/>
    <p:sldId id="487" r:id="rId44"/>
    <p:sldId id="488" r:id="rId45"/>
    <p:sldId id="489" r:id="rId46"/>
    <p:sldId id="492" r:id="rId47"/>
    <p:sldId id="493" r:id="rId48"/>
    <p:sldId id="494" r:id="rId49"/>
    <p:sldId id="495" r:id="rId50"/>
    <p:sldId id="496" r:id="rId51"/>
    <p:sldId id="497" r:id="rId52"/>
    <p:sldId id="498" r:id="rId53"/>
    <p:sldId id="499" r:id="rId54"/>
    <p:sldId id="500" r:id="rId55"/>
    <p:sldId id="501" r:id="rId56"/>
    <p:sldId id="502" r:id="rId57"/>
    <p:sldId id="503" r:id="rId58"/>
    <p:sldId id="504" r:id="rId59"/>
    <p:sldId id="505" r:id="rId60"/>
    <p:sldId id="506" r:id="rId61"/>
    <p:sldId id="508" r:id="rId62"/>
    <p:sldId id="509" r:id="rId63"/>
    <p:sldId id="510" r:id="rId64"/>
    <p:sldId id="511" r:id="rId65"/>
    <p:sldId id="512" r:id="rId66"/>
    <p:sldId id="513" r:id="rId67"/>
    <p:sldId id="514" r:id="rId68"/>
    <p:sldId id="515" r:id="rId69"/>
    <p:sldId id="516" r:id="rId70"/>
    <p:sldId id="517" r:id="rId71"/>
    <p:sldId id="518" r:id="rId72"/>
    <p:sldId id="519" r:id="rId73"/>
    <p:sldId id="520" r:id="rId74"/>
    <p:sldId id="521" r:id="rId75"/>
    <p:sldId id="522" r:id="rId76"/>
    <p:sldId id="523" r:id="rId77"/>
    <p:sldId id="524" r:id="rId78"/>
    <p:sldId id="525" r:id="rId79"/>
    <p:sldId id="526" r:id="rId80"/>
    <p:sldId id="527" r:id="rId81"/>
    <p:sldId id="528" r:id="rId82"/>
    <p:sldId id="529" r:id="rId83"/>
    <p:sldId id="530" r:id="rId84"/>
    <p:sldId id="531" r:id="rId85"/>
    <p:sldId id="532" r:id="rId86"/>
    <p:sldId id="533" r:id="rId87"/>
    <p:sldId id="534" r:id="rId88"/>
    <p:sldId id="535" r:id="rId89"/>
    <p:sldId id="536" r:id="rId90"/>
    <p:sldId id="537" r:id="rId91"/>
    <p:sldId id="538" r:id="rId92"/>
    <p:sldId id="539" r:id="rId93"/>
    <p:sldId id="540" r:id="rId94"/>
    <p:sldId id="541" r:id="rId95"/>
    <p:sldId id="542" r:id="rId96"/>
    <p:sldId id="543" r:id="rId97"/>
    <p:sldId id="544" r:id="rId98"/>
    <p:sldId id="545" r:id="rId99"/>
    <p:sldId id="546" r:id="rId100"/>
    <p:sldId id="547" r:id="rId101"/>
    <p:sldId id="548" r:id="rId102"/>
    <p:sldId id="549" r:id="rId103"/>
    <p:sldId id="550" r:id="rId104"/>
    <p:sldId id="551" r:id="rId105"/>
    <p:sldId id="552" r:id="rId106"/>
    <p:sldId id="553" r:id="rId107"/>
    <p:sldId id="554" r:id="rId108"/>
    <p:sldId id="555" r:id="rId109"/>
    <p:sldId id="556" r:id="rId110"/>
    <p:sldId id="557" r:id="rId111"/>
    <p:sldId id="558" r:id="rId112"/>
    <p:sldId id="559" r:id="rId113"/>
    <p:sldId id="560" r:id="rId114"/>
    <p:sldId id="561" r:id="rId115"/>
    <p:sldId id="562" r:id="rId116"/>
    <p:sldId id="563" r:id="rId117"/>
    <p:sldId id="564" r:id="rId118"/>
    <p:sldId id="565" r:id="rId119"/>
    <p:sldId id="566" r:id="rId120"/>
    <p:sldId id="567" r:id="rId121"/>
    <p:sldId id="568" r:id="rId122"/>
    <p:sldId id="569" r:id="rId123"/>
    <p:sldId id="570" r:id="rId1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66"/>
    <a:srgbClr val="EE234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88333" autoAdjust="0"/>
  </p:normalViewPr>
  <p:slideViewPr>
    <p:cSldViewPr snapToGrid="0">
      <p:cViewPr varScale="1">
        <p:scale>
          <a:sx n="96" d="100"/>
          <a:sy n="96" d="100"/>
        </p:scale>
        <p:origin x="103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theme" Target="theme/theme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tableStyles" Target="tableStyle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microsoft.com/office/2016/11/relationships/changesInfo" Target="changesInfos/changesInfo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경오" userId="03d471aaec579ec3" providerId="LiveId" clId="{65955E2C-27DB-48DC-AFE9-134C4E0ACB74}"/>
    <pc:docChg chg="undo custSel addSld delSld modSld sldOrd">
      <pc:chgData name="이 경오" userId="03d471aaec579ec3" providerId="LiveId" clId="{65955E2C-27DB-48DC-AFE9-134C4E0ACB74}" dt="2020-04-29T15:02:51.058" v="715" actId="1076"/>
      <pc:docMkLst>
        <pc:docMk/>
      </pc:docMkLst>
      <pc:sldChg chg="modSp mod">
        <pc:chgData name="이 경오" userId="03d471aaec579ec3" providerId="LiveId" clId="{65955E2C-27DB-48DC-AFE9-134C4E0ACB74}" dt="2020-04-29T14:46:02.010" v="4"/>
        <pc:sldMkLst>
          <pc:docMk/>
          <pc:sldMk cId="3076520899" sldId="266"/>
        </pc:sldMkLst>
        <pc:spChg chg="mod">
          <ac:chgData name="이 경오" userId="03d471aaec579ec3" providerId="LiveId" clId="{65955E2C-27DB-48DC-AFE9-134C4E0ACB74}" dt="2020-04-29T14:46:02.010" v="4"/>
          <ac:spMkLst>
            <pc:docMk/>
            <pc:sldMk cId="3076520899" sldId="266"/>
            <ac:spMk id="26" creationId="{00000000-0000-0000-0000-000000000000}"/>
          </ac:spMkLst>
        </pc:spChg>
      </pc:sldChg>
      <pc:sldChg chg="modSp add mod ord">
        <pc:chgData name="이 경오" userId="03d471aaec579ec3" providerId="LiveId" clId="{65955E2C-27DB-48DC-AFE9-134C4E0ACB74}" dt="2020-04-29T14:48:56.903" v="31"/>
        <pc:sldMkLst>
          <pc:docMk/>
          <pc:sldMk cId="1149519385" sldId="271"/>
        </pc:sldMkLst>
        <pc:spChg chg="mod">
          <ac:chgData name="이 경오" userId="03d471aaec579ec3" providerId="LiveId" clId="{65955E2C-27DB-48DC-AFE9-134C4E0ACB74}" dt="2020-04-29T14:48:56.903" v="31"/>
          <ac:spMkLst>
            <pc:docMk/>
            <pc:sldMk cId="1149519385" sldId="271"/>
            <ac:spMk id="6" creationId="{97ABE4A9-0E2E-45E8-86C2-53BF8FA05A72}"/>
          </ac:spMkLst>
        </pc:spChg>
      </pc:sldChg>
      <pc:sldChg chg="add del">
        <pc:chgData name="이 경오" userId="03d471aaec579ec3" providerId="LiveId" clId="{65955E2C-27DB-48DC-AFE9-134C4E0ACB74}" dt="2020-04-29T14:48:42.421" v="6"/>
        <pc:sldMkLst>
          <pc:docMk/>
          <pc:sldMk cId="1270537578" sldId="271"/>
        </pc:sldMkLst>
      </pc:sldChg>
      <pc:sldChg chg="addSp delSp modSp add mod ord">
        <pc:chgData name="이 경오" userId="03d471aaec579ec3" providerId="LiveId" clId="{65955E2C-27DB-48DC-AFE9-134C4E0ACB74}" dt="2020-04-29T15:02:51.058" v="715" actId="1076"/>
        <pc:sldMkLst>
          <pc:docMk/>
          <pc:sldMk cId="1409961608" sldId="272"/>
        </pc:sldMkLst>
        <pc:spChg chg="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2" creationId="{00000000-0000-0000-0000-000000000000}"/>
          </ac:spMkLst>
        </pc:spChg>
        <pc:spChg chg="add mod">
          <ac:chgData name="이 경오" userId="03d471aaec579ec3" providerId="LiveId" clId="{65955E2C-27DB-48DC-AFE9-134C4E0ACB74}" dt="2020-04-29T15:02:38.797" v="713" actId="1076"/>
          <ac:spMkLst>
            <pc:docMk/>
            <pc:sldMk cId="1409961608" sldId="272"/>
            <ac:spMk id="7" creationId="{248C3E51-0BC2-45BD-AD1B-804208BB10CB}"/>
          </ac:spMkLst>
        </pc:spChg>
        <pc:spChg chg="add 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15" creationId="{58E2B2E7-B70C-402B-9034-0255773AE738}"/>
          </ac:spMkLst>
        </pc:spChg>
        <pc:spChg chg="add mod">
          <ac:chgData name="이 경오" userId="03d471aaec579ec3" providerId="LiveId" clId="{65955E2C-27DB-48DC-AFE9-134C4E0ACB74}" dt="2020-04-29T15:02:45.627" v="714" actId="1076"/>
          <ac:spMkLst>
            <pc:docMk/>
            <pc:sldMk cId="1409961608" sldId="272"/>
            <ac:spMk id="16" creationId="{612F08C8-D55E-48B1-BE66-BCFEE000A8DE}"/>
          </ac:spMkLst>
        </pc:spChg>
        <pc:spChg chg="add 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17" creationId="{B68FB4C7-913E-4761-99ED-B930EEA01A78}"/>
          </ac:spMkLst>
        </pc:spChg>
        <pc:spChg chg="add mod">
          <ac:chgData name="이 경오" userId="03d471aaec579ec3" providerId="LiveId" clId="{65955E2C-27DB-48DC-AFE9-134C4E0ACB74}" dt="2020-04-29T15:02:51.058" v="715" actId="1076"/>
          <ac:spMkLst>
            <pc:docMk/>
            <pc:sldMk cId="1409961608" sldId="272"/>
            <ac:spMk id="18" creationId="{26294F04-3D2A-4D1E-BBC4-BAC4D500DF29}"/>
          </ac:spMkLst>
        </pc:spChg>
        <pc:spChg chg="del">
          <ac:chgData name="이 경오" userId="03d471aaec579ec3" providerId="LiveId" clId="{65955E2C-27DB-48DC-AFE9-134C4E0ACB74}" dt="2020-04-29T14:50:06.049" v="95" actId="478"/>
          <ac:spMkLst>
            <pc:docMk/>
            <pc:sldMk cId="1409961608" sldId="272"/>
            <ac:spMk id="22" creationId="{00000000-0000-0000-0000-000000000000}"/>
          </ac:spMkLst>
        </pc:spChg>
        <pc:graphicFrameChg chg="del">
          <ac:chgData name="이 경오" userId="03d471aaec579ec3" providerId="LiveId" clId="{65955E2C-27DB-48DC-AFE9-134C4E0ACB74}" dt="2020-04-29T14:50:06.049" v="95" actId="478"/>
          <ac:graphicFrameMkLst>
            <pc:docMk/>
            <pc:sldMk cId="1409961608" sldId="272"/>
            <ac:graphicFrameMk id="3" creationId="{00000000-0000-0000-0000-000000000000}"/>
          </ac:graphicFrameMkLst>
        </pc:graphicFrame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09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0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8.482" v="96" actId="478"/>
          <ac:picMkLst>
            <pc:docMk/>
            <pc:sldMk cId="1409961608" sldId="272"/>
            <ac:picMk id="4112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16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1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22" creationId="{00000000-0000-0000-0000-000000000000}"/>
          </ac:picMkLst>
        </pc:picChg>
        <pc:cxnChg chg="add mod">
          <ac:chgData name="이 경오" userId="03d471aaec579ec3" providerId="LiveId" clId="{65955E2C-27DB-48DC-AFE9-134C4E0ACB74}" dt="2020-04-29T15:02:27.629" v="712" actId="1035"/>
          <ac:cxnSpMkLst>
            <pc:docMk/>
            <pc:sldMk cId="1409961608" sldId="272"/>
            <ac:cxnSpMk id="9" creationId="{22D7AC2C-2939-44F4-B144-BACC3F745F6D}"/>
          </ac:cxnSpMkLst>
        </pc:cxnChg>
        <pc:cxnChg chg="add mod">
          <ac:chgData name="이 경오" userId="03d471aaec579ec3" providerId="LiveId" clId="{65955E2C-27DB-48DC-AFE9-134C4E0ACB74}" dt="2020-04-29T15:02:27.629" v="712" actId="1035"/>
          <ac:cxnSpMkLst>
            <pc:docMk/>
            <pc:sldMk cId="1409961608" sldId="272"/>
            <ac:cxnSpMk id="27" creationId="{F74D03E3-5B95-4E51-B567-687AB90377B6}"/>
          </ac:cxnSpMkLst>
        </pc:cxnChg>
      </pc:sldChg>
    </pc:docChg>
  </pc:docChgLst>
  <pc:docChgLst>
    <pc:chgData name="이 경오" userId="03d471aaec579ec3" providerId="LiveId" clId="{1B37F9EE-D5EF-416B-9864-5AEF9EA443B6}"/>
    <pc:docChg chg="undo custSel addSld modSld">
      <pc:chgData name="이 경오" userId="03d471aaec579ec3" providerId="LiveId" clId="{1B37F9EE-D5EF-416B-9864-5AEF9EA443B6}" dt="2020-05-10T05:48:35.658" v="2088" actId="14100"/>
      <pc:docMkLst>
        <pc:docMk/>
      </pc:docMkLst>
      <pc:sldChg chg="modSp mod">
        <pc:chgData name="이 경오" userId="03d471aaec579ec3" providerId="LiveId" clId="{1B37F9EE-D5EF-416B-9864-5AEF9EA443B6}" dt="2020-05-10T02:40:37.713" v="4" actId="20577"/>
        <pc:sldMkLst>
          <pc:docMk/>
          <pc:sldMk cId="3639423075" sldId="260"/>
        </pc:sldMkLst>
        <pc:spChg chg="mod">
          <ac:chgData name="이 경오" userId="03d471aaec579ec3" providerId="LiveId" clId="{1B37F9EE-D5EF-416B-9864-5AEF9EA443B6}" dt="2020-05-10T02:40:37.713" v="4" actId="20577"/>
          <ac:spMkLst>
            <pc:docMk/>
            <pc:sldMk cId="3639423075" sldId="260"/>
            <ac:spMk id="6" creationId="{97ABE4A9-0E2E-45E8-86C2-53BF8FA05A72}"/>
          </ac:spMkLst>
        </pc:spChg>
      </pc:sldChg>
      <pc:sldChg chg="addSp delSp modSp mod">
        <pc:chgData name="이 경오" userId="03d471aaec579ec3" providerId="LiveId" clId="{1B37F9EE-D5EF-416B-9864-5AEF9EA443B6}" dt="2020-05-10T04:43:52.495" v="1931" actId="1076"/>
        <pc:sldMkLst>
          <pc:docMk/>
          <pc:sldMk cId="3534683789" sldId="262"/>
        </pc:sldMkLst>
        <pc:spChg chg="mod">
          <ac:chgData name="이 경오" userId="03d471aaec579ec3" providerId="LiveId" clId="{1B37F9EE-D5EF-416B-9864-5AEF9EA443B6}" dt="2020-05-10T04:43:09.798" v="1926" actId="179"/>
          <ac:spMkLst>
            <pc:docMk/>
            <pc:sldMk cId="3534683789" sldId="262"/>
            <ac:spMk id="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41:50.813" v="1900" actId="403"/>
          <ac:spMkLst>
            <pc:docMk/>
            <pc:sldMk cId="3534683789" sldId="262"/>
            <ac:spMk id="3" creationId="{00000000-0000-0000-0000-000000000000}"/>
          </ac:spMkLst>
        </pc:spChg>
        <pc:spChg chg="del mod">
          <ac:chgData name="이 경오" userId="03d471aaec579ec3" providerId="LiveId" clId="{1B37F9EE-D5EF-416B-9864-5AEF9EA443B6}" dt="2020-05-10T02:51:19.273" v="55" actId="478"/>
          <ac:spMkLst>
            <pc:docMk/>
            <pc:sldMk cId="3534683789" sldId="262"/>
            <ac:spMk id="6" creationId="{00000000-0000-0000-0000-000000000000}"/>
          </ac:spMkLst>
        </pc:spChg>
        <pc:spChg chg="mod">
          <ac:chgData name="이 경오" userId="03d471aaec579ec3" providerId="LiveId" clId="{1B37F9EE-D5EF-416B-9864-5AEF9EA443B6}" dt="2020-05-10T04:43:26.587" v="1928" actId="6549"/>
          <ac:spMkLst>
            <pc:docMk/>
            <pc:sldMk cId="3534683789" sldId="262"/>
            <ac:spMk id="7" creationId="{00000000-0000-0000-0000-000000000000}"/>
          </ac:spMkLst>
        </pc:spChg>
        <pc:spChg chg="mod">
          <ac:chgData name="이 경오" userId="03d471aaec579ec3" providerId="LiveId" clId="{1B37F9EE-D5EF-416B-9864-5AEF9EA443B6}" dt="2020-05-10T04:42:01.985" v="1904" actId="403"/>
          <ac:spMkLst>
            <pc:docMk/>
            <pc:sldMk cId="3534683789" sldId="262"/>
            <ac:spMk id="8" creationId="{00000000-0000-0000-0000-000000000000}"/>
          </ac:spMkLst>
        </pc:spChg>
        <pc:spChg chg="mod">
          <ac:chgData name="이 경오" userId="03d471aaec579ec3" providerId="LiveId" clId="{1B37F9EE-D5EF-416B-9864-5AEF9EA443B6}" dt="2020-05-10T04:43:52.495" v="1931" actId="1076"/>
          <ac:spMkLst>
            <pc:docMk/>
            <pc:sldMk cId="3534683789" sldId="262"/>
            <ac:spMk id="9" creationId="{00000000-0000-0000-0000-000000000000}"/>
          </ac:spMkLst>
        </pc:spChg>
        <pc:spChg chg="del mod">
          <ac:chgData name="이 경오" userId="03d471aaec579ec3" providerId="LiveId" clId="{1B37F9EE-D5EF-416B-9864-5AEF9EA443B6}" dt="2020-05-10T02:54:13.942" v="140"/>
          <ac:spMkLst>
            <pc:docMk/>
            <pc:sldMk cId="3534683789" sldId="262"/>
            <ac:spMk id="10" creationId="{00000000-0000-0000-0000-000000000000}"/>
          </ac:spMkLst>
        </pc:spChg>
        <pc:spChg chg="mod">
          <ac:chgData name="이 경오" userId="03d471aaec579ec3" providerId="LiveId" clId="{1B37F9EE-D5EF-416B-9864-5AEF9EA443B6}" dt="2020-05-10T04:42:29.730" v="1924" actId="403"/>
          <ac:spMkLst>
            <pc:docMk/>
            <pc:sldMk cId="3534683789" sldId="262"/>
            <ac:spMk id="11" creationId="{00000000-0000-0000-0000-000000000000}"/>
          </ac:spMkLst>
        </pc:spChg>
        <pc:spChg chg="add mod">
          <ac:chgData name="이 경오" userId="03d471aaec579ec3" providerId="LiveId" clId="{1B37F9EE-D5EF-416B-9864-5AEF9EA443B6}" dt="2020-05-10T04:41:59.240" v="1903" actId="403"/>
          <ac:spMkLst>
            <pc:docMk/>
            <pc:sldMk cId="3534683789" sldId="262"/>
            <ac:spMk id="13" creationId="{6C6C80C1-C1E1-4012-A824-52E6B4D903D3}"/>
          </ac:spMkLst>
        </pc:spChg>
        <pc:spChg chg="add mod">
          <ac:chgData name="이 경오" userId="03d471aaec579ec3" providerId="LiveId" clId="{1B37F9EE-D5EF-416B-9864-5AEF9EA443B6}" dt="2020-05-10T04:41:56.688" v="1902" actId="403"/>
          <ac:spMkLst>
            <pc:docMk/>
            <pc:sldMk cId="3534683789" sldId="262"/>
            <ac:spMk id="14" creationId="{4F6F0EAC-4920-41E2-966E-C4DC094917B7}"/>
          </ac:spMkLst>
        </pc:spChg>
        <pc:spChg chg="add mod">
          <ac:chgData name="이 경오" userId="03d471aaec579ec3" providerId="LiveId" clId="{1B37F9EE-D5EF-416B-9864-5AEF9EA443B6}" dt="2020-05-10T04:42:23.962" v="1923" actId="403"/>
          <ac:spMkLst>
            <pc:docMk/>
            <pc:sldMk cId="3534683789" sldId="262"/>
            <ac:spMk id="15" creationId="{5FEBE669-80FE-4DF8-BE20-A363CF1B2FBB}"/>
          </ac:spMkLst>
        </pc:spChg>
        <pc:spChg chg="add mod">
          <ac:chgData name="이 경오" userId="03d471aaec579ec3" providerId="LiveId" clId="{1B37F9EE-D5EF-416B-9864-5AEF9EA443B6}" dt="2020-05-10T04:42:13.478" v="1922" actId="1035"/>
          <ac:spMkLst>
            <pc:docMk/>
            <pc:sldMk cId="3534683789" sldId="262"/>
            <ac:spMk id="16" creationId="{88E93EA6-6B4C-4811-A163-A5BCD18BF9E2}"/>
          </ac:spMkLst>
        </pc:spChg>
        <pc:picChg chg="mod">
          <ac:chgData name="이 경오" userId="03d471aaec579ec3" providerId="LiveId" clId="{1B37F9EE-D5EF-416B-9864-5AEF9EA443B6}" dt="2020-05-10T04:42:13.478" v="1922" actId="1035"/>
          <ac:picMkLst>
            <pc:docMk/>
            <pc:sldMk cId="3534683789" sldId="262"/>
            <ac:picMk id="12" creationId="{00000000-0000-0000-0000-000000000000}"/>
          </ac:picMkLst>
        </pc:picChg>
      </pc:sldChg>
      <pc:sldChg chg="modSp mod">
        <pc:chgData name="이 경오" userId="03d471aaec579ec3" providerId="LiveId" clId="{1B37F9EE-D5EF-416B-9864-5AEF9EA443B6}" dt="2020-05-10T03:43:01.352" v="976" actId="404"/>
        <pc:sldMkLst>
          <pc:docMk/>
          <pc:sldMk cId="3341910839" sldId="264"/>
        </pc:sldMkLst>
        <pc:spChg chg="mod">
          <ac:chgData name="이 경오" userId="03d471aaec579ec3" providerId="LiveId" clId="{1B37F9EE-D5EF-416B-9864-5AEF9EA443B6}" dt="2020-05-10T03:43:01.352" v="976" actId="404"/>
          <ac:spMkLst>
            <pc:docMk/>
            <pc:sldMk cId="3341910839" sldId="264"/>
            <ac:spMk id="6" creationId="{97ABE4A9-0E2E-45E8-86C2-53BF8FA05A72}"/>
          </ac:spMkLst>
        </pc:spChg>
      </pc:sldChg>
      <pc:sldChg chg="addSp modSp mod">
        <pc:chgData name="이 경오" userId="03d471aaec579ec3" providerId="LiveId" clId="{1B37F9EE-D5EF-416B-9864-5AEF9EA443B6}" dt="2020-05-10T04:53:34.030" v="2027" actId="1035"/>
        <pc:sldMkLst>
          <pc:docMk/>
          <pc:sldMk cId="1676412937" sldId="265"/>
        </pc:sldMkLst>
        <pc:spChg chg="mod">
          <ac:chgData name="이 경오" userId="03d471aaec579ec3" providerId="LiveId" clId="{1B37F9EE-D5EF-416B-9864-5AEF9EA443B6}" dt="2020-05-10T04:53:04.281" v="2002" actId="179"/>
          <ac:spMkLst>
            <pc:docMk/>
            <pc:sldMk cId="1676412937" sldId="265"/>
            <ac:spMk id="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4" creationId="{F33D0D13-18BE-4C87-ABE5-EF320BB3AA27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5" creationId="{8F526FEE-CA73-440B-888F-BE51F1015EA2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13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14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15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16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17" creationId="{00000000-0000-0000-0000-000000000000}"/>
          </ac:spMkLst>
        </pc:spChg>
        <pc:spChg chg="add mod">
          <ac:chgData name="이 경오" userId="03d471aaec579ec3" providerId="LiveId" clId="{1B37F9EE-D5EF-416B-9864-5AEF9EA443B6}" dt="2020-05-10T04:53:34.030" v="2027" actId="1035"/>
          <ac:spMkLst>
            <pc:docMk/>
            <pc:sldMk cId="1676412937" sldId="265"/>
            <ac:spMk id="32" creationId="{4AAB72C1-3494-4F51-BF5E-D0C84E1A2001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34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35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36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37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55.926" v="1990" actId="1076"/>
          <ac:spMkLst>
            <pc:docMk/>
            <pc:sldMk cId="1676412937" sldId="265"/>
            <ac:spMk id="38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24.887" v="2015" actId="1035"/>
          <ac:spMkLst>
            <pc:docMk/>
            <pc:sldMk cId="1676412937" sldId="265"/>
            <ac:spMk id="39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24.887" v="2015" actId="1035"/>
          <ac:spMkLst>
            <pc:docMk/>
            <pc:sldMk cId="1676412937" sldId="265"/>
            <ac:spMk id="41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24.887" v="2015" actId="1035"/>
          <ac:spMkLst>
            <pc:docMk/>
            <pc:sldMk cId="1676412937" sldId="265"/>
            <ac:spMk id="4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24.887" v="2015" actId="1035"/>
          <ac:spMkLst>
            <pc:docMk/>
            <pc:sldMk cId="1676412937" sldId="265"/>
            <ac:spMk id="44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24.887" v="2015" actId="1035"/>
          <ac:spMkLst>
            <pc:docMk/>
            <pc:sldMk cId="1676412937" sldId="265"/>
            <ac:spMk id="45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34.030" v="2027" actId="1035"/>
          <ac:spMkLst>
            <pc:docMk/>
            <pc:sldMk cId="1676412937" sldId="265"/>
            <ac:spMk id="46" creationId="{00000000-0000-0000-0000-000000000000}"/>
          </ac:spMkLst>
        </pc:spChg>
        <pc:picChg chg="mod">
          <ac:chgData name="이 경오" userId="03d471aaec579ec3" providerId="LiveId" clId="{1B37F9EE-D5EF-416B-9864-5AEF9EA443B6}" dt="2020-05-10T04:53:24.887" v="2015" actId="1035"/>
          <ac:picMkLst>
            <pc:docMk/>
            <pc:sldMk cId="1676412937" sldId="265"/>
            <ac:picMk id="40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3:24.887" v="2015" actId="1035"/>
          <ac:picMkLst>
            <pc:docMk/>
            <pc:sldMk cId="1676412937" sldId="265"/>
            <ac:picMk id="43" creationId="{00000000-0000-0000-0000-000000000000}"/>
          </ac:picMkLst>
        </pc:picChg>
        <pc:cxnChg chg="mod">
          <ac:chgData name="이 경오" userId="03d471aaec579ec3" providerId="LiveId" clId="{1B37F9EE-D5EF-416B-9864-5AEF9EA443B6}" dt="2020-05-10T03:47:56.653" v="999" actId="1076"/>
          <ac:cxnSpMkLst>
            <pc:docMk/>
            <pc:sldMk cId="1676412937" sldId="265"/>
            <ac:cxnSpMk id="19" creationId="{00000000-0000-0000-0000-000000000000}"/>
          </ac:cxnSpMkLst>
        </pc:cxnChg>
        <pc:cxnChg chg="mod">
          <ac:chgData name="이 경오" userId="03d471aaec579ec3" providerId="LiveId" clId="{1B37F9EE-D5EF-416B-9864-5AEF9EA443B6}" dt="2020-05-10T03:47:56.653" v="999" actId="1076"/>
          <ac:cxnSpMkLst>
            <pc:docMk/>
            <pc:sldMk cId="1676412937" sldId="265"/>
            <ac:cxnSpMk id="22" creationId="{00000000-0000-0000-0000-000000000000}"/>
          </ac:cxnSpMkLst>
        </pc:cxnChg>
        <pc:cxnChg chg="mod">
          <ac:chgData name="이 경오" userId="03d471aaec579ec3" providerId="LiveId" clId="{1B37F9EE-D5EF-416B-9864-5AEF9EA443B6}" dt="2020-05-10T03:47:56.653" v="999" actId="1076"/>
          <ac:cxnSpMkLst>
            <pc:docMk/>
            <pc:sldMk cId="1676412937" sldId="265"/>
            <ac:cxnSpMk id="23" creationId="{00000000-0000-0000-0000-000000000000}"/>
          </ac:cxnSpMkLst>
        </pc:cxnChg>
      </pc:sldChg>
      <pc:sldChg chg="addSp delSp modSp mod">
        <pc:chgData name="이 경오" userId="03d471aaec579ec3" providerId="LiveId" clId="{1B37F9EE-D5EF-416B-9864-5AEF9EA443B6}" dt="2020-05-10T04:55:40.837" v="2043" actId="1076"/>
        <pc:sldMkLst>
          <pc:docMk/>
          <pc:sldMk cId="3076520899" sldId="266"/>
        </pc:sldMkLst>
        <pc:spChg chg="mod">
          <ac:chgData name="이 경오" userId="03d471aaec579ec3" providerId="LiveId" clId="{1B37F9EE-D5EF-416B-9864-5AEF9EA443B6}" dt="2020-05-10T04:54:05.693" v="2028" actId="403"/>
          <ac:spMkLst>
            <pc:docMk/>
            <pc:sldMk cId="3076520899" sldId="266"/>
            <ac:spMk id="2" creationId="{00000000-0000-0000-0000-000000000000}"/>
          </ac:spMkLst>
        </pc:spChg>
        <pc:spChg chg="add mod">
          <ac:chgData name="이 경오" userId="03d471aaec579ec3" providerId="LiveId" clId="{1B37F9EE-D5EF-416B-9864-5AEF9EA443B6}" dt="2020-05-10T04:55:40.837" v="2043" actId="1076"/>
          <ac:spMkLst>
            <pc:docMk/>
            <pc:sldMk cId="3076520899" sldId="266"/>
            <ac:spMk id="3" creationId="{22813D4A-6F6B-43EC-AC81-30B4847ABA16}"/>
          </ac:spMkLst>
        </pc:spChg>
        <pc:spChg chg="del mod">
          <ac:chgData name="이 경오" userId="03d471aaec579ec3" providerId="LiveId" clId="{1B37F9EE-D5EF-416B-9864-5AEF9EA443B6}" dt="2020-05-10T04:05:05.729" v="1629" actId="478"/>
          <ac:spMkLst>
            <pc:docMk/>
            <pc:sldMk cId="3076520899" sldId="266"/>
            <ac:spMk id="7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35.489" v="2033" actId="1076"/>
          <ac:spMkLst>
            <pc:docMk/>
            <pc:sldMk cId="3076520899" sldId="266"/>
            <ac:spMk id="8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51.648" v="2038" actId="404"/>
          <ac:spMkLst>
            <pc:docMk/>
            <pc:sldMk cId="3076520899" sldId="266"/>
            <ac:spMk id="9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5:20.218" v="2042" actId="1076"/>
          <ac:spMkLst>
            <pc:docMk/>
            <pc:sldMk cId="3076520899" sldId="266"/>
            <ac:spMk id="26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37.797" v="2034" actId="403"/>
          <ac:spMkLst>
            <pc:docMk/>
            <pc:sldMk cId="3076520899" sldId="266"/>
            <ac:spMk id="27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42.541" v="2035" actId="403"/>
          <ac:spMkLst>
            <pc:docMk/>
            <pc:sldMk cId="3076520899" sldId="266"/>
            <ac:spMk id="31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42.541" v="2035" actId="403"/>
          <ac:spMkLst>
            <pc:docMk/>
            <pc:sldMk cId="3076520899" sldId="266"/>
            <ac:spMk id="3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42.541" v="2035" actId="403"/>
          <ac:spMkLst>
            <pc:docMk/>
            <pc:sldMk cId="3076520899" sldId="266"/>
            <ac:spMk id="33" creationId="{00000000-0000-0000-0000-000000000000}"/>
          </ac:spMkLst>
        </pc:spChg>
        <pc:spChg chg="del mod">
          <ac:chgData name="이 경오" userId="03d471aaec579ec3" providerId="LiveId" clId="{1B37F9EE-D5EF-416B-9864-5AEF9EA443B6}" dt="2020-05-10T04:05:05.729" v="1629" actId="478"/>
          <ac:spMkLst>
            <pc:docMk/>
            <pc:sldMk cId="3076520899" sldId="266"/>
            <ac:spMk id="50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57.711" v="2040" actId="14100"/>
          <ac:spMkLst>
            <pc:docMk/>
            <pc:sldMk cId="3076520899" sldId="266"/>
            <ac:spMk id="55" creationId="{00000000-0000-0000-0000-000000000000}"/>
          </ac:spMkLst>
        </pc:spChg>
        <pc:picChg chg="add mod">
          <ac:chgData name="이 경오" userId="03d471aaec579ec3" providerId="LiveId" clId="{1B37F9EE-D5EF-416B-9864-5AEF9EA443B6}" dt="2020-05-10T04:54:35.489" v="2033" actId="1076"/>
          <ac:picMkLst>
            <pc:docMk/>
            <pc:sldMk cId="3076520899" sldId="266"/>
            <ac:picMk id="21" creationId="{76B042E6-C10E-4A3E-AF92-DB7E7FF9A17F}"/>
          </ac:picMkLst>
        </pc:picChg>
        <pc:picChg chg="add mod">
          <ac:chgData name="이 경오" userId="03d471aaec579ec3" providerId="LiveId" clId="{1B37F9EE-D5EF-416B-9864-5AEF9EA443B6}" dt="2020-05-10T04:54:35.489" v="2033" actId="1076"/>
          <ac:picMkLst>
            <pc:docMk/>
            <pc:sldMk cId="3076520899" sldId="266"/>
            <ac:picMk id="22" creationId="{BBDF1209-65A1-4C0C-B162-651FEF56D3C1}"/>
          </ac:picMkLst>
        </pc:picChg>
        <pc:picChg chg="add mod">
          <ac:chgData name="이 경오" userId="03d471aaec579ec3" providerId="LiveId" clId="{1B37F9EE-D5EF-416B-9864-5AEF9EA443B6}" dt="2020-05-10T04:54:35.489" v="2033" actId="1076"/>
          <ac:picMkLst>
            <pc:docMk/>
            <pc:sldMk cId="3076520899" sldId="266"/>
            <ac:picMk id="23" creationId="{7C048DEA-715B-4EAF-9011-EA65BE5FB0BB}"/>
          </ac:picMkLst>
        </pc:picChg>
        <pc:picChg chg="add mod">
          <ac:chgData name="이 경오" userId="03d471aaec579ec3" providerId="LiveId" clId="{1B37F9EE-D5EF-416B-9864-5AEF9EA443B6}" dt="2020-05-10T04:54:35.489" v="2033" actId="1076"/>
          <ac:picMkLst>
            <pc:docMk/>
            <pc:sldMk cId="3076520899" sldId="266"/>
            <ac:picMk id="24" creationId="{7BB5A49A-D681-4491-85F4-D6BC131CAF2C}"/>
          </ac:picMkLst>
        </pc:picChg>
        <pc:picChg chg="add del mod">
          <ac:chgData name="이 경오" userId="03d471aaec579ec3" providerId="LiveId" clId="{1B37F9EE-D5EF-416B-9864-5AEF9EA443B6}" dt="2020-05-10T04:54:35.489" v="2033" actId="1076"/>
          <ac:picMkLst>
            <pc:docMk/>
            <pc:sldMk cId="3076520899" sldId="266"/>
            <ac:picMk id="47" creationId="{00000000-0000-0000-0000-000000000000}"/>
          </ac:picMkLst>
        </pc:picChg>
        <pc:picChg chg="del mod">
          <ac:chgData name="이 경오" userId="03d471aaec579ec3" providerId="LiveId" clId="{1B37F9EE-D5EF-416B-9864-5AEF9EA443B6}" dt="2020-05-10T04:04:26.136" v="1623" actId="478"/>
          <ac:picMkLst>
            <pc:docMk/>
            <pc:sldMk cId="3076520899" sldId="266"/>
            <ac:picMk id="48" creationId="{00000000-0000-0000-0000-000000000000}"/>
          </ac:picMkLst>
        </pc:picChg>
        <pc:picChg chg="del mod">
          <ac:chgData name="이 경오" userId="03d471aaec579ec3" providerId="LiveId" clId="{1B37F9EE-D5EF-416B-9864-5AEF9EA443B6}" dt="2020-05-10T04:04:26.136" v="1623" actId="478"/>
          <ac:picMkLst>
            <pc:docMk/>
            <pc:sldMk cId="3076520899" sldId="266"/>
            <ac:picMk id="49" creationId="{00000000-0000-0000-0000-000000000000}"/>
          </ac:picMkLst>
        </pc:picChg>
        <pc:cxnChg chg="mod">
          <ac:chgData name="이 경오" userId="03d471aaec579ec3" providerId="LiveId" clId="{1B37F9EE-D5EF-416B-9864-5AEF9EA443B6}" dt="2020-05-10T04:54:35.489" v="2033" actId="1076"/>
          <ac:cxnSpMkLst>
            <pc:docMk/>
            <pc:sldMk cId="3076520899" sldId="266"/>
            <ac:cxnSpMk id="11" creationId="{00000000-0000-0000-0000-000000000000}"/>
          </ac:cxnSpMkLst>
        </pc:cxnChg>
        <pc:cxnChg chg="mod">
          <ac:chgData name="이 경오" userId="03d471aaec579ec3" providerId="LiveId" clId="{1B37F9EE-D5EF-416B-9864-5AEF9EA443B6}" dt="2020-05-10T04:54:35.489" v="2033" actId="1076"/>
          <ac:cxnSpMkLst>
            <pc:docMk/>
            <pc:sldMk cId="3076520899" sldId="266"/>
            <ac:cxnSpMk id="52" creationId="{00000000-0000-0000-0000-000000000000}"/>
          </ac:cxnSpMkLst>
        </pc:cxnChg>
        <pc:cxnChg chg="mod">
          <ac:chgData name="이 경오" userId="03d471aaec579ec3" providerId="LiveId" clId="{1B37F9EE-D5EF-416B-9864-5AEF9EA443B6}" dt="2020-05-10T04:54:35.489" v="2033" actId="1076"/>
          <ac:cxnSpMkLst>
            <pc:docMk/>
            <pc:sldMk cId="3076520899" sldId="266"/>
            <ac:cxnSpMk id="53" creationId="{00000000-0000-0000-0000-000000000000}"/>
          </ac:cxnSpMkLst>
        </pc:cxnChg>
      </pc:sldChg>
      <pc:sldChg chg="addSp delSp modSp mod">
        <pc:chgData name="이 경오" userId="03d471aaec579ec3" providerId="LiveId" clId="{1B37F9EE-D5EF-416B-9864-5AEF9EA443B6}" dt="2020-05-10T04:57:05.025" v="2077" actId="1036"/>
        <pc:sldMkLst>
          <pc:docMk/>
          <pc:sldMk cId="2178668684" sldId="268"/>
        </pc:sldMkLst>
        <pc:spChg chg="mod">
          <ac:chgData name="이 경오" userId="03d471aaec579ec3" providerId="LiveId" clId="{1B37F9EE-D5EF-416B-9864-5AEF9EA443B6}" dt="2020-05-10T04:56:23.969" v="2062" actId="1076"/>
          <ac:spMkLst>
            <pc:docMk/>
            <pc:sldMk cId="2178668684" sldId="268"/>
            <ac:spMk id="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6:16.854" v="2060" actId="1076"/>
          <ac:spMkLst>
            <pc:docMk/>
            <pc:sldMk cId="2178668684" sldId="268"/>
            <ac:spMk id="22" creationId="{00000000-0000-0000-0000-000000000000}"/>
          </ac:spMkLst>
        </pc:spChg>
        <pc:grpChg chg="add mod">
          <ac:chgData name="이 경오" userId="03d471aaec579ec3" providerId="LiveId" clId="{1B37F9EE-D5EF-416B-9864-5AEF9EA443B6}" dt="2020-05-10T04:57:05.025" v="2077" actId="1036"/>
          <ac:grpSpMkLst>
            <pc:docMk/>
            <pc:sldMk cId="2178668684" sldId="268"/>
            <ac:grpSpMk id="7" creationId="{C765A8A5-C939-4C4D-A01F-1E29ED70A5DF}"/>
          </ac:grpSpMkLst>
        </pc:grpChg>
        <pc:graphicFrameChg chg="mod modGraphic">
          <ac:chgData name="이 경오" userId="03d471aaec579ec3" providerId="LiveId" clId="{1B37F9EE-D5EF-416B-9864-5AEF9EA443B6}" dt="2020-05-10T04:56:27.235" v="2063" actId="1076"/>
          <ac:graphicFrameMkLst>
            <pc:docMk/>
            <pc:sldMk cId="2178668684" sldId="268"/>
            <ac:graphicFrameMk id="3" creationId="{00000000-0000-0000-0000-000000000000}"/>
          </ac:graphicFrameMkLst>
        </pc:graphicFrameChg>
        <pc:picChg chg="add 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2050" creationId="{BA20903D-21FE-41C3-8FBF-97F14FCD5777}"/>
          </ac:picMkLst>
        </pc:picChg>
        <pc:picChg chg="del mod">
          <ac:chgData name="이 경오" userId="03d471aaec579ec3" providerId="LiveId" clId="{1B37F9EE-D5EF-416B-9864-5AEF9EA443B6}" dt="2020-05-10T04:11:39.724" v="1739" actId="478"/>
          <ac:picMkLst>
            <pc:docMk/>
            <pc:sldMk cId="2178668684" sldId="268"/>
            <ac:picMk id="4098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4108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4112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4116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4118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4122" creationId="{00000000-0000-0000-0000-000000000000}"/>
          </ac:picMkLst>
        </pc:picChg>
      </pc:sldChg>
      <pc:sldChg chg="modSp mod">
        <pc:chgData name="이 경오" userId="03d471aaec579ec3" providerId="LiveId" clId="{1B37F9EE-D5EF-416B-9864-5AEF9EA443B6}" dt="2020-05-10T04:58:05.584" v="2085" actId="208"/>
        <pc:sldMkLst>
          <pc:docMk/>
          <pc:sldMk cId="501626480" sldId="269"/>
        </pc:sldMkLst>
        <pc:spChg chg="mod">
          <ac:chgData name="이 경오" userId="03d471aaec579ec3" providerId="LiveId" clId="{1B37F9EE-D5EF-416B-9864-5AEF9EA443B6}" dt="2020-05-10T04:57:14.588" v="2078" actId="403"/>
          <ac:spMkLst>
            <pc:docMk/>
            <pc:sldMk cId="501626480" sldId="269"/>
            <ac:spMk id="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7:23.096" v="2081" actId="1076"/>
          <ac:spMkLst>
            <pc:docMk/>
            <pc:sldMk cId="501626480" sldId="269"/>
            <ac:spMk id="9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7:30.034" v="2083" actId="1076"/>
          <ac:spMkLst>
            <pc:docMk/>
            <pc:sldMk cId="501626480" sldId="269"/>
            <ac:spMk id="17" creationId="{00000000-0000-0000-0000-000000000000}"/>
          </ac:spMkLst>
        </pc:spChg>
        <pc:picChg chg="mod">
          <ac:chgData name="이 경오" userId="03d471aaec579ec3" providerId="LiveId" clId="{1B37F9EE-D5EF-416B-9864-5AEF9EA443B6}" dt="2020-05-10T04:58:05.584" v="2085" actId="208"/>
          <ac:picMkLst>
            <pc:docMk/>
            <pc:sldMk cId="501626480" sldId="269"/>
            <ac:picMk id="8" creationId="{00000000-0000-0000-0000-000000000000}"/>
          </ac:picMkLst>
        </pc:picChg>
      </pc:sldChg>
      <pc:sldChg chg="addSp delSp modSp mod">
        <pc:chgData name="이 경오" userId="03d471aaec579ec3" providerId="LiveId" clId="{1B37F9EE-D5EF-416B-9864-5AEF9EA443B6}" dt="2020-05-10T04:47:20.419" v="1964" actId="478"/>
        <pc:sldMkLst>
          <pc:docMk/>
          <pc:sldMk cId="3364655511" sldId="270"/>
        </pc:sldMkLst>
        <pc:spChg chg="mod">
          <ac:chgData name="이 경오" userId="03d471aaec579ec3" providerId="LiveId" clId="{1B37F9EE-D5EF-416B-9864-5AEF9EA443B6}" dt="2020-05-10T04:46:18.032" v="1959" actId="1076"/>
          <ac:spMkLst>
            <pc:docMk/>
            <pc:sldMk cId="3364655511" sldId="270"/>
            <ac:spMk id="2" creationId="{00000000-0000-0000-0000-000000000000}"/>
          </ac:spMkLst>
        </pc:spChg>
        <pc:spChg chg="add 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3" creationId="{2AFDDD52-5054-474B-80D2-32A6D345BA83}"/>
          </ac:spMkLst>
        </pc:spChg>
        <pc:spChg chg="add 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7" creationId="{222EE003-E173-49F0-9C4B-ABD633673C6C}"/>
          </ac:spMkLst>
        </pc:spChg>
        <pc:spChg chg="add del">
          <ac:chgData name="이 경오" userId="03d471aaec579ec3" providerId="LiveId" clId="{1B37F9EE-D5EF-416B-9864-5AEF9EA443B6}" dt="2020-05-10T03:15:22.299" v="690" actId="11529"/>
          <ac:spMkLst>
            <pc:docMk/>
            <pc:sldMk cId="3364655511" sldId="270"/>
            <ac:spMk id="10" creationId="{987F08E1-99D1-4FDB-8AFB-840B1EE10B09}"/>
          </ac:spMkLst>
        </pc:spChg>
        <pc:spChg chg="add mod or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12" creationId="{8C6F9164-CD7E-4B43-98CC-C5D0577A8A1D}"/>
          </ac:spMkLst>
        </pc:spChg>
        <pc:spChg chg="mod">
          <ac:chgData name="이 경오" userId="03d471aaec579ec3" providerId="LiveId" clId="{1B37F9EE-D5EF-416B-9864-5AEF9EA443B6}" dt="2020-05-10T04:46:21.003" v="1960" actId="1076"/>
          <ac:spMkLst>
            <pc:docMk/>
            <pc:sldMk cId="3364655511" sldId="270"/>
            <ac:spMk id="13" creationId="{00000000-0000-0000-0000-000000000000}"/>
          </ac:spMkLst>
        </pc:spChg>
        <pc:spChg chg="del mod topLvl">
          <ac:chgData name="이 경오" userId="03d471aaec579ec3" providerId="LiveId" clId="{1B37F9EE-D5EF-416B-9864-5AEF9EA443B6}" dt="2020-05-10T03:06:56.421" v="624" actId="478"/>
          <ac:spMkLst>
            <pc:docMk/>
            <pc:sldMk cId="3364655511" sldId="270"/>
            <ac:spMk id="16" creationId="{00000000-0000-0000-0000-000000000000}"/>
          </ac:spMkLst>
        </pc:spChg>
        <pc:spChg chg="add 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21" creationId="{FFBA59B4-492E-44A9-9366-98A8839767FD}"/>
          </ac:spMkLst>
        </pc:spChg>
        <pc:spChg chg="add 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22" creationId="{A9F87887-1629-4134-92B3-3335CBD1D6A0}"/>
          </ac:spMkLst>
        </pc:spChg>
        <pc:spChg chg="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24" creationId="{00000000-0000-0000-0000-000000000000}"/>
          </ac:spMkLst>
        </pc:spChg>
        <pc:spChg chg="del mod">
          <ac:chgData name="이 경오" userId="03d471aaec579ec3" providerId="LiveId" clId="{1B37F9EE-D5EF-416B-9864-5AEF9EA443B6}" dt="2020-05-10T03:07:27.924" v="629" actId="478"/>
          <ac:spMkLst>
            <pc:docMk/>
            <pc:sldMk cId="3364655511" sldId="270"/>
            <ac:spMk id="25" creationId="{00000000-0000-0000-0000-000000000000}"/>
          </ac:spMkLst>
        </pc:spChg>
        <pc:spChg chg="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27" creationId="{00000000-0000-0000-0000-000000000000}"/>
          </ac:spMkLst>
        </pc:spChg>
        <pc:spChg chg="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28" creationId="{00000000-0000-0000-0000-000000000000}"/>
          </ac:spMkLst>
        </pc:spChg>
        <pc:spChg chg="del mod topLvl">
          <ac:chgData name="이 경오" userId="03d471aaec579ec3" providerId="LiveId" clId="{1B37F9EE-D5EF-416B-9864-5AEF9EA443B6}" dt="2020-05-10T03:06:54.484" v="623" actId="478"/>
          <ac:spMkLst>
            <pc:docMk/>
            <pc:sldMk cId="3364655511" sldId="270"/>
            <ac:spMk id="30" creationId="{00000000-0000-0000-0000-000000000000}"/>
          </ac:spMkLst>
        </pc:spChg>
        <pc:spChg chg="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31" creationId="{00000000-0000-0000-0000-000000000000}"/>
          </ac:spMkLst>
        </pc:spChg>
        <pc:spChg chg="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32" creationId="{00000000-0000-0000-0000-000000000000}"/>
          </ac:spMkLst>
        </pc:spChg>
        <pc:spChg chg="add mod">
          <ac:chgData name="이 경오" userId="03d471aaec579ec3" providerId="LiveId" clId="{1B37F9EE-D5EF-416B-9864-5AEF9EA443B6}" dt="2020-05-10T04:46:14.350" v="1957" actId="1076"/>
          <ac:spMkLst>
            <pc:docMk/>
            <pc:sldMk cId="3364655511" sldId="270"/>
            <ac:spMk id="33" creationId="{D08896E1-42D8-4F3F-B239-255C5A4EFD3D}"/>
          </ac:spMkLst>
        </pc:spChg>
        <pc:spChg chg="add del mod">
          <ac:chgData name="이 경오" userId="03d471aaec579ec3" providerId="LiveId" clId="{1B37F9EE-D5EF-416B-9864-5AEF9EA443B6}" dt="2020-05-10T03:19:59.225" v="839" actId="478"/>
          <ac:spMkLst>
            <pc:docMk/>
            <pc:sldMk cId="3364655511" sldId="270"/>
            <ac:spMk id="34" creationId="{E4B1C5EA-0037-4D64-8D57-89F07878022D}"/>
          </ac:spMkLst>
        </pc:spChg>
        <pc:spChg chg="add del mod">
          <ac:chgData name="이 경오" userId="03d471aaec579ec3" providerId="LiveId" clId="{1B37F9EE-D5EF-416B-9864-5AEF9EA443B6}" dt="2020-05-10T03:18:06.652" v="802" actId="478"/>
          <ac:spMkLst>
            <pc:docMk/>
            <pc:sldMk cId="3364655511" sldId="270"/>
            <ac:spMk id="35" creationId="{42C7FAE1-A03F-40E7-B204-6B5675C4C778}"/>
          </ac:spMkLst>
        </pc:spChg>
        <pc:spChg chg="add del mod">
          <ac:chgData name="이 경오" userId="03d471aaec579ec3" providerId="LiveId" clId="{1B37F9EE-D5EF-416B-9864-5AEF9EA443B6}" dt="2020-05-10T04:47:20.419" v="1964" actId="478"/>
          <ac:spMkLst>
            <pc:docMk/>
            <pc:sldMk cId="3364655511" sldId="270"/>
            <ac:spMk id="36" creationId="{0CCE30EA-A72E-43E1-BC5F-E6EC3A387583}"/>
          </ac:spMkLst>
        </pc:spChg>
        <pc:grpChg chg="add del mod topLvl">
          <ac:chgData name="이 경오" userId="03d471aaec579ec3" providerId="LiveId" clId="{1B37F9EE-D5EF-416B-9864-5AEF9EA443B6}" dt="2020-05-10T04:45:51.323" v="1950" actId="165"/>
          <ac:grpSpMkLst>
            <pc:docMk/>
            <pc:sldMk cId="3364655511" sldId="270"/>
            <ac:grpSpMk id="6" creationId="{BD7CFA1D-180A-44ED-98FF-A2FF4F450F53}"/>
          </ac:grpSpMkLst>
        </pc:grpChg>
        <pc:grpChg chg="add del mod">
          <ac:chgData name="이 경오" userId="03d471aaec579ec3" providerId="LiveId" clId="{1B37F9EE-D5EF-416B-9864-5AEF9EA443B6}" dt="2020-05-10T03:06:30.226" v="617" actId="165"/>
          <ac:grpSpMkLst>
            <pc:docMk/>
            <pc:sldMk cId="3364655511" sldId="270"/>
            <ac:grpSpMk id="6" creationId="{EDB9CBD1-D2DD-4DCD-B31C-C198DDAEBB3F}"/>
          </ac:grpSpMkLst>
        </pc:grpChg>
        <pc:grpChg chg="add del mod">
          <ac:chgData name="이 경오" userId="03d471aaec579ec3" providerId="LiveId" clId="{1B37F9EE-D5EF-416B-9864-5AEF9EA443B6}" dt="2020-05-10T04:45:50.708" v="1949" actId="165"/>
          <ac:grpSpMkLst>
            <pc:docMk/>
            <pc:sldMk cId="3364655511" sldId="270"/>
            <ac:grpSpMk id="8" creationId="{E0500EA2-35C9-4F14-BA18-87F87D84033E}"/>
          </ac:grpSpMkLst>
        </pc:grpChg>
        <pc:grpChg chg="add mod">
          <ac:chgData name="이 경오" userId="03d471aaec579ec3" providerId="LiveId" clId="{1B37F9EE-D5EF-416B-9864-5AEF9EA443B6}" dt="2020-05-10T04:46:07.782" v="1954" actId="1076"/>
          <ac:grpSpMkLst>
            <pc:docMk/>
            <pc:sldMk cId="3364655511" sldId="270"/>
            <ac:grpSpMk id="10" creationId="{70E9C135-198A-4597-8DA9-0455B7873332}"/>
          </ac:grpSpMkLst>
        </pc:grpChg>
        <pc:grpChg chg="add del mod">
          <ac:chgData name="이 경오" userId="03d471aaec579ec3" providerId="LiveId" clId="{1B37F9EE-D5EF-416B-9864-5AEF9EA443B6}" dt="2020-05-10T04:45:35.354" v="1941" actId="165"/>
          <ac:grpSpMkLst>
            <pc:docMk/>
            <pc:sldMk cId="3364655511" sldId="270"/>
            <ac:grpSpMk id="11" creationId="{009DBD5E-725C-4F08-B42D-DD749D8A1D1F}"/>
          </ac:grpSpMkLst>
        </pc:grpChg>
        <pc:grpChg chg="add mod">
          <ac:chgData name="이 경오" userId="03d471aaec579ec3" providerId="LiveId" clId="{1B37F9EE-D5EF-416B-9864-5AEF9EA443B6}" dt="2020-05-10T04:46:07.782" v="1954" actId="1076"/>
          <ac:grpSpMkLst>
            <pc:docMk/>
            <pc:sldMk cId="3364655511" sldId="270"/>
            <ac:grpSpMk id="14" creationId="{23DA2F69-A36D-4BFA-93E6-DA1D2639410D}"/>
          </ac:grpSpMkLst>
        </pc:grpChg>
        <pc:graphicFrameChg chg="add del mod modGraphic">
          <ac:chgData name="이 경오" userId="03d471aaec579ec3" providerId="LiveId" clId="{1B37F9EE-D5EF-416B-9864-5AEF9EA443B6}" dt="2020-05-10T04:47:20.419" v="1964" actId="478"/>
          <ac:graphicFrameMkLst>
            <pc:docMk/>
            <pc:sldMk cId="3364655511" sldId="270"/>
            <ac:graphicFrameMk id="37" creationId="{7FA0AC89-33D0-43D8-AC76-99A8A9ED8943}"/>
          </ac:graphicFrameMkLst>
        </pc:graphicFrame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9" creationId="{71ACF550-1FD8-4236-B45B-C8524693A77F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15" creationId="{21C23401-C739-4DB1-A9E5-A97B4991200C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17" creationId="{06D471B6-88DB-49D6-9BDA-6276989DCAB9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18" creationId="{889BFFC9-D1F6-4EEC-B306-83B76509B8B9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19" creationId="{9706BB6B-C56B-4008-8891-620007728F3A}"/>
          </ac:picMkLst>
        </pc:picChg>
        <pc:picChg chg="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23" creationId="{00000000-0000-0000-0000-000000000000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29" creationId="{264A46F0-53D3-4ECF-AEF9-E773AD085B22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1026" creationId="{DB4048C0-3414-40E9-B621-466063412F47}"/>
          </ac:picMkLst>
        </pc:picChg>
      </pc:sldChg>
      <pc:sldChg chg="modSp mod modNotesTx">
        <pc:chgData name="이 경오" userId="03d471aaec579ec3" providerId="LiveId" clId="{1B37F9EE-D5EF-416B-9864-5AEF9EA443B6}" dt="2020-05-10T04:27:41.997" v="1898" actId="6549"/>
        <pc:sldMkLst>
          <pc:docMk/>
          <pc:sldMk cId="1409961608" sldId="272"/>
        </pc:sldMkLst>
        <pc:spChg chg="mod">
          <ac:chgData name="이 경오" userId="03d471aaec579ec3" providerId="LiveId" clId="{1B37F9EE-D5EF-416B-9864-5AEF9EA443B6}" dt="2020-05-10T04:19:21.542" v="1781" actId="403"/>
          <ac:spMkLst>
            <pc:docMk/>
            <pc:sldMk cId="1409961608" sldId="272"/>
            <ac:spMk id="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19:27.987" v="1783" actId="1076"/>
          <ac:spMkLst>
            <pc:docMk/>
            <pc:sldMk cId="1409961608" sldId="272"/>
            <ac:spMk id="7" creationId="{248C3E51-0BC2-45BD-AD1B-804208BB10CB}"/>
          </ac:spMkLst>
        </pc:spChg>
        <pc:spChg chg="mod">
          <ac:chgData name="이 경오" userId="03d471aaec579ec3" providerId="LiveId" clId="{1B37F9EE-D5EF-416B-9864-5AEF9EA443B6}" dt="2020-05-10T04:21:20.723" v="1817" actId="1035"/>
          <ac:spMkLst>
            <pc:docMk/>
            <pc:sldMk cId="1409961608" sldId="272"/>
            <ac:spMk id="15" creationId="{58E2B2E7-B70C-402B-9034-0255773AE738}"/>
          </ac:spMkLst>
        </pc:spChg>
        <pc:spChg chg="mod">
          <ac:chgData name="이 경오" userId="03d471aaec579ec3" providerId="LiveId" clId="{1B37F9EE-D5EF-416B-9864-5AEF9EA443B6}" dt="2020-05-10T04:21:20.723" v="1817" actId="1035"/>
          <ac:spMkLst>
            <pc:docMk/>
            <pc:sldMk cId="1409961608" sldId="272"/>
            <ac:spMk id="16" creationId="{612F08C8-D55E-48B1-BE66-BCFEE000A8DE}"/>
          </ac:spMkLst>
        </pc:spChg>
        <pc:spChg chg="mod">
          <ac:chgData name="이 경오" userId="03d471aaec579ec3" providerId="LiveId" clId="{1B37F9EE-D5EF-416B-9864-5AEF9EA443B6}" dt="2020-05-10T04:22:02.840" v="1872" actId="1035"/>
          <ac:spMkLst>
            <pc:docMk/>
            <pc:sldMk cId="1409961608" sldId="272"/>
            <ac:spMk id="17" creationId="{B68FB4C7-913E-4761-99ED-B930EEA01A78}"/>
          </ac:spMkLst>
        </pc:spChg>
        <pc:spChg chg="mod">
          <ac:chgData name="이 경오" userId="03d471aaec579ec3" providerId="LiveId" clId="{1B37F9EE-D5EF-416B-9864-5AEF9EA443B6}" dt="2020-05-10T04:22:02.840" v="1872" actId="1035"/>
          <ac:spMkLst>
            <pc:docMk/>
            <pc:sldMk cId="1409961608" sldId="272"/>
            <ac:spMk id="18" creationId="{26294F04-3D2A-4D1E-BBC4-BAC4D500DF29}"/>
          </ac:spMkLst>
        </pc:spChg>
        <pc:cxnChg chg="mod">
          <ac:chgData name="이 경오" userId="03d471aaec579ec3" providerId="LiveId" clId="{1B37F9EE-D5EF-416B-9864-5AEF9EA443B6}" dt="2020-05-10T04:21:26.374" v="1831" actId="1036"/>
          <ac:cxnSpMkLst>
            <pc:docMk/>
            <pc:sldMk cId="1409961608" sldId="272"/>
            <ac:cxnSpMk id="9" creationId="{22D7AC2C-2939-44F4-B144-BACC3F745F6D}"/>
          </ac:cxnSpMkLst>
        </pc:cxnChg>
        <pc:cxnChg chg="mod">
          <ac:chgData name="이 경오" userId="03d471aaec579ec3" providerId="LiveId" clId="{1B37F9EE-D5EF-416B-9864-5AEF9EA443B6}" dt="2020-05-10T04:21:34.353" v="1844" actId="1035"/>
          <ac:cxnSpMkLst>
            <pc:docMk/>
            <pc:sldMk cId="1409961608" sldId="272"/>
            <ac:cxnSpMk id="27" creationId="{F74D03E3-5B95-4E51-B567-687AB90377B6}"/>
          </ac:cxnSpMkLst>
        </pc:cxnChg>
      </pc:sldChg>
      <pc:sldChg chg="addSp delSp modSp add mod modNotesTx">
        <pc:chgData name="이 경오" userId="03d471aaec579ec3" providerId="LiveId" clId="{1B37F9EE-D5EF-416B-9864-5AEF9EA443B6}" dt="2020-05-10T05:48:35.658" v="2088" actId="14100"/>
        <pc:sldMkLst>
          <pc:docMk/>
          <pc:sldMk cId="616017448" sldId="273"/>
        </pc:sldMkLst>
        <pc:spChg chg="mod">
          <ac:chgData name="이 경오" userId="03d471aaec579ec3" providerId="LiveId" clId="{1B37F9EE-D5EF-416B-9864-5AEF9EA443B6}" dt="2020-05-10T04:27:26.184" v="1894" actId="207"/>
          <ac:spMkLst>
            <pc:docMk/>
            <pc:sldMk cId="616017448" sldId="273"/>
            <ac:spMk id="7" creationId="{248C3E51-0BC2-45BD-AD1B-804208BB10CB}"/>
          </ac:spMkLst>
        </pc:spChg>
        <pc:spChg chg="mod">
          <ac:chgData name="이 경오" userId="03d471aaec579ec3" providerId="LiveId" clId="{1B37F9EE-D5EF-416B-9864-5AEF9EA443B6}" dt="2020-05-10T04:27:30.581" v="1895" actId="207"/>
          <ac:spMkLst>
            <pc:docMk/>
            <pc:sldMk cId="616017448" sldId="273"/>
            <ac:spMk id="16" creationId="{612F08C8-D55E-48B1-BE66-BCFEE000A8DE}"/>
          </ac:spMkLst>
        </pc:spChg>
        <pc:spChg chg="mod">
          <ac:chgData name="이 경오" userId="03d471aaec579ec3" providerId="LiveId" clId="{1B37F9EE-D5EF-416B-9864-5AEF9EA443B6}" dt="2020-05-10T04:27:36.399" v="1896" actId="207"/>
          <ac:spMkLst>
            <pc:docMk/>
            <pc:sldMk cId="616017448" sldId="273"/>
            <ac:spMk id="18" creationId="{26294F04-3D2A-4D1E-BBC4-BAC4D500DF29}"/>
          </ac:spMkLst>
        </pc:spChg>
        <pc:cxnChg chg="add del mod">
          <ac:chgData name="이 경오" userId="03d471aaec579ec3" providerId="LiveId" clId="{1B37F9EE-D5EF-416B-9864-5AEF9EA443B6}" dt="2020-05-10T05:47:06.984" v="2087"/>
          <ac:cxnSpMkLst>
            <pc:docMk/>
            <pc:sldMk cId="616017448" sldId="273"/>
            <ac:cxnSpMk id="13" creationId="{2A2FD66A-FC37-4A3A-BFFB-7F0A2047B27B}"/>
          </ac:cxnSpMkLst>
        </pc:cxnChg>
        <pc:cxnChg chg="mod">
          <ac:chgData name="이 경오" userId="03d471aaec579ec3" providerId="LiveId" clId="{1B37F9EE-D5EF-416B-9864-5AEF9EA443B6}" dt="2020-05-10T05:48:35.658" v="2088" actId="14100"/>
          <ac:cxnSpMkLst>
            <pc:docMk/>
            <pc:sldMk cId="616017448" sldId="273"/>
            <ac:cxnSpMk id="27" creationId="{F74D03E3-5B95-4E51-B567-687AB90377B6}"/>
          </ac:cxnSpMkLst>
        </pc:cxnChg>
      </pc:sldChg>
      <pc:sldChg chg="addSp delSp modSp add mod">
        <pc:chgData name="이 경오" userId="03d471aaec579ec3" providerId="LiveId" clId="{1B37F9EE-D5EF-416B-9864-5AEF9EA443B6}" dt="2020-05-10T04:50:33.648" v="1974" actId="1076"/>
        <pc:sldMkLst>
          <pc:docMk/>
          <pc:sldMk cId="3126027438" sldId="274"/>
        </pc:sldMkLst>
        <pc:spChg chg="del">
          <ac:chgData name="이 경오" userId="03d471aaec579ec3" providerId="LiveId" clId="{1B37F9EE-D5EF-416B-9864-5AEF9EA443B6}" dt="2020-05-10T04:47:33.606" v="1965" actId="478"/>
          <ac:spMkLst>
            <pc:docMk/>
            <pc:sldMk cId="3126027438" sldId="274"/>
            <ac:spMk id="2" creationId="{00000000-0000-0000-0000-000000000000}"/>
          </ac:spMkLst>
        </pc:spChg>
        <pc:spChg chg="del">
          <ac:chgData name="이 경오" userId="03d471aaec579ec3" providerId="LiveId" clId="{1B37F9EE-D5EF-416B-9864-5AEF9EA443B6}" dt="2020-05-10T04:47:33.606" v="1965" actId="478"/>
          <ac:spMkLst>
            <pc:docMk/>
            <pc:sldMk cId="3126027438" sldId="274"/>
            <ac:spMk id="13" creationId="{00000000-0000-0000-0000-000000000000}"/>
          </ac:spMkLst>
        </pc:spChg>
        <pc:spChg chg="del">
          <ac:chgData name="이 경오" userId="03d471aaec579ec3" providerId="LiveId" clId="{1B37F9EE-D5EF-416B-9864-5AEF9EA443B6}" dt="2020-05-10T04:47:33.606" v="1965" actId="478"/>
          <ac:spMkLst>
            <pc:docMk/>
            <pc:sldMk cId="3126027438" sldId="274"/>
            <ac:spMk id="33" creationId="{D08896E1-42D8-4F3F-B239-255C5A4EFD3D}"/>
          </ac:spMkLst>
        </pc:spChg>
        <pc:spChg chg="add del mod">
          <ac:chgData name="이 경오" userId="03d471aaec579ec3" providerId="LiveId" clId="{1B37F9EE-D5EF-416B-9864-5AEF9EA443B6}" dt="2020-05-10T04:47:52.189" v="1969" actId="179"/>
          <ac:spMkLst>
            <pc:docMk/>
            <pc:sldMk cId="3126027438" sldId="274"/>
            <ac:spMk id="36" creationId="{0CCE30EA-A72E-43E1-BC5F-E6EC3A387583}"/>
          </ac:spMkLst>
        </pc:spChg>
        <pc:grpChg chg="del">
          <ac:chgData name="이 경오" userId="03d471aaec579ec3" providerId="LiveId" clId="{1B37F9EE-D5EF-416B-9864-5AEF9EA443B6}" dt="2020-05-10T04:47:33.606" v="1965" actId="478"/>
          <ac:grpSpMkLst>
            <pc:docMk/>
            <pc:sldMk cId="3126027438" sldId="274"/>
            <ac:grpSpMk id="14" creationId="{23DA2F69-A36D-4BFA-93E6-DA1D2639410D}"/>
          </ac:grpSpMkLst>
        </pc:grpChg>
        <pc:graphicFrameChg chg="add del mod modGraphic">
          <ac:chgData name="이 경오" userId="03d471aaec579ec3" providerId="LiveId" clId="{1B37F9EE-D5EF-416B-9864-5AEF9EA443B6}" dt="2020-05-10T04:50:33.648" v="1974" actId="1076"/>
          <ac:graphicFrameMkLst>
            <pc:docMk/>
            <pc:sldMk cId="3126027438" sldId="274"/>
            <ac:graphicFrameMk id="37" creationId="{7FA0AC89-33D0-43D8-AC76-99A8A9ED894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3B1E2-7853-4AC3-96D5-B58327B2A31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3922D-D88E-407E-BBD4-085D5C2FA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01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812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3420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4149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TB_MAIN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TB_SUB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TB_MAIN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SEQ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VAL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TB_SUB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SEQ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VAL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TB_MAIN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TB_MAIN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TB_MAIN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TB_MAIN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TB_SUB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TB_SUB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TB_SUB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2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TB_MAIN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 smtClean="0"/>
          </a:p>
          <a:p>
            <a:endParaRPr lang="en-US" altLang="ko-KR" sz="120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TB_SUB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TB_MAIN A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A.VAL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B.VAL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TB_SUB B)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TB_MAIN A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A.VAL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B.VAL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TB_SUB B)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TB_MAIN A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EXISTS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(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TB_SUB B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B.VAL = A.VAL)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TB_MAIN A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EXISTS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(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TB_SUB B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B.VAL = A.VAL)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/>
          </a:p>
          <a:p>
            <a:endParaRPr lang="en-US" altLang="ko-KR" sz="1200" dirty="0" smtClean="0"/>
          </a:p>
          <a:p>
            <a:endParaRPr lang="ko-KR" altLang="en-US" sz="1200" dirty="0" smtClean="0"/>
          </a:p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4739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TB_MAIN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TB_SUB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TB_MAIN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SEQ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VAL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TB_SUB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SEQ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VAL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TB_MAIN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TB_MAIN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TB_MAIN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TB_MAIN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TB_SUB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TB_SUB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TB_SUB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2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TB_MAIN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 smtClean="0"/>
          </a:p>
          <a:p>
            <a:endParaRPr lang="en-US" altLang="ko-KR" sz="120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TB_SUB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TB_MAIN A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A.VAL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B.VAL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TB_SUB B)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TB_MAIN A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A.VAL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B.VAL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TB_SUB B)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TB_MAIN A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EXISTS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(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TB_SUB B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B.VAL = A.VAL)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TB_MAIN A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EXISTS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(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TB_SUB B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B.VAL = A.VAL)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/>
          </a:p>
          <a:p>
            <a:endParaRPr lang="en-US" altLang="ko-KR" sz="1200" dirty="0" smtClean="0"/>
          </a:p>
          <a:p>
            <a:endParaRPr lang="ko-KR" altLang="en-US" sz="1200" dirty="0" smtClean="0"/>
          </a:p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7988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01631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882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TB_JOIN_1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KEY1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VAL1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VAL2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TB_JOIN_2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KEY2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VAL3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VAL4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TB_JOIN_1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'111'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'222'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TB_JOIN_1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'222'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'333'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TB_JOIN_1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'333'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'444'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TB_JOIN_1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'D'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'444'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'555'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TB_JOIN_2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'D'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'555'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'666'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TB_JOIN_2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'E'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'666'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'777'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TB_JOIN_2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'F'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'777'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'888'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2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TB_JOIN_1 A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TB_JOIN_2 B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(A.KEY1 = B.KEY2)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TB_JOIN_1 A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TB_JOIN_2 B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(A.KEY1 = B.KEY2)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TB_JOIN_1 A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TB_JOIN_2 B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(A.KEY1 = B.KEY2)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TB_JOIN_1 A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FULL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TB_JOIN_2 B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(A.KEY1 = B.KEY2)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TB_JOIN_1 A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CROSS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TB_JOIN_2 B 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 smtClean="0"/>
          </a:p>
          <a:p>
            <a:endParaRPr lang="ko-KR" altLang="en-US" sz="1200" dirty="0" smtClean="0"/>
          </a:p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91762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TB_JOIN_1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KEY1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VAL1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VAL2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TB_JOIN_2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KEY2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VAL3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VAL4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TB_JOIN_1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'111'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'222'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TB_JOIN_1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'222'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'333'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TB_JOIN_1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'333'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'444'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TB_JOIN_1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'D'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'444'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'555'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TB_JOIN_2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'D'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'555'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'666'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TB_JOIN_2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'E'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'666'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'777'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TB_JOIN_2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'F'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'777'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'888'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2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TB_JOIN_1 A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TB_JOIN_2 B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(A.KEY1 = B.KEY2)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TB_JOIN_1 A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TB_JOIN_2 B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(A.KEY1 = B.KEY2)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TB_JOIN_1 A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TB_JOIN_2 B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(A.KEY1 = B.KEY2)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TB_JOIN_1 A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FULL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TB_JOIN_2 B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(A.KEY1 = B.KEY2)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TB_JOIN_1 A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CROSS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TB_JOIN_2 B 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 smtClean="0"/>
          </a:p>
          <a:p>
            <a:endParaRPr lang="ko-KR" altLang="en-US" sz="1200" dirty="0" smtClean="0"/>
          </a:p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19599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TB_SAL_TEST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TB_SAL_TEST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SAL_NO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SAL_AMT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EMP_NO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PK_TB_SAL_TEST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(SAL_NO)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TB_EMP_TEST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TB_EMP_TEST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EMP_NO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EMP_NM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PK_TB_EMP_TEST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(EMP_NO)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TB_SAL_TEST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'1000000001'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2500000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'1000000001'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TB_SAL_TEST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'1000000002'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2500000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'1000000001'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TB_SAL_TEST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'1000000003'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2500000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'1000000001'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TB_SAL_TEST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'1000000004'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2500000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'1000000003'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TB_EMP_TEST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'1000000001'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이경오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TB_EMP_TEST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'1000000002'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이말년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2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/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A.SAL_NO, A.SAL_AMT, A.EMP_NO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TB_SAL_TEST A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EXISTS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TB_EMP_TEST K 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K.EMP_NO = A.EMP_NO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 smtClean="0"/>
          </a:p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89766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A.SAL_NO, A.SAL_AMT, A.EMP_NO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TB_SAL_TEST A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TB_EMP_TEST B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(A.EMP_NO = B.EMP_NO)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B.EMP_NO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endParaRPr lang="en-US" altLang="ko-KR" sz="1200" b="1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A.SAL_NO, A.SAL_AMT, A.EMP_NO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TB_SAL_TEST A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TB_EMP_TEST B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(A.EMP_NO = B.EMP_NO)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B.EMP_NO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endParaRPr lang="en-US" altLang="ko-KR" sz="1200" b="1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A.SAL_NO, A.SAL_AMT, A.EMP_NO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TB_SAL_TEST A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TB_EMP_TEST B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(A.EMP_NO = B.EMP_NO)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A.EMP_NO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endParaRPr lang="en-US" altLang="ko-KR" sz="1200" b="1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A.SAL_NO, A.SAL_AMT, A.EMP_NO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TB_SAL_TEST A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TB_EMP_TEST B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(A.EMP_NO = B.EMP_NO)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A.EMP_NO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endParaRPr lang="ko-KR" altLang="en-US" sz="1200" dirty="0" smtClean="0"/>
          </a:p>
          <a:p>
            <a:endParaRPr lang="ko-KR" altLang="en-US" sz="1200" dirty="0" smtClean="0"/>
          </a:p>
          <a:p>
            <a:endParaRPr lang="ko-KR" altLang="en-US" sz="1200" dirty="0" smtClean="0"/>
          </a:p>
          <a:p>
            <a:endParaRPr lang="en-US" altLang="ko-KR" sz="1200" b="1" dirty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8902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A.SAL_NO, A.SAL_AMT, A.EMP_NO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TB_SAL_TEST A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TB_EMP_TEST B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(A.EMP_NO = B.EMP_NO)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B.EMP_NO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endParaRPr lang="en-US" altLang="ko-KR" sz="1200" b="1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A.SAL_NO, A.SAL_AMT, A.EMP_NO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TB_SAL_TEST A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TB_EMP_TEST B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(A.EMP_NO = B.EMP_NO)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B.EMP_NO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endParaRPr lang="en-US" altLang="ko-KR" sz="1200" b="1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A.SAL_NO, A.SAL_AMT, A.EMP_NO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TB_SAL_TEST A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TB_EMP_TEST B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(A.EMP_NO = B.EMP_NO)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A.EMP_NO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endParaRPr lang="en-US" altLang="ko-KR" sz="1200" b="1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A.SAL_NO, A.SAL_AMT, A.EMP_NO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TB_SAL_TEST A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TB_EMP_TEST B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(A.EMP_NO = B.EMP_NO)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A.EMP_NO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endParaRPr lang="ko-KR" altLang="en-US" sz="1200" dirty="0" smtClean="0"/>
          </a:p>
          <a:p>
            <a:endParaRPr lang="ko-KR" altLang="en-US" sz="1200" dirty="0" smtClean="0"/>
          </a:p>
          <a:p>
            <a:endParaRPr lang="ko-KR" altLang="en-US" sz="1200" dirty="0" smtClean="0"/>
          </a:p>
          <a:p>
            <a:endParaRPr lang="en-US" altLang="ko-KR" sz="1200" b="1" dirty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05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5342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LEVEL LVL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LPAD(' ', 4*(LEVEL-1)) || A.EMP_NO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A.DIRECT_MANAGER_EMP_NO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CONNECT_BY_ISLEAF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TB_EMP A 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WITH A.DIRECT_MANAGER_EMP_NO IS NULL 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 BY PRIOR A.EMP_NO = A.DIRECT_MANAGER_EMP_NO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34777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LEVEL LVL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LPAD(' ', 4*(LEVEL-1)) || A.EMP_NO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A.DIRECT_MANAGER_EMP_NO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CONNECT_BY_ISLEAF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TB_EMP A 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WITH A.DIRECT_MANAGER_EMP_NO IS NULL 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 BY PRIOR A.EMP_NO = A.DIRECT_MANAGER_EMP_NO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68120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TB_SUM_TEST_1 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KEY1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, VAL1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TB_SUM_TEST_2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KEY2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, VAL2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TB_SUM_TEST_1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TB_SUM_TEST_1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TB_SUM_TEST_1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TB_SUM_TEST_1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TB_SUM_TEST_2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TB_SUM_TEST_2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TB_SUM_TEST_2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TB_SUM_TEST_1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 smtClean="0"/>
          </a:p>
          <a:p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TB_SUM_TEST_2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TB_SUM_TEST_1 A 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, TB_SUM_TEST_2 B 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A.KEY1 &lt;&gt; B.KEY2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A.KEY1, B.KEY2</a:t>
            </a:r>
          </a:p>
          <a:p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/>
          </a:p>
          <a:p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60290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TB_SUM_TEST_1 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KEY1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, VAL1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TB_SUM_TEST_2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KEY2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, VAL2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TB_SUM_TEST_1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TB_SUM_TEST_1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TB_SUM_TEST_1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TB_SUM_TEST_1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TB_SUM_TEST_2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TB_SUM_TEST_2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TB_SUM_TEST_2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TB_SUM_TEST_1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 smtClean="0"/>
          </a:p>
          <a:p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TB_SUM_TEST_2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TB_SUM_TEST_1 A 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, TB_SUM_TEST_2 B 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A.KEY1 &lt;&gt; B.KEY2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A.KEY1, B.KEY2</a:t>
            </a:r>
          </a:p>
          <a:p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/>
          </a:p>
          <a:p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09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666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075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918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54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78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945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15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74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168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135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644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84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8487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536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912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8790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680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5242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085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49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5623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102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934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2477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865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163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604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185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23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62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2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13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836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4375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773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149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1039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296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7513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0209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04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126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84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56419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1070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987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1767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86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311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2416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19715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855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4790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679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5776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194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547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7416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334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53053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8151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61957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312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3074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6777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1288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57359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8434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504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84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A.EMP_NO, A.EMP_NM , B.CERTI_CD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(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L.CERTI_NM || '(' || L.ISSUE_INSTI_NM || ')' FROM TB_CERTI L WHERE L.CERTI_CD = B.CERTI_CD) AS CERTI_INFO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TB_EMP A, TB_EMP_CERTI B 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NOT EXISTS (SELECT 1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TB_CERTI J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, TB_EMP_CERTI K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J.ISSUE_INSTI_NM IN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'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한국데이터베이스진흥원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오라클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J.CERTI_CD = K.CERTI_CD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K.EMP_NO = A.EMP_NO )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A.EMP_NO = B.EMP_NO 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A.EMP_NO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26007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A.EMP_NO, A.EMP_NM , B.CERTI_CD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(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L.CERTI_NM || '(' || L.ISSUE_INSTI_NM || ')' FROM TB_CERTI L WHERE L.CERTI_CD = B.CERTI_CD) AS CERTI_INFO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TB_EMP A, TB_EMP_CERTI B 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NOT EXISTS (SELECT 1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TB_CERTI J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, TB_EMP_CERTI K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J.ISSUE_INSTI_NM IN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'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한국데이터베이스진흥원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오라클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J.CERTI_CD = K.CERTI_CD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K.EMP_NO = A.EMP_NO )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A.EMP_NO = B.EMP_NO 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A.EMP_NO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43602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TB_CUST_ORD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TB_CUST_ORD 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CUST_NO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SALE_DE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SALE_AMT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TB_CUST_ORD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'1000000001'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'20190701'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100000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TB_CUST_ORD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'1000000001'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'20190702'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30000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TB_CUST_ORD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'1000000001'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'20190702'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100000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TB_CUST_ORD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'1000000002'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'20190701'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200000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TB_CUST_ORD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'1000000002'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'20190701'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20000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 smtClean="0"/>
          </a:p>
          <a:p>
            <a:endParaRPr lang="en-US" altLang="ko-K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CUST_NO, SALE_DE, SALE_AMT 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(SALE_AMT)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OVER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PARTITION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CUST_NO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SALE_DE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ROWS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UNBOUNDED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PRECEDING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ROW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AMT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TB_CUST_ORD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 smtClean="0"/>
          </a:p>
          <a:p>
            <a:endParaRPr lang="ko-KR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2878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TB_CUST_ORD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TB_CUST_ORD 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CUST_NO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SALE_DE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SALE_AMT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TB_CUST_ORD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'1000000001'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'20190701'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100000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TB_CUST_ORD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'1000000001'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'20190702'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30000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TB_CUST_ORD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'1000000001'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'20190702'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100000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TB_CUST_ORD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'1000000002'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'20190701'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200000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TB_CUST_ORD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'1000000002'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'20190701'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20000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 smtClean="0"/>
          </a:p>
          <a:p>
            <a:endParaRPr lang="en-US" altLang="ko-K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CUST_NO, SALE_DE, SALE_AMT 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(SALE_AMT)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OVER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PARTITION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CUST_NO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SALE_DE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ROWS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UNBOUNDED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PRECEDING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ROW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AMT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TB_CUST_ORD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 smtClean="0"/>
          </a:p>
          <a:p>
            <a:endParaRPr lang="ko-KR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20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28174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NVL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(B.PAY_AMT,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PAY_AMT_SUM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TB_EMP A, TB_SAL_HIS B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A.EMP_NM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김회장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EMP_NO, EMP_NM, BIRTH_DE,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RANK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OVER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BIRTH_DE) BIRTH_DE_RANK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TB_EMP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SEX_CD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'1'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AND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BIRTH_DE &gt;=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'19800000'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 smtClean="0"/>
          </a:p>
          <a:p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6640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NVL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(B.PAY_AMT,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PAY_AMT_SUM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TB_EMP A, TB_SAL_HIS B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A.EMP_NM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김회장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EMP_NO, EMP_NM, BIRTH_DE,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RANK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OVER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BIRTH_DE) BIRTH_DE_RANK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TB_EMP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SEX_CD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'1'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AND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BIRTH_DE &gt;=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'19800000'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 smtClean="0"/>
          </a:p>
          <a:p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7653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A.EMP_NO, A.EMP_NM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WHEN (A.DIRECT_MANAGER_EMP_NO IS NULL) THEN '</a:t>
            </a:r>
            <a:r>
              <a:rPr lang="ko-KR" alt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관리자없음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AS 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직속관리자사원번호 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TB_EMP A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A.EMP_NM = '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김회장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49889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A.EMP_NO, A.EMP_NM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WHEN (A.DIRECT_MANAGER_EMP_NO IS NULL) THEN '</a:t>
            </a:r>
            <a:r>
              <a:rPr lang="ko-KR" alt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관리자없음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AS 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직속관리자사원번호 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TB_EMP A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A.EMP_NM = '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김회장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00191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TB_COL_SUM_TEST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COL_1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COL_2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COL_3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TB_COL_SUM_TEST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TB_COL_SUM_TEST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TB_COL_SUM_TEST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70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COL_1, COL_2, COL_3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TB_COL_SUM_TEST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2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SELECT SUM(COL_2) FROM TB_COL_SUM_TEST;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SELECT SUM(COL_1 + COL_2 + COL_3) FROM TB_COL_SUM_TEST;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SELECT SUM(COL_2 + COL_3) FROM TB_COL_SUM_TEST; 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SELECT SUM(COL_2) + SUM(COL_3) FROM TB_COL_SUM_TEST; </a:t>
            </a:r>
          </a:p>
          <a:p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04031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TB_COL_SUM_TEST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COL_1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COL_2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COL_3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TB_COL_SUM_TEST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TB_COL_SUM_TEST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TB_COL_SUM_TEST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70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COL_1, COL_2, COL_3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TB_COL_SUM_TEST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2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SELECT SUM(COL_2) FROM TB_COL_SUM_TEST;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SELECT SUM(COL_1 + COL_2 + COL_3) FROM TB_COL_SUM_TEST;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SELECT SUM(COL_2 + COL_3) FROM TB_COL_SUM_TEST; 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SELECT SUM(COL_2) + SUM(COL_3) FROM TB_COL_SUM_TEST; </a:t>
            </a:r>
          </a:p>
          <a:p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09826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TB_ORD_TEST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ORD_NO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ORD_DE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ORD_AMT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ADD_AMT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ORD_MM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TB_ORD_TEST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'0000000001'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'20200101'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'202001'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2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TB_ORD_TEST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(*) CNT,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NVL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(ORD_AMT),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ORD_AMT_SUM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TB_ORD_TEST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ORD_MM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'202010'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ORD_MM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/>
          </a:p>
          <a:p>
            <a:endParaRPr lang="en-US" altLang="ko-KR" sz="12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59242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TB_ORD_TEST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ORD_NO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ORD_DE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ORD_AMT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ADD_AMT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ORD_MM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TB_ORD_TEST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'0000000001'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'20200101'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'202001'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2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TB_ORD_TEST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(*) CNT,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NVL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(ORD_AMT),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ORD_AMT_SUM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TB_ORD_TEST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ORD_MM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'202010'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ORD_MM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/>
          </a:p>
          <a:p>
            <a:endParaRPr lang="en-US" altLang="ko-KR" sz="12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99806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TB_EMP A, TB_DEPT B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A.DEPT_CD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'100001'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B.DEPT_CD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'100001'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TB_EMP A, TB_DEPT B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A.DEPT_CD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'100001'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A.DEPT_CD = B.DEPT_CD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92902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TB_EMP A, TB_DEPT B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A.DEPT_CD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'100001'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B.DEPT_CD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'100001'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TB_EMP A, TB_DEPT B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A.DEPT_CD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'100001'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A.DEPT_CD = B.DEPT_CD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376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9281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70484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7958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17723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5646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3913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559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00362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58700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9467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59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클립명_짧을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421ED-CBD3-4F80-9BCB-897D5D3848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6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영상 클립명을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7E7A07-190A-40B2-98E2-E5FE13C352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lang="ko-KR" altLang="en-US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입력해주세요</a:t>
            </a:r>
            <a:r>
              <a:rPr lang="en-US" altLang="ko-KR" dirty="0"/>
              <a:t>. </a:t>
            </a:r>
            <a:r>
              <a:rPr lang="ko-KR" altLang="en-US" dirty="0"/>
              <a:t>숫자는 </a:t>
            </a:r>
            <a:r>
              <a:rPr lang="en-US" altLang="ko-KR" dirty="0"/>
              <a:t>01, 02, 03 </a:t>
            </a:r>
            <a:r>
              <a:rPr lang="ko-KR" altLang="en-US" dirty="0"/>
              <a:t>형식으로 넣어주세요</a:t>
            </a:r>
            <a:r>
              <a:rPr lang="en-US" altLang="ko-KR" dirty="0"/>
              <a:t>. (</a:t>
            </a:r>
            <a:r>
              <a:rPr lang="ko-KR" altLang="en-US" dirty="0"/>
              <a:t>예시</a:t>
            </a:r>
            <a:r>
              <a:rPr lang="en-US" altLang="ko-KR" dirty="0"/>
              <a:t>) 01. </a:t>
            </a:r>
            <a:r>
              <a:rPr lang="ko-KR" altLang="en-US" dirty="0"/>
              <a:t>포토샵 기본</a:t>
            </a:r>
          </a:p>
        </p:txBody>
      </p:sp>
    </p:spTree>
    <p:extLst>
      <p:ext uri="{BB962C8B-B14F-4D97-AF65-F5344CB8AC3E}">
        <p14:creationId xmlns:p14="http://schemas.microsoft.com/office/powerpoint/2010/main" val="243753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2A540-6502-47F3-9D22-2CA0B2DD23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55285"/>
            <a:ext cx="1358537" cy="30797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영상번호를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62EC3F-BF6D-4A15-B290-9E6A9D5EC6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24962"/>
            <a:ext cx="1358537" cy="1244108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과목명을 입력하십시오</a:t>
            </a:r>
            <a:r>
              <a:rPr lang="en-US" altLang="ko-KR" dirty="0"/>
              <a:t>. </a:t>
            </a:r>
            <a:r>
              <a:rPr lang="ko-KR" altLang="en-US" dirty="0"/>
              <a:t>줄 바꿈을 하실 때는 </a:t>
            </a:r>
            <a:r>
              <a:rPr lang="en-US" altLang="ko-KR" dirty="0"/>
              <a:t>Enter </a:t>
            </a:r>
            <a:r>
              <a:rPr lang="ko-KR" altLang="en-US" dirty="0"/>
              <a:t>대신 </a:t>
            </a:r>
            <a:r>
              <a:rPr lang="en-US" altLang="ko-KR" dirty="0" err="1"/>
              <a:t>Shift+Enter</a:t>
            </a:r>
            <a:r>
              <a:rPr lang="ko-KR" altLang="en-US" dirty="0"/>
              <a:t>를 사용해주세요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64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white background wallpaperì ëí ì´ë¯¸ì§ ê²ìê²°ê³¼">
            <a:extLst>
              <a:ext uri="{FF2B5EF4-FFF2-40B4-BE49-F238E27FC236}">
                <a16:creationId xmlns:a16="http://schemas.microsoft.com/office/drawing/2014/main" id="{CE376BEE-AE1A-4048-9D19-3DE0CC3E94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49A1934C-0E0A-4806-8D71-2990EAAE43AB}"/>
              </a:ext>
            </a:extLst>
          </p:cNvPr>
          <p:cNvSpPr/>
          <p:nvPr userDrawn="1"/>
        </p:nvSpPr>
        <p:spPr>
          <a:xfrm>
            <a:off x="1" y="6648450"/>
            <a:ext cx="7874971" cy="209550"/>
          </a:xfrm>
          <a:custGeom>
            <a:avLst/>
            <a:gdLst>
              <a:gd name="connsiteX0" fmla="*/ 0 w 7874971"/>
              <a:gd name="connsiteY0" fmla="*/ 0 h 209550"/>
              <a:gd name="connsiteX1" fmla="*/ 7874971 w 7874971"/>
              <a:gd name="connsiteY1" fmla="*/ 0 h 209550"/>
              <a:gd name="connsiteX2" fmla="*/ 7753350 w 7874971"/>
              <a:gd name="connsiteY2" fmla="*/ 209550 h 209550"/>
              <a:gd name="connsiteX3" fmla="*/ 0 w 7874971"/>
              <a:gd name="connsiteY3" fmla="*/ 209550 h 209550"/>
              <a:gd name="connsiteX4" fmla="*/ 0 w 7874971"/>
              <a:gd name="connsiteY4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4971" h="209550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08E976-9363-4CF6-8196-C099DF65C616}"/>
              </a:ext>
            </a:extLst>
          </p:cNvPr>
          <p:cNvSpPr txBox="1"/>
          <p:nvPr userDrawn="1"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</a:t>
            </a:r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FASTCAMPUS</a:t>
            </a: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 Corp. All Rights Reserved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3E1138-D452-4CE8-9641-FCF6F51958F4}"/>
              </a:ext>
            </a:extLst>
          </p:cNvPr>
          <p:cNvSpPr txBox="1"/>
          <p:nvPr userDrawn="1"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Chapter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259B8B-2E76-4800-89C7-0D2702BFDBD2}"/>
              </a:ext>
            </a:extLst>
          </p:cNvPr>
          <p:cNvSpPr txBox="1"/>
          <p:nvPr userDrawn="1"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Fast Campus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Online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DA58B32-6C5D-4BBD-8D11-B632FACA939F}"/>
              </a:ext>
            </a:extLst>
          </p:cNvPr>
          <p:cNvCxnSpPr>
            <a:cxnSpLocks/>
          </p:cNvCxnSpPr>
          <p:nvPr userDrawn="1"/>
        </p:nvCxnSpPr>
        <p:spPr>
          <a:xfrm>
            <a:off x="10304992" y="321531"/>
            <a:ext cx="0" cy="28098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F0BF944-0C74-4088-9426-E8DB89EED4E9}"/>
              </a:ext>
            </a:extLst>
          </p:cNvPr>
          <p:cNvSpPr txBox="1"/>
          <p:nvPr userDrawn="1"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Life Changing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Education</a:t>
            </a:r>
          </a:p>
        </p:txBody>
      </p:sp>
      <p:pic>
        <p:nvPicPr>
          <p:cNvPr id="68" name="Picture 2" descr="ì»¤ë¦¬ì´ ì±ì¥ì ìí ìµê³ ì ì¤ë¬´êµì¡ ìì¹´ë°ë¯¸">
            <a:extLst>
              <a:ext uri="{FF2B5EF4-FFF2-40B4-BE49-F238E27FC236}">
                <a16:creationId xmlns:a16="http://schemas.microsoft.com/office/drawing/2014/main" id="{EEDC46AE-70D7-4E80-8A2D-E22735AD20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320236"/>
            <a:ext cx="1260048" cy="35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3A04D321-4A1A-420E-8228-15A0175CE6A2}"/>
              </a:ext>
            </a:extLst>
          </p:cNvPr>
          <p:cNvSpPr/>
          <p:nvPr userDrawn="1"/>
        </p:nvSpPr>
        <p:spPr>
          <a:xfrm>
            <a:off x="7753350" y="6648740"/>
            <a:ext cx="4438650" cy="209260"/>
          </a:xfrm>
          <a:custGeom>
            <a:avLst/>
            <a:gdLst>
              <a:gd name="connsiteX0" fmla="*/ 121453 w 4438650"/>
              <a:gd name="connsiteY0" fmla="*/ 0 h 209260"/>
              <a:gd name="connsiteX1" fmla="*/ 4438650 w 4438650"/>
              <a:gd name="connsiteY1" fmla="*/ 0 h 209260"/>
              <a:gd name="connsiteX2" fmla="*/ 4438650 w 4438650"/>
              <a:gd name="connsiteY2" fmla="*/ 209260 h 209260"/>
              <a:gd name="connsiteX3" fmla="*/ 0 w 4438650"/>
              <a:gd name="connsiteY3" fmla="*/ 209260 h 209260"/>
              <a:gd name="connsiteX4" fmla="*/ 121453 w 4438650"/>
              <a:gd name="connsiteY4" fmla="*/ 0 h 2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8650" h="20926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6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2A7351D-A549-4BAA-9878-E2116EE63BED}"/>
              </a:ext>
            </a:extLst>
          </p:cNvPr>
          <p:cNvSpPr/>
          <p:nvPr userDrawn="1"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4DD57B8-5149-4B40-915A-EB536D656456}"/>
              </a:ext>
            </a:extLst>
          </p:cNvPr>
          <p:cNvSpPr/>
          <p:nvPr userDrawn="1"/>
        </p:nvSpPr>
        <p:spPr>
          <a:xfrm>
            <a:off x="7753350" y="0"/>
            <a:ext cx="4438650" cy="6857710"/>
          </a:xfrm>
          <a:custGeom>
            <a:avLst/>
            <a:gdLst>
              <a:gd name="connsiteX0" fmla="*/ 3881889 w 4329073"/>
              <a:gd name="connsiteY0" fmla="*/ 0 h 6688414"/>
              <a:gd name="connsiteX1" fmla="*/ 4329073 w 4329073"/>
              <a:gd name="connsiteY1" fmla="*/ 0 h 6688414"/>
              <a:gd name="connsiteX2" fmla="*/ 4329073 w 4329073"/>
              <a:gd name="connsiteY2" fmla="*/ 6688414 h 6688414"/>
              <a:gd name="connsiteX3" fmla="*/ 0 w 4329073"/>
              <a:gd name="connsiteY3" fmla="*/ 6688414 h 6688414"/>
              <a:gd name="connsiteX4" fmla="*/ 3881889 w 4329073"/>
              <a:gd name="connsiteY4" fmla="*/ 0 h 668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9073" h="6688414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1210E-4290-43BA-BF31-17AF741C3D23}"/>
              </a:ext>
            </a:extLst>
          </p:cNvPr>
          <p:cNvSpPr txBox="1"/>
          <p:nvPr userDrawn="1"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</a:t>
            </a:r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FASTCAMPUS</a:t>
            </a: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 Corp. All Rights Reserved</a:t>
            </a:r>
          </a:p>
        </p:txBody>
      </p:sp>
      <p:pic>
        <p:nvPicPr>
          <p:cNvPr id="11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95B4B388-18E4-42A4-934B-617451A585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9" y="6401872"/>
            <a:ext cx="786893" cy="24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94040C-7205-4541-BBC8-EF44C330B435}"/>
              </a:ext>
            </a:extLst>
          </p:cNvPr>
          <p:cNvSpPr/>
          <p:nvPr userDrawn="1"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8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wmf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4-1. </a:t>
            </a:r>
            <a:r>
              <a:rPr lang="ko-KR" altLang="en-US" sz="5400" dirty="0"/>
              <a:t>표준 조인</a:t>
            </a:r>
            <a:r>
              <a:rPr lang="en-US" altLang="ko-KR" sz="5400" dirty="0"/>
              <a:t>(STANDARD JOIN)</a:t>
            </a:r>
            <a:endParaRPr lang="ko-KR" altLang="en-US" sz="54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04. SQL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4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5809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ON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절 실습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앨리어스를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정확히 기재 하지 않은 경우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표준 조인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7809524" y="1769070"/>
            <a:ext cx="373477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ON</a:t>
            </a:r>
            <a:r>
              <a:rPr lang="ko-KR" altLang="en-US" sz="1200" dirty="0">
                <a:latin typeface="+mn-ea"/>
              </a:rPr>
              <a:t>절에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조인 칼럼인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DEPT_CD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칼럼</a:t>
            </a:r>
            <a:r>
              <a:rPr lang="ko-KR" altLang="en-US" sz="1200" dirty="0">
                <a:latin typeface="+mn-ea"/>
              </a:rPr>
              <a:t>을 기재한다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180975" indent="-180975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latin typeface="+mn-ea"/>
              </a:rPr>
              <a:t>ON</a:t>
            </a:r>
            <a:r>
              <a:rPr lang="ko-KR" altLang="en-US" sz="1200" dirty="0" smtClean="0">
                <a:latin typeface="+mn-ea"/>
              </a:rPr>
              <a:t>절 내에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조인 칼럼에 </a:t>
            </a:r>
            <a:r>
              <a:rPr lang="ko-KR" altLang="en-US" sz="1200" dirty="0" err="1" smtClean="0">
                <a:solidFill>
                  <a:srgbClr val="0000FF"/>
                </a:solidFill>
                <a:latin typeface="+mn-ea"/>
              </a:rPr>
              <a:t>앨리어스를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사용</a:t>
            </a:r>
            <a:r>
              <a:rPr lang="ko-KR" altLang="en-US" sz="1200" dirty="0">
                <a:latin typeface="+mn-ea"/>
              </a:rPr>
              <a:t>해야 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앨리어스를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정확히 기재하지 않으면 에러가 발생한다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25600" y="672231"/>
            <a:ext cx="6096000" cy="18774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, A.EMP_NM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, A.ADDR     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,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DEPT_CD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B.DEPT_NM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 B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(A.DEPT_CD = B.DEPT_CD)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A.ADDR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'%</a:t>
            </a:r>
            <a:r>
              <a:rPr lang="ko-KR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수원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%'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1625600" y="2636423"/>
            <a:ext cx="74041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Error [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918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42000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]: ORA-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00918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열의 정의가 애매합니다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3776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8495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9.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다음 중 절차 형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모듈에 대한 설명으로 가장 부적절한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8" y="616665"/>
            <a:ext cx="951103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사용자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정의 함수는 절차 형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을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로직과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함께 데이터베이스내에 저장해 놓은 명령문의 집합을 의미한다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트리거는 특정한 테이블에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DML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문이 수행되었을 경우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DBMS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내에서 자동으로 작동한다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스토어드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프로시저는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절차 형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문을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로직과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함께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DBMS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내에서 저장해 놓은 명령문의 집합이다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사용자 정의 함수를 사용하면 모듈화 처리가 이루어지므로 성능상 유리하다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  <a:endParaRPr lang="ko-KR" altLang="en-US" sz="14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178773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512568" y="1912404"/>
            <a:ext cx="8495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10.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계층 형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쿼리에 대한 설명으로 올바른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7" y="2250958"/>
            <a:ext cx="951103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START WITH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절은 계층 구조의 시작점을 지정하는 구문이다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루트 노드의 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LEVEL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값은 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부터 시작한다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              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순방향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전개 란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부모노드로부터 자식 노드 방향으로 전개하는 것을 말한다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ORDER SIBLINGS BY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는 형제 노드 사이에서 정렬을 지정하는 구문이다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endParaRPr lang="ko-KR" altLang="en-US" sz="14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347683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512567" y="3562284"/>
            <a:ext cx="8495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11.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다음 중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서브 쿼리에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대한 설명으로 가장 부적절한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6" y="3900838"/>
            <a:ext cx="10412734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서브 쿼리의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특성 상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메인 쿼리는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주문 테이블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(M)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이고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서브 쿼리는 사원 테이블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(1)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일 경우 질의 결과는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레벨인 주문 테이블 레벨로 나온다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서브 쿼리의 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특성 상 </a:t>
            </a:r>
            <a:r>
              <a:rPr lang="ko-KR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메인 쿼리는 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주문 테이블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(M)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이고 </a:t>
            </a:r>
            <a:r>
              <a:rPr lang="ko-KR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서브 쿼리는 사원 테이블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(1)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일 경우 질의 결과는 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레벨인 사원 테이블 레벨로 나온다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메인쿼리에서 서브 쿼리의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칼럼을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사용할 수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없다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                                                      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서브쿼리에서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메인 쿼리의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칼럼은 사용할 수 있다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endParaRPr lang="ko-KR" altLang="en-US" sz="14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5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8495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12.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스칼라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서브 쿼리에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대한 설명으로 가장 적절한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8" y="616665"/>
            <a:ext cx="951103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내부적으로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PK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에 의한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UNIQUE INDEX SCAN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작업을 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하나의 로우에 해당하는 결과 건수는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건 이상이어야 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MIN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또는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함수를 이용해야 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결과 칼럼의 개수는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개여야 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endParaRPr lang="ko-KR" altLang="en-US" sz="14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178773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512569" y="1912404"/>
            <a:ext cx="100952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13.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일반적으로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FROM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절에 정의된 후 먼저 수행되어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문 내에서 절차 성을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주는 효과를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볼 수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있는 것은 어떤 유형의 서브쿼리인가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8" y="2446379"/>
            <a:ext cx="951103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스칼라서브쿼리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연관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서브 쿼리    </a:t>
            </a:r>
            <a:endParaRPr lang="ko-KR" alt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비 연관 서브 쿼리  </a:t>
            </a:r>
            <a:endParaRPr lang="ko-KR" alt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인라인 뷰 서브 쿼리</a:t>
            </a:r>
            <a:endParaRPr lang="ko-KR" alt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3610941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512568" y="3684810"/>
            <a:ext cx="10095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14.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다음 중 서브 쿼리에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대한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설명 중 틀린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8" y="4023364"/>
            <a:ext cx="951103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다중 행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연산자는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IN, ANY, ALL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이 있으며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서브 쿼리의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결과로 하나이상의 데이터가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리턴 되는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서브쿼리이다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TOP-N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서브 쿼리는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인라인 뷰의 정렬된 데이터를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ROWNUM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을 이용해 결과 행수를 제한하는 쿼리이다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인라인 뷰는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FROM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절에 위치하며 실질적인 객체는 아니지만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문 내에서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마치 뷰나 테이블과 같은 역할을 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인라인 뷰 서브 쿼리는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집합을 효율적으로 관리하므로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문 전체의 처리속도를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빠르게 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endParaRPr lang="ko-KR" alt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47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8495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12.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스칼라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서브 쿼리에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대한 설명으로 가장 적절한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8" y="616665"/>
            <a:ext cx="951103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내부적으로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PK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에 의한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UNIQUE INDEX SCAN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작업을 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하나의 로우에 해당하는 결과 건수는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건 이상이어야 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MIN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또는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함수를 이용해야 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결과 칼럼의 개수는 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개여야 한다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  <a:endParaRPr lang="ko-KR" altLang="en-US" sz="14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178773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512569" y="1912404"/>
            <a:ext cx="100952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13.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일반적으로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FROM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절에 정의된 후 먼저 수행되어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문 내에서 절차 성을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주는 효과를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볼 수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있는 것은 어떤 유형의 서브쿼리인가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8" y="2446379"/>
            <a:ext cx="951103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스칼라서브쿼리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연관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서브 쿼리    </a:t>
            </a:r>
            <a:endParaRPr lang="ko-KR" alt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비 연관 서브 쿼리  </a:t>
            </a:r>
            <a:endParaRPr lang="ko-KR" alt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인라인 뷰 서브 쿼리</a:t>
            </a:r>
            <a:endParaRPr lang="ko-KR" alt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3610941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512568" y="3684810"/>
            <a:ext cx="10095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14.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다음 중 서브 쿼리에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대한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설명 중 틀린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8" y="4023364"/>
            <a:ext cx="951103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다중 행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연산자는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IN, ANY, ALL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이 있으며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서브 쿼리의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결과로 하나이상의 데이터가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리턴 되는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서브쿼리이다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TOP-N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서브 쿼리는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인라인 뷰의 정렬된 데이터를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ROWNUM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을 이용해 결과 행수를 제한하는 쿼리이다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인라인 뷰는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FROM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절에 위치하며 실질적인 객체는 아니지만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문 내에서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마치 뷰나 테이블과 같은 역할을 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인라인 뷰 서브 쿼리는 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집합을 효율적으로 관리하므로 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문 전체의 처리속도를 </a:t>
            </a:r>
            <a:r>
              <a:rPr lang="ko-KR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빠르게 한다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  <a:endParaRPr lang="ko-KR" alt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4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9257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15.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다음 중 소계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중계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합계와 같은 데이터 집계에 적합한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GROUP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함수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2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가지는 무엇인가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8" y="616665"/>
            <a:ext cx="951103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ROLLUP, SUM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ROLLUP, CUBE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ROLLUP, GROUPING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CUBE, SUM </a:t>
            </a:r>
            <a:endParaRPr lang="ko-KR" altLang="en-US" sz="14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178773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512569" y="1912404"/>
            <a:ext cx="10095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16.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그룹 내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순위 관련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윈도우 함수의 특징이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아닌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8" y="2250958"/>
            <a:ext cx="951103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RANK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는 동일한 값에 대해서 동일한 순위를 부여한다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                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DENSE_RANK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함수는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RANK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함수와 유사하지만 동일한 순위를 하나의 건수로 취급하는 것이 차이점이다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ROW_NUMBER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함수는 동일한 값에 대해서 동일 순위를 부여하지만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DENSE_RANK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처럼하나의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건수로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취급하진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않는다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ROW_NUMBER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함수는 동일한 값에 대해서도 다른 순위를 부여한다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endParaRPr lang="ko-KR" alt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3610941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512568" y="3684810"/>
            <a:ext cx="10095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17.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다음 중 절차 형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을 이용하여 주로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만드는 것이 아닌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8" y="4023364"/>
            <a:ext cx="951103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프로시저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트리거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사용자정의함수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내장 함수 </a:t>
            </a:r>
            <a:endParaRPr lang="ko-KR" alt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0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9257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15.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다음 중 소계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중계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합계와 같은 데이터 집계에 적합한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GROUP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함수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2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가지는 무엇인가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8" y="616665"/>
            <a:ext cx="951103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ROLLUP, SUM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ROLLUP, CUBE 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ROLLUP, GROUPING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CUBE, SUM </a:t>
            </a:r>
            <a:endParaRPr lang="ko-KR" altLang="en-US" sz="14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178773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512569" y="1912404"/>
            <a:ext cx="10095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16.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그룹 내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순위 관련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윈도우 함수의 특징이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아닌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8" y="2250958"/>
            <a:ext cx="10311132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RANK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는 동일한 값에 대해서 동일한 순위를 부여한다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                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DENSE_RANK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함수는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RANK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함수와 유사하지만 동일한 순위를 하나의 건수로 취급하는 것이 차이점이다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ROW_NUMBER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함수는 동일한 값에 대해서 동일 순위를 부여하지만 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DENSE_RANK</a:t>
            </a:r>
            <a:r>
              <a:rPr lang="ko-KR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처럼 하나의 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건수로 </a:t>
            </a:r>
            <a:r>
              <a:rPr lang="ko-KR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취급 하진 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않는다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ROW_NUMBER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함수는 동일한 값에 대해서도 다른 순위를 부여한다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endParaRPr lang="ko-KR" alt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3610941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512568" y="3684810"/>
            <a:ext cx="10095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17.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다음 중 절차 형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을 이용하여 주로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만드는 것이 아닌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8" y="4023364"/>
            <a:ext cx="951103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프로시저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트리거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사용자정의함수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내장 함수 </a:t>
            </a:r>
            <a:endParaRPr lang="ko-KR" alt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0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9257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18.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아래와 같은 테이블이 생성되고 데이터가 입력되었다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.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12569" y="636430"/>
            <a:ext cx="5116831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TB_COL_SUM_TEST2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COL_1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COL_2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COL_3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COL_4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TB_COL_SUM_TEST2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TB_COL_SUM_TEST2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TB_COL_SUM_TEST2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783432" y="642264"/>
            <a:ext cx="336502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TB_COL_SUM_TEST2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783432" y="975640"/>
            <a:ext cx="2614931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COL_1|COL_2|COL_3|COL_4|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-----|-----|-----|-----|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|     |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|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|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|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|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|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|     |     |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512569" y="3257034"/>
            <a:ext cx="24561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  <a:latin typeface="Open Sans"/>
              </a:rPr>
              <a:t>문의 결과로 옳은 것은</a:t>
            </a:r>
            <a:r>
              <a:rPr lang="en-US" altLang="ko-KR" sz="1400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512568" y="3564811"/>
            <a:ext cx="653923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(COL_1) +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(COL_2+COL_3) +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(COL_4)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TB_COL_SUM_TEST2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4196730"/>
            <a:ext cx="1649732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NULL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65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75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95 </a:t>
            </a:r>
            <a:endParaRPr lang="ko-KR" alt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58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9257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18.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아래와 같은 테이블이 생성되고 데이터가 입력되었다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.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12569" y="636430"/>
            <a:ext cx="5116831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TB_COL_SUM_TEST2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COL_1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COL_2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COL_3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COL_4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TB_COL_SUM_TEST2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TB_COL_SUM_TEST2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TB_COL_SUM_TEST2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783432" y="642264"/>
            <a:ext cx="336502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TB_COL_SUM_TEST2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783432" y="975640"/>
            <a:ext cx="2614931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COL_1|COL_2|COL_3|COL_4|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-----|-----|-----|-----|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|     |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|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|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|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|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|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|     |     |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512569" y="3257034"/>
            <a:ext cx="24561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  <a:latin typeface="Open Sans"/>
              </a:rPr>
              <a:t>문의 결과로 옳은 것은</a:t>
            </a:r>
            <a:r>
              <a:rPr lang="en-US" altLang="ko-KR" sz="1400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512568" y="3564811"/>
            <a:ext cx="653923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(COL_1) +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(COL_2+COL_3) +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(COL_4)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TB_COL_SUM_TEST2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4196730"/>
            <a:ext cx="1649732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NULL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65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75 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95 </a:t>
            </a:r>
            <a:endParaRPr lang="ko-KR" alt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30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9257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19.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아래의 테이블에는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2020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년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6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월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29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일의 코스피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코스닥의 지수 데이터가 저장되어 있다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12569" y="623730"/>
            <a:ext cx="3683545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TB_REAL_IDX PURGE</a:t>
            </a:r>
            <a:r>
              <a:rPr lang="en-US" altLang="ko-KR" sz="1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00" dirty="0" smtClean="0">
              <a:latin typeface="Consolas" panose="020B0609020204030204" pitchFamily="49" charset="0"/>
            </a:endParaRPr>
          </a:p>
          <a:p>
            <a:r>
              <a:rPr lang="en-US" altLang="ko-KR" sz="10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TB_REAL_IDX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SEQ </a:t>
            </a:r>
            <a:r>
              <a:rPr lang="en-US" altLang="ko-KR" sz="1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SECTOR_NM </a:t>
            </a:r>
            <a:r>
              <a:rPr lang="en-US" altLang="ko-KR" sz="1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STD_DE </a:t>
            </a:r>
            <a:r>
              <a:rPr lang="en-US" altLang="ko-KR" sz="1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STD_TM </a:t>
            </a:r>
            <a:r>
              <a:rPr lang="en-US" altLang="ko-KR" sz="1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CUR_IDX </a:t>
            </a:r>
            <a:r>
              <a:rPr lang="en-US" altLang="ko-KR" sz="1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0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PK_TB_REAL_IDX </a:t>
            </a:r>
            <a:r>
              <a:rPr lang="en-US" altLang="ko-KR" sz="10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(SEQ)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28284" y="623730"/>
            <a:ext cx="6763657" cy="45550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TB_REAL_IDX</a:t>
            </a: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ROWNUM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RNUM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코스피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SECTOR_NM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'20200629'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STD_DE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TO_DATE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'090000'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'HH24MISS'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+ (ROWNUM*</a:t>
            </a:r>
            <a:r>
              <a:rPr lang="en-US" altLang="ko-KR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altLang="ko-KR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24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'HH24MISS'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HH24MISS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, CUR_IDX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(DBMS_RANDOM.VALUE(</a:t>
            </a:r>
            <a:r>
              <a:rPr lang="en-US" altLang="ko-KR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2050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99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CUR_IDX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DUAL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CONNECT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LEVEL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390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CUR_IDX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UNION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ALL</a:t>
            </a: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ROWNUM+</a:t>
            </a:r>
            <a:r>
              <a:rPr lang="en-US" altLang="ko-KR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390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RNUM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코스닥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SECTOR_NM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'20200629'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STD_DE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TO_DATE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'090000'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'HH24MISS'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+ (ROWNUM*</a:t>
            </a:r>
            <a:r>
              <a:rPr lang="en-US" altLang="ko-KR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altLang="ko-KR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24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'HH24MISS'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HH24MISS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, CUR_IDX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(DBMS_RANDOM.VALUE(</a:t>
            </a:r>
            <a:r>
              <a:rPr lang="en-US" altLang="ko-KR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700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725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99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CUR_IDX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DUAL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CONNECT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LEVEL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390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CUR_IDX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000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9257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19.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코스피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코스닥 별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최고가를 찍은 시간 최저가를 찍은 시간을 구하는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문을 작성하시오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30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9257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19.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코스피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코스닥 별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최고가를 찍은 시간 최저가를 찍은 시간을 구하는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문을 작성하시오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666461" y="616665"/>
            <a:ext cx="3501887" cy="47089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A.STD_DE </a:t>
            </a:r>
            <a:r>
              <a:rPr lang="en-US" altLang="ko-KR" sz="1200" b="1" smtClean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smtClean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smtClean="0">
                <a:solidFill>
                  <a:srgbClr val="000080"/>
                </a:solidFill>
                <a:latin typeface="Consolas" panose="020B0609020204030204" pitchFamily="49" charset="0"/>
              </a:rPr>
              <a:t>기준일자</a:t>
            </a:r>
            <a:r>
              <a:rPr lang="en-US" altLang="ko-KR" sz="1200" b="1" smtClean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   , A.SECTOR_NM </a:t>
            </a:r>
            <a:r>
              <a:rPr lang="en-US" altLang="ko-KR" sz="1200" b="1" smtClean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smtClean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smtClean="0">
                <a:solidFill>
                  <a:srgbClr val="000080"/>
                </a:solidFill>
                <a:latin typeface="Consolas" panose="020B0609020204030204" pitchFamily="49" charset="0"/>
              </a:rPr>
              <a:t>지수명</a:t>
            </a:r>
            <a:r>
              <a:rPr lang="en-US" altLang="ko-KR" sz="1200" b="1" smtClean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   , A.CUR_IDX_MAX </a:t>
            </a:r>
            <a:r>
              <a:rPr lang="en-US" altLang="ko-KR" sz="1200" b="1" smtClean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smtClean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smtClean="0">
                <a:solidFill>
                  <a:srgbClr val="000080"/>
                </a:solidFill>
                <a:latin typeface="Consolas" panose="020B0609020204030204" pitchFamily="49" charset="0"/>
              </a:rPr>
              <a:t>최고지수</a:t>
            </a:r>
            <a:r>
              <a:rPr lang="en-US" altLang="ko-KR" sz="1200" b="1" smtClean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ko-KR" alt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, B.STD_TM </a:t>
            </a:r>
            <a:r>
              <a:rPr lang="en-US" altLang="ko-KR" sz="1200" b="1" smtClean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ko-KR" alt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smtClean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smtClean="0">
                <a:solidFill>
                  <a:srgbClr val="000080"/>
                </a:solidFill>
                <a:latin typeface="Consolas" panose="020B0609020204030204" pitchFamily="49" charset="0"/>
              </a:rPr>
              <a:t>최고지수시점</a:t>
            </a:r>
            <a:r>
              <a:rPr lang="en-US" altLang="ko-KR" sz="1200" b="1" smtClean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   , A.CUR_IDX_MIN </a:t>
            </a:r>
            <a:r>
              <a:rPr lang="en-US" altLang="ko-KR" sz="1200" b="1" smtClean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smtClean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smtClean="0">
                <a:solidFill>
                  <a:srgbClr val="000080"/>
                </a:solidFill>
                <a:latin typeface="Consolas" panose="020B0609020204030204" pitchFamily="49" charset="0"/>
              </a:rPr>
              <a:t>최저지수</a:t>
            </a:r>
            <a:r>
              <a:rPr lang="en-US" altLang="ko-KR" sz="1200" b="1" smtClean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ko-KR" alt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, C.STD_TM </a:t>
            </a:r>
            <a:r>
              <a:rPr lang="en-US" altLang="ko-KR" sz="1200" b="1" smtClean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ko-KR" alt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smtClean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smtClean="0">
                <a:solidFill>
                  <a:srgbClr val="000080"/>
                </a:solidFill>
                <a:latin typeface="Consolas" panose="020B0609020204030204" pitchFamily="49" charset="0"/>
              </a:rPr>
              <a:t>최저지수시점</a:t>
            </a:r>
            <a:r>
              <a:rPr lang="en-US" altLang="ko-KR" sz="1200" b="1" smtClean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A.STD_DE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, A.SECTOR_NM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, </a:t>
            </a:r>
            <a:r>
              <a:rPr lang="en-US" altLang="ko-KR" sz="1200" b="1" smtClean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(CUR_IDX) CUR_IDX_MAX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, </a:t>
            </a:r>
            <a:r>
              <a:rPr lang="en-US" altLang="ko-KR" sz="1200" b="1" smtClean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(CUR_IDX) CUR_IDX_MIN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b="1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TB_REAL_IDX A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STD_DE = </a:t>
            </a:r>
            <a:r>
              <a:rPr lang="en-US" altLang="ko-KR" sz="1200" b="1" smtClean="0">
                <a:solidFill>
                  <a:srgbClr val="008000"/>
                </a:solidFill>
                <a:latin typeface="Consolas" panose="020B0609020204030204" pitchFamily="49" charset="0"/>
              </a:rPr>
              <a:t>'20200629'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smtClean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smtClean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A.STD_DE, A.SECTOR_NM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) A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, TB_REAL_IDX B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, TB_REAL_IDX C</a:t>
            </a:r>
          </a:p>
          <a:p>
            <a:r>
              <a:rPr lang="en-US" altLang="ko-KR" sz="1200" b="1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A.STD_DE = B.STD_DE</a:t>
            </a:r>
          </a:p>
          <a:p>
            <a:r>
              <a:rPr lang="en-US" altLang="ko-KR" sz="1200" b="1" smtClean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A.SECTOR_NM = B.SECTOR_NM</a:t>
            </a:r>
          </a:p>
          <a:p>
            <a:r>
              <a:rPr lang="en-US" altLang="ko-KR" sz="1200" b="1" smtClean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A.CUR_IDX_MAX = B.CUR_IDX</a:t>
            </a:r>
          </a:p>
          <a:p>
            <a:r>
              <a:rPr lang="en-US" altLang="ko-KR" sz="1200" b="1" smtClean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A.STD_DE = C.STD_DE</a:t>
            </a:r>
          </a:p>
          <a:p>
            <a:r>
              <a:rPr lang="en-US" altLang="ko-KR" sz="1200" b="1" smtClean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A.SECTOR_NM = C.SECTOR_NM</a:t>
            </a:r>
          </a:p>
          <a:p>
            <a:r>
              <a:rPr lang="en-US" altLang="ko-KR" sz="1200" b="1" smtClean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A.CUR_IDX_MIN = C.CUR_IDX</a:t>
            </a:r>
          </a:p>
          <a:p>
            <a:r>
              <a:rPr lang="en-US" altLang="ko-KR" sz="120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5322240" y="583577"/>
            <a:ext cx="6096000" cy="1785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A.STD_DE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기준일자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A.SECTOR_NM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지수명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(CUR_IDX)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최고지수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(STD_TM) KEEP(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DENSE_RANK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LAST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A.CUR_IDX)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최고지수시점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(CUR_IDX)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최저지수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(STD_TM) KEEP(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DENSE_RANK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A.CUR_IDX)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최저지수시점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TB_REAL_IDX A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STD_DE =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'20200629'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A.STD_DE, A.SECTOR_NM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61" y="5419863"/>
            <a:ext cx="4914900" cy="647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240" y="2462898"/>
            <a:ext cx="4914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2300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3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개의 테이블 조인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표준 조인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5037626" y="669500"/>
            <a:ext cx="556650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주소가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수원인 직원의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사원번호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사원명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주소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부서코드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부서명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자격증코드를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출력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25601" y="660426"/>
            <a:ext cx="3327400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A.EMP_NO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A.EMP_NM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A.ADDR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B.DEPT_CD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B.DEPT_NM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C.CERTI_CD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TB_DEPT B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TB_EMP_CERTI C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= B.DEPT_CD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A.ADDR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'%</a:t>
            </a:r>
            <a:r>
              <a:rPr lang="ko-KR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수원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%'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= C.EMP_NO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1613264" y="3905804"/>
            <a:ext cx="333973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3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개의 테이블을 조인</a:t>
            </a:r>
            <a:r>
              <a:rPr lang="ko-KR" altLang="en-US" sz="1200" dirty="0">
                <a:latin typeface="+mn-ea"/>
              </a:rPr>
              <a:t>하는데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조인 조건은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2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개</a:t>
            </a:r>
            <a:r>
              <a:rPr lang="ko-KR" altLang="en-US" sz="1200" dirty="0">
                <a:latin typeface="+mn-ea"/>
              </a:rPr>
              <a:t>가 들어갔다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626" y="1019175"/>
            <a:ext cx="57816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0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9257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20.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다음과 같은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2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개의 테이블에 데이터가 저장되어 있다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. </a:t>
            </a:r>
            <a:endParaRPr lang="en-US" altLang="ko-KR" sz="1600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12569" y="616665"/>
            <a:ext cx="3367544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TB_MAIN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TB_SUB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TB_MAIN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SEQ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, VAL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TB_SUB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SEQ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, VAL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TB_MAIN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TB_MAIN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TB_MAIN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TB_MAIN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TB_SUB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TB_SUB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TB_SUB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512569" y="4661822"/>
            <a:ext cx="200533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TB_MAIN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1522452" y="5354319"/>
            <a:ext cx="86969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SEQ|VAL|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---|---|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|A  |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   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|B  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|C  |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1512569" y="4977370"/>
            <a:ext cx="191656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TB_SUB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2515234" y="5354319"/>
            <a:ext cx="858551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SEQ|VAL|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---|---|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|A  |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   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|B  |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961823" y="631741"/>
            <a:ext cx="41184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각 </a:t>
            </a:r>
            <a:r>
              <a:rPr lang="ko-KR" altLang="en-US" sz="1600" dirty="0" smtClean="0"/>
              <a:t>SQL 문의 </a:t>
            </a:r>
            <a:r>
              <a:rPr lang="ko-KR" altLang="en-US" sz="1600" dirty="0"/>
              <a:t>결과값이 잘못된 것은 무엇인가?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4916153" y="971570"/>
            <a:ext cx="38985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①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4916153" y="2283642"/>
            <a:ext cx="38985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②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4961823" y="3514861"/>
            <a:ext cx="389850" cy="365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latin typeface="Consolas" panose="020B0609020204030204" pitchFamily="49" charset="0"/>
              </a:rPr>
              <a:t>③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4916153" y="5097422"/>
            <a:ext cx="389850" cy="365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④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03375" y="1026643"/>
            <a:ext cx="6272451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TB_MAIN A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A.VAL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B.VAL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TB_SUB B)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SEQ       VAL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--------- ---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5303375" y="2334087"/>
            <a:ext cx="6272451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TB_MAIN A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A.VAL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B.VAL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TB_SUB B)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SEQ       VAL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--------- ---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5303375" y="3508706"/>
            <a:ext cx="6272452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TB_MAIN A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EXISTS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(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TB_SUB B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B.VAL = A.VAL)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SEQ       VAL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--------- ---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5303375" y="5097422"/>
            <a:ext cx="6272452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TB_MAIN A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EXISTS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(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TB_SUB B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B.VAL = A.VAL)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SEQ       VAL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--------- ---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5972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9257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20.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다음과 같은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2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개의 테이블에 데이터가 저장되어 있다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. </a:t>
            </a:r>
            <a:endParaRPr lang="en-US" altLang="ko-KR" sz="1600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12569" y="616665"/>
            <a:ext cx="3367544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TB_MAIN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TB_SUB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TB_MAIN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SEQ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, VAL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TB_SUB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SEQ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, VAL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TB_MAIN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TB_MAIN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TB_MAIN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TB_MAIN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TB_SUB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TB_SUB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TB_SUB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512569" y="4661822"/>
            <a:ext cx="200533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TB_MAIN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1522452" y="5354319"/>
            <a:ext cx="86969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SEQ|VAL|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---|---|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|A  |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   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|B  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|C  |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1512569" y="4977370"/>
            <a:ext cx="191656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TB_SUB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2515234" y="5354319"/>
            <a:ext cx="858551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SEQ|VAL|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---|---|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|A  |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   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|B  |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961823" y="631741"/>
            <a:ext cx="41184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각 </a:t>
            </a:r>
            <a:r>
              <a:rPr lang="ko-KR" altLang="en-US" sz="1600" dirty="0" smtClean="0"/>
              <a:t>SQL 문의 </a:t>
            </a:r>
            <a:r>
              <a:rPr lang="ko-KR" altLang="en-US" sz="1600" dirty="0"/>
              <a:t>결과값이 잘못된 것은 무엇인가?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4916153" y="971570"/>
            <a:ext cx="38985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①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4916153" y="2283642"/>
            <a:ext cx="389850" cy="365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②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4961823" y="3514861"/>
            <a:ext cx="389850" cy="365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latin typeface="Consolas" panose="020B0609020204030204" pitchFamily="49" charset="0"/>
              </a:rPr>
              <a:t>③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4916153" y="5097422"/>
            <a:ext cx="389850" cy="365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④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03375" y="1026643"/>
            <a:ext cx="6272451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TB_MAIN A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A.VAL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B.VAL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TB_SUB B)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SEQ       VAL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--------- ---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5303375" y="2334087"/>
            <a:ext cx="6272451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SELECT * FROM TB_MAIN A WHERE A.VAL NOT IN (SELECT B.VAL FROM TB_SUB B);</a:t>
            </a:r>
          </a:p>
          <a:p>
            <a:endParaRPr lang="ko-KR" alt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SEQ       VAL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--------- ---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    4 C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03375" y="3508706"/>
            <a:ext cx="6272452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TB_MAIN A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EXISTS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(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TB_SUB B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B.VAL = A.VAL)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SEQ       VAL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--------- ---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5303375" y="5097422"/>
            <a:ext cx="6272452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TB_MAIN A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EXISTS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(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TB_SUB B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B.VAL = A.VAL)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SEQ       VAL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--------- ---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618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9257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21.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아래는 뷰의 특징과 그에 대한 설명이다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잘못된 것을 무엇인가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8" y="616665"/>
            <a:ext cx="819023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독립성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테이블 구조가 변경되어도 뷰를 사용하는 응용프로그램은 변경하지 않아도 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편리성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복잡한 질의를 뷰로 생성함으로써 관련 질의를 단순하게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작성할 수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있다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물리성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뷰는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DBMS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내부의 객체로 존재하므로 해당 데이터에 대한 물리적인 관리를 할 수 있다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보안성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뷰를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생성할 때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민감한 정보를 제외하고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생성함으로써 보안 성을 높일 수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있다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endParaRPr lang="ko-KR" alt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9257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21.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아래는 뷰의 특징과 그에 대한 설명이다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잘못된 것을 무엇인가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8" y="616665"/>
            <a:ext cx="819023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독립성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테이블 구조가 변경되어도 뷰를 사용하는 응용프로그램은 변경하지 않아도 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편리성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복잡한 질의를 뷰로 생성함으로써 관련 질의를 단순하게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작성할 수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있다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물리성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뷰는 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DBMS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내부의 객체로 존재하므로 해당 데이터에 대한 물리적인 관리를 할 수 있다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보안성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뷰를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생성할 때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민감한 정보를 제외하고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생성함으로써 보안 성을 높일 수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있다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endParaRPr lang="ko-KR" alt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96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10476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22.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아래와 같은 두개의 테이블이 있다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두개의 테이블을 조인 시 결과 건수를 차례대로 올바르게 기재한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625600" y="616665"/>
            <a:ext cx="4343400" cy="47089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TB_JOIN_1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KEY1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, VAL1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, VAL2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TB_JOIN_2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KEY2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, VAL3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, VAL4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TB_JOIN_1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'111'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'222'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TB_JOIN_1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'222'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'333'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TB_JOIN_1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'333'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'444'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TB_JOIN_1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'D'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'444'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'555'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TB_JOIN_2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'D'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'555'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'666'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TB_JOIN_2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'E'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'666'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'777'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TB_JOIN_2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'F'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'777'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'888'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1625600" y="5455365"/>
            <a:ext cx="7278369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TB_JOIN_1 A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TB_JOIN_2 B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(A.KEY1 = B.KEY2)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TB_JOIN_1 A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TB_JOIN_2 B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(A.KEY1 = B.KEY2)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TB_JOIN_1 A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TB_JOIN_2 B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(A.KEY1 = B.KEY2)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TB_JOIN_1 A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FULL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TB_JOIN_2 B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(A.KEY1 = B.KEY2)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TB_JOIN_1 A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CROSS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TB_JOIN_2 B 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5969001" y="616665"/>
            <a:ext cx="21717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1, 4, 3, 5, 12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1, 4, 4, 6, 12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1, 4, 3, 6, 12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1, 3, 3, 6, 12</a:t>
            </a:r>
          </a:p>
        </p:txBody>
      </p:sp>
    </p:spTree>
    <p:extLst>
      <p:ext uri="{BB962C8B-B14F-4D97-AF65-F5344CB8AC3E}">
        <p14:creationId xmlns:p14="http://schemas.microsoft.com/office/powerpoint/2010/main" val="185103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10476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22.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아래와 같은 두개의 테이블이 있다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두개의 테이블을 조인 시 결과 건수를 차례대로 올바르게 기재한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625600" y="616665"/>
            <a:ext cx="4343400" cy="47089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TB_JOIN_1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KEY1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, VAL1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, VAL2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TB_JOIN_2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KEY2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, VAL3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, VAL4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TB_JOIN_1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'111'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'222'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TB_JOIN_1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'222'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'333'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TB_JOIN_1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'333'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'444'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TB_JOIN_1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'D'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'444'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'555'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TB_JOIN_2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'D'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'555'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'666'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TB_JOIN_2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'E'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'666'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'777'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TB_JOIN_2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'F'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'777'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'888'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1625600" y="5455365"/>
            <a:ext cx="7278369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TB_JOIN_1 A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TB_JOIN_2 B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(A.KEY1 = B.KEY2)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TB_JOIN_1 A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TB_JOIN_2 B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(A.KEY1 = B.KEY2)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TB_JOIN_1 A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TB_JOIN_2 B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(A.KEY1 = B.KEY2)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TB_JOIN_1 A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FULL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TB_JOIN_2 B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(A.KEY1 = B.KEY2)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TB_JOIN_1 A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CROSS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TB_JOIN_2 B 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5969001" y="616665"/>
            <a:ext cx="21717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1, 4, 3, 5, 12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1, 4, 4, 6, 12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1, 4, 3, 6, 12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1, 3, 3, 6, 12</a:t>
            </a:r>
          </a:p>
        </p:txBody>
      </p:sp>
    </p:spTree>
    <p:extLst>
      <p:ext uri="{BB962C8B-B14F-4D97-AF65-F5344CB8AC3E}">
        <p14:creationId xmlns:p14="http://schemas.microsoft.com/office/powerpoint/2010/main" val="18497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104762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23.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아래와 같이 테이블을 생성하고 데이터를 입력하였다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문제의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문과 동일한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결과 집합을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출력하는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문은 무엇인가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12569" y="862886"/>
            <a:ext cx="6096000" cy="5262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TB_SAL_TEST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TB_SAL_TEST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SAL_NO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SAL_AMT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EMP_NO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PK_TB_SAL_TEST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(SAL_NO)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TB_EMP_TEST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TB_EMP_TEST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EMP_NO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EMP_NM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PK_TB_EMP_TEST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(EMP_NO)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TB_SAL_TEST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'1000000001'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2500000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'1000000001'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TB_SAL_TEST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'1000000002'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2500000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'1000000001'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TB_SAL_TEST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'1000000003'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2500000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'1000000001'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TB_SAL_TEST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'1000000004'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2500000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'1000000003'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TB_EMP_TEST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'1000000001'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이경오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TB_EMP_TEST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'1000000002'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이말년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7729219" y="862886"/>
            <a:ext cx="4138931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A.SAL_NO, A.SAL_AMT, A.EMP_NO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TB_SAL_TEST A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EXISTS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TB_EMP_TEST K </a:t>
            </a:r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K.EMP_NO =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A.EMP_NO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7729219" y="2555656"/>
            <a:ext cx="277368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SAL_NO    |SAL_AMT|EMP_NO    |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----------|-------|----------|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1000000004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2500000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1000000003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4144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104762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23.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아래와 같이 테이블을 생성하고 데이터를 입력하였다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문제의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문과 동일한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결과 집합을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출력하는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문은 무엇인가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626853" y="882670"/>
            <a:ext cx="38985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①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626853" y="2326831"/>
            <a:ext cx="38985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②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672523" y="3616461"/>
            <a:ext cx="389850" cy="365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latin typeface="Consolas" panose="020B0609020204030204" pitchFamily="49" charset="0"/>
              </a:rPr>
              <a:t>③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626853" y="5008522"/>
            <a:ext cx="389850" cy="365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④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16703" y="944094"/>
            <a:ext cx="451109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A.SAL_NO, A.SAL_AMT, A.EMP_NO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TB_SAL_TEST A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TB_EMP_TEST B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(A.EMP_NO = B.EMP_NO)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endParaRPr lang="en-US" altLang="ko-KR" sz="1200" b="1" dirty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16702" y="2309624"/>
            <a:ext cx="451109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A.SAL_NO, A.SAL_AMT, A.EMP_NO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TB_SAL_TEST A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TB_EMP_TEST B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(A.EMP_NO = B.EMP_NO)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016702" y="3692361"/>
            <a:ext cx="451109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A.SAL_NO, A.SAL_AMT, A.EMP_NO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TB_SAL_TEST A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TB_EMP_TEST B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(A.EMP_NO = B.EMP_NO)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2016702" y="5075098"/>
            <a:ext cx="451109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A.SAL_NO, A.SAL_AMT, A.EMP_NO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TB_SAL_TEST A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TB_EMP_TEST B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(A.EMP_NO = B.EMP_NO)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412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104762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23.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아래와 같이 테이블을 생성하고 데이터를 입력하였다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문제의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문과 동일한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결과 집합을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출력하는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문은 무엇인가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626853" y="882670"/>
            <a:ext cx="389850" cy="365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①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626853" y="2326831"/>
            <a:ext cx="38985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②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672523" y="3616461"/>
            <a:ext cx="389850" cy="365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latin typeface="Consolas" panose="020B0609020204030204" pitchFamily="49" charset="0"/>
              </a:rPr>
              <a:t>③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626853" y="5008522"/>
            <a:ext cx="389850" cy="365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④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16703" y="944094"/>
            <a:ext cx="451109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SELECT A.SAL_NO, A.SAL_AMT, A.EMP_NO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  TB_SAL_TEST A  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LEFT OUTER JOIN TB_EMP_TEST B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ON (A.EMP_NO = B.EMP_NO)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WHERE B.EMP_NO IS 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endParaRPr lang="en-US" altLang="ko-KR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16702" y="2309624"/>
            <a:ext cx="451109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A.SAL_NO, A.SAL_AMT, A.EMP_NO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TB_SAL_TEST A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TB_EMP_TEST B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(A.EMP_NO = B.EMP_NO)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016702" y="3692361"/>
            <a:ext cx="451109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A.SAL_NO, A.SAL_AMT, A.EMP_NO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TB_SAL_TEST A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TB_EMP_TEST B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(A.EMP_NO = B.EMP_NO)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2016702" y="5075098"/>
            <a:ext cx="451109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A.SAL_NO, A.SAL_AMT, A.EMP_NO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TB_SAL_TEST A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TB_EMP_TEST B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(A.EMP_NO = B.EMP_NO)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8334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104762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24.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아래의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계층 형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쿼리에서 리프 </a:t>
            </a:r>
            <a:r>
              <a:rPr lang="ko-KR" altLang="en-US" sz="1600" b="1" dirty="0" err="1">
                <a:solidFill>
                  <a:srgbClr val="000000"/>
                </a:solidFill>
                <a:latin typeface="Open Sans"/>
              </a:rPr>
              <a:t>데이터면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1,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그렇지 않으면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0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을 출력하고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싶을 때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사용하는 키워드로 알맞은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12569" y="862886"/>
            <a:ext cx="460883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LEVEL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LVL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LPAD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*(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LEVEL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 || A.EMP_NO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A.DIRECT_MANAGER_EMP_NO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㉠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A.DIRECT_MANAGER_EMP_NO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CONNECT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PRIOR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= A.DIRECT_MANAGER_EMP_NO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8" y="2572465"/>
            <a:ext cx="269113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ISLEAF_CONNECT_BY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IS_LEAF_CONNECT_BY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CONNECT_BY_LEAF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CONNECT_BY_ISLEAF </a:t>
            </a:r>
          </a:p>
        </p:txBody>
      </p:sp>
    </p:spTree>
    <p:extLst>
      <p:ext uri="{BB962C8B-B14F-4D97-AF65-F5344CB8AC3E}">
        <p14:creationId xmlns:p14="http://schemas.microsoft.com/office/powerpoint/2010/main" val="118604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443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3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개의 테이블 조인 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- ANSI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방식의 조인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표준 조인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5037626" y="669500"/>
            <a:ext cx="556650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주소가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수원인 직원의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사원번호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사원명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주소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부서코드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부서명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자격증코드를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출력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1613264" y="3417960"/>
            <a:ext cx="333973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3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개의 테이블을 조인</a:t>
            </a:r>
            <a:r>
              <a:rPr lang="ko-KR" altLang="en-US" sz="1200" dirty="0">
                <a:latin typeface="+mn-ea"/>
              </a:rPr>
              <a:t>하는데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조인 조건은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2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개</a:t>
            </a:r>
            <a:r>
              <a:rPr lang="ko-KR" altLang="en-US" sz="1200" dirty="0">
                <a:latin typeface="+mn-ea"/>
              </a:rPr>
              <a:t>가 들어갔다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3264" y="669500"/>
            <a:ext cx="3339737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A.EMP_NM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A.ADDR 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B.DEPT_NM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B.DEPT_CD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C.CERTI_CD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 B </a:t>
            </a:r>
            <a:endParaRPr lang="en-US" altLang="ko-KR" sz="1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(A.DEPT_CD = B.DEPT_CD)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TB_EMP_CERTI C </a:t>
            </a:r>
            <a:endParaRPr lang="en-US" altLang="ko-KR" sz="1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(A.EMP_NO = C.EMP_NO)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A.ADDR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'%</a:t>
            </a:r>
            <a:r>
              <a:rPr lang="ko-KR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수원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%'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626" y="1019892"/>
            <a:ext cx="57816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104762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24.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아래의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계층 형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쿼리에서 리프 </a:t>
            </a:r>
            <a:r>
              <a:rPr lang="ko-KR" altLang="en-US" sz="1600" b="1" dirty="0" err="1">
                <a:solidFill>
                  <a:srgbClr val="000000"/>
                </a:solidFill>
                <a:latin typeface="Open Sans"/>
              </a:rPr>
              <a:t>데이터면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1,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그렇지 않으면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0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을 출력하고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싶을 때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사용하는 키워드로 알맞은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12569" y="862886"/>
            <a:ext cx="460883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LEVEL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LVL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LPAD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*(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LEVEL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 || A.EMP_NO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A.DIRECT_MANAGER_EMP_NO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㉠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A.DIRECT_MANAGER_EMP_NO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CONNECT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PRIOR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= A.DIRECT_MANAGER_EMP_NO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8" y="2572465"/>
            <a:ext cx="269113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ISLEAF_CONNECT_BY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IS_LEAF_CONNECT_BY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CONNECT_BY_LEAF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CONNECT_BY_ISLEAF </a:t>
            </a:r>
          </a:p>
        </p:txBody>
      </p:sp>
    </p:spTree>
    <p:extLst>
      <p:ext uri="{BB962C8B-B14F-4D97-AF65-F5344CB8AC3E}">
        <p14:creationId xmlns:p14="http://schemas.microsoft.com/office/powerpoint/2010/main" val="17661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10476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25.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아래와 같은 테이블이 있다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. 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문의 결과로 올바른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12569" y="616665"/>
            <a:ext cx="3796031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TB_SUM_TEST_1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KEY1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, VAL1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TB_SUM_TEST_2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KEY2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, VAL2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TB_SUM_TEST_1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TB_SUM_TEST_1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TB_SUM_TEST_1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TB_SUM_TEST_1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TB_SUM_TEST_2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TB_SUM_TEST_2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TB_SUM_TEST_2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5462632" y="616665"/>
            <a:ext cx="264848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TB_SUM_TEST_1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462632" y="955219"/>
            <a:ext cx="11938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KEY1|VAL1|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----|----|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C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8265146" y="616664"/>
            <a:ext cx="264848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TB_SUM_TEST_2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8265146" y="955219"/>
            <a:ext cx="110490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KEY2|VAL2|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----|----|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5462632" y="2217103"/>
            <a:ext cx="229706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TB_SUM_TEST_1 A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TB_SUM_TEST_2 B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A.KEY1 &lt;&gt; B.KEY2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A.KEY1, B.KEY2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5394903" y="3484728"/>
            <a:ext cx="38985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①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8462142" y="3540542"/>
            <a:ext cx="38985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②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5394903" y="5140980"/>
            <a:ext cx="389850" cy="365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latin typeface="Consolas" panose="020B0609020204030204" pitchFamily="49" charset="0"/>
              </a:rPr>
              <a:t>③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8462142" y="5142856"/>
            <a:ext cx="389850" cy="365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④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84753" y="3540542"/>
            <a:ext cx="1905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KEY1|VAL1|KEY2|VAL2|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----|----|----|----|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|B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8851992" y="3540542"/>
            <a:ext cx="19050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KEY1|VAL1|KEY2|VAL2|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----|----|----|----|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|B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|A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C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|A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C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|B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784753" y="5227747"/>
            <a:ext cx="19050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KEY1|VAL1|KEY2|VAL2|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----|----|----|----|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|B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|A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851992" y="5227747"/>
            <a:ext cx="19050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KEY1|VAL1|KEY2|VAL2|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----|----|----|----|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|A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C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|B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722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104762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25.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아래와 같은 테이블이 있다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. 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문의 결과로 올바른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12569" y="616665"/>
            <a:ext cx="3796031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TB_SUM_TEST_1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KEY1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, VAL1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TB_SUM_TEST_2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KEY2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, VAL2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TB_SUM_TEST_1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TB_SUM_TEST_1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TB_SUM_TEST_1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TB_SUM_TEST_1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TB_SUM_TEST_2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TB_SUM_TEST_2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TB_SUM_TEST_2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5462632" y="616665"/>
            <a:ext cx="264848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TB_SUM_TEST_1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462632" y="955219"/>
            <a:ext cx="11938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KEY1|VAL1|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----|----|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C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8265146" y="616664"/>
            <a:ext cx="264848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TB_SUM_TEST_2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8265146" y="955219"/>
            <a:ext cx="110490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KEY2|VAL2|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----|----|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5462632" y="2217103"/>
            <a:ext cx="229706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TB_SUM_TEST_1 A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TB_SUM_TEST_2 B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A.KEY1 &lt;&gt; B.KEY2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A.KEY1, B.KEY2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5394903" y="3484728"/>
            <a:ext cx="38985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①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8462142" y="3540542"/>
            <a:ext cx="389850" cy="365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②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5394903" y="5140980"/>
            <a:ext cx="389850" cy="365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latin typeface="Consolas" panose="020B0609020204030204" pitchFamily="49" charset="0"/>
              </a:rPr>
              <a:t>③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8462142" y="5142856"/>
            <a:ext cx="389850" cy="365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④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84753" y="3540542"/>
            <a:ext cx="1905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KEY1|VAL1|KEY2|VAL2|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----|----|----|----|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|B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8851992" y="3540542"/>
            <a:ext cx="19050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KEY1|VAL1|KEY2|VAL2|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----|----|----|----|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A   |   1|B   |   3|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B   |   3|A   |   1|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C   |   4|A   |   1|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C   |   4|B   |   3|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84753" y="5227747"/>
            <a:ext cx="19050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KEY1|VAL1|KEY2|VAL2|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----|----|----|----|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|B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|A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851992" y="5227747"/>
            <a:ext cx="19050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KEY1|VAL1|KEY2|VAL2|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----|----|----|----|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|A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C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|B   |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24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표준 조인</a:t>
            </a:r>
            <a:endParaRPr lang="en-US" altLang="ko-KR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58537" y="264120"/>
            <a:ext cx="3397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아우터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조인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실습 환경 구축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38300" y="633452"/>
            <a:ext cx="552132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'100014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'4</a:t>
            </a:r>
            <a:r>
              <a:rPr lang="ko-KR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차산업혁명팀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'999999'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'100015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포스트코로나팀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'999999'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7274534" y="633452"/>
            <a:ext cx="371585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부서 테이블에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부서 데이터를 추가</a:t>
            </a:r>
            <a:r>
              <a:rPr lang="ko-KR" altLang="en-US" sz="1200" dirty="0">
                <a:latin typeface="+mn-ea"/>
              </a:rPr>
              <a:t>함</a:t>
            </a:r>
            <a:endParaRPr lang="en-US" altLang="ko-KR" sz="1200" dirty="0">
              <a:latin typeface="+mn-ea"/>
            </a:endParaRPr>
          </a:p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새로 추가한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 팀에는 어떠한 사원도 속하지 않은 상태</a:t>
            </a:r>
            <a:r>
              <a:rPr lang="ko-KR" altLang="en-US" sz="1200" dirty="0" smtClean="0">
                <a:latin typeface="+mn-ea"/>
              </a:rPr>
              <a:t>임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38299" y="1567390"/>
            <a:ext cx="451631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SQLD.TB_EMP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FK_TB_EMP01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6248397" y="1567389"/>
            <a:ext cx="283405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참조 무결성 제약 조건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FK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잠시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DROP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638298" y="2662113"/>
            <a:ext cx="9932030" cy="3647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SQLD.TB_EMP T (T.EMP_NO, T.EMP_NM, T.BIRTH_DE, T.SEX_CD, T.ADDR, T.TEL_NO, T.DIRECT_MANAGER_EMP_NO, T.FINAL_EDU_SE_CD, T.SAL_TRANS_BANK_CD, T.SAL_TRANS_ACCNT_NO, T.DEPT_CD, T.LUNAR_YN )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'1000000041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이순신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'19811201'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'1'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경기도 용인시 </a:t>
            </a:r>
            <a:r>
              <a:rPr lang="ko-KR" alt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수지구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죽전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동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435'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'010-5456-7878'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'006'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'003'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'114-554-223433'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'000000'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'N'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SQLD.TB_EMP T (T.EMP_NO, T.EMP_NM, T.BIRTH_DE, T.SEX_CD, T.ADDR, T.TEL_NO, T.DIRECT_MANAGER_EMP_NO, T.FINAL_EDU_SE_CD, T.SAL_TRANS_BANK_CD, T.SAL_TRANS_ACCNT_NO, T.DEPT_CD, T.LUNAR_YN )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'1000000042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정약용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'19820402'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'1'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경기도 고양시 덕양구 화정동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231'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'010-4054-6547'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'004'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'001'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'110-223-553453'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'000000'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SQLD.TB_EMP T (T.EMP_NO, T.EMP_NM, T.BIRTH_DE, T.SEX_CD, T.ADDR, T.TEL_NO, T.DIRECT_MANAGER_EMP_NO, T.FINAL_EDU_SE_CD, T.SAL_TRANS_BANK_CD, T.SAL_TRANS_ACCNT_NO, T.DEPT_CD, T.LUNAR_YN )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'1000000043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박지원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'19850611'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'1'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경기도 수원시 팔달구 </a:t>
            </a:r>
            <a:r>
              <a:rPr lang="ko-KR" alt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매탄동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553'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'010-1254-1116'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'004'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'001'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'100-233-664234'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'000000'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'N'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endParaRPr lang="ko-KR" altLang="en-US" sz="11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SQLD.TB_EMP T (T.EMP_NO, T.EMP_NM, T.BIRTH_DE, T.SEX_CD, T.ADDR, T.TEL_NO, T.DIRECT_MANAGER_EMP_NO, T.FINAL_EDU_SE_CD, T.SAL_TRANS_BANK_CD, T.SAL_TRANS_ACCNT_NO, T.DEPT_CD, T.LUNAR_YN ) </a:t>
            </a:r>
          </a:p>
          <a:p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'1000000044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장보고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'19870102'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'1'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경기도 성남시 분당구 </a:t>
            </a:r>
            <a:r>
              <a:rPr lang="ko-KR" alt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정자동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776'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'010-1215-8784'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'004'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'002'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'180-345-556634'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'000000'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SQLD.TB_EMP T (T.EMP_NO, T.EMP_NM, T.BIRTH_DE, T.SEX_CD, T.ADDR, T.TEL_NO, T.DIRECT_MANAGER_EMP_NO, T.FINAL_EDU_SE_CD, T.SAL_TRANS_BANK_CD, T.SAL_TRANS_ACCNT_NO, T.DEPT_CD, T.LUNAR_YN )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'1000000045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김종서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'19880824'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'1'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경기도 고양시 일산서구 백석동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474'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'010-3687-1245'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'004'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'002'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'325-344-45345'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'000000'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</a:p>
          <a:p>
            <a:r>
              <a:rPr lang="en-US" altLang="ko-KR" sz="11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1638298" y="2101216"/>
            <a:ext cx="514936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실습을 위해 사원 테이블에 신규 사원 </a:t>
            </a:r>
            <a:r>
              <a:rPr lang="en-US" altLang="ko-KR" sz="1200" dirty="0" smtClean="0">
                <a:latin typeface="+mn-ea"/>
              </a:rPr>
              <a:t>5</a:t>
            </a:r>
            <a:r>
              <a:rPr lang="ko-KR" altLang="en-US" sz="1200" dirty="0" smtClean="0">
                <a:latin typeface="+mn-ea"/>
              </a:rPr>
              <a:t>명을 추가함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추가되는 </a:t>
            </a:r>
            <a:r>
              <a:rPr lang="en-US" altLang="ko-KR" sz="1200" dirty="0" smtClean="0">
                <a:latin typeface="+mn-ea"/>
              </a:rPr>
              <a:t>5</a:t>
            </a:r>
            <a:r>
              <a:rPr lang="ko-KR" altLang="en-US" sz="1200" dirty="0" smtClean="0">
                <a:latin typeface="+mn-ea"/>
              </a:rPr>
              <a:t>명의 부서 코드는 존재하지 </a:t>
            </a:r>
            <a:r>
              <a:rPr lang="ko-KR" altLang="en-US" sz="1200" dirty="0">
                <a:latin typeface="+mn-ea"/>
              </a:rPr>
              <a:t>않는 부서인 </a:t>
            </a:r>
            <a:r>
              <a:rPr lang="en-US" altLang="ko-KR" sz="1200" dirty="0" smtClean="0">
                <a:latin typeface="+mn-ea"/>
              </a:rPr>
              <a:t>"000000"</a:t>
            </a:r>
            <a:r>
              <a:rPr lang="ko-KR" altLang="en-US" sz="1200" dirty="0" smtClean="0">
                <a:latin typeface="+mn-ea"/>
              </a:rPr>
              <a:t>로 </a:t>
            </a:r>
            <a:r>
              <a:rPr lang="ko-KR" altLang="en-US" sz="1200" dirty="0">
                <a:latin typeface="+mn-ea"/>
              </a:rPr>
              <a:t>인서트 시킴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28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표준 조인</a:t>
            </a:r>
            <a:endParaRPr lang="en-US" altLang="ko-KR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58537" y="264120"/>
            <a:ext cx="4165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아우터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조인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LEFT OUTER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조인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38300" y="642287"/>
            <a:ext cx="3672254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A.EMP_NO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A.EMP_NM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B.DEPT_CD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B.DEPT_NM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TB_EMP A, TB_DEPT B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A.DEPT_CD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'000000'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'100001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AND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A.DEPT_CD = B.DEPT_CD(+)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5408245" y="625723"/>
            <a:ext cx="479962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현재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부서에 소속되어 있지 않은 직원들도 모두 집합에 포함</a:t>
            </a:r>
            <a:r>
              <a:rPr lang="ko-KR" altLang="en-US" sz="1200" dirty="0">
                <a:latin typeface="+mn-ea"/>
              </a:rPr>
              <a:t>됨</a:t>
            </a:r>
            <a:endParaRPr lang="en-US" altLang="ko-KR" sz="1200" dirty="0">
              <a:latin typeface="+mn-ea"/>
            </a:endParaRPr>
          </a:p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즉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TB_EMP(LEFT)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는 다 나오고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TB_DEPT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는 매칭되는 것만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나오게 됨</a:t>
            </a:r>
            <a:endParaRPr lang="en-US" altLang="ko-KR" sz="12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8300" y="3022769"/>
            <a:ext cx="41783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A.EMP_NO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A.EMP_NM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B.DEPT_CD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B.DEPT_NM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TB_EMP A </a:t>
            </a:r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 B </a:t>
            </a:r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(A.DEPT_CD = B.DEPT_CD)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'000000'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'100001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5883031" y="3022769"/>
            <a:ext cx="301869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ANSI</a:t>
            </a:r>
            <a:r>
              <a:rPr lang="ko-KR" altLang="en-US" sz="1200" dirty="0">
                <a:latin typeface="+mn-ea"/>
              </a:rPr>
              <a:t>조인 방식의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LEFT OUTER JOIN</a:t>
            </a:r>
            <a:r>
              <a:rPr lang="ko-KR" altLang="en-US" sz="1200" dirty="0">
                <a:latin typeface="+mn-ea"/>
              </a:rPr>
              <a:t>임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245" y="1155260"/>
            <a:ext cx="2876550" cy="14859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031" y="3381375"/>
            <a:ext cx="28765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표준 조인</a:t>
            </a:r>
            <a:endParaRPr lang="en-US" altLang="ko-KR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58537" y="264120"/>
            <a:ext cx="4335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아우터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조인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RIGTH OUTER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조인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6084764" y="633452"/>
            <a:ext cx="507267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현재 아무런 사원을 가지고 있지 않은 부서도 모두 출력</a:t>
            </a:r>
            <a:r>
              <a:rPr lang="ko-KR" altLang="en-US" sz="1200" dirty="0">
                <a:latin typeface="+mn-ea"/>
              </a:rPr>
              <a:t>됨</a:t>
            </a:r>
            <a:endParaRPr lang="en-US" altLang="ko-KR" sz="1200" dirty="0">
              <a:latin typeface="+mn-ea"/>
            </a:endParaRPr>
          </a:p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즉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TB_DEPT(RIGHT)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는 모두 나오고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TB_EMP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는 매칭되는 집합</a:t>
            </a:r>
            <a:r>
              <a:rPr lang="ko-KR" altLang="en-US" sz="1200" dirty="0">
                <a:latin typeface="+mn-ea"/>
              </a:rPr>
              <a:t>만 출력됨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6084764" y="2682458"/>
            <a:ext cx="307792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ANSI</a:t>
            </a:r>
            <a:r>
              <a:rPr lang="ko-KR" altLang="en-US" sz="1200" dirty="0">
                <a:latin typeface="+mn-ea"/>
              </a:rPr>
              <a:t>조인 방식의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RIGHT OUTER JOIN</a:t>
            </a:r>
            <a:r>
              <a:rPr lang="ko-KR" altLang="en-US" sz="1200" dirty="0">
                <a:latin typeface="+mn-ea"/>
              </a:rPr>
              <a:t>임</a:t>
            </a:r>
            <a:endParaRPr lang="en-US" altLang="ko-KR" sz="12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4488" y="642287"/>
            <a:ext cx="4390658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A.EMP_NM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B.DEPT_CD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B.DEPT_NM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, TB_DEPT B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B.DEPT_CD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'100014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'100015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'100001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A.DEPT_CD(+) = B.DEPT_CD 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1614488" y="2682458"/>
            <a:ext cx="4390658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A.EMP_NM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B.DEPT_CD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B.DEPT_NM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 B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(A.DEPT_CD = B.DEPT_CD)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B.DEPT_CD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'100014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'100015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'100001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764" y="1174323"/>
            <a:ext cx="3171825" cy="8572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764" y="3038663"/>
            <a:ext cx="31718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4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표준 조인</a:t>
            </a:r>
            <a:endParaRPr lang="en-US" altLang="ko-KR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58537" y="264120"/>
            <a:ext cx="4194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아우터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조인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FULL OUTER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조인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40499" y="633452"/>
            <a:ext cx="4663586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A.EMP_NO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A.EMP_NM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B.DEPT_CD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B.DEPT_NM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 B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(A.DEPT_CD = B.DEPT_CD)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   A.EMP_NO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B.DEPT_CD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BY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B.DEPT_CD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A.EMP_NO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6404584" y="633452"/>
            <a:ext cx="462976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EMP_NO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가 널이거나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DEPT_CD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가 널인 것에 대한 조건</a:t>
            </a:r>
            <a:r>
              <a:rPr lang="ko-KR" altLang="en-US" sz="1200" dirty="0">
                <a:latin typeface="+mn-ea"/>
              </a:rPr>
              <a:t>을 주었다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즉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EQUI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조인에 실패한 것들만을 추출</a:t>
            </a:r>
            <a:r>
              <a:rPr lang="ko-KR" altLang="en-US" sz="1200" dirty="0">
                <a:latin typeface="+mn-ea"/>
              </a:rPr>
              <a:t>하였음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584" y="1238250"/>
            <a:ext cx="33718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4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표준 조인</a:t>
            </a:r>
            <a:endParaRPr lang="en-US" altLang="ko-KR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58537" y="264120"/>
            <a:ext cx="6638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아우터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조인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–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실습 종료 후 데이터 삭제 및 제약 조건 재설정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80661" y="642287"/>
            <a:ext cx="9163539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DELETE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DEPT_CD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'100014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'100015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DELETE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EMP_NO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'1000000041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'1000000042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'1000000043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'1000000044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'1000000045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SQLD.TB_EMP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FK_TB_EMP01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(DEPT_CD)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SQLD.TB_DEPT (DEPT_CD)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273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4-2</a:t>
            </a:r>
            <a:r>
              <a:rPr lang="en-US" altLang="ko-KR" sz="5400" dirty="0"/>
              <a:t>. </a:t>
            </a:r>
            <a:r>
              <a:rPr lang="ko-KR" altLang="en-US" sz="5400" dirty="0" smtClean="0"/>
              <a:t>집합 연산자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smtClean="0"/>
              <a:t>(</a:t>
            </a:r>
            <a:r>
              <a:rPr lang="en-US" altLang="ko-KR" sz="5400" dirty="0"/>
              <a:t>SET OPERATOR)</a:t>
            </a:r>
            <a:endParaRPr lang="ko-KR" altLang="en-US" sz="54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04. SQL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29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234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집합연산자의 종류 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집합 연산자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727674"/>
              </p:ext>
            </p:extLst>
          </p:nvPr>
        </p:nvGraphicFramePr>
        <p:xfrm>
          <a:off x="1503149" y="673881"/>
          <a:ext cx="7123393" cy="22067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9515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5923878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UNION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여러 개의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문의 결과에 대한 합집합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6213" indent="-1762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중복된 행은 한개의 행으로 출력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됨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UNION ALL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여러 개의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문의 결과에 대한 합집합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6213" indent="-1762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중복된 행도 그대로 결과로 표시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INTERSECT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여러 개의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문의 대한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교집합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중복된 행은 하나로 표시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2757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EXCEPT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위의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문의 집합에서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아래의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SQL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문의 집합을 뺀 결과를 표시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207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3724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일반 집합 연산자와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SQL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의 비교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SQLD</a:t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SQL</a:t>
            </a:r>
            <a:r>
              <a:rPr lang="ko-KR" altLang="en-US" dirty="0" smtClean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 smtClean="0">
                <a:latin typeface="+mn-ea"/>
              </a:rPr>
              <a:t>표준 조인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045316"/>
              </p:ext>
            </p:extLst>
          </p:nvPr>
        </p:nvGraphicFramePr>
        <p:xfrm>
          <a:off x="1542861" y="660486"/>
          <a:ext cx="9821410" cy="3931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1254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2977452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  <a:gridCol w="5192704">
                  <a:extLst>
                    <a:ext uri="{9D8B030D-6E8A-4147-A177-3AD203B41FA5}">
                      <a16:colId xmlns:a16="http://schemas.microsoft.com/office/drawing/2014/main" val="39265414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 집합 연산자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SQL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533346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UNION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연산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UNION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기능으로 구현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UNION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연산은 수학적 합집합을 제공하기 위해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공통 교집합의 중복을 없애기 위한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사전 작업으로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시스템에 부하를 주는 정렬 작업이 발생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이후 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UNION ALL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기능이 추가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되었는데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특별한 요구 사항이 없다면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공통 집합을 중복해서 그대로 보여 주기 때문에 정렬 작업이 일어나지 않는 장점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가진다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만일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UNION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UNION ALL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출력 결과가 같다면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응답 속도 향상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이나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자원 효율화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측면에서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데이터 정렬 작업이 발생하지 않는 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UNION ALL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을 사용하는 것을 권고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147199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INTERSECTION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INTERSECT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기능으로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INTERSECTION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은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수학의 교집합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으로써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두 집합의 공통 집합을 추출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  <a:tr h="211557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DIFFERENCE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EXCEPT(Oracle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MINUS)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기능으로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DIFFERENCE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수학의 차집합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으로써 첫 번째 집합에서 두 번째 집합과의 공통 집합을 제외한 부분이다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대다수 벤더는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EXCEPT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Oracle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MINUS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용어를 사용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2757"/>
                  </a:ext>
                </a:extLst>
              </a:tr>
              <a:tr h="34027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PRODUCT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CROSS JOIN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기능으로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PRODUCT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경우는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CROSS(ANIS/ISO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PRODUCT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라고 불리는 </a:t>
                      </a:r>
                      <a:r>
                        <a:rPr lang="ko-KR" altLang="en-US" sz="1200" kern="120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곱집합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JOIN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조건이 없는 경우 생길 수 있는 모든 데이터의 조합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말한다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양쪽 집합의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M*N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건의 데이터 조합이 발생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하며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CARTESIAN(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수학자 이름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PRODUCT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라고도 표현한다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66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6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1914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UNION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실습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집합 연산자</a:t>
            </a:r>
            <a:endParaRPr lang="en-US" altLang="ko-KR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38300" y="660486"/>
            <a:ext cx="451631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A.EMP_NO, A.EMP_NM, A.BIRTH_DE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A.BIRTH_DE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'19600101'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'19691231'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UNION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A.EMP_NO, A.EMP_NM, A.BIRTH_DE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A.BIRTH_DE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'19700101'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'197901231'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6236677" y="660486"/>
            <a:ext cx="46482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생년월일이 </a:t>
            </a:r>
            <a:r>
              <a:rPr lang="en-US" altLang="ko-KR" sz="1200" dirty="0">
                <a:latin typeface="+mn-ea"/>
              </a:rPr>
              <a:t>1960</a:t>
            </a:r>
            <a:r>
              <a:rPr lang="ko-KR" altLang="en-US" sz="1200" dirty="0">
                <a:latin typeface="+mn-ea"/>
              </a:rPr>
              <a:t>년대 및 </a:t>
            </a:r>
            <a:r>
              <a:rPr lang="en-US" altLang="ko-KR" sz="1200" dirty="0">
                <a:latin typeface="+mn-ea"/>
              </a:rPr>
              <a:t>1970</a:t>
            </a:r>
            <a:r>
              <a:rPr lang="ko-KR" altLang="en-US" sz="1200" dirty="0">
                <a:latin typeface="+mn-ea"/>
              </a:rPr>
              <a:t>년대에 태어난 직원의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사원번호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사원명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생년월일을 출력</a:t>
            </a:r>
            <a:r>
              <a:rPr lang="ko-KR" altLang="en-US" sz="1200" dirty="0">
                <a:latin typeface="+mn-ea"/>
              </a:rPr>
              <a:t>함</a:t>
            </a:r>
            <a:endParaRPr lang="en-US" altLang="ko-KR" sz="1200" dirty="0">
              <a:latin typeface="+mn-ea"/>
            </a:endParaRPr>
          </a:p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중복되는 행에 대해서는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한 건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만 출력</a:t>
            </a:r>
            <a:endParaRPr lang="en-US" altLang="ko-KR" sz="12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90649" y="3298392"/>
            <a:ext cx="2514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UNION ALL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실습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38300" y="3667724"/>
            <a:ext cx="451631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A.EMP_NO, A.EMP_NM, A.BIRTH_DE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A.BIRTH_DE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'19600101'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'19691231'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UNION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ALL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A.EMP_NO, A.EMP_NM, A.BIRTH_DE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A.BIRTH_DE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'19700101'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'197901231'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6236677" y="3667724"/>
            <a:ext cx="490830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생년월일이 </a:t>
            </a:r>
            <a:r>
              <a:rPr lang="en-US" altLang="ko-KR" sz="1200" dirty="0">
                <a:latin typeface="+mn-ea"/>
              </a:rPr>
              <a:t>1960</a:t>
            </a:r>
            <a:r>
              <a:rPr lang="ko-KR" altLang="en-US" sz="1200" dirty="0">
                <a:latin typeface="+mn-ea"/>
              </a:rPr>
              <a:t>년대 및 </a:t>
            </a:r>
            <a:r>
              <a:rPr lang="en-US" altLang="ko-KR" sz="1200" dirty="0">
                <a:latin typeface="+mn-ea"/>
              </a:rPr>
              <a:t>1970</a:t>
            </a:r>
            <a:r>
              <a:rPr lang="ko-KR" altLang="en-US" sz="1200" dirty="0">
                <a:latin typeface="+mn-ea"/>
              </a:rPr>
              <a:t>년대에 태어난 직원의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사원번호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사원명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생년월일을 출력</a:t>
            </a:r>
            <a:r>
              <a:rPr lang="ko-KR" altLang="en-US" sz="1200" dirty="0">
                <a:latin typeface="+mn-ea"/>
              </a:rPr>
              <a:t>함</a:t>
            </a:r>
            <a:endParaRPr lang="en-US" altLang="ko-KR" sz="1200" dirty="0">
              <a:latin typeface="+mn-ea"/>
            </a:endParaRPr>
          </a:p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중복되는 행을 모두 출력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즉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중복 된 것도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그대로 보여줌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8857518" y="2091646"/>
            <a:ext cx="219734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총 </a:t>
            </a:r>
            <a:r>
              <a:rPr lang="en-US" altLang="ko-KR" sz="1200" dirty="0" smtClean="0">
                <a:latin typeface="+mn-ea"/>
              </a:rPr>
              <a:t>8</a:t>
            </a:r>
            <a:r>
              <a:rPr lang="ko-KR" altLang="en-US" sz="1200" dirty="0" smtClean="0">
                <a:latin typeface="+mn-ea"/>
              </a:rPr>
              <a:t>건의 레코드 출력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결과 집합이 정렬되어 있음</a:t>
            </a:r>
            <a:endParaRPr lang="en-US" altLang="ko-KR" sz="12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8857518" y="5197635"/>
            <a:ext cx="243180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총 </a:t>
            </a:r>
            <a:r>
              <a:rPr lang="en-US" altLang="ko-KR" sz="1200" dirty="0" smtClean="0">
                <a:latin typeface="+mn-ea"/>
              </a:rPr>
              <a:t>8</a:t>
            </a:r>
            <a:r>
              <a:rPr lang="ko-KR" altLang="en-US" sz="1200" dirty="0" smtClean="0">
                <a:latin typeface="+mn-ea"/>
              </a:rPr>
              <a:t>건의 레코드 출력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결과 집합이 정렬되어 있지 않음</a:t>
            </a:r>
            <a:endParaRPr lang="en-US" altLang="ko-KR" sz="12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677" y="1365532"/>
            <a:ext cx="2286000" cy="1905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677" y="4452554"/>
            <a:ext cx="2286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7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4711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UNION &amp; UNION ALL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중복 행 실습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집합 연산자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0675" y="660486"/>
            <a:ext cx="454395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A.EMP_NM, A.BIRTH_DE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A.BIRTH_DE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'19600101'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'19691231'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UNION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ALL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A.EMP_NM, A.BIRTH_DE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A.BIRTH_DE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'19700101'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'197901231'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427" y="1348172"/>
            <a:ext cx="1545996" cy="188536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6215427" y="659637"/>
            <a:ext cx="557652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생년월일이 </a:t>
            </a:r>
            <a:r>
              <a:rPr lang="en-US" altLang="ko-KR" sz="1200" dirty="0">
                <a:latin typeface="+mn-ea"/>
              </a:rPr>
              <a:t>1960</a:t>
            </a:r>
            <a:r>
              <a:rPr lang="ko-KR" altLang="en-US" sz="1200" dirty="0">
                <a:latin typeface="+mn-ea"/>
              </a:rPr>
              <a:t>년대 및 </a:t>
            </a:r>
            <a:r>
              <a:rPr lang="en-US" altLang="ko-KR" sz="1200" dirty="0">
                <a:latin typeface="+mn-ea"/>
              </a:rPr>
              <a:t>1970</a:t>
            </a:r>
            <a:r>
              <a:rPr lang="ko-KR" altLang="en-US" sz="1200" dirty="0">
                <a:latin typeface="+mn-ea"/>
              </a:rPr>
              <a:t>년대에 태어난 직원의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사원명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생년월일을 출력</a:t>
            </a:r>
            <a:r>
              <a:rPr lang="ko-KR" altLang="en-US" sz="1200" dirty="0">
                <a:latin typeface="+mn-ea"/>
              </a:rPr>
              <a:t>함</a:t>
            </a:r>
            <a:endParaRPr lang="en-US" altLang="ko-KR" sz="1200" dirty="0">
              <a:latin typeface="+mn-ea"/>
            </a:endParaRPr>
          </a:p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동명이인으로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"</a:t>
            </a:r>
            <a:r>
              <a:rPr lang="ko-KR" altLang="en-US" sz="1200" dirty="0" err="1" smtClean="0">
                <a:solidFill>
                  <a:srgbClr val="0000FF"/>
                </a:solidFill>
                <a:latin typeface="+mn-ea"/>
              </a:rPr>
              <a:t>이관심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"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이라는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직원이 중복</a:t>
            </a:r>
            <a:r>
              <a:rPr lang="ko-KR" altLang="en-US" sz="1200" dirty="0">
                <a:latin typeface="+mn-ea"/>
              </a:rPr>
              <a:t>된 것을 </a:t>
            </a:r>
            <a:r>
              <a:rPr lang="ko-KR" altLang="en-US" sz="1200" dirty="0" smtClean="0">
                <a:latin typeface="+mn-ea"/>
              </a:rPr>
              <a:t>알 수 </a:t>
            </a:r>
            <a:r>
              <a:rPr lang="ko-KR" altLang="en-US" sz="1200" dirty="0">
                <a:latin typeface="+mn-ea"/>
              </a:rPr>
              <a:t>있음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"</a:t>
            </a:r>
            <a:r>
              <a:rPr lang="ko-KR" altLang="en-US" sz="1200" dirty="0" err="1" smtClean="0">
                <a:solidFill>
                  <a:srgbClr val="0000FF"/>
                </a:solidFill>
                <a:latin typeface="+mn-ea"/>
              </a:rPr>
              <a:t>이관심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"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이라는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2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명의 직원은 이름과 생년월일까지 모두 같음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90675" y="3500781"/>
            <a:ext cx="454395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A.EMP_NM, A.BIRTH_DE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A.BIRTH_DE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'19600101'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'19691231'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UNION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A.EMP_NM, A.BIRTH_DE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A.BIRTH_DE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'19700101'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'197901231'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789" y="4394672"/>
            <a:ext cx="1545996" cy="167797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6235939" y="3500781"/>
            <a:ext cx="4811597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생년월일이 </a:t>
            </a:r>
            <a:r>
              <a:rPr lang="en-US" altLang="ko-KR" sz="1200" dirty="0">
                <a:latin typeface="+mn-ea"/>
              </a:rPr>
              <a:t>1960</a:t>
            </a:r>
            <a:r>
              <a:rPr lang="ko-KR" altLang="en-US" sz="1200" dirty="0">
                <a:latin typeface="+mn-ea"/>
              </a:rPr>
              <a:t>년대 및 </a:t>
            </a:r>
            <a:r>
              <a:rPr lang="en-US" altLang="ko-KR" sz="1200" dirty="0">
                <a:latin typeface="+mn-ea"/>
              </a:rPr>
              <a:t>1970</a:t>
            </a:r>
            <a:r>
              <a:rPr lang="ko-KR" altLang="en-US" sz="1200" dirty="0">
                <a:latin typeface="+mn-ea"/>
              </a:rPr>
              <a:t>년대에 태어난 직원의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사원명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생년월일을 출력</a:t>
            </a:r>
            <a:r>
              <a:rPr lang="ko-KR" altLang="en-US" sz="1200" dirty="0">
                <a:latin typeface="+mn-ea"/>
              </a:rPr>
              <a:t>함</a:t>
            </a:r>
            <a:endParaRPr lang="en-US" altLang="ko-KR" sz="1200" dirty="0">
              <a:latin typeface="+mn-ea"/>
            </a:endParaRPr>
          </a:p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동명이인인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"</a:t>
            </a:r>
            <a:r>
              <a:rPr lang="ko-KR" altLang="en-US" sz="1200" dirty="0" err="1" smtClean="0">
                <a:solidFill>
                  <a:srgbClr val="0000FF"/>
                </a:solidFill>
                <a:latin typeface="+mn-ea"/>
              </a:rPr>
              <a:t>이관심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"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직원은 중복된 행이 제거되는 과정에서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한 건으로만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보여짐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7787785" y="2137236"/>
            <a:ext cx="243180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총 </a:t>
            </a:r>
            <a:r>
              <a:rPr lang="en-US" altLang="ko-KR" sz="1200" dirty="0" smtClean="0">
                <a:latin typeface="+mn-ea"/>
              </a:rPr>
              <a:t>8</a:t>
            </a:r>
            <a:r>
              <a:rPr lang="ko-KR" altLang="en-US" sz="1200" dirty="0" smtClean="0">
                <a:latin typeface="+mn-ea"/>
              </a:rPr>
              <a:t>건의 레코드 출력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결과 집합이 정렬되어 있지 않음</a:t>
            </a:r>
            <a:endParaRPr lang="en-US" altLang="ko-KR" sz="12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7894946" y="5002824"/>
            <a:ext cx="219734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총 </a:t>
            </a:r>
            <a:r>
              <a:rPr lang="en-US" altLang="ko-KR" sz="1200" dirty="0" smtClean="0">
                <a:latin typeface="+mn-ea"/>
              </a:rPr>
              <a:t>7</a:t>
            </a:r>
            <a:r>
              <a:rPr lang="ko-KR" altLang="en-US" sz="1200" dirty="0" smtClean="0">
                <a:latin typeface="+mn-ea"/>
              </a:rPr>
              <a:t>건의 레코드 출력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결과 집합이 정렬되어 있음</a:t>
            </a:r>
            <a:endParaRPr lang="en-US" altLang="ko-KR" sz="12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460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2514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INTERSECT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실습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집합 연산자</a:t>
            </a:r>
            <a:endParaRPr lang="en-US" altLang="ko-KR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04951" y="660486"/>
            <a:ext cx="5105400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A.EMP_NO, A.EMP_NM, A.ADDR, B.CERTI_CD, C.CERTI_NM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, TB_EMP_CERTI B, TB_CERTI C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= B.EMP_NO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B.CERTI_CD = C.CERTI_CD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C.CERTI_NM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'SQLD'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INTERSECT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A.EMP_NO, A.EMP_NM, A.ADDR, B.CERTI_CD, C.CERTI_NM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, TB_EMP_CERTI B, TB_CERTI C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= B.EMP_NO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B.CERTI_CD = C.CERTI_CD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A.ADDR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'%</a:t>
            </a:r>
            <a:r>
              <a:rPr lang="ko-KR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용인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%'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6724653" y="660486"/>
            <a:ext cx="390525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SQLD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자격증을 보유하면서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용인시에 사는 직원을 추출</a:t>
            </a:r>
            <a:r>
              <a:rPr lang="ko-KR" altLang="en-US" sz="1200" dirty="0">
                <a:latin typeface="+mn-ea"/>
              </a:rPr>
              <a:t>함</a:t>
            </a:r>
            <a:endParaRPr lang="en-US" altLang="ko-KR" sz="12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04950" y="3815089"/>
            <a:ext cx="4648200" cy="1785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A.EMP_NO, A.EMP_NM, A.ADDR, B.CERTI_CD, C.CERTI_NM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, TB_EMP_CERTI B, TB_CERTI C 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= B.EMP_NO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B.CERTI_CD = C.CERTI_CD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C.CERTI_NM =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'SQLD'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EXISTS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1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sz="11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TB_EMP K </a:t>
            </a:r>
            <a:endParaRPr lang="en-US" altLang="ko-KR" sz="11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sz="11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K.EMP_NO = A.EMP_NO </a:t>
            </a:r>
            <a:endParaRPr lang="en-US" altLang="ko-KR" sz="11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K.ADDR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'%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용인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%'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1504950" y="3506157"/>
            <a:ext cx="405765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INTERSECT </a:t>
            </a:r>
            <a:r>
              <a:rPr lang="ko-KR" altLang="en-US" sz="1200" dirty="0">
                <a:latin typeface="+mn-ea"/>
              </a:rPr>
              <a:t>연산은 아래의 </a:t>
            </a:r>
            <a:r>
              <a:rPr lang="en-US" altLang="ko-KR" sz="1200" dirty="0">
                <a:latin typeface="+mn-ea"/>
              </a:rPr>
              <a:t>SQL</a:t>
            </a:r>
            <a:r>
              <a:rPr lang="ko-KR" altLang="en-US" sz="1200" dirty="0">
                <a:latin typeface="+mn-ea"/>
              </a:rPr>
              <a:t>문과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결과 집합이 동일</a:t>
            </a:r>
            <a:r>
              <a:rPr lang="ko-KR" altLang="en-US" sz="1200" dirty="0">
                <a:latin typeface="+mn-ea"/>
              </a:rPr>
              <a:t>함</a:t>
            </a:r>
            <a:endParaRPr lang="en-US" altLang="ko-KR" sz="12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48400" y="3815089"/>
            <a:ext cx="501015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A.EMP_NO, A.EMP_NM, A.ADDR, B.CERTI_CD, C.CERTI_NM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TB_EMP A , TB_EMP_CERTI B, TB_CERTI C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A.EMP_NO = B.EMP_NO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AND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B.CERTI_CD = C.CERTI_CD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AND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C.CERTI_NM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'SQLD'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AND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A.ADDR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'%</a:t>
            </a:r>
            <a:r>
              <a:rPr lang="ko-KR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용인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%'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2861466"/>
            <a:ext cx="60102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2446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MINUS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연산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실습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집합 연산자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04950" y="660486"/>
            <a:ext cx="5362575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A.EMP_NO, A.EMP_NM, A.SEX_CD, A.DEPT_CD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MINUS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A.EMP_NO, A.EMP_NM, A.SEX_CD, A.DEPT_CD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'100001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MINUS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A.EMP_NO, A.EMP_NM, A.SEX_CD, A.DEPT_CD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'100002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MINUS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A.EMP_NO, A.EMP_NM, A.SEX_CD, A.DEPT_CD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'100003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MINUS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A.EMP_NO, A.EMP_NM, A.SEX_CD, A.DEPT_CD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A.SEX_CD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'1'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938" y="1906981"/>
            <a:ext cx="4927963" cy="37025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7013938" y="660486"/>
            <a:ext cx="355228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전체 직원에서 </a:t>
            </a:r>
            <a:endParaRPr lang="en-US" altLang="ko-KR" sz="12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부서 코드가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"100001"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인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직원들을 집합에서 제외</a:t>
            </a:r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부서 코드가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"100002"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인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직원들을 집합에서 제외</a:t>
            </a:r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부서 코드가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"100003"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인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직원들을 집합에서 제외</a:t>
            </a:r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그 </a:t>
            </a:r>
            <a:r>
              <a:rPr lang="ko-KR" altLang="en-US" sz="1200" dirty="0" smtClean="0">
                <a:latin typeface="+mn-ea"/>
              </a:rPr>
              <a:t>상태에서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성별이 남성인 직원들을 집합에서제외</a:t>
            </a:r>
            <a:endParaRPr lang="en-US" altLang="ko-KR" sz="12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953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4-3. </a:t>
            </a:r>
            <a:r>
              <a:rPr lang="ko-KR" altLang="en-US" sz="5400" dirty="0" smtClean="0"/>
              <a:t>계층 형 </a:t>
            </a:r>
            <a:r>
              <a:rPr lang="ko-KR" altLang="en-US" sz="5400" dirty="0"/>
              <a:t>질의와 </a:t>
            </a:r>
            <a:r>
              <a:rPr lang="en-US" altLang="ko-KR" sz="5400" dirty="0" smtClean="0"/>
              <a:t>SELF</a:t>
            </a:r>
            <a:r>
              <a:rPr lang="ko-KR" altLang="en-US" sz="5400" dirty="0" smtClean="0"/>
              <a:t> </a:t>
            </a:r>
            <a:r>
              <a:rPr lang="ko-KR" altLang="en-US" sz="5400" dirty="0"/>
              <a:t>조인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04. SQL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49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1614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rgbClr val="000000"/>
                </a:solidFill>
                <a:latin typeface="Noto Sans CJK KR Bold (본문)"/>
              </a:rPr>
              <a:t>계층형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 질의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79350" y="680291"/>
            <a:ext cx="9393449" cy="6093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테이블에 </a:t>
            </a:r>
            <a:r>
              <a:rPr lang="ko-KR" altLang="en-US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계층 형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데이터가 존재하는 경우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데이터를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조회하기 위해서 </a:t>
            </a:r>
            <a:r>
              <a:rPr lang="ko-KR" altLang="en-US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계층 형 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질의</a:t>
            </a:r>
            <a:r>
              <a:rPr lang="en-US" altLang="ko-KR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(Hierarchical Query)</a:t>
            </a: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를 </a:t>
            </a:r>
            <a:r>
              <a:rPr lang="ko-KR" altLang="en-US" sz="14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사용</a:t>
            </a:r>
            <a:endParaRPr lang="en-US" altLang="ko-KR" sz="1400" b="1" dirty="0" smtClean="0">
              <a:solidFill>
                <a:srgbClr val="0000FF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 smtClean="0">
                <a:latin typeface="Noto Sans Mono CJK KR Bold" panose="020B0800000000000000" pitchFamily="34" charset="-127"/>
              </a:rPr>
              <a:t>계층 형 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데이터란 </a:t>
            </a:r>
            <a:r>
              <a:rPr lang="ko-KR" altLang="en-US" sz="14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동일 테이블에 계층적으로 상위와 하위 데이터가 포함된 데이터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를 말한다</a:t>
            </a:r>
            <a:r>
              <a:rPr lang="en-US" altLang="ko-KR" sz="1400" dirty="0">
                <a:latin typeface="Noto Sans Mono CJK KR Bold" panose="020B0800000000000000" pitchFamily="34" charset="-127"/>
              </a:rPr>
              <a:t>.</a:t>
            </a:r>
            <a:endParaRPr lang="ko-KR" altLang="en-US" sz="1400" dirty="0">
              <a:latin typeface="Noto Sans Mono CJK KR Bold" panose="020B0800000000000000" pitchFamily="34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 smtClean="0">
                <a:latin typeface="+mn-ea"/>
              </a:rPr>
              <a:t>계층 형 질의와 </a:t>
            </a:r>
            <a:r>
              <a:rPr lang="en-US" altLang="ko-KR" dirty="0" smtClean="0">
                <a:latin typeface="+mn-ea"/>
              </a:rPr>
              <a:t>SELF </a:t>
            </a:r>
            <a:r>
              <a:rPr lang="ko-KR" altLang="en-US" dirty="0" smtClean="0">
                <a:latin typeface="+mn-ea"/>
              </a:rPr>
              <a:t>조인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94" y="1309494"/>
            <a:ext cx="2180952" cy="293333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760325" y="4262632"/>
            <a:ext cx="1354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Noto Sans Mono CJK KR Bold" panose="020B0800000000000000" pitchFamily="34" charset="-127"/>
              </a:rPr>
              <a:t>순환 관계 모델</a:t>
            </a:r>
            <a:endParaRPr lang="ko-KR" altLang="en-US" sz="1400" dirty="0"/>
          </a:p>
        </p:txBody>
      </p:sp>
      <p:grpSp>
        <p:nvGrpSpPr>
          <p:cNvPr id="71" name="그룹 70"/>
          <p:cNvGrpSpPr/>
          <p:nvPr/>
        </p:nvGrpSpPr>
        <p:grpSpPr>
          <a:xfrm>
            <a:off x="4618836" y="1798079"/>
            <a:ext cx="2866337" cy="1952624"/>
            <a:chOff x="4708845" y="2057401"/>
            <a:chExt cx="3882705" cy="2645001"/>
          </a:xfrm>
        </p:grpSpPr>
        <p:sp>
          <p:nvSpPr>
            <p:cNvPr id="10" name="타원 9"/>
            <p:cNvSpPr/>
            <p:nvPr/>
          </p:nvSpPr>
          <p:spPr>
            <a:xfrm>
              <a:off x="5861370" y="2057401"/>
              <a:ext cx="606105" cy="68158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62" name="타원 61"/>
            <p:cNvSpPr/>
            <p:nvPr/>
          </p:nvSpPr>
          <p:spPr>
            <a:xfrm>
              <a:off x="4708845" y="2894943"/>
              <a:ext cx="606105" cy="68158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7023420" y="2894943"/>
              <a:ext cx="606105" cy="68158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6074415" y="4020817"/>
              <a:ext cx="606105" cy="68158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sp>
          <p:nvSpPr>
            <p:cNvPr id="65" name="타원 64"/>
            <p:cNvSpPr/>
            <p:nvPr/>
          </p:nvSpPr>
          <p:spPr>
            <a:xfrm>
              <a:off x="7985445" y="4020817"/>
              <a:ext cx="606105" cy="68158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</a:t>
              </a:r>
              <a:endParaRPr lang="ko-KR" altLang="en-US" dirty="0"/>
            </a:p>
          </p:txBody>
        </p:sp>
        <p:cxnSp>
          <p:nvCxnSpPr>
            <p:cNvPr id="12" name="직선 화살표 연결선 11"/>
            <p:cNvCxnSpPr>
              <a:stCxn id="10" idx="3"/>
              <a:endCxn id="62" idx="7"/>
            </p:cNvCxnSpPr>
            <p:nvPr/>
          </p:nvCxnSpPr>
          <p:spPr>
            <a:xfrm flipH="1">
              <a:off x="5226188" y="2639170"/>
              <a:ext cx="723944" cy="355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10" idx="5"/>
              <a:endCxn id="63" idx="1"/>
            </p:cNvCxnSpPr>
            <p:nvPr/>
          </p:nvCxnSpPr>
          <p:spPr>
            <a:xfrm>
              <a:off x="6378713" y="2639170"/>
              <a:ext cx="733469" cy="355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63" idx="3"/>
              <a:endCxn id="64" idx="7"/>
            </p:cNvCxnSpPr>
            <p:nvPr/>
          </p:nvCxnSpPr>
          <p:spPr>
            <a:xfrm flipH="1">
              <a:off x="6591758" y="3476712"/>
              <a:ext cx="520424" cy="64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63" idx="5"/>
              <a:endCxn id="65" idx="1"/>
            </p:cNvCxnSpPr>
            <p:nvPr/>
          </p:nvCxnSpPr>
          <p:spPr>
            <a:xfrm>
              <a:off x="7540763" y="3476712"/>
              <a:ext cx="533444" cy="64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직사각형 71"/>
          <p:cNvSpPr/>
          <p:nvPr/>
        </p:nvSpPr>
        <p:spPr>
          <a:xfrm>
            <a:off x="5225286" y="4242827"/>
            <a:ext cx="11897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Noto Sans Mono CJK KR Bold" panose="020B0800000000000000" pitchFamily="34" charset="-127"/>
              </a:rPr>
              <a:t>계층 형 구조</a:t>
            </a:r>
            <a:endParaRPr lang="ko-KR" altLang="en-US" sz="1400" dirty="0"/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188231"/>
              </p:ext>
            </p:extLst>
          </p:nvPr>
        </p:nvGraphicFramePr>
        <p:xfrm>
          <a:off x="8819791" y="1563182"/>
          <a:ext cx="17034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745">
                  <a:extLst>
                    <a:ext uri="{9D8B030D-6E8A-4147-A177-3AD203B41FA5}">
                      <a16:colId xmlns:a16="http://schemas.microsoft.com/office/drawing/2014/main" val="1862190717"/>
                    </a:ext>
                  </a:extLst>
                </a:gridCol>
                <a:gridCol w="851745">
                  <a:extLst>
                    <a:ext uri="{9D8B030D-6E8A-4147-A177-3AD203B41FA5}">
                      <a16:colId xmlns:a16="http://schemas.microsoft.com/office/drawing/2014/main" val="421474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61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99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56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3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417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05808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9121545" y="4242826"/>
            <a:ext cx="10999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Noto Sans Mono CJK KR Bold" panose="020B0800000000000000" pitchFamily="34" charset="-127"/>
              </a:rPr>
              <a:t>샘플 데이터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529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2568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오라클 계층 형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SQL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계층 형 질의와 </a:t>
            </a:r>
            <a:r>
              <a:rPr lang="en-US" altLang="ko-KR" dirty="0">
                <a:latin typeface="+mn-ea"/>
              </a:rPr>
              <a:t>SELF </a:t>
            </a:r>
            <a:r>
              <a:rPr lang="ko-KR" altLang="en-US" dirty="0">
                <a:latin typeface="+mn-ea"/>
              </a:rPr>
              <a:t>조인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090727"/>
              </p:ext>
            </p:extLst>
          </p:nvPr>
        </p:nvGraphicFramePr>
        <p:xfrm>
          <a:off x="1523810" y="660486"/>
          <a:ext cx="10460390" cy="33267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68218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7192172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400626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조회하고자 하는 칼럼을 지정한다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TABLE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 테이블을 지정한다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모든 전개를 수행한 후에 지정된 조건을 만족하는 데이터만 추출한다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.(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필터링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2757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START WITH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계층 구조 전개의 시작 위치를 지정하는 구문이다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즉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루트 데이터를 지정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66180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CONNECT BY [NOCYCLE] [PRIOR] A AND B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CONNECT BY</a:t>
                      </a: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절은 다음에 전개될 자식 데이터를 지정하는 구문이다</a:t>
                      </a: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PRIOR (PK) = (FK) </a:t>
                      </a:r>
                      <a:r>
                        <a:rPr lang="ko-KR" altLang="en-US" sz="1200" kern="12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형태를 사용하면 계층구조에서 부모 데이터에서 자식 데이터</a:t>
                      </a:r>
                      <a:r>
                        <a:rPr lang="en-US" altLang="ko-KR" sz="1200" kern="12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부모 → 자식</a:t>
                      </a:r>
                      <a:r>
                        <a:rPr lang="en-US" altLang="ko-KR" sz="1200" kern="12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kern="12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방향으로 전개하는 순방향 전개를 한다</a:t>
                      </a:r>
                      <a:r>
                        <a:rPr lang="en-US" altLang="ko-KR" sz="1200" kern="12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PRIOR (FK) = (PK) </a:t>
                      </a:r>
                      <a:r>
                        <a:rPr lang="ko-KR" altLang="en-US" sz="1200" kern="12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형태를 사용하면 반대로 자식 데이터에서 부모 데이터</a:t>
                      </a:r>
                      <a:r>
                        <a:rPr lang="en-US" altLang="ko-KR" sz="1200" kern="12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자식 →부모</a:t>
                      </a:r>
                      <a:r>
                        <a:rPr lang="en-US" altLang="ko-KR" sz="1200" kern="12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kern="12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방향으로 전개하는 역방향 전개를 한다</a:t>
                      </a:r>
                      <a:r>
                        <a:rPr lang="en-US" altLang="ko-KR" sz="1200" kern="12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NOCYCLE</a:t>
                      </a: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추가하면 사이클이 발생한 이후의 데이터는 전개하지 않는다</a:t>
                      </a:r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678107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ORDER SIBLINGS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BY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칼럼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형제 노드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LEVEL)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사이에서 정렬을 수행한다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027860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390649" y="4095343"/>
            <a:ext cx="4121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계층 형 질의에서 사용되는 가상 칼럼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270487"/>
              </p:ext>
            </p:extLst>
          </p:nvPr>
        </p:nvGraphicFramePr>
        <p:xfrm>
          <a:off x="1523810" y="4464675"/>
          <a:ext cx="7543990" cy="164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15668">
                  <a:extLst>
                    <a:ext uri="{9D8B030D-6E8A-4147-A177-3AD203B41FA5}">
                      <a16:colId xmlns:a16="http://schemas.microsoft.com/office/drawing/2014/main" val="2821569801"/>
                    </a:ext>
                  </a:extLst>
                </a:gridCol>
                <a:gridCol w="5628322">
                  <a:extLst>
                    <a:ext uri="{9D8B030D-6E8A-4147-A177-3AD203B41FA5}">
                      <a16:colId xmlns:a16="http://schemas.microsoft.com/office/drawing/2014/main" val="10727789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437879"/>
                  </a:ext>
                </a:extLst>
              </a:tr>
              <a:tr h="400626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루트데이터면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</a:t>
                      </a:r>
                    </a:p>
                    <a:p>
                      <a:pPr marL="171450" indent="-171450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 하위 데이터 면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</a:p>
                    <a:p>
                      <a:pPr marL="171450" indent="-171450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하위데이터가 있을 때마다 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씩 증가</a:t>
                      </a:r>
                      <a:endParaRPr lang="en-US" altLang="ko-KR" sz="1200" kern="12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165020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CONNECT_BY_ISLEAF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전개과정에서 해당 데이터가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리프 데이터 이면 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1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그렇지 않으면 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kern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90765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CONNECT_BY_ISCYCLE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전개과정에서 자식을 갖는데 해당 데이터가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조상으로서 존재하면 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그렇지않으면 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kern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779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70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2357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계층 형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SQL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실습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계층 형 질의와 </a:t>
            </a:r>
            <a:r>
              <a:rPr lang="en-US" altLang="ko-KR" dirty="0">
                <a:latin typeface="+mn-ea"/>
              </a:rPr>
              <a:t>SELF </a:t>
            </a:r>
            <a:r>
              <a:rPr lang="ko-KR" altLang="en-US" dirty="0">
                <a:latin typeface="+mn-ea"/>
              </a:rPr>
              <a:t>조인</a:t>
            </a:r>
            <a:endParaRPr lang="en-US" altLang="ko-KR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47825" y="660486"/>
            <a:ext cx="6524626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LEVEL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LVL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LPAD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*(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LEVEL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))|| EMP_NO ||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'('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|| EMP_NM ||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')'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조직인원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A.DEPT_CD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B.DEPT_NM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CONNECT_BY_ISLEAF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A, TB_DEPT B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= B.DEPT_CD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A.DIRECT_MANAGER_EMP_NO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CONNECT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PRIOR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A.EMP_NO = A.DIRECT_MANAGER_EMP_NO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1647825" y="2877542"/>
            <a:ext cx="4191000" cy="9787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관리자사원번호가 널인 값을 첫 시작 값</a:t>
            </a:r>
            <a:r>
              <a:rPr lang="ko-KR" altLang="en-US" sz="1200" dirty="0">
                <a:latin typeface="+mn-ea"/>
              </a:rPr>
              <a:t>으로 하였음</a:t>
            </a:r>
            <a:endParaRPr lang="en-US" altLang="ko-KR" sz="12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PRIOR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자식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=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부모 순으로 순방향 전개</a:t>
            </a:r>
            <a:r>
              <a:rPr lang="ko-KR" altLang="en-US" sz="1200" dirty="0">
                <a:latin typeface="+mn-ea"/>
              </a:rPr>
              <a:t>를 하였음</a:t>
            </a:r>
            <a:endParaRPr lang="en-US" altLang="ko-KR" sz="12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CONNECT _BY_ISLEAFT</a:t>
            </a:r>
            <a:r>
              <a:rPr lang="ko-KR" altLang="en-US" sz="1200" dirty="0">
                <a:latin typeface="+mn-ea"/>
              </a:rPr>
              <a:t>를 이용해서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LEAF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노드인 경우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을 출력</a:t>
            </a:r>
            <a:r>
              <a:rPr lang="ko-KR" altLang="en-US" sz="1200" dirty="0">
                <a:latin typeface="+mn-ea"/>
              </a:rPr>
              <a:t>함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672" y="1769070"/>
            <a:ext cx="56864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5239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계층 형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SQL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실습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– START WITH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의 변경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계층 형 질의와 </a:t>
            </a:r>
            <a:r>
              <a:rPr lang="en-US" altLang="ko-KR" dirty="0">
                <a:latin typeface="+mn-ea"/>
              </a:rPr>
              <a:t>SELF </a:t>
            </a:r>
            <a:r>
              <a:rPr lang="ko-KR" altLang="en-US" dirty="0">
                <a:latin typeface="+mn-ea"/>
              </a:rPr>
              <a:t>조인</a:t>
            </a:r>
            <a:endParaRPr lang="en-US" altLang="ko-KR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1647823" y="2744192"/>
            <a:ext cx="4229101" cy="9787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사원명이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이경오인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행을 처음으로 시작</a:t>
            </a:r>
            <a:r>
              <a:rPr lang="ko-KR" altLang="en-US" sz="1200" dirty="0">
                <a:latin typeface="+mn-ea"/>
              </a:rPr>
              <a:t>함</a:t>
            </a:r>
            <a:endParaRPr lang="en-US" altLang="ko-KR" sz="12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RIOR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자식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=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부모 순으로 순방향 전개</a:t>
            </a:r>
            <a:r>
              <a:rPr lang="ko-KR" altLang="en-US" sz="1200" dirty="0">
                <a:latin typeface="+mn-ea"/>
              </a:rPr>
              <a:t>를 하였음</a:t>
            </a:r>
            <a:endParaRPr lang="en-US" altLang="ko-KR" sz="12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CONNECT _BY_ISLEAFT</a:t>
            </a:r>
            <a:r>
              <a:rPr lang="ko-KR" altLang="en-US" sz="1200" dirty="0">
                <a:latin typeface="+mn-ea"/>
              </a:rPr>
              <a:t>를 이용해서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LEAF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노드인 경우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을 출력</a:t>
            </a:r>
            <a:r>
              <a:rPr lang="ko-KR" altLang="en-US" sz="1200" dirty="0">
                <a:latin typeface="+mn-ea"/>
              </a:rPr>
              <a:t>함</a:t>
            </a:r>
            <a:endParaRPr lang="en-US" altLang="ko-KR" sz="12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7823" y="697660"/>
            <a:ext cx="6524627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LEVEL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LVL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LPAD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*(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LEVEL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))|| EMP_NO ||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'('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|| EMP_NM ||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')'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조직인원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A.DEPT_CD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B.DEPT_NM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CONNECT_BY_ISLEAF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A, TB_DEPT B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= B.DEPT_CD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A.EMP_NM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이경오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CONNECT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PRIOR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= A.DIRECT_MANAGER_EMP_NO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818" y="2744192"/>
            <a:ext cx="50292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0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6177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계층형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SQL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실습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– CONNECT_BY_ROOT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의 사용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계층 형 질의와 </a:t>
            </a:r>
            <a:r>
              <a:rPr lang="en-US" altLang="ko-KR" dirty="0">
                <a:latin typeface="+mn-ea"/>
              </a:rPr>
              <a:t>SELF </a:t>
            </a:r>
            <a:r>
              <a:rPr lang="ko-KR" altLang="en-US" dirty="0">
                <a:latin typeface="+mn-ea"/>
              </a:rPr>
              <a:t>조인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47823" y="707241"/>
            <a:ext cx="735330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LEVEL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LVL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LPAD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*(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LEVEL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))|| EMP_NO ||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'('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|| EMP_NM ||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')'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조직인원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A.DEPT_CD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B.DEPT_NM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CONNECT_BY_ISLEAF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CONNECT_BY_ROOT A.EMP_NO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최상위관리자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A, TB_DEPT B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= B.DEPT_CD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A.DIRECT_MANAGER_EMP_NO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CONNECT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PRIOR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=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A.DIRECT_MANAGER_EMP_NO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7038973" y="1417869"/>
            <a:ext cx="4743452" cy="9787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최고관리자를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START WITH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로 시작함</a:t>
            </a:r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PRIOR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자식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=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부모 순으로 순방향 </a:t>
            </a:r>
            <a:r>
              <a:rPr lang="ko-KR" altLang="en-US" sz="1200" dirty="0">
                <a:latin typeface="+mn-ea"/>
              </a:rPr>
              <a:t>전개를 하였음</a:t>
            </a:r>
            <a:endParaRPr lang="en-US" altLang="ko-KR" sz="12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CONNECT _BY_ISLEAFT</a:t>
            </a:r>
            <a:r>
              <a:rPr lang="ko-KR" altLang="en-US" sz="1200" dirty="0">
                <a:latin typeface="+mn-ea"/>
              </a:rPr>
              <a:t>를 이용해서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LEAF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노드인 경우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을 출력</a:t>
            </a:r>
            <a:r>
              <a:rPr lang="ko-KR" altLang="en-US" sz="1200" dirty="0">
                <a:latin typeface="+mn-ea"/>
              </a:rPr>
              <a:t>함</a:t>
            </a:r>
            <a:endParaRPr lang="en-US" altLang="ko-KR" sz="12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CONNECT_BY_ROOT</a:t>
            </a:r>
            <a:r>
              <a:rPr lang="ko-KR" altLang="en-US" sz="1200" dirty="0">
                <a:latin typeface="+mn-ea"/>
              </a:rPr>
              <a:t>를 이용하여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최상위 관리자를 출력</a:t>
            </a:r>
            <a:r>
              <a:rPr lang="ko-KR" altLang="en-US" sz="1200" dirty="0">
                <a:latin typeface="+mn-ea"/>
              </a:rPr>
              <a:t>함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3" y="2692988"/>
            <a:ext cx="64865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7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3724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순수 관계 연산자와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SQL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의 비교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표준 조인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433894"/>
              </p:ext>
            </p:extLst>
          </p:nvPr>
        </p:nvGraphicFramePr>
        <p:xfrm>
          <a:off x="1542860" y="660486"/>
          <a:ext cx="9516750" cy="22660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9489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1949768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  <a:gridCol w="5817493">
                  <a:extLst>
                    <a:ext uri="{9D8B030D-6E8A-4147-A177-3AD203B41FA5}">
                      <a16:colId xmlns:a16="http://schemas.microsoft.com/office/drawing/2014/main" val="39265414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 집합 연산자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SQL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400626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연산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절로 구현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연산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문장에서는 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WHERE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절 기능으로 구현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되었다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PROJECT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PROJECT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연산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문장에서는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ELECT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절의 칼럼 선택 기능으로 구현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되었다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(NATURAL) JOIN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다양한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JOIN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기능으로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JOIN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연산은 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WHERE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절의 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INNER JOIN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조건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함께 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절의 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NATURAL JOIN, INNER JOIN, OUTER JOIN, USING </a:t>
                      </a:r>
                      <a:r>
                        <a:rPr lang="ko-KR" altLang="en-US" sz="1200" kern="120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조건절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, ON </a:t>
                      </a:r>
                      <a:r>
                        <a:rPr lang="ko-KR" altLang="en-US" sz="1200" kern="120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조건절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등으로 가장 다양하게 발전하였다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2757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DIVIDE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사용되지 않음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DIVIDE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연산은 나눗셈과 비슷한 개념으로 왼쪽의 집합을 ‘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XZ’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나누었을 때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즉 ‘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XZ’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모두 가지고 있는 ‘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A’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답이 되는 기능으로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현재 사용되지 않는다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kern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66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97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6805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계층형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SQL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실습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– SYS_CONNECT_BY_PATH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의 사용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계층 형 질의와 </a:t>
            </a:r>
            <a:r>
              <a:rPr lang="en-US" altLang="ko-KR" dirty="0">
                <a:latin typeface="+mn-ea"/>
              </a:rPr>
              <a:t>SELF </a:t>
            </a:r>
            <a:r>
              <a:rPr lang="ko-KR" altLang="en-US" dirty="0">
                <a:latin typeface="+mn-ea"/>
              </a:rPr>
              <a:t>조인</a:t>
            </a:r>
            <a:endParaRPr lang="en-US" altLang="ko-KR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73892" y="660486"/>
            <a:ext cx="6922407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LEVEL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LVL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LPAD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*(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LEVEL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))|| EMP_NO ||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'('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|| EMP_NM ||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')'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조직인원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A.DEPT_CD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B.DEPT_NM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CONNECT_BY_ISLEAF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CONNECT_BY_ROOT A.EMP_NO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최상위관리자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SYS_CONNECT_BY_PATH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(EMP_NO ||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'('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|| EMP_NM ||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')'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'/'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조직인원경로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A, TB_DEPT B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= B.DEPT_CD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A.EMP_NM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이경오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CONNECT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PRIOR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=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A.DIRECT_MANAGER_EMP_NO;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8584292" y="660486"/>
            <a:ext cx="3502933" cy="1865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사원명이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이경오인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행을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START WITH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로 시작</a:t>
            </a:r>
            <a:r>
              <a:rPr lang="ko-KR" altLang="en-US" sz="1200" dirty="0">
                <a:latin typeface="+mn-ea"/>
              </a:rPr>
              <a:t>함</a:t>
            </a:r>
            <a:endParaRPr lang="en-US" altLang="ko-KR" sz="12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PRIOR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자식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=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부모 순으로 순방향 전개</a:t>
            </a:r>
            <a:r>
              <a:rPr lang="ko-KR" altLang="en-US" sz="1200" dirty="0">
                <a:latin typeface="+mn-ea"/>
              </a:rPr>
              <a:t>를 하였음</a:t>
            </a:r>
            <a:endParaRPr lang="en-US" altLang="ko-KR" sz="12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CONNECT _BY_ISLEAFT</a:t>
            </a:r>
            <a:r>
              <a:rPr lang="ko-KR" altLang="en-US" sz="1200" dirty="0">
                <a:latin typeface="+mn-ea"/>
              </a:rPr>
              <a:t>를 이용해서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LEAF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노드인 경우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을 출력</a:t>
            </a:r>
            <a:r>
              <a:rPr lang="ko-KR" altLang="en-US" sz="1200" dirty="0">
                <a:latin typeface="+mn-ea"/>
              </a:rPr>
              <a:t>함</a:t>
            </a:r>
            <a:endParaRPr lang="en-US" altLang="ko-KR" sz="12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CONNECT_BY_ROOT</a:t>
            </a:r>
            <a:r>
              <a:rPr lang="ko-KR" altLang="en-US" sz="1200" dirty="0">
                <a:latin typeface="+mn-ea"/>
              </a:rPr>
              <a:t>를 이용하여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최상위 관리자를 출력</a:t>
            </a:r>
            <a:r>
              <a:rPr lang="ko-KR" altLang="en-US" sz="1200" dirty="0">
                <a:latin typeface="+mn-ea"/>
              </a:rPr>
              <a:t>함</a:t>
            </a:r>
            <a:endParaRPr lang="en-US" altLang="ko-KR" sz="12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SYS_CONNECT_BY_PATH </a:t>
            </a:r>
            <a:r>
              <a:rPr lang="ko-KR" altLang="en-US" sz="1200" dirty="0">
                <a:latin typeface="+mn-ea"/>
              </a:rPr>
              <a:t>함수를 이용하여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조직인원경로를 출력</a:t>
            </a:r>
            <a:r>
              <a:rPr lang="ko-KR" altLang="en-US" sz="1200" dirty="0">
                <a:latin typeface="+mn-ea"/>
              </a:rPr>
              <a:t>함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892" y="2867025"/>
            <a:ext cx="105537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5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4618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계층형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SQL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실습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– SELF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조인의 활용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계층 형 질의와 </a:t>
            </a:r>
            <a:r>
              <a:rPr lang="en-US" altLang="ko-KR" dirty="0">
                <a:latin typeface="+mn-ea"/>
              </a:rPr>
              <a:t>SELF </a:t>
            </a:r>
            <a:r>
              <a:rPr lang="ko-KR" altLang="en-US" dirty="0">
                <a:latin typeface="+mn-ea"/>
              </a:rPr>
              <a:t>조인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8689067" y="2914650"/>
            <a:ext cx="3324225" cy="16435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latin typeface="+mn-ea"/>
              </a:rPr>
              <a:t>SELF </a:t>
            </a:r>
            <a:r>
              <a:rPr lang="ko-KR" altLang="en-US" sz="1200" dirty="0" smtClean="0">
                <a:latin typeface="+mn-ea"/>
              </a:rPr>
              <a:t>조인은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동일한 테이블끼리의 조인</a:t>
            </a:r>
            <a:r>
              <a:rPr lang="ko-KR" altLang="en-US" sz="1200" dirty="0">
                <a:latin typeface="+mn-ea"/>
              </a:rPr>
              <a:t>을 의미함</a:t>
            </a:r>
            <a:endParaRPr lang="en-US" altLang="ko-KR" sz="12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latin typeface="+mn-ea"/>
              </a:rPr>
              <a:t>SELF </a:t>
            </a:r>
            <a:r>
              <a:rPr lang="ko-KR" altLang="en-US" sz="1200" dirty="0" smtClean="0">
                <a:latin typeface="+mn-ea"/>
              </a:rPr>
              <a:t>조인을 </a:t>
            </a:r>
            <a:r>
              <a:rPr lang="ko-KR" altLang="en-US" sz="1200" dirty="0">
                <a:latin typeface="+mn-ea"/>
              </a:rPr>
              <a:t>이용해서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계층 형의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데이터를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출력</a:t>
            </a:r>
            <a:r>
              <a:rPr lang="ko-KR" altLang="en-US" sz="1200" dirty="0" smtClean="0">
                <a:latin typeface="+mn-ea"/>
              </a:rPr>
              <a:t> 할 수 있음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SELF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조인 시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INNER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조인</a:t>
            </a:r>
            <a:r>
              <a:rPr lang="ko-KR" altLang="en-US" sz="1200" dirty="0" smtClean="0">
                <a:latin typeface="+mn-ea"/>
              </a:rPr>
              <a:t>을 하여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관리자가 존재하지 않는 김회장의 레코드는 결과 집합에 포함되지 않음</a:t>
            </a:r>
            <a:endParaRPr lang="en-US" altLang="ko-KR" sz="12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73893" y="725739"/>
            <a:ext cx="8675008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사원번호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A.EMP_NM </a:t>
            </a:r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사원번호</a:t>
            </a:r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A.DIRECT_MANAGER_EMP_NO </a:t>
            </a:r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관리자사원번호</a:t>
            </a:r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L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L.EMP_NO = A.DIRECT_MANAGER_EMP_NO)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관리자사원명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B.DIRECT_MANAGER_EMP_NO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차상위관리자사원번호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L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L.EMP_NO = B.DIRECT_MANAGER_EMP_NO)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차상위관리자사원명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B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(A.DIRECT_MANAGER_EMP_NO = B.EMP_NO)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 C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(A.DEPT_CD = C.DEPT_CD)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893" y="2914650"/>
            <a:ext cx="62865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6500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계층형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SQL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실습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– SELF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조인 및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OUTER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조인의 활용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계층 형 질의와 </a:t>
            </a:r>
            <a:r>
              <a:rPr lang="en-US" altLang="ko-KR" dirty="0">
                <a:latin typeface="+mn-ea"/>
              </a:rPr>
              <a:t>SELF </a:t>
            </a:r>
            <a:r>
              <a:rPr lang="ko-KR" altLang="en-US" dirty="0">
                <a:latin typeface="+mn-ea"/>
              </a:rPr>
              <a:t>조인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1685923" y="2885710"/>
            <a:ext cx="8086727" cy="31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SELF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조인을 하면서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OUTER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조인까지 </a:t>
            </a:r>
            <a:r>
              <a:rPr lang="ko-KR" altLang="en-US" sz="1200" dirty="0">
                <a:latin typeface="+mn-ea"/>
              </a:rPr>
              <a:t>하여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상위 관리자가 없어서 결과 집합에 나오지 않았던 김회장</a:t>
            </a:r>
            <a:r>
              <a:rPr lang="ko-KR" altLang="en-US" sz="1200" dirty="0">
                <a:latin typeface="+mn-ea"/>
              </a:rPr>
              <a:t>의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행까지 출력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하게 됨</a:t>
            </a:r>
            <a:endParaRPr lang="en-US" altLang="ko-KR" sz="12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85924" y="660486"/>
            <a:ext cx="8867775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사원번호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A.EMP_NM </a:t>
            </a:r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사원번호</a:t>
            </a:r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A.DIRECT_MANAGER_EMP_NO </a:t>
            </a:r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관리자사원번호</a:t>
            </a:r>
            <a:r>
              <a:rPr lang="en-US" altLang="ko-KR" sz="1200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L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L.EMP_NO = A.DIRECT_MANAGER_EMP_NO)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관리자사원명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B.DIRECT_MANAGER_EMP_NO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차상위관리자사원번호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L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L.EMP_NO = B.DIRECT_MANAGER_EMP_NO)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차상위관리자사원명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OUTER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B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(A.DIRECT_MANAGER_EMP_NO = B.EMP_NO)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 C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(A.DEPT_CD = C.DEPT_CD)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3" y="3390900"/>
            <a:ext cx="62865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4-4. </a:t>
            </a:r>
            <a:r>
              <a:rPr lang="ko-KR" altLang="en-US" sz="5400" dirty="0" smtClean="0"/>
              <a:t>서브 쿼리</a:t>
            </a:r>
            <a:endParaRPr lang="ko-KR" altLang="en-US" sz="54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04. SQL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10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1614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서브 </a:t>
            </a: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쿼리란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 smtClean="0">
                <a:latin typeface="+mn-ea"/>
              </a:rPr>
              <a:t>서브 쿼리</a:t>
            </a:r>
            <a:endParaRPr lang="en-US" altLang="ko-KR" dirty="0"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532565" y="660486"/>
            <a:ext cx="10202341" cy="367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90649" y="2069831"/>
            <a:ext cx="5343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서브 쿼리 사용시 주의점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2860" y="667974"/>
            <a:ext cx="10202341" cy="1274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서브 쿼리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(Subquery)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란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하나의 </a:t>
            </a:r>
            <a:r>
              <a:rPr lang="en-US" altLang="ko-KR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SQL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문안에 포함되어 있는 또 다른 </a:t>
            </a:r>
            <a:r>
              <a:rPr lang="en-US" altLang="ko-KR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SQL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문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을 말한다</a:t>
            </a:r>
            <a:r>
              <a:rPr lang="en-US" altLang="ko-KR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조인은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조인에 참여하는 모든 테이블이 대등한 관계에 있기 때문에 조인에 참여하는 모든 테이블의 칼럼을 어느 위치에서라도 자유롭게 사용할 수 있다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그러나 </a:t>
            </a:r>
            <a:r>
              <a:rPr lang="ko-KR" altLang="en-US" sz="16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서브 쿼리는 메인 쿼리의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칼럼을 모두 사용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할 수 있지만 </a:t>
            </a:r>
            <a:r>
              <a:rPr lang="ko-KR" altLang="en-US" sz="16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메인 쿼리는 서브 쿼리의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칼럼을 사용할 수 없다</a:t>
            </a:r>
            <a:r>
              <a:rPr lang="en-US" altLang="ko-KR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.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32564" y="2439163"/>
            <a:ext cx="10202341" cy="18651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서브쿼리를 괄호로 감싸서 사용한다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endParaRPr lang="en-US" altLang="ko-KR" sz="16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latin typeface="Noto Sans Mono CJK KR Bold" panose="020B0800000000000000" pitchFamily="34" charset="-127"/>
              </a:rPr>
              <a:t>서브 쿼리는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단일 행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(Single Row)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또는 복수 행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(Multiple Row)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비교 연산자와 함께 사용 가능하다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. </a:t>
            </a:r>
            <a:endParaRPr lang="en-US" altLang="ko-KR" sz="1600" dirty="0" smtClean="0"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단일 행 비교 연산자는 </a:t>
            </a:r>
            <a:r>
              <a:rPr lang="ko-KR" altLang="en-US" sz="1600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서브 쿼리의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결과가 반드시 </a:t>
            </a:r>
            <a:r>
              <a:rPr lang="en-US" altLang="ko-KR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1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건 이하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이어야 하고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복수 행 비교 연산자는 </a:t>
            </a:r>
            <a:r>
              <a:rPr lang="ko-KR" altLang="en-US" sz="1600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서브 쿼리의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결과 건수와 상관 없다</a:t>
            </a:r>
            <a:r>
              <a:rPr lang="en-US" altLang="ko-KR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. </a:t>
            </a:r>
            <a:endParaRPr lang="en-US" altLang="ko-KR" sz="1600" dirty="0" smtClean="0">
              <a:solidFill>
                <a:srgbClr val="0000FF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Noto Sans Mono CJK KR Bold" panose="020B0800000000000000" pitchFamily="34" charset="-127"/>
              </a:rPr>
              <a:t>서브쿼리에서는 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ORDER BY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를 사용하지 못한다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. ORDER BY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절은 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SELECT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절에서 오직 한 개만 올 수 있기 때문에 </a:t>
            </a:r>
            <a:r>
              <a:rPr lang="en-US" altLang="ko-KR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ORDER BY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절은 </a:t>
            </a:r>
            <a:r>
              <a:rPr lang="ko-KR" altLang="en-US" sz="1600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메인 쿼리의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마지막 문장에 위치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해야 한다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. 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90649" y="4448229"/>
            <a:ext cx="5343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서브 쿼리가 사용 가능한 위치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32563" y="4817561"/>
            <a:ext cx="10202341" cy="683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b="1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SELECT </a:t>
            </a:r>
            <a:r>
              <a:rPr lang="ko-KR" altLang="en-US" sz="1600" b="1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절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- FROM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절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- WHERE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절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- HAVING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절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- ORDER BY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절 </a:t>
            </a:r>
            <a:endParaRPr lang="en-US" altLang="ko-KR" sz="16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latin typeface="Noto Sans Mono CJK KR Bold" panose="020B0800000000000000" pitchFamily="34" charset="-127"/>
              </a:rPr>
              <a:t>INSERT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문의 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VALUES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절 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- UPDATE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문의 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SET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절 </a:t>
            </a:r>
          </a:p>
        </p:txBody>
      </p:sp>
    </p:spTree>
    <p:extLst>
      <p:ext uri="{BB962C8B-B14F-4D97-AF65-F5344CB8AC3E}">
        <p14:creationId xmlns:p14="http://schemas.microsoft.com/office/powerpoint/2010/main" val="42960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379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동작 방식에 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따른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서브 쿼리 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분류 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서브 쿼리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04472"/>
              </p:ext>
            </p:extLst>
          </p:nvPr>
        </p:nvGraphicFramePr>
        <p:xfrm>
          <a:off x="1552385" y="660486"/>
          <a:ext cx="9944290" cy="176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52118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7192172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동작 방식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400626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비 연관 서브 쿼리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서브 쿼리가 메인 쿼리의 칼럼을 가지고 있지 않은 형태의 서브 쿼리임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메인 쿼리에 값을 제공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하기 위한 목적으로 주로 사용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연관 서브 쿼리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서브 쿼리가 메인 쿼리의 값을 가지고 있는 형태의 서브쿼리이다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일반적으로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메인 쿼리가 먼저 수행되어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읽혀진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데이터를 서브쿼리에서 조건이 맞는지 확인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하고자 할 때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주로 사용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390649" y="2612992"/>
            <a:ext cx="379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반환 형태에 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따른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서브 쿼리 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분류 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79446"/>
              </p:ext>
            </p:extLst>
          </p:nvPr>
        </p:nvGraphicFramePr>
        <p:xfrm>
          <a:off x="1552385" y="2944568"/>
          <a:ext cx="9944290" cy="28834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52118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7192172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반환 형태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400626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단일 행 서브 쿼리 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서브 쿼리의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실행 결과가 항상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건 이하인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서브쿼리를 의미한다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비교 연산자와 함께 사용된다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(=, &lt;, &lt;=, &gt;, &gt;=, &lt;&gt;)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다중 행 서브 쿼리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서브 쿼리의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실행 결과가 여러 건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서브쿼리를 의미한다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다중 행 서브 쿼리는 다중 행 비교 연산자와 함께 사용된다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(IN, ALL, ANY, SOME, EXISTS)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다중 칼럼 서브 쿼리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서브 쿼리의 실행 결과로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여러 칼럼을 반환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쿼리의 조건 절에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여러 칼럼을 동시에 비교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할 수 있다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서브 쿼리와 메인 쿼리의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칼럼 수와 칼럼 순서가 동일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614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3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2754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단일 행 서브 쿼리 실습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서브 쿼리</a:t>
            </a:r>
            <a:endParaRPr lang="en-US" altLang="ko-KR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5425" y="660486"/>
            <a:ext cx="3962400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A.EMP_NO, A.EMP_NM, A.DEPT_CD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=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DEPT_CD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EMP_NO = </a:t>
            </a:r>
            <a:r>
              <a:rPr lang="en-US" altLang="ko-KR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'1000000005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5505450" y="660486"/>
            <a:ext cx="4948604" cy="31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EMP_NO</a:t>
            </a:r>
            <a:r>
              <a:rPr lang="ko-KR" altLang="en-US" sz="1200" dirty="0">
                <a:latin typeface="+mn-ea"/>
              </a:rPr>
              <a:t>가 </a:t>
            </a:r>
            <a:r>
              <a:rPr lang="en-US" altLang="ko-KR" sz="1200" dirty="0" smtClean="0">
                <a:latin typeface="+mn-ea"/>
              </a:rPr>
              <a:t>"1000000005"</a:t>
            </a:r>
            <a:r>
              <a:rPr lang="ko-KR" altLang="en-US" sz="1200" dirty="0">
                <a:latin typeface="+mn-ea"/>
              </a:rPr>
              <a:t>가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속한 팀의 팀원을 조회하는 </a:t>
            </a:r>
            <a:r>
              <a:rPr lang="en-US" altLang="ko-KR" sz="1200" dirty="0">
                <a:latin typeface="+mn-ea"/>
              </a:rPr>
              <a:t>SQL</a:t>
            </a:r>
            <a:r>
              <a:rPr lang="ko-KR" altLang="en-US" sz="1200" dirty="0">
                <a:latin typeface="+mn-ea"/>
              </a:rPr>
              <a:t>문</a:t>
            </a:r>
            <a:endParaRPr lang="en-US" altLang="ko-KR" sz="12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95425" y="2573910"/>
            <a:ext cx="4181475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A.EMP_NO, B.EMP_NM, A.PAY_DE, A.PAY_AMT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SQLD.TB_SAL_HIS A, TB_EMP B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A.PAY_DE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'20200525'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A.PAY_AMT &gt;=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(K.PAY_AMT)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SQLD.TB_SAL_HIS K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K.PAY_DE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'20200525'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= B.EMP_NO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1495425" y="4610444"/>
            <a:ext cx="4181475" cy="535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2020</a:t>
            </a:r>
            <a:r>
              <a:rPr lang="ko-KR" altLang="en-US" sz="1200" dirty="0">
                <a:latin typeface="+mn-ea"/>
              </a:rPr>
              <a:t>년</a:t>
            </a:r>
            <a:r>
              <a:rPr lang="en-US" altLang="ko-KR" sz="1200" dirty="0">
                <a:latin typeface="+mn-ea"/>
              </a:rPr>
              <a:t>5</a:t>
            </a:r>
            <a:r>
              <a:rPr lang="ko-KR" altLang="en-US" sz="1200" dirty="0">
                <a:latin typeface="+mn-ea"/>
              </a:rPr>
              <a:t>월 기준 전체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평균 이상의급여를</a:t>
            </a:r>
            <a:r>
              <a:rPr lang="ko-KR" altLang="en-US" sz="1200" dirty="0">
                <a:latin typeface="+mn-ea"/>
              </a:rPr>
              <a:t> 받고 있는 직원들의 리스트 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0" y="1040526"/>
            <a:ext cx="2488676" cy="10558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2573910"/>
            <a:ext cx="28003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8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2754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다중 행 서브 쿼리 실습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서브 쿼리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81150" y="660486"/>
            <a:ext cx="40767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 CNT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TB_EMP_CERTI A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A.CERTI_CD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K.CERTI_CD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SQLD.TB_CERTI K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K.ISSUE_INSTI_NM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한국데이터베이스진흥원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1581150" y="3051620"/>
            <a:ext cx="4076700" cy="535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한국데이터베이스진흥원에서 발급한 자격증을 가지고 있는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사원 번호 및 보유 자격 개수를 출력</a:t>
            </a:r>
            <a:r>
              <a:rPr lang="ko-KR" altLang="en-US" sz="1200" dirty="0">
                <a:latin typeface="+mn-ea"/>
              </a:rPr>
              <a:t>하는 </a:t>
            </a:r>
            <a:r>
              <a:rPr lang="en-US" altLang="ko-KR" sz="1200" dirty="0">
                <a:latin typeface="+mn-ea"/>
              </a:rPr>
              <a:t>SQL</a:t>
            </a:r>
            <a:r>
              <a:rPr lang="ko-KR" altLang="en-US" sz="1200" dirty="0">
                <a:latin typeface="+mn-ea"/>
              </a:rPr>
              <a:t>문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924801" y="660486"/>
            <a:ext cx="4095750" cy="28007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 CNT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TB_EMP_CERTI A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A.CERTI_CD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SELECT K.CERTI_CD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FROM SQLD.TB_CERTI K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WHERE</a:t>
            </a:r>
            <a:r>
              <a:rPr lang="ko-KR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K.ISSUE_INSTI_NM = '</a:t>
            </a:r>
            <a:r>
              <a:rPr lang="ko-KR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한국데이터베이스진흥원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7905751" y="4076837"/>
            <a:ext cx="409575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Error [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1427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21000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]: ORA-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01427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단일 행 하위 질의에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개 이상의 행이 </a:t>
            </a:r>
            <a:r>
              <a:rPr lang="ko-KR" alt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리턴 되었습니다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7924801" y="3612079"/>
            <a:ext cx="4076700" cy="31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다중 행 서브 쿼리에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=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연산자를 써서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SQL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에러가 발생</a:t>
            </a:r>
            <a:r>
              <a:rPr lang="ko-KR" altLang="en-US" sz="1200" dirty="0">
                <a:latin typeface="+mn-ea"/>
              </a:rPr>
              <a:t>함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450" y="660486"/>
            <a:ext cx="13335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7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277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rgbClr val="000000"/>
                </a:solidFill>
                <a:latin typeface="Noto Sans CJK KR Bold (본문)"/>
              </a:rPr>
              <a:t>다중칼럼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 </a:t>
            </a: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서브쿼리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실습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서브 쿼리</a:t>
            </a:r>
            <a:endParaRPr lang="en-US" altLang="ko-KR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66875" y="660486"/>
            <a:ext cx="4895850" cy="3231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A.EMP_NM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A.DEPT_CD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B.DEPT_NM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A.BIRTH_DE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TB_DEPT B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(A.DEPT_CD, A.BIRTH_DE)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K.DEPT_CD,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(K.BIRTH_DE)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MIN_BIRTH_DE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K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K.DEPT_CD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HAVING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 &gt;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= B.DEPT_CD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6686551" y="660486"/>
            <a:ext cx="4076700" cy="535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한 부서에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2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명 이상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있는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부서 중</a:t>
            </a:r>
            <a:r>
              <a:rPr lang="ko-KR" altLang="en-US" sz="1200" dirty="0" smtClean="0">
                <a:latin typeface="+mn-ea"/>
              </a:rPr>
              <a:t>에서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각 부서의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생일 기준 </a:t>
            </a:r>
            <a:r>
              <a:rPr lang="ko-KR" altLang="en-US" sz="1200" dirty="0" err="1" smtClean="0">
                <a:solidFill>
                  <a:srgbClr val="0000FF"/>
                </a:solidFill>
                <a:latin typeface="+mn-ea"/>
              </a:rPr>
              <a:t>최고참을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출력</a:t>
            </a:r>
            <a:r>
              <a:rPr lang="ko-KR" altLang="en-US" sz="1200" dirty="0">
                <a:latin typeface="+mn-ea"/>
              </a:rPr>
              <a:t>하는 </a:t>
            </a:r>
            <a:r>
              <a:rPr lang="en-US" altLang="ko-KR" sz="1200" dirty="0">
                <a:latin typeface="+mn-ea"/>
              </a:rPr>
              <a:t>SQL</a:t>
            </a:r>
            <a:r>
              <a:rPr lang="ko-KR" altLang="en-US" sz="1200" dirty="0">
                <a:latin typeface="+mn-ea"/>
              </a:rPr>
              <a:t>문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4048125"/>
            <a:ext cx="35433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3229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EXISTS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문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서브 쿼리 실습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서브 쿼리</a:t>
            </a:r>
            <a:endParaRPr lang="en-US" altLang="ko-KR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7351835" y="660486"/>
            <a:ext cx="4476749" cy="298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직원들 중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주소가 강남인 직원이 소속된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부서 코드와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부서명을 출력</a:t>
            </a:r>
            <a:endParaRPr lang="en-US" altLang="ko-KR" sz="12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81150" y="660486"/>
            <a:ext cx="567690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A.DEPT_CD, A.DEPT_NM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 A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EXISTS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K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K.DEPT_CD = A.DEPT_CD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K.ADDR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'%</a:t>
            </a:r>
            <a:r>
              <a:rPr lang="ko-KR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강남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%'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1390649" y="1860815"/>
            <a:ext cx="2656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스칼라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서브 쿼리 실습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73954" y="2231265"/>
            <a:ext cx="7279521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L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L.EMP_NO = A.EMP_NO)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EMP_NM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, A.CERTI_CD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L.CERTI_NM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TB_CERTI L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L.CERTI_CD = A.CERTI_CD)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CERTI_NM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TB_EMP_CERTI A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A.CERTI_CD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K.CERTI_CD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SQLD.TB_CERTI K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K.ISSUE_INSTI_NM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한국데이터베이스진흥원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CERTI_NM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1473954" y="4972577"/>
            <a:ext cx="7279521" cy="535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한국데이터베이스진흥원에서 발급한 자격증</a:t>
            </a:r>
            <a:r>
              <a:rPr lang="ko-KR" altLang="en-US" sz="1200" dirty="0">
                <a:latin typeface="+mn-ea"/>
              </a:rPr>
              <a:t>을 가지고 있는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사원의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사원 번호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사원명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자격증 코드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자격증명을 출력</a:t>
            </a:r>
            <a:endParaRPr lang="en-US" altLang="ko-KR" sz="12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835" y="1035126"/>
            <a:ext cx="1593130" cy="6410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6780" y="2230147"/>
            <a:ext cx="29813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1614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조인의 형태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표준 조인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513276"/>
              </p:ext>
            </p:extLst>
          </p:nvPr>
        </p:nvGraphicFramePr>
        <p:xfrm>
          <a:off x="1542860" y="660486"/>
          <a:ext cx="9649748" cy="31878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0934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8138814">
                  <a:extLst>
                    <a:ext uri="{9D8B030D-6E8A-4147-A177-3AD203B41FA5}">
                      <a16:colId xmlns:a16="http://schemas.microsoft.com/office/drawing/2014/main" val="39265414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 집합 연산자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400626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INNER JOIN 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INNER JOIN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OUTER(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외부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JOIN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대비하여 내부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JOIN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이라고 하며 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JOIN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조건에서 동일한 값이 있는 행만 반환</a:t>
                      </a:r>
                      <a:endParaRPr lang="en-US" altLang="ko-KR" sz="1200" kern="12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NATURAL JOIN 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NATURAL JOIN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은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 두 테이블 간의 동일한 이름을 갖는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모든 칼럼들에 대해 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EQUI(=) JOIN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을 수행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USING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조건절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NATURAL JOIN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에서는 모든 일치되는 칼럼들에 대해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JOIN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이루어지지만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FROM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절의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USING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조건절을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이용하면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같은 이름을 가진 칼럼들 중에서 원하는 칼럼에 대해서만 선택적으로 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EQUI JOIN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할 수가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2757"/>
                  </a:ext>
                </a:extLst>
              </a:tr>
              <a:tr h="610911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ON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조건절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JOIN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서술부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(ON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조건절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비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JOIN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서술부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(WHERE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 절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분리하여 이해가 쉬우며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칼럼 명이 다르더라도 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JOIN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조건을 사용할 수 있는 장점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66180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CROSS JOIN 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CROSS JOIN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E.F.CODD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박사가 언급한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일반 집합 연산자의 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PRODUCT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의 개념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테이블 간 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JOIN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조건이 없는 경우 생길 수 있는 모든 데이터의 조합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말함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109121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OUTER JOIN 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INNER(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내부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JOIN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대비하여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OUTER(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외부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JOIN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이라고 불리며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JOIN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조건에서 동일한 값이 없는 행도 반환할 때 사용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297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01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2966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인라인 뷰 서브 쿼리 실습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서브 쿼리</a:t>
            </a:r>
            <a:endParaRPr lang="en-US" altLang="ko-KR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4000" y="642523"/>
            <a:ext cx="6916615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L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L.EMP_NO = B.EMP_NO)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EMP_NM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B.CERTI_CD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L.CERTI_NM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TB_CERTI L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L.CERTI_CD = B.CERTI_CD)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CERTI_NM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K.CERTI_CD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SQLD.TB_CERTI K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K.ISSUE_INSTI_NM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한국데이터베이스진흥원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A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TB_EMP_CERTI B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A.CERTI_CD = B.CERTI_CD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CERTI_NM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1524000" y="3403782"/>
            <a:ext cx="6916615" cy="535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한국데이터베이스진흥원에서 발급한 자격증</a:t>
            </a:r>
            <a:r>
              <a:rPr lang="ko-KR" altLang="en-US" sz="1200" dirty="0">
                <a:latin typeface="+mn-ea"/>
              </a:rPr>
              <a:t>을 가지고 있는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사원의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사원 번호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사원명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자격증 코드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자격증명을 출력</a:t>
            </a:r>
            <a:endParaRPr lang="en-US" altLang="ko-KR" sz="12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078" y="642523"/>
            <a:ext cx="29813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4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3208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HAVING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절에서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서브 쿼리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서브 쿼리</a:t>
            </a:r>
            <a:endParaRPr lang="en-US" altLang="ko-KR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98525" y="671296"/>
            <a:ext cx="6604698" cy="3231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B.DEPT_CD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L.DEPT_NM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 L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L.DEPT_CD = B.DEPT_CD)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부서명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평균급여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SQLD.TB_SAL_HIS A, TB_EMP B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A.PAY_DE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'20200525'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AND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A.EMP_NO = B.EMP_NO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B.DEPT_CD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HAVING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 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(K.PAY_AMT)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SQLD.TB_SAL_HIS K, TB_EMP J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K.PAY_DE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'20200525'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K.EMP_NO = J.EMP_NO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J.DEPT_CD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'100004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평균급여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1598525" y="3977054"/>
            <a:ext cx="6604698" cy="535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2020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년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05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월의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"100004"(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디자인팀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)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부서의 평균 급여보다 평균급여가 높은 부서</a:t>
            </a:r>
            <a:r>
              <a:rPr lang="ko-KR" altLang="en-US" sz="1200" dirty="0">
                <a:latin typeface="+mn-ea"/>
              </a:rPr>
              <a:t>의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부서 코드와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부서명을 구하는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SQL</a:t>
            </a:r>
            <a:r>
              <a:rPr lang="ko-KR" altLang="en-US" sz="1200" dirty="0">
                <a:latin typeface="+mn-ea"/>
              </a:rPr>
              <a:t>문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037" y="671296"/>
            <a:ext cx="24098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3984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UPDATE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문에 사용되는 서브 쿼리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서브 쿼리</a:t>
            </a:r>
            <a:endParaRPr lang="en-US" altLang="ko-KR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33525" y="660486"/>
            <a:ext cx="688657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(DEPT_NM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150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A.DEPT_NM = (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K.DEPT_NM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 K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K.DEPT_CD = A.DEPT_CD)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33525" y="2359357"/>
            <a:ext cx="357187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EMP_NO, EMP_NM, DEPT_CD, DEPT_NM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ROWNUM &lt;=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8562977" y="660486"/>
            <a:ext cx="3376978" cy="757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TB_EMP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테이블에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DEPT_NM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컬럼을 추가</a:t>
            </a:r>
            <a:r>
              <a:rPr lang="ko-KR" altLang="en-US" sz="1200" dirty="0">
                <a:latin typeface="+mn-ea"/>
              </a:rPr>
              <a:t>하고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UPDATE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문을 이용하여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DEPT_NM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의 값을 일괄적으로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UPDATE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함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3134899"/>
            <a:ext cx="3095625" cy="1905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33525" y="5169110"/>
            <a:ext cx="358303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DEPT_NM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90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3777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INSERT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문에 사용되는 </a:t>
            </a: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서브쿼리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서브 쿼리</a:t>
            </a:r>
            <a:endParaRPr lang="en-US" altLang="ko-KR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09724" y="660486"/>
            <a:ext cx="7648575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INSERT_SUBQUERY_TEST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EMP_NO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,  MAX_PAY_AMT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INSERT_SUBQUERY_TEST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'1000000001'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(PAY_AMT)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TB_SAL_HIS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EMP_NO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'1000000001'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200" dirty="0" smtClean="0"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1609724" y="2845699"/>
            <a:ext cx="315823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INSERT_SUBQUERY_TEST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9372965" y="660486"/>
            <a:ext cx="2663704" cy="9787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INSERT_SUBQUERY_TEST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테이블을 생성</a:t>
            </a:r>
            <a:r>
              <a:rPr lang="ko-KR" altLang="en-US" sz="1200" dirty="0">
                <a:latin typeface="+mn-ea"/>
              </a:rPr>
              <a:t>하고</a:t>
            </a:r>
            <a:endParaRPr lang="en-US" altLang="ko-KR" sz="12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사원 번호가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"1000000001"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인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직원의 최고 급여</a:t>
            </a:r>
            <a:r>
              <a:rPr lang="ko-KR" altLang="en-US" sz="1200" dirty="0">
                <a:latin typeface="+mn-ea"/>
              </a:rPr>
              <a:t>를 </a:t>
            </a:r>
            <a:r>
              <a:rPr lang="ko-KR" altLang="en-US" sz="1200" dirty="0" smtClean="0">
                <a:latin typeface="+mn-ea"/>
              </a:rPr>
              <a:t>삽입함</a:t>
            </a:r>
            <a:endParaRPr lang="en-US" altLang="ko-KR" sz="1200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09723" y="3950599"/>
            <a:ext cx="298831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INSERT_SUBQUERY_TEST; 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3" y="3184253"/>
            <a:ext cx="1781666" cy="35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7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1924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뷰 사용의 장점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서브 쿼리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21422"/>
              </p:ext>
            </p:extLst>
          </p:nvPr>
        </p:nvGraphicFramePr>
        <p:xfrm>
          <a:off x="1542860" y="660486"/>
          <a:ext cx="7919565" cy="17356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393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7192172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장점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400626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독립성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테이블 구조가 변경되어도 뷰를 사용하는 응용프로그램은 변경하지 않아도 된다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2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편리성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복잡한 질의를 뷰로 생성함으로써 관련 질의를 단순하게 작성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 수 있다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또한 해당 형태의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문을 자주 사용할 때 뷰를 이용하면 편리하게 사용할 수 있다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보안성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직원의 급여 정보와 같이 숨기고 싶은 정보가 존재한다면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뷰를 생성 할 때 해당 칼럼을 빼고 생성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함으로써 사용자에게 정보를 감출 수 있다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275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358537" y="2605729"/>
            <a:ext cx="171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뷰 사용 실습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42860" y="2975061"/>
            <a:ext cx="4410266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VIEW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V_TB_SAL_HIS_MAX_BY_EMP_NO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A.EMP_NO, A.EMP_NM, B.DEPT_CD,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B.DEPT_NM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(C.PAY_AMT)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MAX_PAY_AMT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TB_EMP A , TB_DEPT B, TB_SAL_HIS C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A.DEPT_CD = B.DEPT_CD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AND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A.EMP_NO = C.EMP_NO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A.EMP_NO, A.EMP_NM, B.DEPT_CD, B.DEPT_NM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542860" y="4821720"/>
            <a:ext cx="366799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V_TB_SAL_HIS_MAX_BY_EMP_NO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587" y="2975061"/>
            <a:ext cx="3781425" cy="31051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542860" y="5325217"/>
            <a:ext cx="332815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DROP VIEW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V_TB_SAL_HIS_MAX_BY_EMP_NO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64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4-5. </a:t>
            </a:r>
            <a:r>
              <a:rPr lang="ko-KR" altLang="en-US" sz="5400" dirty="0"/>
              <a:t>그룹 </a:t>
            </a:r>
            <a:r>
              <a:rPr lang="ko-KR" altLang="en-US" sz="5400" dirty="0" smtClean="0"/>
              <a:t>함수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/>
              <a:t> </a:t>
            </a:r>
            <a:r>
              <a:rPr lang="en-US" altLang="ko-KR" sz="5400" dirty="0" smtClean="0"/>
              <a:t>       (</a:t>
            </a:r>
            <a:r>
              <a:rPr lang="en-US" altLang="ko-KR" sz="5400" dirty="0"/>
              <a:t>GROUP FUNCTION)</a:t>
            </a:r>
            <a:endParaRPr lang="ko-KR" altLang="en-US" sz="54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04. SQL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3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187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그룹 함수란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?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 smtClean="0">
                <a:latin typeface="+mn-ea"/>
              </a:rPr>
              <a:t>그룹 함수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2860" y="667974"/>
            <a:ext cx="10202341" cy="9787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그룹 함수를 이용하여 특정 집합의 소계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중계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합계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총 합계를 구할 수 있다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endParaRPr lang="en-US" altLang="ko-KR" sz="16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Noto Sans Mono CJK KR Bold" panose="020B0800000000000000" pitchFamily="34" charset="-127"/>
              </a:rPr>
              <a:t>즉 이러한 합계를 계산하기 위해서 기존에 들어갔던 다양한 노력들이 그룹 함수를 이용하여 간단하게 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처리 할 수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있게 되었다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.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90649" y="1769070"/>
            <a:ext cx="213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그룹 함수의 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종류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645785"/>
              </p:ext>
            </p:extLst>
          </p:nvPr>
        </p:nvGraphicFramePr>
        <p:xfrm>
          <a:off x="1542860" y="2139465"/>
          <a:ext cx="8640036" cy="25237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7864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7192172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400626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ROLLUP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소 그룹간의 소계를 계산하는 기능</a:t>
                      </a:r>
                      <a:endParaRPr lang="en-US" altLang="ko-KR" sz="12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ROLLUP</a:t>
                      </a: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함수 내에 인자로 지정된 </a:t>
                      </a: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GRUPING </a:t>
                      </a: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칼럼은 </a:t>
                      </a: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SUBTOTAL</a:t>
                      </a: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을 생성하는데 사용된다</a:t>
                      </a: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GROUPING </a:t>
                      </a: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칼럼의 수가 </a:t>
                      </a: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이라고 했을 때 </a:t>
                      </a: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N+1</a:t>
                      </a: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SUBTOTAL</a:t>
                      </a: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이 생성된다</a:t>
                      </a: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ROLLUP</a:t>
                      </a: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함수 내의 인자의 순서가 바뀌면 결과도 바뀌게 된다</a:t>
                      </a: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.(ROLLUP</a:t>
                      </a: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은 계층 구조임</a:t>
                      </a: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CUBE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다차원적인 소계를 계산하는 기능 </a:t>
                      </a:r>
                      <a:endParaRPr lang="en-US" altLang="ko-KR" sz="12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결합 가능한 모든 값에 대하여 다차원 집계를 생성 </a:t>
                      </a:r>
                      <a:endParaRPr lang="en-US" altLang="ko-KR" sz="12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CUBE</a:t>
                      </a: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함수 내에 칼럼이 </a:t>
                      </a: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개라면 </a:t>
                      </a: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승만큼의 </a:t>
                      </a: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SUBTOTAL</a:t>
                      </a: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이 생성됨</a:t>
                      </a:r>
                      <a:endParaRPr lang="en-US" altLang="ko-KR" sz="12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시스템에 많은 부담을 주기때문에 사용상 주의가 필요함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GROUPING SETS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특정 항목에 대한 소계를 계산하는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2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22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3918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그룹 함수 실습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합계 데이터 출력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그룹 함수</a:t>
            </a:r>
            <a:endParaRPr lang="en-US" altLang="ko-KR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4854" y="660486"/>
            <a:ext cx="6078415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부서코드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, (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L.DEPT_NM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 L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L.DEPT_CD = A.DEPT_CD)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부서명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직원수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TRUNC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(B.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'L999,999,999,999'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연봉합계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TRUNC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(B.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'L999,999,999,999'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평균연봉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(B.PAY_AMT)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TB_SAL_HIS B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B.PAY_DE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'20190101'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'20191231'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) B 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= B.EMP_NO 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1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140076"/>
              </p:ext>
            </p:extLst>
          </p:nvPr>
        </p:nvGraphicFramePr>
        <p:xfrm>
          <a:off x="7772765" y="1082517"/>
          <a:ext cx="4267201" cy="3143250"/>
        </p:xfrm>
        <a:graphic>
          <a:graphicData uri="http://schemas.openxmlformats.org/drawingml/2006/table">
            <a:tbl>
              <a:tblPr/>
              <a:tblGrid>
                <a:gridCol w="685290">
                  <a:extLst>
                    <a:ext uri="{9D8B030D-6E8A-4147-A177-3AD203B41FA5}">
                      <a16:colId xmlns:a16="http://schemas.microsoft.com/office/drawing/2014/main" val="3806338420"/>
                    </a:ext>
                  </a:extLst>
                </a:gridCol>
                <a:gridCol w="1154841">
                  <a:extLst>
                    <a:ext uri="{9D8B030D-6E8A-4147-A177-3AD203B41FA5}">
                      <a16:colId xmlns:a16="http://schemas.microsoft.com/office/drawing/2014/main" val="1674185216"/>
                    </a:ext>
                  </a:extLst>
                </a:gridCol>
                <a:gridCol w="545694">
                  <a:extLst>
                    <a:ext uri="{9D8B030D-6E8A-4147-A177-3AD203B41FA5}">
                      <a16:colId xmlns:a16="http://schemas.microsoft.com/office/drawing/2014/main" val="3683697198"/>
                    </a:ext>
                  </a:extLst>
                </a:gridCol>
                <a:gridCol w="980346">
                  <a:extLst>
                    <a:ext uri="{9D8B030D-6E8A-4147-A177-3AD203B41FA5}">
                      <a16:colId xmlns:a16="http://schemas.microsoft.com/office/drawing/2014/main" val="1493205929"/>
                    </a:ext>
                  </a:extLst>
                </a:gridCol>
                <a:gridCol w="901030">
                  <a:extLst>
                    <a:ext uri="{9D8B030D-6E8A-4147-A177-3AD203B41FA5}">
                      <a16:colId xmlns:a16="http://schemas.microsoft.com/office/drawing/2014/main" val="102907046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부서코드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연봉합계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평균연봉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050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운영본부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46,270,000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46,270,000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6245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201,290,000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50,322,500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4180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201,870,000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50,467,500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2186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197,450,000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49,362,500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399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플랫폼사업본부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58,690,000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58,690,000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1962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204,700,000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51,175,000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3681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198,190,000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49,547,500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3149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솔루션사업본부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46,430,000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46,430,000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2673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203,040,000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50,760,000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0457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199,010,000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49,752,500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5461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신사업본부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53,490,000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53,490,000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44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인공지능팀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212,340,000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53,085,000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0386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211,820,000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52,955,000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610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999999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회장실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44,330,000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44,330,000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97151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7772765" y="660486"/>
            <a:ext cx="4140812" cy="31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2019</a:t>
            </a:r>
            <a:r>
              <a:rPr lang="ko-KR" altLang="en-US" sz="1200" dirty="0">
                <a:latin typeface="+mn-ea"/>
              </a:rPr>
              <a:t>년도 기준 부서별 </a:t>
            </a:r>
            <a:r>
              <a:rPr lang="ko-KR" altLang="en-US" sz="1200" dirty="0" err="1">
                <a:latin typeface="+mn-ea"/>
              </a:rPr>
              <a:t>직원수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연봉합계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평균연봉을</a:t>
            </a:r>
            <a:r>
              <a:rPr lang="ko-KR" altLang="en-US" sz="1200" dirty="0">
                <a:latin typeface="+mn-ea"/>
              </a:rPr>
              <a:t> 출력함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12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6382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그룹 함수 실습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합계 데이터 출력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ROLLUP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함수 사용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그룹 함수</a:t>
            </a:r>
            <a:endParaRPr lang="en-US" altLang="ko-KR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7728805" y="660486"/>
            <a:ext cx="4140812" cy="757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2019</a:t>
            </a:r>
            <a:r>
              <a:rPr lang="ko-KR" altLang="en-US" sz="1200" dirty="0">
                <a:latin typeface="+mn-ea"/>
              </a:rPr>
              <a:t>년도 기준 부서별 </a:t>
            </a:r>
            <a:r>
              <a:rPr lang="ko-KR" altLang="en-US" sz="1200" dirty="0" err="1">
                <a:latin typeface="+mn-ea"/>
              </a:rPr>
              <a:t>직원수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연봉합계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평균연봉을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출력함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ROLLUP</a:t>
            </a:r>
            <a:r>
              <a:rPr lang="ko-KR" altLang="en-US" sz="1200" dirty="0">
                <a:latin typeface="+mn-ea"/>
              </a:rPr>
              <a:t>함수를 이용하여 전체 </a:t>
            </a:r>
            <a:r>
              <a:rPr lang="ko-KR" altLang="en-US" sz="1200" dirty="0" err="1">
                <a:latin typeface="+mn-ea"/>
              </a:rPr>
              <a:t>직원수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연봉합계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평균연봉 까지도 출력함</a:t>
            </a:r>
            <a:endParaRPr lang="en-US" altLang="ko-KR" sz="12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33707" y="660486"/>
            <a:ext cx="6096000" cy="2970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부서코드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, (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L.DEPT_NM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 L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L.DEPT_CD = A.DEPT_CD)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부서명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직원수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TRUNC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(B.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'L999,999,999,999'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연봉합계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TRUNC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(B.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'L999,999,999,999'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평균연봉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(B.PAY_AMT)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TB_SAL_HIS B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B.PAY_DE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'20190101'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'20191231'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) B 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= B.EMP_NO 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ROLLUP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(A.DEPT_CD)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805" y="1552575"/>
            <a:ext cx="38957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8571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그룹 함수 실습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합계 데이터 출력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ROLLUP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함수 사용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인자 값 추가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그룹 함수</a:t>
            </a:r>
            <a:endParaRPr lang="en-US" altLang="ko-KR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1511727" y="4094516"/>
            <a:ext cx="414081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2019</a:t>
            </a:r>
            <a:r>
              <a:rPr lang="ko-KR" altLang="en-US" sz="1200" dirty="0">
                <a:latin typeface="+mn-ea"/>
              </a:rPr>
              <a:t>년도 기준 부서별 </a:t>
            </a:r>
            <a:r>
              <a:rPr lang="ko-KR" altLang="en-US" sz="1200" dirty="0" err="1">
                <a:latin typeface="+mn-ea"/>
              </a:rPr>
              <a:t>직원수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연봉합계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평균연봉을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출력함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ROLLUP</a:t>
            </a:r>
            <a:r>
              <a:rPr lang="ko-KR" altLang="en-US" sz="1200" dirty="0">
                <a:latin typeface="+mn-ea"/>
              </a:rPr>
              <a:t>함수를 이용하여 전체 </a:t>
            </a:r>
            <a:r>
              <a:rPr lang="ko-KR" altLang="en-US" sz="1200" dirty="0" err="1">
                <a:latin typeface="+mn-ea"/>
              </a:rPr>
              <a:t>직원수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연봉합계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평균연봉 까지도 </a:t>
            </a:r>
            <a:r>
              <a:rPr lang="ko-KR" altLang="en-US" sz="1200" dirty="0" smtClean="0">
                <a:latin typeface="+mn-ea"/>
              </a:rPr>
              <a:t>출력함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ROLLUP</a:t>
            </a:r>
            <a:r>
              <a:rPr lang="ko-KR" altLang="en-US" sz="1200" dirty="0">
                <a:latin typeface="+mn-ea"/>
              </a:rPr>
              <a:t>함수를 이용하여 </a:t>
            </a:r>
            <a:r>
              <a:rPr lang="ko-KR" altLang="en-US" sz="1200" dirty="0" err="1">
                <a:latin typeface="+mn-ea"/>
              </a:rPr>
              <a:t>부서성별별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직원수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연봉합계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평균연봉 까지도 출력함</a:t>
            </a:r>
            <a:endParaRPr lang="en-US" altLang="ko-KR" sz="12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11727" y="660486"/>
            <a:ext cx="6096000" cy="3308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부서코드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, (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L.DEPT_NM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 L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L.DEPT_CD = A.DEPT_CD)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부서명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, A.SEX_CD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성별코드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직원수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TRUNC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(B.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'L999,999,999,999'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연봉합계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TRUNC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(B.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'L999,999,999,999'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평균연봉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(B.PAY_AMT)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TB_SAL_HIS B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B.PAY_DE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'20190101'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'20191231'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) B 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= B.EMP_NO 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ROLLUP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(A.DEPT_CD,A.SEX_CD)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A.DEPT_CD, A.SEX_CD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957" y="656648"/>
            <a:ext cx="4208060" cy="609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260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INNER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JOIN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실습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표준 조인</a:t>
            </a:r>
            <a:endParaRPr lang="en-US" altLang="ko-KR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25600" y="662090"/>
            <a:ext cx="3403600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A.EMP_NM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A.ADDR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B.DEPT_CD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B.DEPT_NM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A, TB_DEPT B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= B.DEPT_CD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A.ADDR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'%</a:t>
            </a:r>
            <a:r>
              <a:rPr lang="ko-KR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수원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%'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5133183" y="662090"/>
            <a:ext cx="487759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주소가 수원인 직원의 </a:t>
            </a:r>
            <a:r>
              <a:rPr lang="ko-KR" altLang="en-US" sz="1200" dirty="0" err="1" smtClean="0">
                <a:solidFill>
                  <a:srgbClr val="0000FF"/>
                </a:solidFill>
                <a:latin typeface="+mn-ea"/>
              </a:rPr>
              <a:t>사원번호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사원명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주소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 err="1" smtClean="0">
                <a:solidFill>
                  <a:srgbClr val="0000FF"/>
                </a:solidFill>
                <a:latin typeface="+mn-ea"/>
              </a:rPr>
              <a:t>부서코드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부서명을 출력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35893" y="3045793"/>
            <a:ext cx="305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NATURAL JOIN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실습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25600" y="3427763"/>
            <a:ext cx="4013200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A.EMP_NM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A.ADDR     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DEPT_CD</a:t>
            </a:r>
            <a:endParaRPr lang="en-US" altLang="ko-K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B.DEPT_NM</a:t>
            </a:r>
          </a:p>
          <a:p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TB_EMP A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NATURAL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 B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A.ADDR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'%</a:t>
            </a:r>
            <a:r>
              <a:rPr lang="ko-KR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수원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%'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1625600" y="5348509"/>
            <a:ext cx="40132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NATURAL</a:t>
            </a:r>
            <a:r>
              <a:rPr lang="ko-KR" altLang="en-US" sz="1200" dirty="0">
                <a:latin typeface="+mn-ea"/>
              </a:rPr>
              <a:t>조인은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두 테이블이 공통적으로 가지고 있는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DEPT_CD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칼럼으로 자동으로 조인</a:t>
            </a:r>
            <a:r>
              <a:rPr lang="ko-KR" altLang="en-US" sz="1200" dirty="0">
                <a:latin typeface="+mn-ea"/>
              </a:rPr>
              <a:t>된다</a:t>
            </a:r>
            <a:r>
              <a:rPr lang="en-US" altLang="ko-KR" sz="1200" dirty="0">
                <a:latin typeface="+mn-ea"/>
              </a:rPr>
              <a:t>.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5749132" y="3427763"/>
            <a:ext cx="487759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주소가 수원인 직원의 </a:t>
            </a:r>
            <a:r>
              <a:rPr lang="ko-KR" altLang="en-US" sz="1200" dirty="0" err="1" smtClean="0">
                <a:solidFill>
                  <a:srgbClr val="0000FF"/>
                </a:solidFill>
                <a:latin typeface="+mn-ea"/>
              </a:rPr>
              <a:t>사원번호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사원명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주소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 err="1" smtClean="0">
                <a:solidFill>
                  <a:srgbClr val="0000FF"/>
                </a:solidFill>
                <a:latin typeface="+mn-ea"/>
              </a:rPr>
              <a:t>부서코드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부서명을 출력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183" y="987548"/>
            <a:ext cx="5610225" cy="1905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132" y="3790950"/>
            <a:ext cx="56102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10628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그룹 함수 실습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합계 데이터 출력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ROLLUP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함수 사용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인자 값 추가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GROUPING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함수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그룹 함수</a:t>
            </a:r>
            <a:endParaRPr lang="en-US" altLang="ko-KR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1390649" y="4041762"/>
            <a:ext cx="5794681" cy="9787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2019</a:t>
            </a:r>
            <a:r>
              <a:rPr lang="ko-KR" altLang="en-US" sz="1200" dirty="0">
                <a:latin typeface="+mn-ea"/>
              </a:rPr>
              <a:t>년도 기준 부서별 </a:t>
            </a:r>
            <a:r>
              <a:rPr lang="ko-KR" altLang="en-US" sz="1200" dirty="0" err="1">
                <a:latin typeface="+mn-ea"/>
              </a:rPr>
              <a:t>직원수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연봉합계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평균연봉을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출력함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ROLLUP</a:t>
            </a:r>
            <a:r>
              <a:rPr lang="ko-KR" altLang="en-US" sz="1200" dirty="0">
                <a:latin typeface="+mn-ea"/>
              </a:rPr>
              <a:t>함수를 이용하여 전체 </a:t>
            </a:r>
            <a:r>
              <a:rPr lang="ko-KR" altLang="en-US" sz="1200" dirty="0" err="1">
                <a:latin typeface="+mn-ea"/>
              </a:rPr>
              <a:t>직원수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연봉합계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평균연봉 까지도 </a:t>
            </a:r>
            <a:r>
              <a:rPr lang="ko-KR" altLang="en-US" sz="1200" dirty="0" smtClean="0">
                <a:latin typeface="+mn-ea"/>
              </a:rPr>
              <a:t>출력함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ROLLUP</a:t>
            </a:r>
            <a:r>
              <a:rPr lang="ko-KR" altLang="en-US" sz="1200" dirty="0">
                <a:latin typeface="+mn-ea"/>
              </a:rPr>
              <a:t>함수를 이용하여 </a:t>
            </a:r>
            <a:r>
              <a:rPr lang="ko-KR" altLang="en-US" sz="1200" dirty="0" err="1">
                <a:latin typeface="+mn-ea"/>
              </a:rPr>
              <a:t>부서성별별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직원수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연봉합계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평균연봉 까지도 </a:t>
            </a:r>
            <a:r>
              <a:rPr lang="ko-KR" altLang="en-US" sz="1200" dirty="0" smtClean="0">
                <a:latin typeface="+mn-ea"/>
              </a:rPr>
              <a:t>출력함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GROUPING </a:t>
            </a:r>
            <a:r>
              <a:rPr lang="ko-KR" altLang="en-US" sz="1200" dirty="0">
                <a:latin typeface="+mn-ea"/>
              </a:rPr>
              <a:t>함수를 이용하여 </a:t>
            </a:r>
            <a:r>
              <a:rPr lang="ko-KR" altLang="en-US" sz="1200" dirty="0" err="1">
                <a:latin typeface="+mn-ea"/>
              </a:rPr>
              <a:t>모든성별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모든부서라고</a:t>
            </a:r>
            <a:r>
              <a:rPr lang="ko-KR" altLang="en-US" sz="1200" dirty="0">
                <a:latin typeface="+mn-ea"/>
              </a:rPr>
              <a:t> 표기함</a:t>
            </a:r>
            <a:endParaRPr lang="en-US" altLang="ko-KR" sz="12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90649" y="660486"/>
            <a:ext cx="6693445" cy="3308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GROUPING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(A.DEPT_CD)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모든부서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부서코드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, (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L.DEPT_NM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 L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L.DEPT_CD = A.DEPT_CD)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부서명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GROUPING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(A.SEX_CD)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모든성별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A.SEX_CD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성별코드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직원수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TRUNC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(B.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'L999,999,999,999'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연봉합계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TRUNC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(B.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'L999,999,999,999'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평균연봉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(B.PAY_AMT)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TB_SAL_HIS B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B.PAY_DE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'20190101'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'20191231'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) B 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= B.EMP_NO 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ROLLUP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(A.DEPT_CD,A.SEX_CD)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A.DEPT_CD, A.SEX_CD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1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693" y="660486"/>
            <a:ext cx="4075794" cy="590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3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10628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그룹 함수 실습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합계 데이터 출력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CUBE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함수 사용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그룹 함수</a:t>
            </a:r>
            <a:endParaRPr lang="en-US" altLang="ko-KR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1500553" y="4261188"/>
            <a:ext cx="5377325" cy="9787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2019</a:t>
            </a:r>
            <a:r>
              <a:rPr lang="ko-KR" altLang="en-US" sz="1200" dirty="0">
                <a:latin typeface="+mn-ea"/>
              </a:rPr>
              <a:t>년도 기준 부서별 </a:t>
            </a:r>
            <a:r>
              <a:rPr lang="ko-KR" altLang="en-US" sz="1200" dirty="0" err="1">
                <a:latin typeface="+mn-ea"/>
              </a:rPr>
              <a:t>직원수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연봉합계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평균연봉을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출력함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CUBE</a:t>
            </a:r>
            <a:r>
              <a:rPr lang="ko-KR" altLang="en-US" sz="1200" dirty="0">
                <a:latin typeface="+mn-ea"/>
              </a:rPr>
              <a:t>함수를 사용함으로써 다차원 집계를 </a:t>
            </a:r>
            <a:r>
              <a:rPr lang="ko-KR" altLang="en-US" sz="1200" dirty="0" smtClean="0">
                <a:latin typeface="+mn-ea"/>
              </a:rPr>
              <a:t>구함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전체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부서별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부서성별별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성별별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합계를 구함 </a:t>
            </a:r>
            <a:r>
              <a:rPr lang="en-US" altLang="ko-KR" sz="1200" dirty="0">
                <a:latin typeface="+mn-ea"/>
              </a:rPr>
              <a:t>(CUBE</a:t>
            </a:r>
            <a:r>
              <a:rPr lang="ko-KR" altLang="en-US" sz="1200" dirty="0">
                <a:latin typeface="+mn-ea"/>
              </a:rPr>
              <a:t>함수의 </a:t>
            </a:r>
            <a:r>
              <a:rPr lang="ko-KR" altLang="en-US" sz="1200" dirty="0" smtClean="0">
                <a:latin typeface="+mn-ea"/>
              </a:rPr>
              <a:t>인자 칼럼의 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개임</a:t>
            </a:r>
            <a:r>
              <a:rPr lang="en-US" altLang="ko-KR" sz="1200" dirty="0">
                <a:latin typeface="+mn-ea"/>
              </a:rPr>
              <a:t>, 2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승 </a:t>
            </a:r>
            <a:r>
              <a:rPr lang="en-US" altLang="ko-KR" sz="1200" dirty="0">
                <a:latin typeface="+mn-ea"/>
              </a:rPr>
              <a:t>=4)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00553" y="660486"/>
            <a:ext cx="5377325" cy="3477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부서코드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, (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L.DEPT_NM </a:t>
            </a:r>
            <a:endParaRPr lang="en-US" altLang="ko-KR" sz="11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1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TB_DEPT L </a:t>
            </a:r>
            <a:endParaRPr lang="en-US" altLang="ko-KR" sz="11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1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L.DEPT_CD = A.DEPT_CD)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부서명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, A.SEX_CD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성별코드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직원수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TRUNC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(B.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'L999,999,999,999'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연봉합계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TRUNC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(B.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'L999,999,999,999'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평균연봉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(B.PAY_AMT)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TB_SAL_HIS B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B.PAY_DE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'20190101'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'20191231'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) B 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= B.EMP_NO 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CUBE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(A.DEPT_CD, A.SEX_CD)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789" y="133712"/>
            <a:ext cx="4350568" cy="662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10628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그룹 함수 실습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합계 데이터 출력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UNION ALL &amp; GROUP BY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그룹 함수</a:t>
            </a:r>
            <a:endParaRPr lang="en-US" altLang="ko-KR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7773929" y="660486"/>
            <a:ext cx="3897372" cy="9787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2019</a:t>
            </a:r>
            <a:r>
              <a:rPr lang="ko-KR" altLang="en-US" sz="1200" dirty="0">
                <a:latin typeface="+mn-ea"/>
              </a:rPr>
              <a:t>년도 기준 부서별 </a:t>
            </a:r>
            <a:r>
              <a:rPr lang="ko-KR" altLang="en-US" sz="1200" dirty="0" err="1">
                <a:latin typeface="+mn-ea"/>
              </a:rPr>
              <a:t>직원수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연봉합계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평균연봉을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출력함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UNION ALL </a:t>
            </a:r>
            <a:r>
              <a:rPr lang="ko-KR" altLang="en-US" sz="1200" dirty="0">
                <a:latin typeface="+mn-ea"/>
              </a:rPr>
              <a:t>및 </a:t>
            </a:r>
            <a:r>
              <a:rPr lang="en-US" altLang="ko-KR" sz="1200" dirty="0">
                <a:latin typeface="+mn-ea"/>
              </a:rPr>
              <a:t>GROUP BY</a:t>
            </a:r>
            <a:r>
              <a:rPr lang="ko-KR" altLang="en-US" sz="1200" dirty="0">
                <a:latin typeface="+mn-ea"/>
              </a:rPr>
              <a:t>를 이용하여 부서별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성별별</a:t>
            </a:r>
            <a:r>
              <a:rPr lang="ko-KR" altLang="en-US" sz="1200" dirty="0">
                <a:latin typeface="+mn-ea"/>
              </a:rPr>
              <a:t> 인원수와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연봉합계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평균연봉을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츨력함</a:t>
            </a:r>
            <a:endParaRPr lang="en-US" altLang="ko-KR" sz="12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5704" y="660486"/>
            <a:ext cx="6181057" cy="58169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부서코드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모든성별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성별코드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직원수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TRUNC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(B.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'L999,999,999,999'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연봉합계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TRUNC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(B.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'L999,999,999,999'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평균연봉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(B.PAY_AMT)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TB_SAL_HIS B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B.PAY_DE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'20190101'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'20191231'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B.EMP_NO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= B.EMP_NO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UNION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모든부서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부서코드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A.SEX_CD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성별코드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부서별직원수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TRUNC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(B.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'L999,999,999,999'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부서별연봉합계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TRUNC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(B.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'L999,999,999,999'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부서별평균연봉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(B.PAY_AMT)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TB_SAL_HIS B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B.PAY_DE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'20190101'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'20191231'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B.EMP_NO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= B.EMP_NO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A.SEX_CD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부서코드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성별코드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091648"/>
              </p:ext>
            </p:extLst>
          </p:nvPr>
        </p:nvGraphicFramePr>
        <p:xfrm>
          <a:off x="7773928" y="1769070"/>
          <a:ext cx="4165599" cy="3562350"/>
        </p:xfrm>
        <a:graphic>
          <a:graphicData uri="http://schemas.openxmlformats.org/drawingml/2006/table">
            <a:tbl>
              <a:tblPr/>
              <a:tblGrid>
                <a:gridCol w="709577">
                  <a:extLst>
                    <a:ext uri="{9D8B030D-6E8A-4147-A177-3AD203B41FA5}">
                      <a16:colId xmlns:a16="http://schemas.microsoft.com/office/drawing/2014/main" val="2940600081"/>
                    </a:ext>
                  </a:extLst>
                </a:gridCol>
                <a:gridCol w="709577">
                  <a:extLst>
                    <a:ext uri="{9D8B030D-6E8A-4147-A177-3AD203B41FA5}">
                      <a16:colId xmlns:a16="http://schemas.microsoft.com/office/drawing/2014/main" val="1965371443"/>
                    </a:ext>
                  </a:extLst>
                </a:gridCol>
                <a:gridCol w="560693">
                  <a:extLst>
                    <a:ext uri="{9D8B030D-6E8A-4147-A177-3AD203B41FA5}">
                      <a16:colId xmlns:a16="http://schemas.microsoft.com/office/drawing/2014/main" val="3215026339"/>
                    </a:ext>
                  </a:extLst>
                </a:gridCol>
                <a:gridCol w="1092876">
                  <a:extLst>
                    <a:ext uri="{9D8B030D-6E8A-4147-A177-3AD203B41FA5}">
                      <a16:colId xmlns:a16="http://schemas.microsoft.com/office/drawing/2014/main" val="814431070"/>
                    </a:ext>
                  </a:extLst>
                </a:gridCol>
                <a:gridCol w="1092876">
                  <a:extLst>
                    <a:ext uri="{9D8B030D-6E8A-4147-A177-3AD203B41FA5}">
                      <a16:colId xmlns:a16="http://schemas.microsoft.com/office/drawing/2014/main" val="137399766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부서코드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성별코드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연봉합계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평균연봉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795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모든성별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46,270,000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46,270,000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3792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모든성별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201,290,000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50,322,500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4890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모든성별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201,870,000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50,467,500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6471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모든성별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197,450,000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49,362,500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4542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모든성별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58,690,000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58,690,000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3879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모든성별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204,700,000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51,175,000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812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모든성별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198,190,000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49,547,500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9266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모든성별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46,430,000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46,430,000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9498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모든성별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203,040,000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50,760,000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0779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모든성별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199,010,000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49,752,500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362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모든성별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53,490,000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53,490,000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338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모든성별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212,340,000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53,085,000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9020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모든성별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211,820,000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52,955,000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8684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999999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모든성별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44,330,000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44,330,000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532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모든부서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939,580,000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49,451,578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0483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모든부서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1,139,340,000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51,788,181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242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94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10628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그룹 함수 실습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합계 데이터 출력 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- GROUPING SETS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그룹 함수</a:t>
            </a:r>
            <a:endParaRPr lang="en-US" altLang="ko-KR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7773929" y="660486"/>
            <a:ext cx="3897372" cy="1421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2019</a:t>
            </a:r>
            <a:r>
              <a:rPr lang="ko-KR" altLang="en-US" sz="1200" dirty="0">
                <a:latin typeface="+mn-ea"/>
              </a:rPr>
              <a:t>년도 기준 부서별 </a:t>
            </a:r>
            <a:r>
              <a:rPr lang="ko-KR" altLang="en-US" sz="1200" dirty="0" err="1">
                <a:latin typeface="+mn-ea"/>
              </a:rPr>
              <a:t>직원수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연봉합계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평균연봉을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출력함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GROUPING SETS</a:t>
            </a:r>
            <a:r>
              <a:rPr lang="ko-KR" altLang="en-US" sz="1200" dirty="0">
                <a:latin typeface="+mn-ea"/>
              </a:rPr>
              <a:t>함수를 이용하여 부서별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성별별</a:t>
            </a:r>
            <a:r>
              <a:rPr lang="ko-KR" altLang="en-US" sz="1200" dirty="0">
                <a:latin typeface="+mn-ea"/>
              </a:rPr>
              <a:t> 인원수와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연봉합계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평균연봉을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츨력함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latin typeface="+mn-ea"/>
              </a:rPr>
              <a:t>GROUPING </a:t>
            </a:r>
            <a:r>
              <a:rPr lang="ko-KR" altLang="en-US" sz="1200" dirty="0" smtClean="0">
                <a:latin typeface="+mn-ea"/>
              </a:rPr>
              <a:t>함수를 이용하여 </a:t>
            </a:r>
            <a:r>
              <a:rPr lang="ko-KR" altLang="en-US" sz="1200" dirty="0" err="1" smtClean="0">
                <a:latin typeface="+mn-ea"/>
              </a:rPr>
              <a:t>모든부서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err="1" smtClean="0">
                <a:latin typeface="+mn-ea"/>
              </a:rPr>
              <a:t>모든성별을</a:t>
            </a:r>
            <a:r>
              <a:rPr lang="ko-KR" altLang="en-US" sz="1200" dirty="0" smtClean="0">
                <a:latin typeface="+mn-ea"/>
              </a:rPr>
              <a:t> 출력한다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45207" y="660486"/>
            <a:ext cx="6242051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DECODE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(A.DEPT_CD),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모든부서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A.DEPT_CD)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부서코드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DECODE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(A.SEX_CD),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모든성별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A.SEX_CD)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성별코드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직원수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TRUNC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(B.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'L999,999,999,999'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연봉합계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TRUNC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(B.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'L999,999,999,999'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평균연봉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(B.PAY_AMT)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TB_SAL_HIS B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B.PAY_DE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'20190101'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'20191231'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) B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= B.EMP_NO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SETS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(A.DEPT_CD, A.SEX_CD)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부서코드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성별코드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928" y="2240672"/>
            <a:ext cx="4288482" cy="367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10628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그룹 함수 실습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합계 데이터 출력 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- GROUPING SETS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그룹 함수</a:t>
            </a:r>
            <a:endParaRPr lang="en-US" altLang="ko-KR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7773929" y="660486"/>
            <a:ext cx="3897372" cy="1421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2019</a:t>
            </a:r>
            <a:r>
              <a:rPr lang="ko-KR" altLang="en-US" sz="1200" dirty="0">
                <a:latin typeface="+mn-ea"/>
              </a:rPr>
              <a:t>년도 기준 부서별 </a:t>
            </a:r>
            <a:r>
              <a:rPr lang="ko-KR" altLang="en-US" sz="1200" dirty="0" err="1">
                <a:latin typeface="+mn-ea"/>
              </a:rPr>
              <a:t>직원수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연봉합계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평균연봉을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출력함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GROUPING SETS</a:t>
            </a:r>
            <a:r>
              <a:rPr lang="ko-KR" altLang="en-US" sz="1200" dirty="0">
                <a:latin typeface="+mn-ea"/>
              </a:rPr>
              <a:t>함수를 이용하여 부서별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성별별</a:t>
            </a:r>
            <a:r>
              <a:rPr lang="ko-KR" altLang="en-US" sz="1200" dirty="0">
                <a:latin typeface="+mn-ea"/>
              </a:rPr>
              <a:t> 인원수와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연봉합계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평균연봉을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츨력함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GROUPING SETS</a:t>
            </a:r>
            <a:r>
              <a:rPr lang="ko-KR" altLang="en-US" sz="1200" dirty="0">
                <a:latin typeface="+mn-ea"/>
              </a:rPr>
              <a:t>의 인자의 순서를 바꾸어도 결과는 같음</a:t>
            </a:r>
            <a:endParaRPr lang="en-US" altLang="ko-KR" sz="12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45207" y="660486"/>
            <a:ext cx="6242051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DECODE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(A.DEPT_CD),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모든부서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A.DEPT_CD)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부서코드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DECODE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(A.SEX_CD),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모든성별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A.SEX_CD)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성별코드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직원수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TRUNC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(B.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'L999,999,999,999'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연봉합계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TRUNC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(B.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'L999,999,999,999'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평균연봉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(B.PAY_AMT)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TB_SAL_HIS B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B.PAY_DE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'20190101'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'20191231'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) B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= B.EMP_NO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SETS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(A.DEPT_CD, A.SEX_CD)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부서코드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성별코드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928" y="2240672"/>
            <a:ext cx="4288482" cy="367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5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4-6. </a:t>
            </a:r>
            <a:r>
              <a:rPr lang="ko-KR" altLang="en-US" sz="5400" dirty="0"/>
              <a:t>윈도우 </a:t>
            </a:r>
            <a:r>
              <a:rPr lang="ko-KR" altLang="en-US" sz="5400" dirty="0" smtClean="0"/>
              <a:t>함수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/>
              <a:t> </a:t>
            </a:r>
            <a:r>
              <a:rPr lang="en-US" altLang="ko-KR" sz="5400" dirty="0" smtClean="0"/>
              <a:t>       (</a:t>
            </a:r>
            <a:r>
              <a:rPr lang="en-US" altLang="ko-KR" sz="5400" dirty="0"/>
              <a:t>WINDOW FUNCTION)</a:t>
            </a:r>
            <a:endParaRPr lang="ko-KR" altLang="en-US" sz="54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04. SQL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8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213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윈도우 함수 개요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 smtClean="0">
                <a:latin typeface="+mn-ea"/>
              </a:rPr>
              <a:t>윈도우 </a:t>
            </a:r>
            <a:r>
              <a:rPr lang="ko-KR" altLang="en-US" dirty="0">
                <a:latin typeface="+mn-ea"/>
              </a:rPr>
              <a:t>함수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2860" y="667974"/>
            <a:ext cx="10202341" cy="9787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행과 행간의 관계에서 다양한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연산 처리를 할 수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있는 함수가 윈도우 함수이다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분석함수로도 알려져 있다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(ANSI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표준은 윈도우 함수이다</a:t>
            </a:r>
            <a:r>
              <a:rPr lang="en-US" altLang="ko-KR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.)</a:t>
            </a:r>
            <a:endParaRPr lang="en-US" altLang="ko-KR" sz="1600" b="1" dirty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윈도우함수는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일반 함수와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달리 중첩하여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호출 될 수는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없다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90649" y="1769070"/>
            <a:ext cx="234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윈도우 함수의 종류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60707"/>
              </p:ext>
            </p:extLst>
          </p:nvPr>
        </p:nvGraphicFramePr>
        <p:xfrm>
          <a:off x="1542861" y="2139465"/>
          <a:ext cx="4024249" cy="41513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0030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2514219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400626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순위관련함수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RANK 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DENSE_RANK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ROW_NUMBER </a:t>
                      </a:r>
                      <a:endParaRPr lang="en-US" altLang="ko-KR" sz="12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집계관련함수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AVG 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COUNT </a:t>
                      </a:r>
                      <a:endParaRPr lang="ko-KR" altLang="en-US" sz="12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행순서관련함수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FIRST_VALUE 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LAST_VALUE 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LAG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LEAD</a:t>
                      </a:r>
                      <a:endParaRPr lang="ko-KR" altLang="en-US" sz="12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2757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그룹내 비율관련함수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CUME_DIST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PERCENT_RANK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NTILE 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RATIO_TO_REPORT </a:t>
                      </a:r>
                      <a:endParaRPr lang="ko-KR" altLang="en-US" sz="12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17146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911849" y="1769070"/>
            <a:ext cx="213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윈도우 함수 문법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0939" y="2138402"/>
            <a:ext cx="563426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ko-KR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윈도우함수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인자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OVER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PARTITION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칼럼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칼럼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ko-KR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윈도우절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테이블명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291031"/>
              </p:ext>
            </p:extLst>
          </p:nvPr>
        </p:nvGraphicFramePr>
        <p:xfrm>
          <a:off x="6110939" y="3320565"/>
          <a:ext cx="5634262" cy="25768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3026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4151236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400626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윈도우함수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다양한 윈도우 함수를 사용 가능 </a:t>
                      </a:r>
                      <a:endParaRPr lang="en-US" altLang="ko-KR" sz="12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함수에 따라 </a:t>
                      </a: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0~N</a:t>
                      </a: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개의 인자를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PARTITION BY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전체 집합을 기준에 의해 소그룹으로 나눌 수 있다</a:t>
                      </a: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2757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ORDER BY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어떤 항목에 대해 순위를 지정할지 </a:t>
                      </a: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ORDER BY </a:t>
                      </a: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절을 기술할 수 있다</a:t>
                      </a: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171465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윈도우절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함수의 대상이 되는 행 기준의 범위를 지정할 수 있다</a:t>
                      </a: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ROWS</a:t>
                      </a: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는 물리적인 결과 행의 수를 뜻하고</a:t>
                      </a:r>
                      <a:endParaRPr lang="en-US" altLang="ko-KR" sz="12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는 논리적인 값에 의한 범위를 뜻한다</a:t>
                      </a: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929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08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58537" y="267039"/>
            <a:ext cx="4032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윈도우 함수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실습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그룹내순위함수 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윈도우 함수</a:t>
            </a:r>
            <a:endParaRPr lang="en-US" altLang="ko-KR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11300" y="636371"/>
            <a:ext cx="69977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A.EMP_NO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A.EMP_NM, A.BIRTH_DE,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A.DEPT_CD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,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L.DEPT_NM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 L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L.DEPT_CD = A.DEPT_CD)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DEPT_NM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,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RANK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OVER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A.BIRTH_DE)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RANK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,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DENSE_RANK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OVER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A.BIRTH_DE)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DENSE_RANK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,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ROW_NUMBER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OVER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A.BIRTH_DE)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ROW_NUMBER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,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RANK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OVER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PARTITION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A.BIRTH_DE)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RANK_DEPT_CD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A.SEX_CD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200" b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남성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A.BIRTH_DE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" y="2508902"/>
            <a:ext cx="8420100" cy="421005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8649063" y="82373"/>
            <a:ext cx="3352437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전 </a:t>
            </a:r>
            <a:r>
              <a:rPr lang="ko-KR" altLang="en-US" sz="1200" dirty="0" err="1">
                <a:latin typeface="+mn-ea"/>
              </a:rPr>
              <a:t>직원중</a:t>
            </a:r>
            <a:r>
              <a:rPr lang="ko-KR" altLang="en-US" sz="1200" dirty="0">
                <a:latin typeface="+mn-ea"/>
              </a:rPr>
              <a:t> 성별이 남성이 직원들의 생년월일을 출력하고 생년월일 순으로 </a:t>
            </a:r>
            <a:r>
              <a:rPr lang="en-US" altLang="ko-KR" sz="1200" dirty="0">
                <a:latin typeface="+mn-ea"/>
              </a:rPr>
              <a:t>RANK</a:t>
            </a:r>
            <a:r>
              <a:rPr lang="ko-KR" altLang="en-US" sz="1200" dirty="0">
                <a:latin typeface="+mn-ea"/>
              </a:rPr>
              <a:t>를 </a:t>
            </a:r>
            <a:r>
              <a:rPr lang="ko-KR" altLang="en-US" sz="1200" dirty="0" smtClean="0">
                <a:latin typeface="+mn-ea"/>
              </a:rPr>
              <a:t>구함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RANK </a:t>
            </a:r>
            <a:r>
              <a:rPr lang="ko-KR" altLang="en-US" sz="1200" dirty="0">
                <a:latin typeface="+mn-ea"/>
              </a:rPr>
              <a:t>함수는 동일값이라면 동일 </a:t>
            </a:r>
            <a:r>
              <a:rPr lang="ko-KR" altLang="en-US" sz="1200" dirty="0" err="1">
                <a:latin typeface="+mn-ea"/>
              </a:rPr>
              <a:t>순위라고</a:t>
            </a:r>
            <a:r>
              <a:rPr lang="ko-KR" altLang="en-US" sz="1200" dirty="0">
                <a:latin typeface="+mn-ea"/>
              </a:rPr>
              <a:t> 판단함 </a:t>
            </a:r>
            <a:r>
              <a:rPr lang="en-US" altLang="ko-KR" sz="1200" dirty="0">
                <a:latin typeface="+mn-ea"/>
              </a:rPr>
              <a:t>1 2 2 4 </a:t>
            </a:r>
            <a:r>
              <a:rPr lang="ko-KR" altLang="en-US" sz="1200" dirty="0">
                <a:latin typeface="+mn-ea"/>
              </a:rPr>
              <a:t>순으로 순위를 </a:t>
            </a:r>
            <a:r>
              <a:rPr lang="ko-KR" altLang="en-US" sz="1200" dirty="0" smtClean="0">
                <a:latin typeface="+mn-ea"/>
              </a:rPr>
              <a:t>정함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DENSE_RANK </a:t>
            </a:r>
            <a:r>
              <a:rPr lang="ko-KR" altLang="en-US" sz="1200" dirty="0">
                <a:latin typeface="+mn-ea"/>
              </a:rPr>
              <a:t>함수는 동일값이라면 동일 </a:t>
            </a:r>
            <a:r>
              <a:rPr lang="ko-KR" altLang="en-US" sz="1200" dirty="0" err="1">
                <a:latin typeface="+mn-ea"/>
              </a:rPr>
              <a:t>순위라고</a:t>
            </a:r>
            <a:r>
              <a:rPr lang="ko-KR" altLang="en-US" sz="1200" dirty="0">
                <a:latin typeface="+mn-ea"/>
              </a:rPr>
              <a:t> 판단함 </a:t>
            </a:r>
            <a:r>
              <a:rPr lang="en-US" altLang="ko-KR" sz="1200" dirty="0">
                <a:latin typeface="+mn-ea"/>
              </a:rPr>
              <a:t>1 2 2 3 </a:t>
            </a:r>
            <a:r>
              <a:rPr lang="ko-KR" altLang="en-US" sz="1200" dirty="0">
                <a:latin typeface="+mn-ea"/>
              </a:rPr>
              <a:t>순으로 순위를 </a:t>
            </a:r>
            <a:r>
              <a:rPr lang="ko-KR" altLang="en-US" sz="1200" dirty="0" smtClean="0">
                <a:latin typeface="+mn-ea"/>
              </a:rPr>
              <a:t>정함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ROW_NUMBER </a:t>
            </a:r>
            <a:r>
              <a:rPr lang="ko-KR" altLang="en-US" sz="1200" dirty="0">
                <a:latin typeface="+mn-ea"/>
              </a:rPr>
              <a:t>함수는 동일값이라도 무조건 순위를 </a:t>
            </a:r>
            <a:r>
              <a:rPr lang="ko-KR" altLang="en-US" sz="1200" dirty="0" smtClean="0">
                <a:latin typeface="+mn-ea"/>
              </a:rPr>
              <a:t>정함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DEPT_CD</a:t>
            </a:r>
            <a:r>
              <a:rPr lang="ko-KR" altLang="en-US" sz="1200" dirty="0">
                <a:latin typeface="+mn-ea"/>
              </a:rPr>
              <a:t>기준으로 </a:t>
            </a:r>
            <a:r>
              <a:rPr lang="en-US" altLang="ko-KR" sz="1200" dirty="0">
                <a:latin typeface="+mn-ea"/>
              </a:rPr>
              <a:t>PARTITION BY</a:t>
            </a:r>
            <a:r>
              <a:rPr lang="ko-KR" altLang="en-US" sz="1200" dirty="0">
                <a:latin typeface="+mn-ea"/>
              </a:rPr>
              <a:t>하여 부서별 생일 순위도 같이 구하였음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48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58537" y="267039"/>
            <a:ext cx="372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윈도우 함수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실습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집계관련함수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윈도우 함수</a:t>
            </a:r>
            <a:endParaRPr lang="en-US" altLang="ko-KR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74188" y="636371"/>
            <a:ext cx="8749312" cy="5548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 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, A.MAX_EMP_NM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, A.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연봉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, A.MAX_DEPT_CD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,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DEPT_NM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 L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L.DEPT_CD = A.MAX_DEPT_CD)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DEPT_NM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OVER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PARTITION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A.MAX_DEPT_CD)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속한부서의연봉총액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OVER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PARTITION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A.MAX_DEPT_CD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연봉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UNBOUNDED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PRECEDING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속한부서의연봉누적합계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OVER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PARTITION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A.MAX_DEPT_CD)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속한부서의최고연봉액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OVER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PARTITION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A.MAX_DEPT_CD)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속한부서의최저연봉액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TRUNC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OVER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PARTITION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A.MAX_DEPT_CD))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속한부서의평균연봉액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TRUNC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OVER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PARTITION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A.MAX_DEPT_CD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연봉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ROWS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PRECEDING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FOLLOWING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속한부서에서앞뒤자신의평균연봉액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OVER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PARTITION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A.MAX_DEPT_CD)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부서별직원수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(A.EMP_NM)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MAX_EMP_NM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(A.DEPT_CD)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MAX_DEPT_CD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(B.PAY_AMT)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TB_SAL_HIS B , TB_EMP A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B.PAY_DE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'20190101'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'20191231'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= B.EMP_NO   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) A   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A.MAX_DEPT_CD, A.</a:t>
            </a:r>
            <a:r>
              <a:rPr lang="ko-KR" alt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6657139" y="3747871"/>
            <a:ext cx="5191961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2019</a:t>
            </a:r>
            <a:r>
              <a:rPr lang="ko-KR" altLang="en-US" sz="1200" dirty="0">
                <a:latin typeface="+mn-ea"/>
              </a:rPr>
              <a:t>년 기준 </a:t>
            </a:r>
            <a:r>
              <a:rPr lang="ko-KR" altLang="en-US" sz="1200" dirty="0" err="1">
                <a:latin typeface="+mn-ea"/>
              </a:rPr>
              <a:t>전직원의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연봉액수를</a:t>
            </a:r>
            <a:r>
              <a:rPr lang="ko-KR" altLang="en-US" sz="1200" dirty="0">
                <a:latin typeface="+mn-ea"/>
              </a:rPr>
              <a:t> 구하고 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자신이 속한 부서의 </a:t>
            </a:r>
            <a:r>
              <a:rPr lang="ko-KR" altLang="en-US" sz="1200" dirty="0" err="1">
                <a:latin typeface="+mn-ea"/>
              </a:rPr>
              <a:t>연봉총액이</a:t>
            </a:r>
            <a:r>
              <a:rPr lang="ko-KR" altLang="en-US" sz="1200" dirty="0">
                <a:latin typeface="+mn-ea"/>
              </a:rPr>
              <a:t> 얼마인지를 </a:t>
            </a:r>
            <a:r>
              <a:rPr lang="ko-KR" altLang="en-US" sz="1200" dirty="0" smtClean="0">
                <a:latin typeface="+mn-ea"/>
              </a:rPr>
              <a:t>구함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자신이 속한 부서의 </a:t>
            </a:r>
            <a:r>
              <a:rPr lang="ko-KR" altLang="en-US" sz="1200" dirty="0" err="1">
                <a:latin typeface="+mn-ea"/>
              </a:rPr>
              <a:t>연봉총액이</a:t>
            </a:r>
            <a:r>
              <a:rPr lang="ko-KR" altLang="en-US" sz="1200" dirty="0">
                <a:latin typeface="+mn-ea"/>
              </a:rPr>
              <a:t> 얼마인지를 구하는데 </a:t>
            </a:r>
            <a:r>
              <a:rPr lang="ko-KR" altLang="en-US" sz="1200" dirty="0" err="1">
                <a:latin typeface="+mn-ea"/>
              </a:rPr>
              <a:t>누적합계로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보여줌</a:t>
            </a:r>
            <a:r>
              <a:rPr lang="en-US" altLang="ko-KR" sz="1200" dirty="0">
                <a:latin typeface="+mn-ea"/>
              </a:rPr>
              <a:t>(RANGE UNBOUNDED PRECEDINGD</a:t>
            </a:r>
            <a:r>
              <a:rPr lang="ko-KR" altLang="en-US" sz="1200" dirty="0">
                <a:latin typeface="+mn-ea"/>
              </a:rPr>
              <a:t>은 </a:t>
            </a:r>
            <a:r>
              <a:rPr lang="ko-KR" altLang="en-US" sz="1200" dirty="0" err="1">
                <a:latin typeface="+mn-ea"/>
              </a:rPr>
              <a:t>현재행을</a:t>
            </a:r>
            <a:r>
              <a:rPr lang="ko-KR" altLang="en-US" sz="1200" dirty="0">
                <a:latin typeface="+mn-ea"/>
              </a:rPr>
              <a:t> 기준으로 파티션내 첫번째 행까지의 범위를 </a:t>
            </a:r>
            <a:r>
              <a:rPr lang="ko-KR" altLang="en-US" sz="1200" dirty="0" smtClean="0">
                <a:latin typeface="+mn-ea"/>
              </a:rPr>
              <a:t>지정함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자신이 속한 부서의 최고연봉액수를 보여줌 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자신이 속한 부서의 최저연봉액수를 </a:t>
            </a:r>
            <a:r>
              <a:rPr lang="ko-KR" altLang="en-US" sz="1200" dirty="0" smtClean="0">
                <a:latin typeface="+mn-ea"/>
              </a:rPr>
              <a:t>보여줌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자신이 속한 부서의 평균연봉액수를 </a:t>
            </a:r>
            <a:r>
              <a:rPr lang="ko-KR" altLang="en-US" sz="1200" dirty="0" smtClean="0">
                <a:latin typeface="+mn-ea"/>
              </a:rPr>
              <a:t>보여줌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자신이 속한 부서의 </a:t>
            </a:r>
            <a:r>
              <a:rPr lang="ko-KR" altLang="en-US" sz="1200" dirty="0" err="1">
                <a:latin typeface="+mn-ea"/>
              </a:rPr>
              <a:t>앞자신뒤의평균연봉액수를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보여줌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자신이 속한 부서의 </a:t>
            </a:r>
            <a:r>
              <a:rPr lang="ko-KR" altLang="en-US" sz="1200" dirty="0" err="1">
                <a:latin typeface="+mn-ea"/>
              </a:rPr>
              <a:t>직원수를보여줌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652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58537" y="267039"/>
            <a:ext cx="372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윈도우 함수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실습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집계관련함수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윈도우 함수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241047"/>
              </p:ext>
            </p:extLst>
          </p:nvPr>
        </p:nvGraphicFramePr>
        <p:xfrm>
          <a:off x="183997" y="648125"/>
          <a:ext cx="11792102" cy="5841570"/>
        </p:xfrm>
        <a:graphic>
          <a:graphicData uri="http://schemas.openxmlformats.org/drawingml/2006/table">
            <a:tbl>
              <a:tblPr/>
              <a:tblGrid>
                <a:gridCol w="643439">
                  <a:extLst>
                    <a:ext uri="{9D8B030D-6E8A-4147-A177-3AD203B41FA5}">
                      <a16:colId xmlns:a16="http://schemas.microsoft.com/office/drawing/2014/main" val="2023976152"/>
                    </a:ext>
                  </a:extLst>
                </a:gridCol>
                <a:gridCol w="803204">
                  <a:extLst>
                    <a:ext uri="{9D8B030D-6E8A-4147-A177-3AD203B41FA5}">
                      <a16:colId xmlns:a16="http://schemas.microsoft.com/office/drawing/2014/main" val="372910002"/>
                    </a:ext>
                  </a:extLst>
                </a:gridCol>
                <a:gridCol w="523988">
                  <a:extLst>
                    <a:ext uri="{9D8B030D-6E8A-4147-A177-3AD203B41FA5}">
                      <a16:colId xmlns:a16="http://schemas.microsoft.com/office/drawing/2014/main" val="696905054"/>
                    </a:ext>
                  </a:extLst>
                </a:gridCol>
                <a:gridCol w="804698">
                  <a:extLst>
                    <a:ext uri="{9D8B030D-6E8A-4147-A177-3AD203B41FA5}">
                      <a16:colId xmlns:a16="http://schemas.microsoft.com/office/drawing/2014/main" val="1494100484"/>
                    </a:ext>
                  </a:extLst>
                </a:gridCol>
                <a:gridCol w="839422">
                  <a:extLst>
                    <a:ext uri="{9D8B030D-6E8A-4147-A177-3AD203B41FA5}">
                      <a16:colId xmlns:a16="http://schemas.microsoft.com/office/drawing/2014/main" val="1863973110"/>
                    </a:ext>
                  </a:extLst>
                </a:gridCol>
                <a:gridCol w="1013735">
                  <a:extLst>
                    <a:ext uri="{9D8B030D-6E8A-4147-A177-3AD203B41FA5}">
                      <a16:colId xmlns:a16="http://schemas.microsoft.com/office/drawing/2014/main" val="1293480942"/>
                    </a:ext>
                  </a:extLst>
                </a:gridCol>
                <a:gridCol w="1228747">
                  <a:extLst>
                    <a:ext uri="{9D8B030D-6E8A-4147-A177-3AD203B41FA5}">
                      <a16:colId xmlns:a16="http://schemas.microsoft.com/office/drawing/2014/main" val="2023042723"/>
                    </a:ext>
                  </a:extLst>
                </a:gridCol>
                <a:gridCol w="1121241">
                  <a:extLst>
                    <a:ext uri="{9D8B030D-6E8A-4147-A177-3AD203B41FA5}">
                      <a16:colId xmlns:a16="http://schemas.microsoft.com/office/drawing/2014/main" val="1614890829"/>
                    </a:ext>
                  </a:extLst>
                </a:gridCol>
                <a:gridCol w="1121241">
                  <a:extLst>
                    <a:ext uri="{9D8B030D-6E8A-4147-A177-3AD203B41FA5}">
                      <a16:colId xmlns:a16="http://schemas.microsoft.com/office/drawing/2014/main" val="344687412"/>
                    </a:ext>
                  </a:extLst>
                </a:gridCol>
                <a:gridCol w="1121241">
                  <a:extLst>
                    <a:ext uri="{9D8B030D-6E8A-4147-A177-3AD203B41FA5}">
                      <a16:colId xmlns:a16="http://schemas.microsoft.com/office/drawing/2014/main" val="3528576849"/>
                    </a:ext>
                  </a:extLst>
                </a:gridCol>
                <a:gridCol w="1766274">
                  <a:extLst>
                    <a:ext uri="{9D8B030D-6E8A-4147-A177-3AD203B41FA5}">
                      <a16:colId xmlns:a16="http://schemas.microsoft.com/office/drawing/2014/main" val="3507627546"/>
                    </a:ext>
                  </a:extLst>
                </a:gridCol>
                <a:gridCol w="804872">
                  <a:extLst>
                    <a:ext uri="{9D8B030D-6E8A-4147-A177-3AD203B41FA5}">
                      <a16:colId xmlns:a16="http://schemas.microsoft.com/office/drawing/2014/main" val="3049061587"/>
                    </a:ext>
                  </a:extLst>
                </a:gridCol>
              </a:tblGrid>
              <a:tr h="1390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EMP_NO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MAX_EMP_NM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연봉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MAX_DEPT_CD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DEPT_NM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속한부서의연봉총액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속한부서의연봉누적합계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속한부서의최고연봉액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속한부서의최저연봉액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속한부서의평균연봉액</a:t>
                      </a:r>
                      <a:endParaRPr lang="ko-KR" altLang="en-US" sz="8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속한부서에서앞뒤자신의평균연봉액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부서별직원수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815360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1000000001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이경오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46270000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100001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운영본부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46270000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46270000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46270000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46270000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46270000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46270000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278456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1000000003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이정수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45740000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100002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201290000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45740000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53530000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45740000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50322500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47480000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185790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1000000004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이승준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49220000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100002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201290000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94960000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53530000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45740000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50322500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49253333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203856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1000000005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김현희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52800000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100002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201290000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147760000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53530000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45740000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50322500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51850000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706209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1000000002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이현승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53530000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100002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201290000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201290000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53530000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45740000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50322500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53165000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38509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1000000007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이순자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47760000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100003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201870000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47760000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53620000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47760000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50467500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48280000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659983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1000000009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박태범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48800000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100003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201870000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96560000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53620000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47760000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50467500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49416666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095629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1000000008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김려원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51690000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100003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201870000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148250000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53620000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47760000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50467500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51370000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273943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1000000006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김혜진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53620000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100003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201870000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201870000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53620000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47760000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50467500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52655000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335202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1000000013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이나라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46740000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197450000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46740000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52400000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46740000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49362500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47865000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415831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1000000012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김호형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48990000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197450000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95730000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52400000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46740000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49362500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48350000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33708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1000000010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박혜령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49320000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197450000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145050000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52400000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46740000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49362500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50236666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564302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1000000011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최수자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52400000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197450000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197450000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52400000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46740000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49362500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50860000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393001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1000000014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이관심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58690000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100005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플랫폼사업본부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58690000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58690000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58690000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58690000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58690000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58690000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8523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1000000015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이정직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49180000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100006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204700000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49180000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54700000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49180000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51175000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49210000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987371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1000000017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이겸손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49240000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100006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204700000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98420000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54700000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49180000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51175000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68706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1000000018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박바른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51580000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100006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204700000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54700000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49180000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51175000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51840000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425497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1000000016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이진실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54700000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100006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204700000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204700000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54700000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49180000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51175000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53140000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843328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1000000021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김열호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46780000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100007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198190000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46780000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55270000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46780000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49547500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46835000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338778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1000000020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최정진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46890000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100007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198190000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93670000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55270000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46780000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49547500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47640000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5659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1000000022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김순수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49250000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100007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198190000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142920000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55270000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46780000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49547500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50470000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928071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1000000019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박정혜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55270000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100007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198190000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198190000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55270000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46780000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49547500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52260000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418239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1000000023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이관심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46430000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100008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솔루션사업본부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46430000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46430000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46430000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46430000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46430000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46430000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566374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1000000024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박선영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47140000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100009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203040000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47140000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56220000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47140000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50760000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48020000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722965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1000000027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박이수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48900000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100009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203040000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56220000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47140000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50760000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48940000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182461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1000000026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김길정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50780000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100009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203040000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146820000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56220000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47140000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50760000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51966666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259929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1000000025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박호진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56220000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100009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203040000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203040000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56220000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47140000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50760000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53500000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09202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1000000029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장나라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44380000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100010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199010000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44380000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54460000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44380000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49752500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47170000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85977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1000000031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김사랑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49960000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100010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199010000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94340000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54460000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44380000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49752500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48183333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86594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1000000030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이규호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50210000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100010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199010000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144550000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54460000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44380000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49752500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51543333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128712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1000000028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김나라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54460000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100010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199010000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199010000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54460000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44380000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49752500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52335000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628054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1000000032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이준표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53490000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100011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신사업본부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53490000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53490000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53490000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53490000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53490000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53490000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439967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1000000035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최창수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49090000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100012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인공지능팀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212340000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49090000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57190000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49090000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53085000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49880000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756332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1000000033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홍사기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50670000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100012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인공지능팀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212340000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99760000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57190000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49090000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53085000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51716666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49156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1000000034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김익정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55390000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100012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인공지능팀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212340000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155150000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57190000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49090000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53085000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54416666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439939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1000000036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박여진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57190000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100012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인공지능팀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212340000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212340000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57190000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49090000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53085000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56290000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194556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1000000039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이박력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51000000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100013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211820000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51000000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54220000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51000000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52955000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51850000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665797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1000000037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이현정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52700000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100013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211820000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103700000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54220000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51000000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52955000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52533333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403144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1000000038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김혜수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53900000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100013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211820000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157600000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54220000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51000000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52955000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53606666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303609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1000000040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김여진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54220000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100013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빅데이터팀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211820000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211820000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54220000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51000000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52955000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54060000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79149"/>
                  </a:ext>
                </a:extLst>
              </a:tr>
              <a:tr h="1390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9999999999</a:t>
                      </a:r>
                    </a:p>
                  </a:txBody>
                  <a:tcPr marL="4709" marR="4709" marT="47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김회장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44330000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999999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회장실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44330000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44330000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44330000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44330000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44330000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44330000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709" marR="4709" marT="470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276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2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7033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NATURAL JOIN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실습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조인 칼럼은 </a:t>
            </a: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앨리어스를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가질 수 없음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표준 조인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25600" y="662090"/>
            <a:ext cx="4114800" cy="18774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A.EMP_NM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A.ADDR 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B.DEPT_NM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B.DEPT_CD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NATURAL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 B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A.ADDR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'%</a:t>
            </a:r>
            <a:r>
              <a:rPr lang="ko-KR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수원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%'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1625600" y="2601082"/>
            <a:ext cx="1031240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Error [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25155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99999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]: ORA-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25155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NATURAL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조인에 사용된 열은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식별자를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가질 수 없음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5812537" y="662090"/>
            <a:ext cx="476973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NATURAL</a:t>
            </a:r>
            <a:r>
              <a:rPr lang="ko-KR" altLang="en-US" sz="1200" dirty="0">
                <a:latin typeface="+mn-ea"/>
              </a:rPr>
              <a:t>조인은 두 테이블이 공통적으로 가지고 있는 </a:t>
            </a:r>
            <a:r>
              <a:rPr lang="en-US" altLang="ko-KR" sz="1200" dirty="0">
                <a:latin typeface="+mn-ea"/>
              </a:rPr>
              <a:t>DEPT_CD </a:t>
            </a:r>
            <a:r>
              <a:rPr lang="ko-KR" altLang="en-US" sz="1200" dirty="0">
                <a:latin typeface="+mn-ea"/>
              </a:rPr>
              <a:t>칼럼으로 자동으로 조인된다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하지만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DEPT_CD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컬럼을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SELECT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절에 기재할 때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앨리어스를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주어서 에러</a:t>
            </a:r>
            <a:r>
              <a:rPr lang="ko-KR" altLang="en-US" sz="1200" dirty="0">
                <a:latin typeface="+mn-ea"/>
              </a:rPr>
              <a:t>가 났다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180975" indent="-180975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latin typeface="+mn-ea"/>
              </a:rPr>
              <a:t>NATURAL </a:t>
            </a:r>
            <a:r>
              <a:rPr lang="ko-KR" altLang="en-US" sz="1200" dirty="0" smtClean="0">
                <a:latin typeface="+mn-ea"/>
              </a:rPr>
              <a:t>조인에서 조인 칼럼은 </a:t>
            </a:r>
            <a:r>
              <a:rPr lang="ko-KR" altLang="en-US" sz="1200" dirty="0" err="1" smtClean="0">
                <a:latin typeface="+mn-ea"/>
              </a:rPr>
              <a:t>앨리어스를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주며 안된다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06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58537" y="267039"/>
            <a:ext cx="5716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윈도우 함수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실습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행순서관련함수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실습 환경 구축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윈도우 함수</a:t>
            </a:r>
            <a:endParaRPr lang="en-US" altLang="ko-KR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10108" y="648125"/>
            <a:ext cx="2959463" cy="23544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TB_REAL_IDX PURGE</a:t>
            </a:r>
            <a:r>
              <a:rPr lang="en-US" altLang="ko-KR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050" dirty="0"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TB_REAL_IDX 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SEQ </a:t>
            </a:r>
            <a:r>
              <a:rPr lang="en-US" altLang="ko-KR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, SECTOR_NM </a:t>
            </a:r>
            <a:r>
              <a:rPr lang="en-US" altLang="ko-KR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, STD_DE </a:t>
            </a:r>
            <a:r>
              <a:rPr lang="en-US" altLang="ko-KR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, STD_TM </a:t>
            </a:r>
            <a:r>
              <a:rPr lang="en-US" altLang="ko-KR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, CUR_IDX </a:t>
            </a:r>
            <a:r>
              <a:rPr lang="en-US" altLang="ko-KR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PK_TB_REAL_IDX </a:t>
            </a:r>
            <a:endParaRPr lang="en-US" altLang="ko-KR" sz="105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(SEQ) 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5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21142" y="648125"/>
            <a:ext cx="7391400" cy="5001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TB_REAL_IDX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ROWNUM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RNUM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코스피</a:t>
            </a:r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SECTOR_NM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'20200629'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STD_DE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'090000'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'HH24MISS'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+ (ROWNUM*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24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'HH24MISS'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HH24MISS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CUR_IDX   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(DBMS_RANDOM.VALUE(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2050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99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CUR_IDX     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DUAL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CONNECT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LEVEL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390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CUR_IDX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UNION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ROWNUM+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390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RNUM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코스닥</a:t>
            </a:r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SECTOR_NM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'20200629'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STD_DE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'090000'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'HH24MISS'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+ (ROWNUM*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24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'HH24MISS'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HH24MISS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CUR_IDX   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(DBMS_RANDOM.VALUE(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700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725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99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CUR_IDX     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DUAL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CONNECT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LEVEL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390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CUR_IDX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4621142" y="5758934"/>
            <a:ext cx="349807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TB_REAL_IDX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SEQ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7435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58537" y="267039"/>
            <a:ext cx="4032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윈도우 함수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실습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행순서관련함수 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윈도우 함수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2900" y="675756"/>
            <a:ext cx="9201150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A.SEQ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A.SECTOR_NM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A.STD_DE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A.STD_TM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A.CUR_IDX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FIRST_VALUE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(CUR_IDX)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OVER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PARTITION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A.SECTOR_NM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A.STD_TM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ROWS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UNBOUNDED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PRECEDING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각지수의첫지수값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LAST_VALUE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(CUR_IDX)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OVER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PARTITION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A.SECTOR_NM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A.STD_TM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ROWS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ROW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UNBOUNDED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FOLLOWING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각지수의마지막지수값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LAG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(CUR_IDX,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OVER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PARTITION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A.SECTOR_NM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A.STD_TM)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이전시간의지수값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LEAD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(CUR_IDX,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OVER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PARTITION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A.SECTOR_NM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A.STD_TM)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다음시간의지수값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TB_REAL_IDX A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A.SECTOR_NM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A.STD_DE, A.STD_TM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5003800" y="796150"/>
            <a:ext cx="6626225" cy="7017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100" dirty="0">
                <a:latin typeface="+mn-ea"/>
              </a:rPr>
              <a:t>ROWS UNBOUNDED PRECEDING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err="1" smtClean="0">
                <a:latin typeface="+mn-ea"/>
              </a:rPr>
              <a:t>현재행을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기준으로 </a:t>
            </a:r>
            <a:r>
              <a:rPr lang="ko-KR" altLang="en-US" sz="1100" dirty="0" err="1">
                <a:latin typeface="+mn-ea"/>
              </a:rPr>
              <a:t>파티션내의</a:t>
            </a:r>
            <a:r>
              <a:rPr lang="ko-KR" altLang="en-US" sz="1100" dirty="0">
                <a:latin typeface="+mn-ea"/>
              </a:rPr>
              <a:t> 첫번째 행까지의 범위 </a:t>
            </a:r>
            <a:r>
              <a:rPr lang="ko-KR" altLang="en-US" sz="1100" dirty="0" smtClean="0">
                <a:latin typeface="+mn-ea"/>
              </a:rPr>
              <a:t>지정</a:t>
            </a:r>
            <a:endParaRPr lang="en-US" altLang="ko-KR" sz="11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100" dirty="0">
                <a:latin typeface="+mn-ea"/>
              </a:rPr>
              <a:t>ROWS BETWEEN CURRENT ROW AND UNBOUNDED FOLLOWING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err="1" smtClean="0">
                <a:latin typeface="+mn-ea"/>
              </a:rPr>
              <a:t>현재행을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기준으로 </a:t>
            </a:r>
            <a:r>
              <a:rPr lang="ko-KR" altLang="en-US" sz="1100" dirty="0" err="1">
                <a:latin typeface="+mn-ea"/>
              </a:rPr>
              <a:t>파티션내의</a:t>
            </a:r>
            <a:r>
              <a:rPr lang="ko-KR" altLang="en-US" sz="1100" dirty="0">
                <a:latin typeface="+mn-ea"/>
              </a:rPr>
              <a:t> 마지막 행까지의 범위 지정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0" y="3407131"/>
            <a:ext cx="8369300" cy="330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2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58537" y="267039"/>
            <a:ext cx="4508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윈도우 함수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실습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dirty="0">
                <a:latin typeface="+mn-ea"/>
              </a:rPr>
              <a:t>그룹내 </a:t>
            </a:r>
            <a:r>
              <a:rPr lang="ko-KR" altLang="en-US" dirty="0" smtClean="0">
                <a:latin typeface="+mn-ea"/>
              </a:rPr>
              <a:t>비율관련함수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윈도우 함수</a:t>
            </a:r>
            <a:endParaRPr lang="en-US" altLang="ko-KR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85899" y="636371"/>
            <a:ext cx="7937501" cy="5001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A.MAX_DEPT_CD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A.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부서별연봉총액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(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L.DEPT_NM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 L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L.DEPT_CD = A.MAX_DEPT_CD)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DEPT_NM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RATIO_TO_REPORT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(A.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부서별연봉총액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OVER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'%'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부서별연봉비율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PERCENT_RANK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OVER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부서별연봉총액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*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||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'%'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부서별연봉비율순서별백분율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CUME_DIST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OVER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부서별연봉총액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*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||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'%'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부서별연봉비율순서별누적백분율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NTILE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OVER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부서별연봉총액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부서별연봉비율순서별등분결과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A.MAX_DEPT_CD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(A.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부서별연봉총액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(A.EMP_NM)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MAX_EMP_NM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(A.DEPT_CD)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MAX_DEPT_CD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(B.PAY_AMT)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연봉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TB_SAL_HIS B , TB_EMP A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B.PAY_DE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'20190101'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'20191231'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= B.EMP_NO     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) A       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A.MAX_DEPT_CD      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A.MAX_DEPT_CD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 A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5188311" y="2158326"/>
            <a:ext cx="4362451" cy="9787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latin typeface="+mn-ea"/>
              </a:rPr>
              <a:t>RATIO_TO_REPORT </a:t>
            </a:r>
            <a:r>
              <a:rPr lang="ko-KR" altLang="en-US" sz="1200" dirty="0" smtClean="0">
                <a:latin typeface="+mn-ea"/>
              </a:rPr>
              <a:t>함수로 부서별 연봉의 비율을 구함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latin typeface="+mn-ea"/>
              </a:rPr>
              <a:t>PERCENT_RANK</a:t>
            </a:r>
            <a:r>
              <a:rPr lang="ko-KR" altLang="en-US" sz="1200" dirty="0" smtClean="0">
                <a:latin typeface="+mn-ea"/>
              </a:rPr>
              <a:t>함수로 부서별연봉비율순서의 백분율을 구함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latin typeface="+mn-ea"/>
              </a:rPr>
              <a:t>CUME_DIST</a:t>
            </a:r>
            <a:r>
              <a:rPr lang="ko-KR" altLang="en-US" sz="1200" dirty="0" smtClean="0">
                <a:latin typeface="+mn-ea"/>
              </a:rPr>
              <a:t>함수로 부서별연봉비율의 누적 백분율을 구함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latin typeface="+mn-ea"/>
              </a:rPr>
              <a:t>NTILE</a:t>
            </a:r>
            <a:r>
              <a:rPr lang="ko-KR" altLang="en-US" sz="1200" dirty="0" smtClean="0">
                <a:latin typeface="+mn-ea"/>
              </a:rPr>
              <a:t>함수로 부서별연봉비율의 등분 결과를 구함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55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58537" y="267039"/>
            <a:ext cx="4508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윈도우 함수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실습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dirty="0">
                <a:latin typeface="+mn-ea"/>
              </a:rPr>
              <a:t>그룹내 </a:t>
            </a:r>
            <a:r>
              <a:rPr lang="ko-KR" altLang="en-US" dirty="0" smtClean="0">
                <a:latin typeface="+mn-ea"/>
              </a:rPr>
              <a:t>비율관련함수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윈도우 함수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1530349" y="7751051"/>
            <a:ext cx="9201150" cy="535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ROWS UNBOUNDED PRECEDING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현재행을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기준으로 </a:t>
            </a:r>
            <a:r>
              <a:rPr lang="ko-KR" altLang="en-US" sz="1200" dirty="0" err="1">
                <a:latin typeface="+mn-ea"/>
              </a:rPr>
              <a:t>파티션내의</a:t>
            </a:r>
            <a:r>
              <a:rPr lang="ko-KR" altLang="en-US" sz="1200" dirty="0">
                <a:latin typeface="+mn-ea"/>
              </a:rPr>
              <a:t> 첫번째 행까지의 범위 </a:t>
            </a:r>
            <a:r>
              <a:rPr lang="ko-KR" altLang="en-US" sz="1200" dirty="0" smtClean="0">
                <a:latin typeface="+mn-ea"/>
              </a:rPr>
              <a:t>지정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ROWS BETWEEN CURRENT ROW AND UNBOUNDED FOLLOWING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현재행을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기준으로 </a:t>
            </a:r>
            <a:r>
              <a:rPr lang="ko-KR" altLang="en-US" sz="1200" dirty="0" err="1">
                <a:latin typeface="+mn-ea"/>
              </a:rPr>
              <a:t>파티션내의</a:t>
            </a:r>
            <a:r>
              <a:rPr lang="ko-KR" altLang="en-US" sz="1200" dirty="0">
                <a:latin typeface="+mn-ea"/>
              </a:rPr>
              <a:t> 마지막 행까지의 범위 지정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99" y="648125"/>
            <a:ext cx="115252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5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4-7. DCL</a:t>
            </a:r>
            <a:br>
              <a:rPr lang="en-US" altLang="ko-KR" sz="5400" dirty="0" smtClean="0"/>
            </a:br>
            <a:r>
              <a:rPr lang="en-US" altLang="ko-KR" sz="5400" dirty="0"/>
              <a:t> </a:t>
            </a:r>
            <a:r>
              <a:rPr lang="en-US" altLang="ko-KR" sz="5400" dirty="0" smtClean="0"/>
              <a:t>       (</a:t>
            </a:r>
            <a:r>
              <a:rPr lang="en-US" altLang="ko-KR" sz="5400" dirty="0"/>
              <a:t>DATA CONTROL LANGUAGE)</a:t>
            </a:r>
            <a:endParaRPr lang="ko-KR" altLang="en-US" sz="54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04. SQL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21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1589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DCL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이란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?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 smtClean="0">
                <a:latin typeface="+mn-ea"/>
              </a:rPr>
              <a:t>DCL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2860" y="667974"/>
            <a:ext cx="10202341" cy="683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유저를 생성하고 권한을 제어할 수 있는 명령어 </a:t>
            </a:r>
            <a:endParaRPr lang="en-US" altLang="ko-KR" sz="16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Noto Sans Mono CJK KR Bold" panose="020B0800000000000000" pitchFamily="34" charset="-127"/>
              </a:rPr>
              <a:t>데이터의 보호와 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보안을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위해서 유저와 권한을 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관리 해야함 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90649" y="1557574"/>
            <a:ext cx="3291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오라클에서 제공하는 유저들 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705364"/>
              </p:ext>
            </p:extLst>
          </p:nvPr>
        </p:nvGraphicFramePr>
        <p:xfrm>
          <a:off x="1542860" y="1926906"/>
          <a:ext cx="6448615" cy="12967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1560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5527055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유저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400626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SCOTT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테스트용 샘플 유저 </a:t>
                      </a:r>
                      <a:endParaRPr lang="en-US" altLang="ko-KR" sz="12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DBA </a:t>
                      </a: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권한을 부여 받은 유저 </a:t>
                      </a: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최상위 유저</a:t>
                      </a: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2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SYSTEM </a:t>
                      </a: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데이터베이스의 모든 시스템 권한을 부여 받은 유저</a:t>
                      </a: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(SYS</a:t>
                      </a: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바로 밑</a:t>
                      </a: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2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2757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390649" y="3408310"/>
            <a:ext cx="4168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유저 생성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(SYSTEM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계정으로 접속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)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42860" y="3799312"/>
            <a:ext cx="423881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SQLD_TEST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CASCADE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SQLD_TEST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IDENTIFIED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1234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1390649" y="4405757"/>
            <a:ext cx="3278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SQLD_TEST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로 접속 시도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42860" y="4828159"/>
            <a:ext cx="859174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ORA-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01045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사용자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SQLD_TEST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SESSION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권한을 가지고 있지 않음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로그온이 거절되었습니다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10286811" y="4828159"/>
            <a:ext cx="1038415" cy="31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에러 </a:t>
            </a:r>
            <a:r>
              <a:rPr lang="ko-KR" altLang="en-US" sz="1200" dirty="0">
                <a:latin typeface="+mn-ea"/>
              </a:rPr>
              <a:t>발생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90649" y="5280716"/>
            <a:ext cx="4787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접속 권한 주기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(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SYSTEM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계정으로 접속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42860" y="5656328"/>
            <a:ext cx="315823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GRANT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SESSION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SQLD_TEST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DA8939-963A-4728-B6AA-C322EBE633B8}"/>
              </a:ext>
            </a:extLst>
          </p:cNvPr>
          <p:cNvSpPr/>
          <p:nvPr/>
        </p:nvSpPr>
        <p:spPr>
          <a:xfrm>
            <a:off x="5906924" y="3853173"/>
            <a:ext cx="41691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ü"/>
            </a:pPr>
            <a:r>
              <a:rPr lang="en-US" altLang="ko-KR" sz="1050" smtClean="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DROP USER</a:t>
            </a:r>
            <a:r>
              <a:rPr lang="ko-KR" altLang="en-US" sz="1050" smtClean="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 </a:t>
            </a:r>
            <a:r>
              <a:rPr lang="ko-KR" altLang="en-US" sz="1050" smtClean="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부분에서 에러가 나도 상관없음 있으면 지우고 없으면 에러가 발생하는데 에러가 발생해도 </a:t>
            </a:r>
            <a:r>
              <a:rPr lang="en-US" altLang="ko-KR" sz="1050" smtClean="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CREATE USER</a:t>
            </a:r>
            <a:r>
              <a:rPr lang="ko-KR" altLang="en-US" sz="1050" smtClean="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로 </a:t>
            </a:r>
            <a:r>
              <a:rPr lang="ko-KR" altLang="en-US" sz="1050" smtClean="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넘어가도됨</a:t>
            </a:r>
            <a:endParaRPr lang="en-US" altLang="ko-KR" sz="1050" dirty="0">
              <a:solidFill>
                <a:srgbClr val="FF0000"/>
              </a:solidFill>
              <a:latin typeface="Noto Sans Mono CJK JP Regular" panose="020B0500000000000000" pitchFamily="34" charset="-127"/>
              <a:ea typeface="Noto Sans Mono CJK JP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21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6553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SQLD_TEST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로 접속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시도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(SQLD_TEST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계정으로 접속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)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DCL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14513" y="660486"/>
            <a:ext cx="2022990" cy="31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err="1">
                <a:latin typeface="+mn-ea"/>
              </a:rPr>
              <a:t>SQLD_TEST로</a:t>
            </a:r>
            <a:r>
              <a:rPr lang="ko-KR" altLang="en-US" sz="1200" dirty="0">
                <a:latin typeface="+mn-ea"/>
              </a:rPr>
              <a:t> 접속 성공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714513" y="1029818"/>
            <a:ext cx="4762487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TB_SQLD_TEST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SQLD_TEST_NO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SQLD_TEST_NM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PK_TB_SQLD_TEST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(SQLD_TEST_NO)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1714513" y="2476368"/>
            <a:ext cx="286328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ORA-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01031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권한이 불충분합니다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6591313" y="1029818"/>
            <a:ext cx="1457312" cy="31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테이블 생성 실패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90649" y="2922535"/>
            <a:ext cx="5421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테이블 생성 권한 주기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(SYSTEM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계정으로 접속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)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14513" y="3291867"/>
            <a:ext cx="298831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GRANT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SQLD_TEST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1390649" y="3682300"/>
            <a:ext cx="5622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테이블 생성 재시도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(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SQLD_TEST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계정으로 접속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)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14512" y="4051632"/>
            <a:ext cx="4762487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TB_SQLD_TEST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SQLD_TEST_NO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SQLD_TEST_NM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PK_TB_SQLD_TEST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(SQLD_TEST_NO)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6591313" y="4055225"/>
            <a:ext cx="1457312" cy="31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테이블 생성 성공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16797" y="5553536"/>
            <a:ext cx="286809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TB_SQLD_TEST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4702832" y="5550458"/>
            <a:ext cx="1431268" cy="31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테이블 조회 성공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791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886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SQLD_TEST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로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SQLD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유저의 테이블 조회 시도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(SQLD_TEST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계정으로 접속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)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DCL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90383" y="660486"/>
            <a:ext cx="239360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SQLD.TB_EMP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690383" y="1029818"/>
            <a:ext cx="35750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ORA-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00942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테이블 또는 뷰가 존재하지 않습니다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4133853" y="660486"/>
            <a:ext cx="1419222" cy="2720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테이블 조회 실패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22854" y="1491483"/>
            <a:ext cx="5421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테이블 조회 권한 주기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(SYSTEM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계정으로 접속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)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0383" y="1891592"/>
            <a:ext cx="423761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GRANT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SQLD.TB_EMP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SQLD_TEST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1358537" y="2414813"/>
            <a:ext cx="907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SQLD_TEST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로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SQLD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유저의 테이블 조회 재시도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(SQLD_TEST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계정으로 접속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)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90383" y="2814797"/>
            <a:ext cx="239360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SQLD.TB_EMP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4133853" y="2814797"/>
            <a:ext cx="1419222" cy="2768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테이블 조회 성공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358537" y="3245810"/>
            <a:ext cx="5609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테이블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DML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권한 주기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(SYSTEM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계정으로 접속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)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0383" y="3712368"/>
            <a:ext cx="500569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GRANT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DELETE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SQLD.TB_EMP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SQLD_TEST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6825800" y="3712368"/>
            <a:ext cx="4937575" cy="4595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INSERT, DELETE, UPDATE </a:t>
            </a:r>
            <a:r>
              <a:rPr lang="ko-KR" altLang="en-US" sz="1200" dirty="0">
                <a:latin typeface="+mn-ea"/>
              </a:rPr>
              <a:t>권한도 </a:t>
            </a:r>
            <a:r>
              <a:rPr lang="ko-KR" altLang="en-US" sz="1200" dirty="0" smtClean="0">
                <a:latin typeface="+mn-ea"/>
              </a:rPr>
              <a:t>줌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latin typeface="+mn-ea"/>
              </a:rPr>
              <a:t>SQLD_TEST </a:t>
            </a:r>
            <a:r>
              <a:rPr lang="ko-KR" altLang="en-US" sz="1200" dirty="0" smtClean="0">
                <a:latin typeface="+mn-ea"/>
              </a:rPr>
              <a:t>계정은 해당 테이블에 대한 </a:t>
            </a:r>
            <a:r>
              <a:rPr lang="en-US" altLang="ko-KR" sz="1200" dirty="0" smtClean="0">
                <a:latin typeface="+mn-ea"/>
              </a:rPr>
              <a:t>DML</a:t>
            </a:r>
            <a:r>
              <a:rPr lang="ko-KR" altLang="en-US" sz="1200" dirty="0" smtClean="0">
                <a:latin typeface="+mn-ea"/>
              </a:rPr>
              <a:t>도 수행할 수 있게 됨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110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327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ROLE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을 이용한 권한 부여 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DCL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542860" y="667974"/>
            <a:ext cx="10202341" cy="9787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유저를 생성하면 다양한 많은 권한들을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부여 해야함 </a:t>
            </a:r>
            <a:endParaRPr lang="en-US" altLang="ko-KR" sz="16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latin typeface="Noto Sans Mono CJK KR Bold" panose="020B0800000000000000" pitchFamily="34" charset="-127"/>
              </a:rPr>
              <a:t>DBA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는 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ROLE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을 생성하고 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ROLE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에 각종 권한을 부여한 후 해당 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ROLE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을 다른 유저에게 부여 </a:t>
            </a:r>
            <a:endParaRPr lang="en-US" altLang="ko-KR" sz="1600" dirty="0" smtClean="0"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latin typeface="Noto Sans Mono CJK KR Bold" panose="020B0800000000000000" pitchFamily="34" charset="-127"/>
              </a:rPr>
              <a:t>ROLE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에 포함된 권한들이 필요한 유저에게 빠르게 권한을 부여할 수 있음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390649" y="1769070"/>
            <a:ext cx="5421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테이블 생성 권한 회수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(SYSTEM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계정으로 접속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)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42860" y="2156413"/>
            <a:ext cx="376256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REVOKE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SQLD_TEST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5393424" y="2156412"/>
            <a:ext cx="347435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SQLD_TEST</a:t>
            </a:r>
            <a:r>
              <a:rPr lang="ko-KR" altLang="en-US" sz="1200" dirty="0">
                <a:latin typeface="+mn-ea"/>
              </a:rPr>
              <a:t>가 가진 </a:t>
            </a:r>
            <a:r>
              <a:rPr lang="en-US" altLang="ko-KR" sz="1200" dirty="0">
                <a:latin typeface="+mn-ea"/>
              </a:rPr>
              <a:t>CREATE TABLE </a:t>
            </a:r>
            <a:r>
              <a:rPr lang="ko-KR" altLang="en-US" sz="1200" dirty="0" smtClean="0">
                <a:latin typeface="+mn-ea"/>
              </a:rPr>
              <a:t>권한 회수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90649" y="2648111"/>
            <a:ext cx="7384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SQLD_TEST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로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테이블 생성 시도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(SQLD_TEST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계정으로 접속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)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42860" y="3030312"/>
            <a:ext cx="481984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TB_SQLD_TEST_2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SQLD_TEST_NO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SQLD_TEST_NM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PK_TB_SQLD_TEST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(SQLD_TEST_NO)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1542860" y="4511159"/>
            <a:ext cx="247375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ORA-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01031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권한이 불충분합니다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6420989" y="3030312"/>
            <a:ext cx="1419222" cy="2768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테이블 생성 실패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390649" y="4884010"/>
            <a:ext cx="7929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롤을 생성한 후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SQL_TEST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에게 롤 권한 부여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(SYSTEM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계정으로 접속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)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2860" y="5253342"/>
            <a:ext cx="517226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ROLE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CREATE_SESSION_TABLE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ROLE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CREATE_SESSION_TABLE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GRANT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SESSION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CREATE_SESSION_TABLE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GRANT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CREATE_SESSION_TABLE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SQLD_TEST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170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7595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SQLD_TEST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로 테이블 생성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재시도 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(SQLD_TEST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 계정으로 접속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DCL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42860" y="660486"/>
            <a:ext cx="481984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TB_SQLD_TEST_2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SQLD_TEST_NO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SQLD_TEST_NM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PK_TB_SQLD_TEST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(SQLD_TEST_NO)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6420989" y="660486"/>
            <a:ext cx="1419222" cy="2768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테이블 생성 </a:t>
            </a:r>
            <a:r>
              <a:rPr lang="ko-KR" altLang="en-US" sz="1200" dirty="0" smtClean="0">
                <a:latin typeface="+mn-ea"/>
              </a:rPr>
              <a:t>성공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58537" y="2230147"/>
            <a:ext cx="5362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오라클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DBMS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에서 일반적으로 부여하는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ROLE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213378"/>
              </p:ext>
            </p:extLst>
          </p:nvPr>
        </p:nvGraphicFramePr>
        <p:xfrm>
          <a:off x="1542860" y="2599479"/>
          <a:ext cx="3829085" cy="25220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38543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2790542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ROLE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부여 권한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400626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CONNECT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CREATE SESSION</a:t>
                      </a:r>
                      <a:endParaRPr lang="en-US" altLang="ko-KR" sz="1200" kern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RESOURCE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CREATE CLUSTER  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CREATE PROCEDURE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CREATE TYPE     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CREATE SEQUENCE 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CREATE TRIGGER  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CREATE OPERATOR 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CREATE TABLE    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CREATE INDEXTYPE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390649" y="5198070"/>
            <a:ext cx="8014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SQLD_TEST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유저 제거 및 생성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기본 롤 부여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(SYSTEM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계정으로 접속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)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42860" y="5567402"/>
            <a:ext cx="487812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USER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SQLD_TEST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CASCADE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생성한 테이블도 같이 제거됨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SQLD_TEST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IDENTIFIED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1234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GRANT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CONNECT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RESOURCE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SQLD_TEST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547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207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USING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절 실습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표준 조인</a:t>
            </a:r>
            <a:endParaRPr lang="en-US" altLang="ko-KR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25600" y="690112"/>
            <a:ext cx="4870450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A.EMP_NM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A.ADDR 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B.DEPT_NM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DEPT_CD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TB_EMP A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 B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(DEPT_CD)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A.ADDR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'%</a:t>
            </a:r>
            <a:r>
              <a:rPr lang="ko-KR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수원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%'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6568234" y="1859663"/>
            <a:ext cx="491578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USING</a:t>
            </a:r>
            <a:r>
              <a:rPr lang="ko-KR" altLang="en-US" sz="1200" dirty="0">
                <a:latin typeface="+mn-ea"/>
              </a:rPr>
              <a:t>절에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두 테이블이 공통적으로 가지고 있는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DEPT_CD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칼럼을 기재</a:t>
            </a:r>
            <a:r>
              <a:rPr lang="ko-KR" altLang="en-US" sz="1200" dirty="0">
                <a:latin typeface="+mn-ea"/>
              </a:rPr>
              <a:t>한다</a:t>
            </a:r>
            <a:r>
              <a:rPr lang="en-US" altLang="ko-KR" sz="1200" dirty="0">
                <a:latin typeface="+mn-ea"/>
              </a:rPr>
              <a:t>.  </a:t>
            </a:r>
          </a:p>
          <a:p>
            <a:pPr marL="180975" indent="-180975"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USING</a:t>
            </a:r>
            <a:r>
              <a:rPr lang="ko-KR" altLang="en-US" sz="1200" dirty="0" smtClean="0">
                <a:latin typeface="+mn-ea"/>
              </a:rPr>
              <a:t>절에 들어가는 조인 칼럼에 </a:t>
            </a:r>
            <a:r>
              <a:rPr lang="ko-KR" altLang="en-US" sz="1200" dirty="0" err="1">
                <a:latin typeface="+mn-ea"/>
              </a:rPr>
              <a:t>앨리어스를</a:t>
            </a:r>
            <a:r>
              <a:rPr lang="ko-KR" altLang="en-US" sz="1200" dirty="0">
                <a:latin typeface="+mn-ea"/>
              </a:rPr>
              <a:t> 쓸 수 없다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6587332" y="694424"/>
            <a:ext cx="487759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주소가 수원인 직원의 </a:t>
            </a:r>
            <a:r>
              <a:rPr lang="ko-KR" altLang="en-US" sz="1200" dirty="0" err="1" smtClean="0">
                <a:solidFill>
                  <a:srgbClr val="0000FF"/>
                </a:solidFill>
                <a:latin typeface="+mn-ea"/>
              </a:rPr>
              <a:t>사원번호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사원명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주소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 err="1" smtClean="0">
                <a:solidFill>
                  <a:srgbClr val="0000FF"/>
                </a:solidFill>
                <a:latin typeface="+mn-ea"/>
              </a:rPr>
              <a:t>부서코드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부서명을 출력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2781300"/>
            <a:ext cx="51530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5410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테이블 생성 시도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(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SQLD_TEST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 계정으로 접속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DCL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43050" y="660486"/>
            <a:ext cx="484822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TB_SQLD_TEST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TB_SQLD_TEST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SQLD_TEST_NO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SQLD_TEST_NM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PK_TB_SQLD_TEST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(SQLD_TEST_NO)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6543676" y="660486"/>
            <a:ext cx="1419222" cy="2768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테이블 생성 성공 </a:t>
            </a:r>
          </a:p>
        </p:txBody>
      </p:sp>
    </p:spTree>
    <p:extLst>
      <p:ext uri="{BB962C8B-B14F-4D97-AF65-F5344CB8AC3E}">
        <p14:creationId xmlns:p14="http://schemas.microsoft.com/office/powerpoint/2010/main" val="133111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4-8. </a:t>
            </a:r>
            <a:r>
              <a:rPr lang="ko-KR" altLang="en-US" sz="5400" dirty="0" smtClean="0"/>
              <a:t>절차 형 </a:t>
            </a:r>
            <a:r>
              <a:rPr lang="en-US" altLang="ko-KR" sz="5400" dirty="0"/>
              <a:t>SQL</a:t>
            </a:r>
            <a:endParaRPr lang="ko-KR" altLang="en-US" sz="54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04. SQL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392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2424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절차 형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SQL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이란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?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 smtClean="0">
                <a:latin typeface="+mn-ea"/>
              </a:rPr>
              <a:t>절차 형</a:t>
            </a:r>
            <a:r>
              <a:rPr lang="en-US" altLang="ko-KR" dirty="0" smtClean="0">
                <a:latin typeface="+mn-ea"/>
              </a:rPr>
              <a:t>SQL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2860" y="667974"/>
            <a:ext cx="10202341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일반적인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개발언어처럼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SQL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문도 절차지향적인 프로그램 작성이 가능하도록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절차 형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SQL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을 제공한다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          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절차 형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SQL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을 사용하면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SQL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문의 연속적인 실행이나 조건에 따른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분기 처리를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수행하는 모듈을 생성할 수 있다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오라클 기준 이러한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절차 형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모듈의 종류는 사용자정의함수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프로시저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트리거가 있다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                      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오라클 기준 이러한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절차 형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모듈을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PL/SQL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이라고 부른다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90649" y="2396179"/>
            <a:ext cx="1885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PL/SQL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개요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42860" y="2765511"/>
            <a:ext cx="10202341" cy="6626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PL/SQL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은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Block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구조로 되어 있고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Block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내에는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SQL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문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IF, LOOP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등이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존재함</a:t>
            </a:r>
            <a:endParaRPr lang="en-US" altLang="ko-KR" sz="16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latin typeface="Noto Sans Mono CJK KR Bold" panose="020B0800000000000000" pitchFamily="34" charset="-127"/>
              </a:rPr>
              <a:t>PL/SQL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을 이용해서 다양한 모듈을 개발 가능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409521" y="3586673"/>
            <a:ext cx="1885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PL/SQL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개요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42859" y="3973327"/>
            <a:ext cx="10202341" cy="1865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Block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구조로 되어있으며 각 기능별로 모듈화가 가능 </a:t>
            </a:r>
            <a:endParaRPr lang="en-US" altLang="ko-KR" sz="16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Noto Sans Mono CJK KR Bold" panose="020B0800000000000000" pitchFamily="34" charset="-127"/>
              </a:rPr>
              <a:t>변수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/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상수 선언 및 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IF/LOOP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문 등의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사용이 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가능</a:t>
            </a:r>
            <a:endParaRPr lang="en-US" altLang="ko-KR" sz="1600" dirty="0" smtClean="0"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latin typeface="Noto Sans Mono CJK KR Bold" panose="020B0800000000000000" pitchFamily="34" charset="-127"/>
              </a:rPr>
              <a:t>DBMS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에러나 사용자 에러 정의를 할 수 있음 </a:t>
            </a:r>
            <a:endParaRPr lang="en-US" altLang="ko-KR" sz="1600" dirty="0" smtClean="0"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latin typeface="Noto Sans Mono CJK KR Bold" panose="020B0800000000000000" pitchFamily="34" charset="-127"/>
              </a:rPr>
              <a:t>PL/SQL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은 오라클에 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내장 </a:t>
            </a:r>
            <a:r>
              <a:rPr lang="ko-KR" altLang="en-US" sz="1600" dirty="0" err="1" smtClean="0">
                <a:latin typeface="Noto Sans Mono CJK KR Bold" panose="020B0800000000000000" pitchFamily="34" charset="-127"/>
              </a:rPr>
              <a:t>시킬수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있으므로 어떠한 오라클 서버로도 이식이 가능 </a:t>
            </a:r>
            <a:endParaRPr lang="en-US" altLang="ko-KR" sz="1600" dirty="0" smtClean="0"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latin typeface="Noto Sans Mono CJK KR Bold" panose="020B0800000000000000" pitchFamily="34" charset="-127"/>
              </a:rPr>
              <a:t>PL/SQL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은 여러 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SQL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문장을 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Block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으로 묶고 한번에 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Block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전부를 서버로 보내기때문에 네트워크 패킷 수를 감소 시킴 </a:t>
            </a:r>
          </a:p>
        </p:txBody>
      </p:sp>
    </p:spTree>
    <p:extLst>
      <p:ext uri="{BB962C8B-B14F-4D97-AF65-F5344CB8AC3E}">
        <p14:creationId xmlns:p14="http://schemas.microsoft.com/office/powerpoint/2010/main" val="62356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2720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PL/SQL Block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구조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절차 형</a:t>
            </a:r>
            <a:r>
              <a:rPr lang="en-US" altLang="ko-KR" dirty="0">
                <a:latin typeface="+mn-ea"/>
              </a:rPr>
              <a:t>SQL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8931"/>
              </p:ext>
            </p:extLst>
          </p:nvPr>
        </p:nvGraphicFramePr>
        <p:xfrm>
          <a:off x="1542860" y="660486"/>
          <a:ext cx="9344215" cy="16076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92355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893899">
                  <a:extLst>
                    <a:ext uri="{9D8B030D-6E8A-4147-A177-3AD203B41FA5}">
                      <a16:colId xmlns:a16="http://schemas.microsoft.com/office/drawing/2014/main" val="3799697749"/>
                    </a:ext>
                  </a:extLst>
                </a:gridCol>
                <a:gridCol w="6357961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구조 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400626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DECLARE(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선언 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BEGIN~END</a:t>
                      </a: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에서 사용할 변수나 인수에 대한 정의 및 데이터 타입 선언</a:t>
                      </a:r>
                      <a:endParaRPr lang="en-US" altLang="ko-KR" sz="1200" kern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BEGIN(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실행 부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개발자가 처리하고자 하는 </a:t>
                      </a: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SQL</a:t>
                      </a: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문과 필요한 </a:t>
                      </a: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LOGIC</a:t>
                      </a: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비교 문</a:t>
                      </a: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제어 문 등</a:t>
                      </a: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이 정의되는 실행 부</a:t>
                      </a:r>
                      <a:endParaRPr lang="en-US" altLang="ko-KR" sz="1200" kern="12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EXCEPTION(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예외 처리 부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BEGIN~END</a:t>
                      </a: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에서 실행되는 </a:t>
                      </a:r>
                      <a:r>
                        <a:rPr lang="en-US" altLang="ko-KR" sz="120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SQL</a:t>
                      </a:r>
                      <a:r>
                        <a:rPr lang="ko-KR" altLang="en-US" sz="120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문에 발생된 에러를 처리하는 에러 처리 부 </a:t>
                      </a:r>
                      <a:endParaRPr lang="en-US" altLang="ko-KR" sz="1200" kern="12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446187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END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endParaRPr lang="en-US" altLang="ko-KR" sz="1200" kern="12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6235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542860" y="2268120"/>
            <a:ext cx="90235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PL/SQL은 </a:t>
            </a:r>
            <a:r>
              <a:rPr lang="en-US" altLang="ko-KR" sz="1200" dirty="0">
                <a:latin typeface="+mn-ea"/>
              </a:rPr>
              <a:t>DECLARE</a:t>
            </a:r>
            <a:r>
              <a:rPr lang="ko-KR" altLang="en-US" sz="1200" dirty="0" smtClean="0">
                <a:latin typeface="+mn-ea"/>
              </a:rPr>
              <a:t>, </a:t>
            </a:r>
            <a:r>
              <a:rPr lang="en-US" altLang="ko-KR" sz="1200" dirty="0">
                <a:latin typeface="+mn-ea"/>
              </a:rPr>
              <a:t>BEGIN</a:t>
            </a:r>
            <a:r>
              <a:rPr lang="ko-KR" altLang="en-US" sz="1200" dirty="0" smtClean="0">
                <a:latin typeface="+mn-ea"/>
              </a:rPr>
              <a:t>, </a:t>
            </a:r>
            <a:r>
              <a:rPr lang="en-US" altLang="ko-KR" sz="1200" dirty="0">
                <a:latin typeface="+mn-ea"/>
              </a:rPr>
              <a:t>EXCEPTION</a:t>
            </a:r>
            <a:r>
              <a:rPr lang="ko-KR" altLang="en-US" sz="1200" dirty="0" smtClean="0">
                <a:latin typeface="+mn-ea"/>
              </a:rPr>
              <a:t>, </a:t>
            </a:r>
            <a:r>
              <a:rPr lang="en-US" altLang="ko-KR" sz="1200" dirty="0">
                <a:latin typeface="+mn-ea"/>
              </a:rPr>
              <a:t>END</a:t>
            </a:r>
            <a:r>
              <a:rPr lang="ko-KR" altLang="en-US" sz="1200" dirty="0" smtClean="0">
                <a:latin typeface="+mn-ea"/>
              </a:rPr>
              <a:t>로 </a:t>
            </a:r>
            <a:r>
              <a:rPr lang="ko-KR" altLang="en-US" sz="1200" dirty="0">
                <a:latin typeface="+mn-ea"/>
              </a:rPr>
              <a:t>이루어져 있으며 그중 </a:t>
            </a:r>
            <a:r>
              <a:rPr lang="en-US" altLang="ko-KR" sz="1200" dirty="0">
                <a:latin typeface="+mn-ea"/>
              </a:rPr>
              <a:t>EXCEPTION</a:t>
            </a:r>
            <a:r>
              <a:rPr lang="ko-KR" altLang="en-US" sz="1200" dirty="0" smtClean="0">
                <a:latin typeface="+mn-ea"/>
              </a:rPr>
              <a:t>은 </a:t>
            </a:r>
            <a:r>
              <a:rPr lang="ko-KR" altLang="en-US" sz="1200" dirty="0">
                <a:latin typeface="+mn-ea"/>
              </a:rPr>
              <a:t>선택항목이고 나머지는 필수 항목이다.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90649" y="2573264"/>
            <a:ext cx="308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오라클 프로시저 실습 준비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5819" y="2942596"/>
            <a:ext cx="6645206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TB_EMP_PAY_BY_YEAR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TB_EMP_PAY_BY_YEAR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EMP_NO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STD_YEAR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PAY_AMT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PK_TB_EMP_PAY_BY_YEAR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(EMP_NO, STD_YEAR)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1555819" y="5066355"/>
            <a:ext cx="3206681" cy="2768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latin typeface="+mn-ea"/>
              </a:rPr>
              <a:t>"</a:t>
            </a:r>
            <a:r>
              <a:rPr lang="ko-KR" altLang="en-US" sz="1200" dirty="0" err="1" smtClean="0">
                <a:latin typeface="+mn-ea"/>
              </a:rPr>
              <a:t>연별직원급여지급내역</a:t>
            </a:r>
            <a:r>
              <a:rPr lang="en-US" altLang="ko-KR" sz="1200" dirty="0" smtClean="0">
                <a:latin typeface="+mn-ea"/>
              </a:rPr>
              <a:t>"</a:t>
            </a:r>
            <a:r>
              <a:rPr lang="ko-KR" altLang="en-US" sz="1200" dirty="0" smtClean="0">
                <a:latin typeface="+mn-ea"/>
              </a:rPr>
              <a:t> 테이블을 생성한다</a:t>
            </a:r>
            <a:r>
              <a:rPr lang="en-US" altLang="ko-KR" sz="1200" dirty="0" smtClean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586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2559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오라클 프로시저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생성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절차 형</a:t>
            </a:r>
            <a:r>
              <a:rPr lang="en-US" altLang="ko-KR" dirty="0">
                <a:latin typeface="+mn-ea"/>
              </a:rPr>
              <a:t>SQL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09486" y="660486"/>
            <a:ext cx="6129564" cy="609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REPLACE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PROCEDURE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SP_INSERT_TB_EMP_PAY_BY_YEAR</a:t>
            </a:r>
          </a:p>
          <a:p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IN_STD_YEAR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TB_EMP_PAY_BY_YEAR.STD_YEAR%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V_EMP_NO TB_SAL_HIS.EMP_NO%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V_SEX_CD TB_EMP.SEX_CD%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V_STD_YEAR TB_EMP_PAY_BY_YEAR.STD_YEAR%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V_PAY_AMT TB_SAL_HIS.PAY_AMT%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CURSOR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SELECT_TB_EMP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, (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L.SEX_CD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L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L.EMP_NO = B.EMP_NO)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SEX_CD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SUBSTR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(B.PAY_DE, </a:t>
            </a:r>
            <a:r>
              <a:rPr lang="en-US" altLang="ko-KR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STD_YEAR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(B.PAY_AMT)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PAY_AMT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TB_SAL_HIS B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B.PAY_DE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IN_STD_YEAR||</a:t>
            </a:r>
            <a:r>
              <a:rPr lang="en-US" altLang="ko-KR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'0101'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IN_STD_YEAR||</a:t>
            </a:r>
            <a:r>
              <a:rPr lang="en-US" altLang="ko-KR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'1231'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B.EMP_NO,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SUBSTR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(B.PAY_DE, </a:t>
            </a:r>
            <a:r>
              <a:rPr lang="en-US" altLang="ko-KR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B.EMP_NO</a:t>
            </a:r>
            <a:r>
              <a:rPr lang="en-US" altLang="ko-KR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BEGIN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OPEN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SELECT_TB_EMP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DBMS_OUTPUT.PUT_LINE(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'-----------------------------------------------------'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LOOP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FETCH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SELECT_TB_EMP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V_EMP_NO, V_SEX_CD, V_STD_YEAR, V_PAY_AMT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EXIT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SELECT_TB_EMP%NOTFOUND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DBMS_OUTPUT.PUT_LINE(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'V_EMP_NO   : 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||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'['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|| V_EMP_NO ||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']'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DBMS_OUTPUT.PUT_LINE(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'V_SEX_CD   : 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||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'['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|| V_SEX_CD ||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']'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DBMS_OUTPUT.PUT_LINE(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'V_STD_YEAR : 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||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'['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|| V_STD_YEAR ||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']'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DBMS_OUTPUT.PUT_LINE(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'V_PAY_AMT  : 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||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'['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|| V_PAY_AMT ||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']'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V_SEX_CD = </a:t>
            </a:r>
            <a:r>
              <a:rPr lang="en-US" altLang="ko-KR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'1'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TB_EMP_PAY_BY_YEAR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(V_EMP_NO, V_STD_YEAR, V_PAY_AMT)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LOOP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CLOSE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SELECT_TB_EMP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DBMS_OUTPUT.PUT_LINE(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'-----------------------------------------------------'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SP_INSERT_TB_EMP_PAY_BY_YEAR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57887" y="660485"/>
            <a:ext cx="4224564" cy="7015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입력한 년</a:t>
            </a:r>
            <a:r>
              <a:rPr lang="en-US" altLang="ko-KR" sz="1200" dirty="0" smtClean="0">
                <a:latin typeface="+mn-ea"/>
              </a:rPr>
              <a:t>(YYYY)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기준 </a:t>
            </a:r>
            <a:r>
              <a:rPr lang="ko-KR" altLang="en-US" sz="1200" dirty="0" smtClean="0">
                <a:latin typeface="+mn-ea"/>
              </a:rPr>
              <a:t>직원 별 연봉 액수를 </a:t>
            </a:r>
            <a:r>
              <a:rPr lang="en-US" altLang="ko-KR" sz="1200" dirty="0">
                <a:latin typeface="+mn-ea"/>
              </a:rPr>
              <a:t>TB_EMP_PAY_BY_YEAR </a:t>
            </a:r>
            <a:r>
              <a:rPr lang="ko-KR" altLang="en-US" sz="1200" dirty="0">
                <a:latin typeface="+mn-ea"/>
              </a:rPr>
              <a:t>테이블에 </a:t>
            </a:r>
            <a:r>
              <a:rPr lang="ko-KR" altLang="en-US" sz="1200" dirty="0" smtClean="0">
                <a:latin typeface="+mn-ea"/>
              </a:rPr>
              <a:t>저장함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성별이 남자인 직원에 한해서만 저장함 </a:t>
            </a:r>
          </a:p>
        </p:txBody>
      </p:sp>
    </p:spTree>
    <p:extLst>
      <p:ext uri="{BB962C8B-B14F-4D97-AF65-F5344CB8AC3E}">
        <p14:creationId xmlns:p14="http://schemas.microsoft.com/office/powerpoint/2010/main" val="29118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2559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오라클 프로시저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실행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절차 형</a:t>
            </a:r>
            <a:r>
              <a:rPr lang="en-US" altLang="ko-KR" dirty="0">
                <a:latin typeface="+mn-ea"/>
              </a:rPr>
              <a:t>SQL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143025" y="660486"/>
            <a:ext cx="422456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입력 값을 </a:t>
            </a:r>
            <a:r>
              <a:rPr lang="en-US" altLang="ko-KR" sz="1200" dirty="0" smtClean="0">
                <a:latin typeface="+mn-ea"/>
              </a:rPr>
              <a:t>2019</a:t>
            </a:r>
            <a:r>
              <a:rPr lang="ko-KR" altLang="en-US" sz="1200" dirty="0" smtClean="0">
                <a:latin typeface="+mn-ea"/>
              </a:rPr>
              <a:t>로 함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latin typeface="+mn-ea"/>
              </a:rPr>
              <a:t>2019</a:t>
            </a:r>
            <a:r>
              <a:rPr lang="ko-KR" altLang="en-US" sz="1200" dirty="0" smtClean="0">
                <a:latin typeface="+mn-ea"/>
              </a:rPr>
              <a:t>년도 직원 별 급여 지급 합계를 구하게 됨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10212" y="660485"/>
            <a:ext cx="548113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TRUNCATE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TB_EMP_PAY_BY_YEAR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EXEC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SP_INSERT_TB_EMP_PAY_BY_YEAR(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'2019'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510212" y="1287572"/>
            <a:ext cx="6630488" cy="3600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Microsoft Windows [Version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18363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900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(c)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2019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Microsoft Corporation.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rights reserved.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C:\Users\dbmsexpert&gt;SQLPLUS SQLD/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1234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*Plus: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Release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Production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Sat Jul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29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2020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Copyright (c)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1982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2016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Oracle.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rights reserved.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Last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Successful login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Fri Jul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2020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09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Connected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Oracle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Database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c Enterprise Edition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Release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bit Production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EXEC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SP_INSERT_TB_EMP_PAY_BY_YEAR(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'2019'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PL/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procedure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successfully completed.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190162" y="1394481"/>
            <a:ext cx="1905725" cy="299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latin typeface="+mn-ea"/>
              </a:rPr>
              <a:t>SQLPLUS</a:t>
            </a:r>
            <a:r>
              <a:rPr lang="ko-KR" altLang="en-US" sz="1200" dirty="0" smtClean="0">
                <a:latin typeface="+mn-ea"/>
              </a:rPr>
              <a:t>에서 실행함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92375" y="1287572"/>
            <a:ext cx="341811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TB_EMP_PAY_BY_YEAR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375" y="1694568"/>
            <a:ext cx="3514725" cy="42100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292375" y="5998876"/>
            <a:ext cx="2611301" cy="315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데이터가 저장되어 있는 </a:t>
            </a:r>
            <a:r>
              <a:rPr lang="ko-KR" altLang="en-US" sz="1200" smtClean="0">
                <a:latin typeface="+mn-ea"/>
              </a:rPr>
              <a:t>것을 확인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452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251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사용자 정의 함수란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?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절차 형</a:t>
            </a:r>
            <a:r>
              <a:rPr lang="en-US" altLang="ko-KR" dirty="0">
                <a:latin typeface="+mn-ea"/>
              </a:rPr>
              <a:t>SQL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542860" y="667974"/>
            <a:ext cx="10202341" cy="12741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사용자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정의 함수는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프로시저처럼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SQL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문을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IF/LOOP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등의 </a:t>
            </a:r>
            <a:r>
              <a:rPr lang="en-US" altLang="ko-KR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LOGIC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와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함께 데이터베이스에 저장해 놓은 명령문의 집합이다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endParaRPr lang="en-US" altLang="ko-KR" sz="16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latin typeface="Noto Sans Mono CJK KR Bold" panose="020B0800000000000000" pitchFamily="34" charset="-127"/>
              </a:rPr>
              <a:t>SUM, AVG, NVL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의 함수처럼 호출해서 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사용할 수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있다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. </a:t>
            </a:r>
            <a:endParaRPr lang="en-US" altLang="ko-KR" sz="1600" dirty="0" smtClean="0"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Noto Sans Mono CJK KR Bold" panose="020B0800000000000000" pitchFamily="34" charset="-127"/>
              </a:rPr>
              <a:t>프로시저와 차이점은 반드시 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한 건을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되돌려 줘야 한다는 것이다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. 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42860" y="2487355"/>
            <a:ext cx="6096000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REPLACE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FUNC_EMP_CNT_BY_DEPT_CD(IN_DEPT_CD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TB_DEPT.DEPT_CD%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V_EMP_CNT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(*) CNT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V_EMP_CNT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DEPT_CD = IN_DEPT_CD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V_EMP_CNT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1390649" y="2118023"/>
            <a:ext cx="2656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사용자 정의 함수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생성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797231" y="2487355"/>
            <a:ext cx="1905725" cy="299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latin typeface="+mn-ea"/>
              </a:rPr>
              <a:t>SQLPLUS</a:t>
            </a:r>
            <a:r>
              <a:rPr lang="ko-KR" altLang="en-US" sz="1200" dirty="0" smtClean="0">
                <a:latin typeface="+mn-ea"/>
              </a:rPr>
              <a:t>에서 실행함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38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4253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사용자 정의 함수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생성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SQLPLUS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절차 형</a:t>
            </a:r>
            <a:r>
              <a:rPr lang="en-US" altLang="ko-KR" dirty="0">
                <a:latin typeface="+mn-ea"/>
              </a:rPr>
              <a:t>SQL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87500" y="660486"/>
            <a:ext cx="7937500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(c)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2019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Microsoft Corporation.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rights reserved.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C:\Users\dbmsexpert&gt;SQLPLUS SQLD/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1234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*Plus: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Release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Production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Sat Jul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29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2020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Copyright (c)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1982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2016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Oracle.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rights reserved.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Last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Successful login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Sat Jul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04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2020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46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09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Connected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Oracle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Database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c Enterprise Edition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Release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bit Production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REPLACE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FUNC_EMP_CNT_BY_DEPT_CD(IN_DEPT_CD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TB_DEPT.DEPT_CD%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V_EMP_CNT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 CNT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V_EMP_CNT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DEPT_CD = IN_DEPT_CD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9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V_EMP_CNT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13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created.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169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2656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사용자 정의 함수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호출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절차 형</a:t>
            </a:r>
            <a:r>
              <a:rPr lang="en-US" altLang="ko-KR" dirty="0">
                <a:latin typeface="+mn-ea"/>
              </a:rPr>
              <a:t>SQL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12900" y="660486"/>
            <a:ext cx="5461000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A.DEPT_NM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FUNC_EMP_CNT_BY_DEPT_CD(A.DEPT_CD)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EMP_CNT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 A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0" y="1924050"/>
            <a:ext cx="35147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8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1568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트리거 란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?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절차 형</a:t>
            </a:r>
            <a:r>
              <a:rPr lang="en-US" altLang="ko-KR" dirty="0">
                <a:latin typeface="+mn-ea"/>
              </a:rPr>
              <a:t>SQL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542860" y="667974"/>
            <a:ext cx="10202341" cy="12741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특정한 테이블에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INSERT, UPDATE, DELETE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를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수행할 때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DBMS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내에서 자동으로 동작하도록 작성된 프로그램이다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endParaRPr lang="en-US" altLang="ko-KR" sz="16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Noto Sans Mono CJK KR Bold" panose="020B0800000000000000" pitchFamily="34" charset="-127"/>
              </a:rPr>
              <a:t>즉 사용자가 직접 호출하는 것이 아니고 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DBMS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가 자동적으로 수행한다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. </a:t>
            </a:r>
            <a:endParaRPr lang="en-US" altLang="ko-KR" sz="1600" dirty="0" smtClean="0"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Noto Sans Mono CJK KR Bold" panose="020B0800000000000000" pitchFamily="34" charset="-127"/>
              </a:rPr>
              <a:t>트리거는 테이블과 뷰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, DB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작업을 대상으로 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정의 </a:t>
            </a:r>
            <a:r>
              <a:rPr lang="ko-KR" altLang="en-US" sz="1600" dirty="0" err="1" smtClean="0">
                <a:latin typeface="Noto Sans Mono CJK KR Bold" panose="020B0800000000000000" pitchFamily="34" charset="-127"/>
              </a:rPr>
              <a:t>할수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있으며 전체 트랜잭션 작업에 대해 발생되는 트리거와 각행에 대해 발생되는 트리거가 있다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.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90649" y="2118023"/>
            <a:ext cx="213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트리거 실습 준비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42860" y="2487355"/>
            <a:ext cx="5442140" cy="37548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TB_EMP_PAY_SUM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TB_EMP_PAY_SUM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EMP_NO  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 PAY_AMT_SUM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PK_TB_SAL_HIS_SUM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(EMP_NO)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TB_EMP_PAY_SUM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EMP_NO,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(PAY_AMT)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TB_SAL_HIS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EMP_NO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EMP_NO 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137211" y="2487354"/>
            <a:ext cx="3391089" cy="344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직원 별 급여지급 합계를 저장하는 테이블을 생성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122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7422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USING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절 실습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조인 칼럼에 </a:t>
            </a: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앨리어스를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</a:t>
            </a: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쓸수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없음 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표준 조인</a:t>
            </a:r>
            <a:endParaRPr lang="en-US" altLang="ko-KR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25600" y="662090"/>
            <a:ext cx="5628054" cy="18774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A.EMP_NM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A.ADDR 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B.DEPT_NM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DEPT_CD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 B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B.DEPT_CD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A.ADDR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'%</a:t>
            </a:r>
            <a:r>
              <a:rPr lang="ko-KR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수원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%'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625600" y="2601082"/>
            <a:ext cx="664210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Error [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1748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42000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]: ORA-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01748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열명 그 자체만 사용할 수 있습니다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7323990" y="1770886"/>
            <a:ext cx="444011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USING</a:t>
            </a:r>
            <a:r>
              <a:rPr lang="ko-KR" altLang="en-US" sz="1200" dirty="0">
                <a:latin typeface="+mn-ea"/>
              </a:rPr>
              <a:t>절에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두 테이블이 공통적으로 가지고 있는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DEPT_CD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칼럼을 기재</a:t>
            </a:r>
            <a:r>
              <a:rPr lang="ko-KR" altLang="en-US" sz="1200" dirty="0">
                <a:latin typeface="+mn-ea"/>
              </a:rPr>
              <a:t>한다</a:t>
            </a:r>
            <a:r>
              <a:rPr lang="en-US" altLang="ko-KR" sz="1200" dirty="0">
                <a:latin typeface="+mn-ea"/>
              </a:rPr>
              <a:t>.  </a:t>
            </a:r>
          </a:p>
          <a:p>
            <a:pPr marL="180975" indent="-180975"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USING</a:t>
            </a:r>
            <a:r>
              <a:rPr lang="ko-KR" altLang="en-US" sz="1200" dirty="0" smtClean="0">
                <a:latin typeface="+mn-ea"/>
              </a:rPr>
              <a:t>절에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들어가는 조인 칼럼에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앨리어스를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쓸 수 없다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 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906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1614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트리거 생성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절차 형</a:t>
            </a:r>
            <a:r>
              <a:rPr lang="en-US" altLang="ko-KR" dirty="0">
                <a:latin typeface="+mn-ea"/>
              </a:rPr>
              <a:t>SQL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11300" y="672240"/>
            <a:ext cx="5600700" cy="3600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REPLACE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TRIGGER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TRIG_TB_SAL_HIS_INSERT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AFTER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TB_SAL_HIS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EACH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ROW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DECLARE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V_EMP_NO TB_SAL_HIS.EMP_NO%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BEGIN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V_EMP_NO :=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:NEW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.EMP_NO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TB_EMP_PAY_SUM A 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A.PAY_AMT_SUM = A.PAY_AMT_SUM +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:NEW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.PAY_AMT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= V_EMP_NO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%NOTFOUND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TB_EMP_PAY_SUM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(V_EMP_NO,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:NEW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.PAY_AMT)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7264763" y="672240"/>
            <a:ext cx="4838337" cy="724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latin typeface="+mn-ea"/>
              </a:rPr>
              <a:t>SQLPLUS</a:t>
            </a:r>
            <a:r>
              <a:rPr lang="ko-KR" altLang="en-US" sz="1200" dirty="0" smtClean="0">
                <a:latin typeface="+mn-ea"/>
              </a:rPr>
              <a:t>에서 실행함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해당 트리거는 </a:t>
            </a:r>
            <a:r>
              <a:rPr lang="en-US" altLang="ko-KR" sz="1200" dirty="0">
                <a:latin typeface="+mn-ea"/>
              </a:rPr>
              <a:t>TB_EMP </a:t>
            </a:r>
            <a:r>
              <a:rPr lang="ko-KR" altLang="en-US" sz="1200" dirty="0">
                <a:latin typeface="+mn-ea"/>
              </a:rPr>
              <a:t>테이블에 </a:t>
            </a:r>
            <a:r>
              <a:rPr lang="en-US" altLang="ko-KR" sz="1200" dirty="0">
                <a:latin typeface="+mn-ea"/>
              </a:rPr>
              <a:t>INSERT</a:t>
            </a:r>
            <a:r>
              <a:rPr lang="ko-KR" altLang="en-US" sz="1200" dirty="0">
                <a:latin typeface="+mn-ea"/>
              </a:rPr>
              <a:t>시 </a:t>
            </a:r>
            <a:r>
              <a:rPr lang="en-US" altLang="ko-KR" sz="1200" dirty="0" smtClean="0">
                <a:latin typeface="+mn-ea"/>
              </a:rPr>
              <a:t>TB_DEPT </a:t>
            </a:r>
            <a:r>
              <a:rPr lang="ko-KR" altLang="en-US" sz="1200" dirty="0" err="1" smtClean="0">
                <a:latin typeface="+mn-ea"/>
              </a:rPr>
              <a:t>테이믈의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EMP_CNT</a:t>
            </a:r>
            <a:r>
              <a:rPr lang="ko-KR" altLang="en-US" sz="1200" dirty="0">
                <a:latin typeface="+mn-ea"/>
              </a:rPr>
              <a:t>를 </a:t>
            </a:r>
            <a:r>
              <a:rPr lang="en-US" altLang="ko-KR" sz="1200" dirty="0">
                <a:latin typeface="+mn-ea"/>
              </a:rPr>
              <a:t>UPDATE</a:t>
            </a:r>
            <a:r>
              <a:rPr lang="ko-KR" altLang="en-US" sz="1200" dirty="0">
                <a:latin typeface="+mn-ea"/>
              </a:rPr>
              <a:t>하는 트리거임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45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3211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트리거 생성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SQLPLUS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절차 형</a:t>
            </a:r>
            <a:r>
              <a:rPr lang="en-US" altLang="ko-KR" dirty="0">
                <a:latin typeface="+mn-ea"/>
              </a:rPr>
              <a:t>SQL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86218" y="660486"/>
            <a:ext cx="7189482" cy="6007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*Plus: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Release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Production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Sat Jul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35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37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2020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Copyright (c)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1982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2016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Oracle.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rights reserved.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Last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Successful login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Sat Jul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04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2020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35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09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Connected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Oracle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Database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c Enterprise Edition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Release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bit Production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REPLACE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TRIGGER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TRIG_TB_SAL_HIS_INSERT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AFTER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TB_SAL_HIS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EACH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ROW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DECLARE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V_EMP_NO TB_SAL_HIS.EMP_NO%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V_EMP_NO :=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:NEW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.EMP_NO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TB_EMP_PAY_SUM A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A.PAY_AMT_SUM = A.PAY_AMT_SUM +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:NEW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.PAY_AMT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= V_EMP_NO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%NOTFOUND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16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TB_EMP_PAY_SUM</a:t>
            </a:r>
            <a:r>
              <a:rPr lang="en-US" altLang="ko-KR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u="sng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(V_EMP_NO, </a:t>
            </a:r>
            <a:r>
              <a:rPr lang="en-US" altLang="ko-KR" sz="1200" b="1" u="sng" dirty="0">
                <a:solidFill>
                  <a:srgbClr val="000080"/>
                </a:solidFill>
                <a:latin typeface="Consolas" panose="020B0609020204030204" pitchFamily="49" charset="0"/>
              </a:rPr>
              <a:t>:NEW</a:t>
            </a:r>
            <a:r>
              <a:rPr lang="en-US" altLang="ko-KR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.PAY_AMT)</a:t>
            </a:r>
            <a:r>
              <a:rPr lang="en-US" altLang="ko-KR" sz="12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17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18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19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Trigger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created.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971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1614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트리거 실습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절차 형</a:t>
            </a:r>
            <a:r>
              <a:rPr lang="en-US" altLang="ko-KR" dirty="0">
                <a:latin typeface="+mn-ea"/>
              </a:rPr>
              <a:t>SQL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62100" y="660486"/>
            <a:ext cx="680720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TB_SAL_HIS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NVL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(SAL_HIS_NO),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SAL_HIS_NO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TB_SAL_HIS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'YYYYMMDD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1000000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'9999999999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562100" y="1748858"/>
            <a:ext cx="3060700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A.PAY_AMT_SUM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TB_EMP_PAY_SUM a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EMP_NO =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'9999999999'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376" y="1759509"/>
            <a:ext cx="2337847" cy="43363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787376" y="2275862"/>
            <a:ext cx="6185424" cy="456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latin typeface="+mn-ea"/>
              </a:rPr>
              <a:t>TB_SAL_HIS </a:t>
            </a:r>
            <a:r>
              <a:rPr lang="ko-KR" altLang="en-US" sz="1200" dirty="0" smtClean="0">
                <a:latin typeface="+mn-ea"/>
              </a:rPr>
              <a:t>테이블에 데이터를 입력하면 </a:t>
            </a:r>
            <a:r>
              <a:rPr lang="en-US" altLang="ko-KR" sz="1200" dirty="0" smtClean="0">
                <a:latin typeface="+mn-ea"/>
              </a:rPr>
              <a:t>TB_EMP_PAY_SUM </a:t>
            </a:r>
            <a:r>
              <a:rPr lang="ko-KR" altLang="en-US" sz="1200" dirty="0" smtClean="0">
                <a:latin typeface="+mn-ea"/>
              </a:rPr>
              <a:t>테이블에 데이터가 입력됨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90649" y="2989069"/>
            <a:ext cx="3820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트리거 실습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새로운 직원을 입력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66485" y="3376678"/>
            <a:ext cx="48768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TB_SAL_HIS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FK_TB_SAL_HIS01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553785" y="3710997"/>
            <a:ext cx="664210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TB_SAL_HIS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NVL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(SAL_HIS_NO),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SAL_HIS_NO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TB_SAL_HIS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'YYYYMMDD'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1000000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'1234567890'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6544361" y="3376678"/>
            <a:ext cx="558852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실습을 위해 존재하지 않는 </a:t>
            </a:r>
            <a:r>
              <a:rPr lang="ko-KR" altLang="en-US" sz="1200" dirty="0" err="1" smtClean="0">
                <a:latin typeface="+mn-ea"/>
              </a:rPr>
              <a:t>직원번호를</a:t>
            </a:r>
            <a:r>
              <a:rPr lang="ko-KR" altLang="en-US" sz="1200" dirty="0" smtClean="0">
                <a:latin typeface="+mn-ea"/>
              </a:rPr>
              <a:t> 입력하므로 참조 무결성 제약 조건 잠시 제거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53785" y="4771280"/>
            <a:ext cx="2611815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A.PAY_AMT_SUM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TB_EMP_PAY_SUM A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EMP_NO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'1234567890'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276" y="4775259"/>
            <a:ext cx="2337847" cy="43363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562100" y="6360320"/>
            <a:ext cx="105918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SQLD.TB_SAL_HIS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FK_TB_SAL_HIS01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(EMP_NO)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SQLD.TB_EMP (EMP_NO) NOVALIDATE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1562100" y="5849149"/>
            <a:ext cx="449141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DELETE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TB_SAL_HIS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EMP_NO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'1234567890'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6150661" y="5849149"/>
            <a:ext cx="558852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테스트 데이터를 삭제 후 참조 무결성 제약조건을 원상 복귀 시킴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461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319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프로시저와 트리거의 차이점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절차 형</a:t>
            </a:r>
            <a:r>
              <a:rPr lang="en-US" altLang="ko-KR" dirty="0">
                <a:latin typeface="+mn-ea"/>
              </a:rPr>
              <a:t>SQL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75445"/>
              </p:ext>
            </p:extLst>
          </p:nvPr>
        </p:nvGraphicFramePr>
        <p:xfrm>
          <a:off x="1542860" y="660486"/>
          <a:ext cx="6449665" cy="24684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22397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3527268">
                  <a:extLst>
                    <a:ext uri="{9D8B030D-6E8A-4147-A177-3AD203B41FA5}">
                      <a16:colId xmlns:a16="http://schemas.microsoft.com/office/drawing/2014/main" val="3799697749"/>
                    </a:ext>
                  </a:extLst>
                </a:gridCol>
              </a:tblGrid>
              <a:tr h="279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프로시저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트리거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923882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CREATE PROCEDURE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문법 사용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CREATE TRIGGER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문법 사용 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632608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EXECUTE/EXEC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명령어로 실행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 후 자동으로 실행 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  <a:tr h="632608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내부에서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COMMIT, ROLLBACK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실행가능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내부에서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COMMIT, ROLLBACK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실행 안됨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446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97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4-9. </a:t>
            </a:r>
            <a:r>
              <a:rPr lang="ko-KR" altLang="en-US" sz="5400" dirty="0"/>
              <a:t>연습문제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04. SQL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9402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 smtClean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8" y="3864498"/>
            <a:ext cx="3179075" cy="13111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㉠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NOT EXISTS  </a:t>
            </a:r>
            <a:r>
              <a:rPr lang="ko-KR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㉡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&lt;&gt;</a:t>
            </a:r>
            <a:endParaRPr lang="en-US" altLang="ko-KR" sz="1600" dirty="0">
              <a:solidFill>
                <a:srgbClr val="222222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㉠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EXISTS  </a:t>
            </a:r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㉡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=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㉠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EXISTS  </a:t>
            </a:r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㉡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&lt;&gt;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㉠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NOT EXISTS </a:t>
            </a:r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㉡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=</a:t>
            </a:r>
            <a:endParaRPr lang="ko-KR" altLang="en-US" sz="1600" dirty="0">
              <a:solidFill>
                <a:srgbClr val="222222"/>
              </a:solidFill>
              <a:latin typeface="Abadi" panose="020B0604020104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104905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1. </a:t>
            </a:r>
            <a:endParaRPr lang="en-US" altLang="ko-KR" b="1" dirty="0" smtClean="0">
              <a:solidFill>
                <a:srgbClr val="000000"/>
              </a:solidFill>
              <a:latin typeface="Open Sans"/>
            </a:endParaRPr>
          </a:p>
          <a:p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아래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문은 한국데이터베이스진흥원과 오라클에서 발급한 자격증이 하나도 없는 직원의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직원 번호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직원 명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보유중인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자격증 코드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자격증 정보를 출력하는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문이다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㉠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㉡에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들어갈 연산자로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알맞는 것은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12568" y="1494558"/>
            <a:ext cx="1026033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A.EMP_NO, A.EMP_NM , B.CERTI_CD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L.CERTI_NM ||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'('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|| L.ISSUE_INSTI_NM ||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')'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TB_CERTI L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L.CERTI_CD = B.CERTI_CD)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CERTI_INFO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A, TB_EMP_CERTI B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㉠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TB_CERTI J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, TB_EMP_CERTI K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J.ISSUE_INSTI_NM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한국데이터베이스진흥원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오라클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J.CERTI_CD = K.CERTI_CD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K.EMP_NO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㉡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A.EMP_NO )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= B.EMP_NO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42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8" y="3864498"/>
            <a:ext cx="3179075" cy="13111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㉠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NOT EXISTS  </a:t>
            </a:r>
            <a:r>
              <a:rPr lang="ko-KR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㉡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&lt;&gt;</a:t>
            </a:r>
            <a:endParaRPr lang="en-US" altLang="ko-KR" sz="1600" dirty="0">
              <a:solidFill>
                <a:srgbClr val="222222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㉠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EXISTS  </a:t>
            </a:r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㉡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=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㉠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EXISTS  </a:t>
            </a:r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㉡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&lt;&gt;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㉠ </a:t>
            </a:r>
            <a:r>
              <a:rPr lang="en-US" altLang="ko-KR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solidFill>
                  <a:srgbClr val="FF0000"/>
                </a:solidFill>
                <a:latin typeface="Abadi" panose="020B0604020104020204" pitchFamily="34" charset="0"/>
              </a:rPr>
              <a:t>NOT EXISTS </a:t>
            </a:r>
            <a:r>
              <a:rPr lang="ko-KR" alt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㉡ </a:t>
            </a:r>
            <a:r>
              <a:rPr lang="en-US" altLang="ko-KR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Abadi" panose="020B0604020104020204" pitchFamily="34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=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104905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1. </a:t>
            </a:r>
            <a:endParaRPr lang="en-US" altLang="ko-KR" b="1" dirty="0" smtClean="0">
              <a:solidFill>
                <a:srgbClr val="000000"/>
              </a:solidFill>
              <a:latin typeface="Open Sans"/>
            </a:endParaRPr>
          </a:p>
          <a:p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아래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문은 한국데이터베이스진흥원과 오라클에서 발급한 자격증이 하나도 없는 직원의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직원 번호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직원 명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보유중인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자격증 코드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자격증 정보를 출력하는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문이다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㉠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㉡에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들어갈 연산자로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알맞는 것은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12568" y="1494558"/>
            <a:ext cx="1026033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A.EMP_NO, A.EMP_NM , B.CERTI_CD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L.CERTI_NM ||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'('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|| L.ISSUE_INSTI_NM ||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')'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TB_CERTI L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L.CERTI_CD = B.CERTI_CD)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CERTI_INFO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A, TB_EMP_CERTI B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㉠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TB_CERTI J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, TB_EMP_CERTI K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J.ISSUE_INSTI_NM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한국데이터베이스진흥원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오라클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J.CERTI_CD = K.CERTI_CD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K.EMP_NO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㉡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A.EMP_NO )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= B.EMP_NO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037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9447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400" b="1" dirty="0" smtClean="0">
                <a:solidFill>
                  <a:srgbClr val="000000"/>
                </a:solidFill>
                <a:latin typeface="Open Sans"/>
              </a:rPr>
              <a:t>2. TB_CUST_ORD </a:t>
            </a:r>
            <a:r>
              <a:rPr lang="ko-KR" altLang="en-US" sz="1400" b="1" dirty="0">
                <a:solidFill>
                  <a:srgbClr val="000000"/>
                </a:solidFill>
                <a:latin typeface="Open Sans"/>
              </a:rPr>
              <a:t>테이블은 고객 기준 </a:t>
            </a:r>
            <a:r>
              <a:rPr lang="ko-KR" altLang="en-US" sz="1400" b="1" dirty="0" smtClean="0">
                <a:solidFill>
                  <a:srgbClr val="000000"/>
                </a:solidFill>
                <a:latin typeface="Open Sans"/>
              </a:rPr>
              <a:t>특정 일자의 </a:t>
            </a:r>
            <a:r>
              <a:rPr lang="ko-KR" altLang="en-US" sz="1400" b="1" dirty="0">
                <a:solidFill>
                  <a:srgbClr val="000000"/>
                </a:solidFill>
                <a:latin typeface="Open Sans"/>
              </a:rPr>
              <a:t>매출액을 저장하는 테이블이다</a:t>
            </a:r>
            <a:r>
              <a:rPr lang="en-US" altLang="ko-KR" sz="1400" b="1" dirty="0" smtClean="0">
                <a:solidFill>
                  <a:srgbClr val="000000"/>
                </a:solidFill>
                <a:latin typeface="Open Sans"/>
              </a:rPr>
              <a:t>.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Open Sans"/>
              </a:rPr>
              <a:t>아래와 같이 테이블을 생성하고 데이터를 입력하였다</a:t>
            </a:r>
            <a:r>
              <a:rPr lang="en-US" altLang="ko-KR" sz="1400" b="1" dirty="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12568" y="803676"/>
            <a:ext cx="4850131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TB_CUST_ORD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TB_CUST_ORD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CUST_NO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SALE_DE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SALE_AMT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75102" y="2002701"/>
            <a:ext cx="48501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000000"/>
                </a:solidFill>
                <a:latin typeface="Open Sans"/>
              </a:rPr>
              <a:t>아래 </a:t>
            </a:r>
            <a:r>
              <a:rPr lang="en-US" altLang="ko-KR" sz="14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  <a:latin typeface="Open Sans"/>
              </a:rPr>
              <a:t>문의 결과로 올바른 것은 무엇인가</a:t>
            </a:r>
            <a:r>
              <a:rPr lang="en-US" altLang="ko-KR" sz="1400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12568" y="2313022"/>
            <a:ext cx="10107931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CUST_NO, SALE_DE, SALE_AMT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(SALE_AMT)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OVER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PARTITION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CUST_NO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SALE_DE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ROWS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UNBOUNDED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PRECEDING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ROW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AMT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TB_CUST_ORD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441798" y="801331"/>
            <a:ext cx="568670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TB_CUST_ORD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'1000000001'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'20190701'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100000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TB_CUST_ORD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'1000000001'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'20190702'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30000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TB_CUST_ORD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'1000000001'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'20190702'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100000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TB_CUST_ORD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'1000000002'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'20190701'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200000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TB_CUST_ORD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'1000000002'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'20190701'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20000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475102" y="3544585"/>
            <a:ext cx="38985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①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70645" y="3544585"/>
            <a:ext cx="323723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CUST_NO    SALE_DE  SALE_AMT  AMT       </a:t>
            </a:r>
          </a:p>
          <a:p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---------- -------- --------- --------- 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20190702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130000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20190702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30000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130000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230000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1000000002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20000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220000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1000000002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200000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220000</a:t>
            </a:r>
            <a:endParaRPr lang="ko-KR" altLang="en-US" sz="11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5302802" y="3544585"/>
            <a:ext cx="38985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②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92652" y="3544585"/>
            <a:ext cx="331728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CUST_NO    SALE_DE  SALE_AMT  AMT       </a:t>
            </a:r>
          </a:p>
          <a:p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---------- -------- --------- --------- 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20190702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30000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230000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20190702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230000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1000000002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200000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220000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1000000002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20000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220000</a:t>
            </a:r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475102" y="4942526"/>
            <a:ext cx="389850" cy="365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latin typeface="Consolas" panose="020B0609020204030204" pitchFamily="49" charset="0"/>
              </a:rPr>
              <a:t>③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64952" y="4942526"/>
            <a:ext cx="3242925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CUST_NO    SALE_DE  SALE_AMT  AMT     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---------- -------- --------- --------- 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1000000001</a:t>
            </a:r>
            <a:r>
              <a:rPr lang="ko-KR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20190701</a:t>
            </a:r>
            <a:r>
              <a:rPr lang="ko-KR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</a:t>
            </a:r>
            <a:r>
              <a:rPr lang="ko-KR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1000000001</a:t>
            </a:r>
            <a:r>
              <a:rPr lang="ko-KR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20190702</a:t>
            </a:r>
            <a:r>
              <a:rPr lang="ko-KR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30000</a:t>
            </a:r>
            <a:r>
              <a:rPr lang="ko-KR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130000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1000000001</a:t>
            </a:r>
            <a:r>
              <a:rPr lang="ko-KR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20190702</a:t>
            </a:r>
            <a:r>
              <a:rPr lang="ko-KR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</a:t>
            </a:r>
            <a:r>
              <a:rPr lang="ko-KR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230000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1000000002</a:t>
            </a:r>
            <a:r>
              <a:rPr lang="ko-KR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20190701</a:t>
            </a:r>
            <a:r>
              <a:rPr lang="ko-KR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200000</a:t>
            </a:r>
            <a:r>
              <a:rPr lang="ko-KR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200000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1000000002</a:t>
            </a:r>
            <a:r>
              <a:rPr lang="ko-KR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20190701</a:t>
            </a:r>
            <a:r>
              <a:rPr lang="ko-KR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20000</a:t>
            </a:r>
            <a:r>
              <a:rPr lang="ko-KR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220000</a:t>
            </a:r>
            <a:endParaRPr lang="ko-KR" altLang="en-US" sz="11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5302802" y="4942526"/>
            <a:ext cx="389850" cy="365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④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92652" y="4942526"/>
            <a:ext cx="318464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CUST_NO    SALE_DE  SALE_AMT  AMT       </a:t>
            </a:r>
          </a:p>
          <a:p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---------- -------- --------- --------- 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230000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20190702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30000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230000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20190702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230000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1000000002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200000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220000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1000000002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20000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220000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1924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9447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400" b="1" dirty="0" smtClean="0">
                <a:solidFill>
                  <a:srgbClr val="000000"/>
                </a:solidFill>
                <a:latin typeface="Open Sans"/>
              </a:rPr>
              <a:t>2. TB_CUST_ORD </a:t>
            </a:r>
            <a:r>
              <a:rPr lang="ko-KR" altLang="en-US" sz="1400" b="1" dirty="0">
                <a:solidFill>
                  <a:srgbClr val="000000"/>
                </a:solidFill>
                <a:latin typeface="Open Sans"/>
              </a:rPr>
              <a:t>테이블은 고객 기준 </a:t>
            </a:r>
            <a:r>
              <a:rPr lang="ko-KR" altLang="en-US" sz="1400" b="1" dirty="0" smtClean="0">
                <a:solidFill>
                  <a:srgbClr val="000000"/>
                </a:solidFill>
                <a:latin typeface="Open Sans"/>
              </a:rPr>
              <a:t>특정 일자의 </a:t>
            </a:r>
            <a:r>
              <a:rPr lang="ko-KR" altLang="en-US" sz="1400" b="1" dirty="0">
                <a:solidFill>
                  <a:srgbClr val="000000"/>
                </a:solidFill>
                <a:latin typeface="Open Sans"/>
              </a:rPr>
              <a:t>매출액을 저장하는 테이블이다</a:t>
            </a:r>
            <a:r>
              <a:rPr lang="en-US" altLang="ko-KR" sz="1400" b="1" dirty="0" smtClean="0">
                <a:solidFill>
                  <a:srgbClr val="000000"/>
                </a:solidFill>
                <a:latin typeface="Open Sans"/>
              </a:rPr>
              <a:t>.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Open Sans"/>
              </a:rPr>
              <a:t>아래와 같이 테이블을 생성하고 데이터를 입력하였다</a:t>
            </a:r>
            <a:r>
              <a:rPr lang="en-US" altLang="ko-KR" sz="1400" b="1" dirty="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12568" y="803676"/>
            <a:ext cx="4850131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TB_CUST_ORD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TB_CUST_ORD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CUST_NO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SALE_DE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SALE_AMT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75102" y="2002701"/>
            <a:ext cx="48501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000000"/>
                </a:solidFill>
                <a:latin typeface="Open Sans"/>
              </a:rPr>
              <a:t>아래 </a:t>
            </a:r>
            <a:r>
              <a:rPr lang="en-US" altLang="ko-KR" sz="14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  <a:latin typeface="Open Sans"/>
              </a:rPr>
              <a:t>문의 결과로 올바른 것은 무엇인가</a:t>
            </a:r>
            <a:r>
              <a:rPr lang="en-US" altLang="ko-KR" sz="1400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12568" y="2313022"/>
            <a:ext cx="10107931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CUST_NO, SALE_DE, SALE_AMT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(SALE_AMT)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OVER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PARTITION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CUST_NO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SALE_DE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ROWS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UNBOUNDED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PRECEDING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ROW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AMT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TB_CUST_ORD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441798" y="801331"/>
            <a:ext cx="568670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TB_CUST_ORD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'1000000001'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'20190701'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100000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TB_CUST_ORD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'1000000001'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'20190702'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30000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TB_CUST_ORD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'1000000001'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'20190702'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100000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TB_CUST_ORD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'1000000002'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'20190701'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200000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TB_CUST_ORD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'1000000002'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'20190701'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20000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475102" y="3544585"/>
            <a:ext cx="38985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①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0645" y="3544585"/>
            <a:ext cx="323723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CUST_NO    SALE_DE  SALE_AMT  AMT       </a:t>
            </a:r>
          </a:p>
          <a:p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---------- -------- --------- --------- 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20190702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130000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20190702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30000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130000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230000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1000000002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20000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220000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1000000002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200000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220000</a:t>
            </a:r>
            <a:endParaRPr lang="ko-KR" altLang="en-US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5302802" y="3544585"/>
            <a:ext cx="38985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②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92652" y="3544585"/>
            <a:ext cx="331728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CUST_NO    SALE_DE  SALE_AMT  AMT       </a:t>
            </a:r>
          </a:p>
          <a:p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---------- -------- --------- --------- 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20190702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30000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230000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20190702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230000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1000000002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200000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220000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1000000002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20000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220000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475102" y="4942526"/>
            <a:ext cx="389850" cy="365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③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64952" y="4942526"/>
            <a:ext cx="3242925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CUST_NO    SALE_DE  SALE_AMT  AMT       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---------- -------- --------- --------- 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1000000001</a:t>
            </a:r>
            <a:r>
              <a:rPr lang="ko-KR" alt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20190701</a:t>
            </a:r>
            <a:r>
              <a:rPr lang="ko-KR" alt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100000</a:t>
            </a:r>
            <a:r>
              <a:rPr lang="ko-KR" alt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100000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1000000001</a:t>
            </a:r>
            <a:r>
              <a:rPr lang="ko-KR" alt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20190702</a:t>
            </a:r>
            <a:r>
              <a:rPr lang="ko-KR" alt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30000</a:t>
            </a:r>
            <a:r>
              <a:rPr lang="ko-KR" alt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130000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1000000001</a:t>
            </a:r>
            <a:r>
              <a:rPr lang="ko-KR" alt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20190702</a:t>
            </a:r>
            <a:r>
              <a:rPr lang="ko-KR" alt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100000</a:t>
            </a:r>
            <a:r>
              <a:rPr lang="ko-KR" alt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230000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1000000002</a:t>
            </a:r>
            <a:r>
              <a:rPr lang="ko-KR" alt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20190701</a:t>
            </a:r>
            <a:r>
              <a:rPr lang="ko-KR" alt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200000</a:t>
            </a:r>
            <a:r>
              <a:rPr lang="ko-KR" alt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200000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1000000002</a:t>
            </a:r>
            <a:r>
              <a:rPr lang="ko-KR" alt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20190701</a:t>
            </a:r>
            <a:r>
              <a:rPr lang="ko-KR" alt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20000</a:t>
            </a:r>
            <a:r>
              <a:rPr lang="ko-KR" alt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220000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5302802" y="4942526"/>
            <a:ext cx="389850" cy="365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④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92652" y="4942526"/>
            <a:ext cx="318464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CUST_NO    SALE_DE  SALE_AMT  AMT       </a:t>
            </a:r>
          </a:p>
          <a:p>
            <a:r>
              <a:rPr lang="en-US" altLang="ko-KR" sz="1100" dirty="0">
                <a:solidFill>
                  <a:srgbClr val="808080"/>
                </a:solidFill>
                <a:latin typeface="Consolas" panose="020B0609020204030204" pitchFamily="49" charset="0"/>
              </a:rPr>
              <a:t>---------- -------- --------- --------- 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230000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20190702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30000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230000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20190702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230000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1000000002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200000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220000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1000000002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20190701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20000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220000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032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94475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3.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아래의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문에 대한 설명으로 가장 부적절한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36700" y="641647"/>
            <a:ext cx="4710431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NVL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(B.PAY_AMT,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PAY_AMT_SUM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A, TB_SAL_HIS B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A.EMP_NM =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김회장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38332" y="1408741"/>
            <a:ext cx="5993131" cy="1106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조인 조건이 없다고 해서 문법상 오류가 일어나지는 않는다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SUM(NVL(B.PAY_AMT, 0))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연산에 비효율이 존재한다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조인 조건이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없어서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CARTESIAN PRODUCT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연산이 발생한다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조인 조건이 없어서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결과 건수가 여러 건이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endParaRPr lang="ko-KR" altLang="en-US" sz="1400" dirty="0">
              <a:solidFill>
                <a:srgbClr val="222222"/>
              </a:solidFill>
              <a:latin typeface="Abadi" panose="020B0604020104020204" pitchFamily="34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2700293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512569" y="2854534"/>
            <a:ext cx="104000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4.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아래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문은 생년월일 순으로 오름차순의 순위를 구하는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문이다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. 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문의 결과로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봤을 때 </a:t>
            </a:r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㉠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에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들어갈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분석 함수는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무엇인가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36700" y="3464291"/>
            <a:ext cx="800100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EMP_NO, EMP_NM, BIRTH_DE,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㉠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OVER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BIRTH_DE) BIRTH_DE_RANK</a:t>
            </a:r>
          </a:p>
          <a:p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FROM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TB_EMP</a:t>
            </a:r>
          </a:p>
          <a:p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WHERE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SEX_CD =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'1'</a:t>
            </a:r>
          </a:p>
          <a:p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AND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BIRTH_DE &gt;=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'19800000'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287" y="3781425"/>
            <a:ext cx="3781425" cy="295275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4446173"/>
            <a:ext cx="5993131" cy="1106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DENSE_RANK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ROWN_NUMBER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RANK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ROWNUM </a:t>
            </a:r>
            <a:endParaRPr lang="ko-KR" altLang="en-US" sz="1400" dirty="0">
              <a:solidFill>
                <a:srgbClr val="222222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8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1618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ON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절 실습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표준 조인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7809524" y="1769070"/>
            <a:ext cx="373477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ON</a:t>
            </a:r>
            <a:r>
              <a:rPr lang="ko-KR" altLang="en-US" sz="1200" dirty="0">
                <a:latin typeface="+mn-ea"/>
              </a:rPr>
              <a:t>절에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조인 칼럼인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DEPT_CD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칼럼</a:t>
            </a:r>
            <a:r>
              <a:rPr lang="ko-KR" altLang="en-US" sz="1200" dirty="0">
                <a:latin typeface="+mn-ea"/>
              </a:rPr>
              <a:t>을 기재한다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180975" indent="-180975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latin typeface="+mn-ea"/>
              </a:rPr>
              <a:t>ON</a:t>
            </a:r>
            <a:r>
              <a:rPr lang="ko-KR" altLang="en-US" sz="1200" dirty="0" smtClean="0">
                <a:latin typeface="+mn-ea"/>
              </a:rPr>
              <a:t>절 내에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조인 칼럼에 </a:t>
            </a:r>
            <a:r>
              <a:rPr lang="ko-KR" altLang="en-US" sz="1200" dirty="0" err="1" smtClean="0">
                <a:solidFill>
                  <a:srgbClr val="0000FF"/>
                </a:solidFill>
                <a:latin typeface="+mn-ea"/>
              </a:rPr>
              <a:t>앨리어스를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사용</a:t>
            </a:r>
            <a:r>
              <a:rPr lang="ko-KR" altLang="en-US" sz="1200" dirty="0">
                <a:latin typeface="+mn-ea"/>
              </a:rPr>
              <a:t>해야 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앨리어스를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정확히 기재하지 않으면 에러가 발생한다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25600" y="672231"/>
            <a:ext cx="6096000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, A.EMP_NM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, A.ADDR     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, B.DEPT_CD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B.DEPT_NM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 B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(A.DEPT_CD = B.DEPT_CD)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A.ADDR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'%</a:t>
            </a:r>
            <a:r>
              <a:rPr lang="ko-KR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수원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%'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7809524" y="672231"/>
            <a:ext cx="38754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latin typeface="+mn-ea"/>
              </a:rPr>
              <a:t>주소가 수원인 직원의 </a:t>
            </a:r>
            <a:r>
              <a:rPr lang="ko-KR" altLang="en-US" sz="1200" dirty="0" err="1" smtClean="0">
                <a:solidFill>
                  <a:srgbClr val="0000FF"/>
                </a:solidFill>
                <a:latin typeface="+mn-ea"/>
              </a:rPr>
              <a:t>사원번호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사원명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주소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 err="1" smtClean="0">
                <a:solidFill>
                  <a:srgbClr val="0000FF"/>
                </a:solidFill>
                <a:latin typeface="+mn-ea"/>
              </a:rPr>
              <a:t>부서코드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부서명을 출력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2619375"/>
            <a:ext cx="5105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6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94475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3.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아래의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문에 대한 설명으로 가장 부적절한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36700" y="641647"/>
            <a:ext cx="4710431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NVL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(B.PAY_AMT,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PAY_AMT_SUM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A, TB_SAL_HIS B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A.EMP_NM =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김회장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38332" y="1408741"/>
            <a:ext cx="599313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조인 조건이 없다고 해서 문법상 오류가 일어나지는 않는다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SUM(NVL(B.PAY_AMT, 0))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연산에 비효율이 존재한다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조인 조건이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없어서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CARTESIAN PRODUCT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연산이 발생한다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조인 조건이 없어서 </a:t>
            </a:r>
            <a:r>
              <a:rPr lang="ko-KR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결과 건수가 여러 건이 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된다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  <a:endParaRPr lang="ko-KR" altLang="en-US" sz="14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2700293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512569" y="2854534"/>
            <a:ext cx="104000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4.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아래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문은 생년월일 순으로 오름차순의 순위를 구하는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문이다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. 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문의 결과로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봤을 때 </a:t>
            </a:r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㉠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에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들어갈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분석 함수는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무엇인가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36700" y="3464291"/>
            <a:ext cx="800100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EMP_NO, EMP_NM, BIRTH_DE,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㉠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OVER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BIRTH_DE) BIRTH_DE_RANK</a:t>
            </a:r>
          </a:p>
          <a:p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FROM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TB_EMP</a:t>
            </a:r>
          </a:p>
          <a:p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WHERE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SEX_CD =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'1'</a:t>
            </a:r>
          </a:p>
          <a:p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AND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BIRTH_DE &gt;=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'19800000'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287" y="3781425"/>
            <a:ext cx="3781425" cy="295275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4446173"/>
            <a:ext cx="599313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DENSE_RANK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ROWN_NUMBER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RANK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ROWNUM </a:t>
            </a:r>
            <a:endParaRPr lang="ko-KR" altLang="en-US" sz="1400" dirty="0">
              <a:solidFill>
                <a:srgbClr val="222222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6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94475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5.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다음 중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아래의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문의 결과와 동일한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문을 작성하고자 한다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.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12569" y="616665"/>
            <a:ext cx="5828031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A.EMP_NO, A.EMP_NM,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NVL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(A.DIRECT_MANAGER_EMP_NO,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관리자없음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직속관리자사원번호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A.EMP_NM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김회장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12569" y="1769070"/>
            <a:ext cx="3836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㉠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에 들어갈 알맞은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문은 무엇인가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512569" y="2140159"/>
            <a:ext cx="745363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A.EMP_NO, A.EMP_NM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㉠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관리자없음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직속관리자사원번호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A.EMP_NM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김회장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3188357"/>
            <a:ext cx="599313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A.DIRECT_MANAGER_EMP_NO IS NOT NULL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A.DIRECT_MANAGER_EMP_NO = 'NULL'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A.DIRECT_MANAGER_EMP_NO = NULL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A.DIRECT_MANAGER_EMP_NO IS NULL </a:t>
            </a:r>
            <a:endParaRPr lang="ko-KR" altLang="en-US" sz="1400" dirty="0">
              <a:solidFill>
                <a:srgbClr val="222222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0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94475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5.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다음 중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아래의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문의 결과와 동일한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문을 작성하고자 한다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.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12569" y="616665"/>
            <a:ext cx="5828031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A.EMP_NO, A.EMP_NM,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NVL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(A.DIRECT_MANAGER_EMP_NO,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관리자없음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직속관리자사원번호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A.EMP_NM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김회장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12569" y="1769070"/>
            <a:ext cx="3836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㉠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에 들어갈 알맞은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문은 무엇인가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512569" y="2140159"/>
            <a:ext cx="745363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A.EMP_NO, A.EMP_NM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㉠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관리자없음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직속관리자사원번호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A.EMP_NM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김회장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3188357"/>
            <a:ext cx="599313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A.DIRECT_MANAGER_EMP_NO IS NOT NULL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A.DIRECT_MANAGER_EMP_NO = 'NULL'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A.DIRECT_MANAGER_EMP_NO = NULL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A.DIRECT_MANAGER_EMP_NO IS NULL </a:t>
            </a:r>
            <a:endParaRPr lang="ko-KR" altLang="en-US" sz="14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47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94475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6.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아래와 같은 테이블을 생성 후 데이터를 입력하였다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. </a:t>
            </a:r>
            <a:endParaRPr lang="en-US" altLang="ko-KR" sz="1600" b="1" dirty="0" smtClean="0">
              <a:solidFill>
                <a:srgbClr val="000000"/>
              </a:solidFill>
              <a:latin typeface="Open Sans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       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입력한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데이터를 참고하여 가장 올바른 것은 무엇인가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51000" y="862886"/>
            <a:ext cx="4483100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TB_COL_SUM_TEST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COL_1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COL_2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COL_3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TB_COL_SUM_TEST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TB_COL_SUM_TEST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TB_COL_SUM_TEST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70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COL_1, COL_2, COL_3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TB_COL_SUM_TEST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651000" y="3680936"/>
            <a:ext cx="448310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COL_1     COL_2     COL_3     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--------- --------- ---------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70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4836993"/>
            <a:ext cx="768223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SELECT SUM(COL_2) FROM TB_COL_SUM_TEST;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의 결과는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SELECT SUM(COL_1 + COL_2 + COL_3) FROM TB_COL_SUM_TEST;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의 결과는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185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SELECT SUM(COL_2 + COL_3) FROM TB_COL_SUM_TEST;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의 결과는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110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SELECT SUM(COL_2) + SUM(COL_3) FROM TB_COL_SUM_TEST;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의 결과는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110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endParaRPr lang="ko-KR" altLang="en-US" sz="14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65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94475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6.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아래와 같은 테이블을 생성 후 데이터를 입력하였다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. </a:t>
            </a:r>
            <a:endParaRPr lang="en-US" altLang="ko-KR" sz="1600" b="1" dirty="0" smtClean="0">
              <a:solidFill>
                <a:srgbClr val="000000"/>
              </a:solidFill>
              <a:latin typeface="Open Sans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       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입력한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데이터를 참고하여 가장 올바른 것은 무엇인가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51000" y="862886"/>
            <a:ext cx="4483100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TB_COL_SUM_TEST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COL_1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COL_2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COL_3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TB_COL_SUM_TEST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TB_COL_SUM_TEST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TB_COL_SUM_TEST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70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COL_1, COL_2, COL_3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TB_COL_SUM_TEST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651000" y="3680936"/>
            <a:ext cx="448310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COL_1     COL_2     COL_3     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--------- --------- ---------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70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4836993"/>
            <a:ext cx="768223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SELECT SUM(COL_2) FROM TB_COL_SUM_TEST;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의 결과는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SELECT SUM(COL_1 + COL_2 + COL_3) FROM TB_COL_SUM_TEST;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의 결과는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185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SELECT SUM(COL_2 + COL_3) FROM TB_COL_SUM_TEST;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의 결과는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110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SELECT SUM(COL_2) + SUM(COL_3) FROM TB_COL_SUM_TEST; 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의 결과는 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110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  <a:endParaRPr lang="ko-KR" altLang="en-US" sz="14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3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8495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7.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아래와 같은 테이블이 생성되고 데이터가 입력되었다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. 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문의 결과로 옳은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612900" y="616665"/>
            <a:ext cx="7810500" cy="24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TB_ORD_TEST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ORD_NO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ORD_DE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ORD_AMT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ADD_AMT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ORD_MM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TB_ORD_TEST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'0000000001'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'20200101'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'202001'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612900" y="3140433"/>
            <a:ext cx="239360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TB_ORD_TEST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612900" y="3485040"/>
            <a:ext cx="41402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ORD_NO     ORD_DE   ORD_AMT   ADD_AMT   ORD_MM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---------- -------- --------- --------- ------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0000000001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20200101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500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202001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1612900" y="4198979"/>
            <a:ext cx="500380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 CNT,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NVL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(ORD_AMT),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ORD_AMT_SUM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TB_ORD_TEST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ORD_MM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'202010'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ORD_MM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612900" y="5282250"/>
            <a:ext cx="15240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0, 0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0, NULL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1, 500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공집합 </a:t>
            </a:r>
            <a:endParaRPr lang="ko-KR" altLang="en-US" sz="14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41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8495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7.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아래와 같은 테이블이 생성되고 데이터가 입력되었다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. 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문의 결과로 옳은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612900" y="616665"/>
            <a:ext cx="7810500" cy="24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TB_ORD_TEST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ORD_NO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ORD_DE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ORD_AMT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ADD_AMT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NUMBER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ORD_MM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TB_ORD_TEST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'0000000001'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'20200101'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'202001'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612900" y="3140433"/>
            <a:ext cx="239360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TB_ORD_TEST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612900" y="3485040"/>
            <a:ext cx="41402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ORD_NO     ORD_DE   ORD_AMT   ADD_AMT   ORD_MM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---------- -------- --------- --------- ------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0000000001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20200101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500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202001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1612900" y="4198979"/>
            <a:ext cx="500380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 CNT,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NVL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(ORD_AMT),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ORD_AMT_SUM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TB_ORD_TEST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ORD_MM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'202010'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ORD_MM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612900" y="5282250"/>
            <a:ext cx="15240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0, 0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0, NULL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1, 500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공집합 </a:t>
            </a:r>
            <a:endParaRPr lang="ko-KR" altLang="en-US" sz="14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52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8495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8.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아래의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문에 대한 설명으로 가장 적절한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25600" y="616665"/>
            <a:ext cx="26416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A, TB_DEPT B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'100001'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B.DEPT_CD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'100001'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A, TB_DEPT B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'100001'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= B.DEPT_CD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625600" y="2924989"/>
            <a:ext cx="65913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두번째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문은 온라인 프로그램에서 성능 상 유리하다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개의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문은 성능상 확연한 차이가 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두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문의 결과는 동일하다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두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문의 결과는 다르다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endParaRPr lang="ko-KR" altLang="en-US" sz="14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42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8495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8.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아래의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문에 대한 설명으로 가장 적절한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25600" y="616665"/>
            <a:ext cx="26416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A, TB_DEPT B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'100001'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B.DEPT_CD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'100001'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A, TB_DEPT B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'100001'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= B.DEPT_CD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625600" y="2924989"/>
            <a:ext cx="65913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두번째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문은 온라인 프로그램에서 성능 상 유리하다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개의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문은 성능상 확연한 차이가 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두 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문의 결과는 동일하다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       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두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문의 결과는 다르다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endParaRPr lang="ko-KR" altLang="en-US" sz="14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6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활용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2569" y="278111"/>
            <a:ext cx="8495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9.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다음 중 절차 형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모듈에 대한 설명으로 가장 부적절한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8" y="616665"/>
            <a:ext cx="951103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사용자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정의 함수는 절차 형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을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로직과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함께 데이터베이스내에 저장해 놓은 명령문의 집합을 의미한다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트리거는 특정한 테이블에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DML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문이 수행되었을 경우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DBMS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내에서 자동으로 작동한다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스토어드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프로시저는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절차 형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문을 </a:t>
            </a:r>
            <a:r>
              <a:rPr lang="ko-KR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로직과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함께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DBMS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내에서 저장해 놓은 명령문의 집합이다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사용자 정의 함수를 사용하면 모듈화 처리가 이루어지므로 성능상 유리하다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endParaRPr lang="ko-KR" altLang="en-US" sz="14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178773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512568" y="1912404"/>
            <a:ext cx="8495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10.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계층 형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쿼리에 대한 설명으로 올바른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7" y="2250958"/>
            <a:ext cx="951103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START WITH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절은 계층 구조의 시작점을 지정하는 구문이다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루트 노드의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LEVEL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값은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부터 시작한다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순방향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전개 란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부모노드로부터 자식 노드 방향으로 전개하는 것을 말한다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ORDER SIBLINGS BY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는 형제 노드 사이에서 정렬을 지정하는 구문이다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endParaRPr lang="ko-KR" altLang="en-US" sz="14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347683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512567" y="3562284"/>
            <a:ext cx="8495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 smtClean="0">
                <a:solidFill>
                  <a:srgbClr val="000000"/>
                </a:solidFill>
                <a:latin typeface="Open Sans"/>
              </a:rPr>
              <a:t>11.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다음 중 </a:t>
            </a:r>
            <a:r>
              <a:rPr lang="ko-KR" altLang="en-US" sz="1600" b="1" dirty="0" smtClean="0">
                <a:solidFill>
                  <a:srgbClr val="000000"/>
                </a:solidFill>
                <a:latin typeface="Open Sans"/>
              </a:rPr>
              <a:t>서브 쿼리에 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대한 설명으로 가장 부적절한 것은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6" y="3900838"/>
            <a:ext cx="10412734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서브 쿼리의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특성 상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메인 쿼리는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주문 테이블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(M)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이고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서브 쿼리는 사원 테이블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(1)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일 경우 질의 결과는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레벨인 주문 테이블 레벨로 나온다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서브 쿼리의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특성 상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메인 쿼리는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주문 테이블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(M)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이고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서브 쿼리는 사원 테이블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(1)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일 경우 질의 결과는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레벨인 사원 테이블 레벨로 나온다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메인쿼리에서 서브 쿼리의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칼럼을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사용할 수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없다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                                                                                            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서브쿼리에서 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메인 쿼리의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칼럼은 사용할 수 있다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endParaRPr lang="ko-KR" altLang="en-US" sz="14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09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Gotham"/>
        <a:ea typeface="Noto Sans CJK KR Bold"/>
        <a:cs typeface=""/>
      </a:majorFont>
      <a:minorFont>
        <a:latin typeface="Gotham"/>
        <a:ea typeface="Noto Sans CJK KR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Gotham"/>
        <a:ea typeface="Noto Sans CJK KR Bold"/>
        <a:cs typeface=""/>
      </a:majorFont>
      <a:minorFont>
        <a:latin typeface="Gotham"/>
        <a:ea typeface="Noto Sans CJK KR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3972</TotalTime>
  <Words>18502</Words>
  <Application>Microsoft Office PowerPoint</Application>
  <PresentationFormat>와이드스크린</PresentationFormat>
  <Paragraphs>4072</Paragraphs>
  <Slides>122</Slides>
  <Notes>113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122</vt:i4>
      </vt:variant>
    </vt:vector>
  </HeadingPairs>
  <TitlesOfParts>
    <vt:vector size="136" baseType="lpstr">
      <vt:lpstr>Abadi</vt:lpstr>
      <vt:lpstr>Gotham</vt:lpstr>
      <vt:lpstr>Noto Sans CJK KR Bold</vt:lpstr>
      <vt:lpstr>Noto Sans CJK KR Bold (본문)</vt:lpstr>
      <vt:lpstr>Noto Sans Mono CJK JP Regular</vt:lpstr>
      <vt:lpstr>Noto Sans Mono CJK KR Bold</vt:lpstr>
      <vt:lpstr>Open Sans</vt:lpstr>
      <vt:lpstr>나눔바른고딕</vt:lpstr>
      <vt:lpstr>맑은 고딕</vt:lpstr>
      <vt:lpstr>Arial</vt:lpstr>
      <vt:lpstr>Consolas</vt:lpstr>
      <vt:lpstr>Wingdings</vt:lpstr>
      <vt:lpstr>3_Office 테마</vt:lpstr>
      <vt:lpstr>1_Office 테마</vt:lpstr>
      <vt:lpstr>4-1. 표준 조인(STANDARD JOIN)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4-2. 집합 연산자 (SET OPERATOR)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4-3. 계층 형 질의와 SELF 조인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4-4. 서브 쿼리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4-5. 그룹 함수         (GROUP FUNCTION)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4-6. 윈도우 함수         (WINDOW FUNCTION)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4-7. DCL         (DATA CONTROL LANGUAGE)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4-8. 절차 형 SQL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4-9. 연습문제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yskim</dc:creator>
  <cp:lastModifiedBy>DBMSEXPERT</cp:lastModifiedBy>
  <cp:revision>1123</cp:revision>
  <dcterms:created xsi:type="dcterms:W3CDTF">2019-07-18T05:08:58Z</dcterms:created>
  <dcterms:modified xsi:type="dcterms:W3CDTF">2021-08-19T02:55:16Z</dcterms:modified>
</cp:coreProperties>
</file>