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7" r:id="rId2"/>
    <p:sldId id="266" r:id="rId3"/>
    <p:sldId id="268" r:id="rId4"/>
    <p:sldId id="269" r:id="rId5"/>
    <p:sldId id="270" r:id="rId6"/>
    <p:sldId id="271" r:id="rId7"/>
    <p:sldId id="272" r:id="rId8"/>
    <p:sldId id="273" r:id="rId9"/>
    <p:sldId id="274" r:id="rId10"/>
    <p:sldId id="275"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10AF7C-DF65-4360-8071-2BAB22E6AF37}"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8A7A999F-914C-4580-8CFE-F0C791C8A25A}"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8887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10AF7C-DF65-4360-8071-2BAB22E6AF37}"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54140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10AF7C-DF65-4360-8071-2BAB22E6AF37}"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28159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10AF7C-DF65-4360-8071-2BAB22E6AF37}"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99F-914C-4580-8CFE-F0C791C8A25A}"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2793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10AF7C-DF65-4360-8071-2BAB22E6AF37}"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353587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10AF7C-DF65-4360-8071-2BAB22E6AF37}"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99F-914C-4580-8CFE-F0C791C8A25A}"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505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10AF7C-DF65-4360-8071-2BAB22E6AF37}"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33436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10AF7C-DF65-4360-8071-2BAB22E6AF37}"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7A999F-914C-4580-8CFE-F0C791C8A25A}"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1300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510AF7C-DF65-4360-8071-2BAB22E6AF37}"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42226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10AF7C-DF65-4360-8071-2BAB22E6AF37}"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69987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10AF7C-DF65-4360-8071-2BAB22E6AF37}"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A999F-914C-4580-8CFE-F0C791C8A25A}" type="slidenum">
              <a:rPr lang="en-IN" smtClean="0"/>
              <a:t>‹#›</a:t>
            </a:fld>
            <a:endParaRPr lang="en-IN"/>
          </a:p>
        </p:txBody>
      </p:sp>
    </p:spTree>
    <p:extLst>
      <p:ext uri="{BB962C8B-B14F-4D97-AF65-F5344CB8AC3E}">
        <p14:creationId xmlns:p14="http://schemas.microsoft.com/office/powerpoint/2010/main" val="90169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510AF7C-DF65-4360-8071-2BAB22E6AF37}" type="datetimeFigureOut">
              <a:rPr lang="en-IN" smtClean="0"/>
              <a:t>01-02-2024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A7A999F-914C-4580-8CFE-F0C791C8A25A}"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926112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66524" y="817368"/>
            <a:ext cx="7958137" cy="1077912"/>
          </a:xfrm>
        </p:spPr>
        <p:txBody>
          <a:bodyPr>
            <a:normAutofit fontScale="90000"/>
          </a:bodyPr>
          <a:lstStyle/>
          <a:p>
            <a:pPr algn="ctr"/>
            <a:r>
              <a:rPr lang="en-IN" sz="6000" dirty="0"/>
              <a:t>Customer Churn </a:t>
            </a:r>
            <a:br>
              <a:rPr lang="en-IN" sz="6000" dirty="0"/>
            </a:br>
            <a:r>
              <a:rPr lang="en-IN" sz="6000" dirty="0"/>
              <a:t>Analysis</a:t>
            </a:r>
            <a:br>
              <a:rPr lang="en-IN" dirty="0"/>
            </a:br>
            <a:br>
              <a:rPr lang="en-IN" dirty="0"/>
            </a:br>
            <a:r>
              <a:rPr lang="en-IN" sz="2700" dirty="0" err="1"/>
              <a:t>Capestone</a:t>
            </a:r>
            <a:r>
              <a:rPr lang="en-IN" sz="2700" dirty="0"/>
              <a:t> Project</a:t>
            </a:r>
            <a:br>
              <a:rPr lang="en-IN" sz="4000" dirty="0"/>
            </a:br>
            <a:br>
              <a:rPr lang="en-IN" sz="4000" dirty="0"/>
            </a:br>
            <a:br>
              <a:rPr lang="en-IN" sz="4000" dirty="0"/>
            </a:br>
            <a:r>
              <a:rPr lang="en-IN" sz="4000" dirty="0"/>
              <a:t>Divyansh Kumar Gupta</a:t>
            </a:r>
            <a:br>
              <a:rPr lang="en-IN" sz="4000" dirty="0"/>
            </a:br>
            <a:r>
              <a:rPr lang="en-IN" sz="4000" dirty="0"/>
              <a:t>Mentor- Shruti </a:t>
            </a:r>
            <a:r>
              <a:rPr lang="en-IN" sz="4000" dirty="0" err="1"/>
              <a:t>Gode</a:t>
            </a:r>
            <a:endParaRPr lang="en-IN" dirty="0"/>
          </a:p>
        </p:txBody>
      </p:sp>
    </p:spTree>
    <p:extLst>
      <p:ext uri="{BB962C8B-B14F-4D97-AF65-F5344CB8AC3E}">
        <p14:creationId xmlns:p14="http://schemas.microsoft.com/office/powerpoint/2010/main" val="244230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94517" y="98911"/>
            <a:ext cx="7958137" cy="1077912"/>
          </a:xfrm>
        </p:spPr>
        <p:txBody>
          <a:bodyPr>
            <a:normAutofit fontScale="90000"/>
          </a:bodyPr>
          <a:lstStyle/>
          <a:p>
            <a:pPr algn="ctr"/>
            <a:r>
              <a:rPr lang="en-IN" dirty="0"/>
              <a:t>Percentage of </a:t>
            </a:r>
            <a:r>
              <a:rPr lang="en-IN" dirty="0" err="1"/>
              <a:t>Attrited</a:t>
            </a:r>
            <a:r>
              <a:rPr lang="en-IN" dirty="0"/>
              <a:t> and Existing Customers as per there income category</a:t>
            </a:r>
          </a:p>
        </p:txBody>
      </p:sp>
      <p:pic>
        <p:nvPicPr>
          <p:cNvPr id="4" name="Picture 3">
            <a:extLst>
              <a:ext uri="{FF2B5EF4-FFF2-40B4-BE49-F238E27FC236}">
                <a16:creationId xmlns:a16="http://schemas.microsoft.com/office/drawing/2014/main" id="{F39B8F0B-95C8-2A52-3ACE-760A54780710}"/>
              </a:ext>
            </a:extLst>
          </p:cNvPr>
          <p:cNvPicPr>
            <a:picLocks noChangeAspect="1"/>
          </p:cNvPicPr>
          <p:nvPr/>
        </p:nvPicPr>
        <p:blipFill>
          <a:blip r:embed="rId2"/>
          <a:stretch>
            <a:fillRect/>
          </a:stretch>
        </p:blipFill>
        <p:spPr>
          <a:xfrm>
            <a:off x="2687165" y="2080726"/>
            <a:ext cx="6817670" cy="1831499"/>
          </a:xfrm>
          <a:prstGeom prst="rect">
            <a:avLst/>
          </a:prstGeom>
        </p:spPr>
      </p:pic>
      <p:sp>
        <p:nvSpPr>
          <p:cNvPr id="5" name="TextBox 4">
            <a:extLst>
              <a:ext uri="{FF2B5EF4-FFF2-40B4-BE49-F238E27FC236}">
                <a16:creationId xmlns:a16="http://schemas.microsoft.com/office/drawing/2014/main" id="{D0560A20-0E83-E97F-DCA8-E2B407C90084}"/>
              </a:ext>
            </a:extLst>
          </p:cNvPr>
          <p:cNvSpPr txBox="1"/>
          <p:nvPr/>
        </p:nvSpPr>
        <p:spPr>
          <a:xfrm>
            <a:off x="1747934" y="5539630"/>
            <a:ext cx="8696131" cy="923330"/>
          </a:xfrm>
          <a:prstGeom prst="rect">
            <a:avLst/>
          </a:prstGeom>
          <a:noFill/>
        </p:spPr>
        <p:txBody>
          <a:bodyPr wrap="square" rtlCol="0">
            <a:spAutoFit/>
          </a:bodyPr>
          <a:lstStyle/>
          <a:p>
            <a:r>
              <a:rPr lang="en-IN" dirty="0"/>
              <a:t>Interpretation: The visual shows that approximately 35% of the existing customers are having income less than 40K and 37% of the </a:t>
            </a:r>
            <a:r>
              <a:rPr lang="en-IN" dirty="0" err="1"/>
              <a:t>attrited</a:t>
            </a:r>
            <a:r>
              <a:rPr lang="en-IN" dirty="0"/>
              <a:t> customers had income less than 40K</a:t>
            </a:r>
          </a:p>
        </p:txBody>
      </p:sp>
    </p:spTree>
    <p:extLst>
      <p:ext uri="{BB962C8B-B14F-4D97-AF65-F5344CB8AC3E}">
        <p14:creationId xmlns:p14="http://schemas.microsoft.com/office/powerpoint/2010/main" val="142621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10541" y="70919"/>
            <a:ext cx="7958137" cy="1077912"/>
          </a:xfrm>
        </p:spPr>
        <p:txBody>
          <a:bodyPr>
            <a:normAutofit/>
          </a:bodyPr>
          <a:lstStyle/>
          <a:p>
            <a:pPr algn="ctr"/>
            <a:r>
              <a:rPr lang="en-IN" dirty="0"/>
              <a:t>Region Wise Count Of Customers</a:t>
            </a:r>
          </a:p>
        </p:txBody>
      </p:sp>
      <p:pic>
        <p:nvPicPr>
          <p:cNvPr id="4" name="Picture 3">
            <a:extLst>
              <a:ext uri="{FF2B5EF4-FFF2-40B4-BE49-F238E27FC236}">
                <a16:creationId xmlns:a16="http://schemas.microsoft.com/office/drawing/2014/main" id="{0B48A6D5-F264-125E-D955-1558BA24832F}"/>
              </a:ext>
            </a:extLst>
          </p:cNvPr>
          <p:cNvPicPr>
            <a:picLocks noChangeAspect="1"/>
          </p:cNvPicPr>
          <p:nvPr/>
        </p:nvPicPr>
        <p:blipFill>
          <a:blip r:embed="rId2"/>
          <a:stretch>
            <a:fillRect/>
          </a:stretch>
        </p:blipFill>
        <p:spPr>
          <a:xfrm>
            <a:off x="1210979" y="1870239"/>
            <a:ext cx="5358105" cy="2818483"/>
          </a:xfrm>
          <a:prstGeom prst="rect">
            <a:avLst/>
          </a:prstGeom>
        </p:spPr>
      </p:pic>
      <p:sp>
        <p:nvSpPr>
          <p:cNvPr id="5" name="TextBox 4">
            <a:extLst>
              <a:ext uri="{FF2B5EF4-FFF2-40B4-BE49-F238E27FC236}">
                <a16:creationId xmlns:a16="http://schemas.microsoft.com/office/drawing/2014/main" id="{6ED4A763-B31C-E8D7-2B71-5A80ED5E3C92}"/>
              </a:ext>
            </a:extLst>
          </p:cNvPr>
          <p:cNvSpPr txBox="1"/>
          <p:nvPr/>
        </p:nvSpPr>
        <p:spPr>
          <a:xfrm>
            <a:off x="6726830" y="2679317"/>
            <a:ext cx="4712502" cy="1200329"/>
          </a:xfrm>
          <a:prstGeom prst="rect">
            <a:avLst/>
          </a:prstGeom>
          <a:noFill/>
        </p:spPr>
        <p:txBody>
          <a:bodyPr wrap="square" rtlCol="0">
            <a:spAutoFit/>
          </a:bodyPr>
          <a:lstStyle/>
          <a:p>
            <a:r>
              <a:rPr lang="en-IN" dirty="0"/>
              <a:t>Interpretation: The visual show that 5393 number of customers from England and 568 from Northers Ireland which is the lowest of all. </a:t>
            </a:r>
          </a:p>
        </p:txBody>
      </p:sp>
    </p:spTree>
    <p:extLst>
      <p:ext uri="{BB962C8B-B14F-4D97-AF65-F5344CB8AC3E}">
        <p14:creationId xmlns:p14="http://schemas.microsoft.com/office/powerpoint/2010/main" val="355653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F8696C-7B64-D729-F98B-810EED19BD2B}"/>
              </a:ext>
            </a:extLst>
          </p:cNvPr>
          <p:cNvPicPr>
            <a:picLocks noChangeAspect="1"/>
          </p:cNvPicPr>
          <p:nvPr/>
        </p:nvPicPr>
        <p:blipFill>
          <a:blip r:embed="rId2"/>
          <a:stretch>
            <a:fillRect/>
          </a:stretch>
        </p:blipFill>
        <p:spPr>
          <a:xfrm>
            <a:off x="0" y="0"/>
            <a:ext cx="12192000" cy="6858000"/>
          </a:xfrm>
          <a:prstGeom prst="rect">
            <a:avLst/>
          </a:prstGeom>
          <a:ln>
            <a:noFill/>
          </a:ln>
          <a:effectLst>
            <a:softEdge rad="112500"/>
          </a:effectLst>
        </p:spPr>
      </p:pic>
    </p:spTree>
    <p:extLst>
      <p:ext uri="{BB962C8B-B14F-4D97-AF65-F5344CB8AC3E}">
        <p14:creationId xmlns:p14="http://schemas.microsoft.com/office/powerpoint/2010/main" val="157837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835895" y="0"/>
            <a:ext cx="7958137" cy="1077912"/>
          </a:xfrm>
        </p:spPr>
        <p:txBody>
          <a:bodyPr>
            <a:normAutofit/>
          </a:bodyPr>
          <a:lstStyle/>
          <a:p>
            <a:pPr algn="ctr"/>
            <a:r>
              <a:rPr lang="en-IN" sz="4800" dirty="0"/>
              <a:t>Conclusion</a:t>
            </a:r>
          </a:p>
        </p:txBody>
      </p:sp>
      <p:sp>
        <p:nvSpPr>
          <p:cNvPr id="3" name="TextBox 2">
            <a:extLst>
              <a:ext uri="{FF2B5EF4-FFF2-40B4-BE49-F238E27FC236}">
                <a16:creationId xmlns:a16="http://schemas.microsoft.com/office/drawing/2014/main" id="{CAE3D490-3EA6-47B8-C343-E272775F0909}"/>
              </a:ext>
            </a:extLst>
          </p:cNvPr>
          <p:cNvSpPr txBox="1"/>
          <p:nvPr/>
        </p:nvSpPr>
        <p:spPr>
          <a:xfrm>
            <a:off x="1614194" y="1670180"/>
            <a:ext cx="9162661" cy="3139321"/>
          </a:xfrm>
          <a:prstGeom prst="rect">
            <a:avLst/>
          </a:prstGeom>
          <a:noFill/>
        </p:spPr>
        <p:txBody>
          <a:bodyPr wrap="square" rtlCol="0">
            <a:spAutoFit/>
          </a:bodyPr>
          <a:lstStyle/>
          <a:p>
            <a:r>
              <a:rPr lang="en-IN" dirty="0"/>
              <a:t>Keeping the business object in mind all the relevant columns have been considered in the analysis. By the analysis we can finally interpret that 16% of the total customers have already </a:t>
            </a:r>
            <a:r>
              <a:rPr lang="en-IN" dirty="0" err="1"/>
              <a:t>attrited</a:t>
            </a:r>
            <a:r>
              <a:rPr lang="en-IN" dirty="0"/>
              <a:t> and 84% are still connected with the bank. Regions like ‘Scotland’, ‘Wales’ and ‘Northern Ireland’ are need to be targeted more in order to increase the customers from such regions. The bank also needs to find the reason why the customers are not upgrading to the silver, gold and platinum cards. Customers with high income are an asset to the bank, attrition of such customers is a huge loss, the bank need to find the problem behind the attrition of customers with more than $50k income as there is only 7.07% of the customers with $120K income.</a:t>
            </a:r>
          </a:p>
          <a:p>
            <a:r>
              <a:rPr lang="en-IN" dirty="0"/>
              <a:t>By considering these patterns the bank can focus more on these aspects to lower the attrition of the customers.</a:t>
            </a:r>
          </a:p>
        </p:txBody>
      </p:sp>
    </p:spTree>
    <p:extLst>
      <p:ext uri="{BB962C8B-B14F-4D97-AF65-F5344CB8AC3E}">
        <p14:creationId xmlns:p14="http://schemas.microsoft.com/office/powerpoint/2010/main" val="89088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2023674" y="102993"/>
            <a:ext cx="7958137" cy="1077912"/>
          </a:xfrm>
        </p:spPr>
        <p:txBody>
          <a:bodyPr>
            <a:normAutofit/>
          </a:bodyPr>
          <a:lstStyle/>
          <a:p>
            <a:pPr algn="ctr"/>
            <a:r>
              <a:rPr lang="en-IN" sz="4800" dirty="0"/>
              <a:t>Business Objective</a:t>
            </a:r>
          </a:p>
        </p:txBody>
      </p:sp>
      <p:sp>
        <p:nvSpPr>
          <p:cNvPr id="4" name="TextBox 3">
            <a:extLst>
              <a:ext uri="{FF2B5EF4-FFF2-40B4-BE49-F238E27FC236}">
                <a16:creationId xmlns:a16="http://schemas.microsoft.com/office/drawing/2014/main" id="{00A968CE-D8FE-36BD-0122-D4D8030A62AA}"/>
              </a:ext>
            </a:extLst>
          </p:cNvPr>
          <p:cNvSpPr txBox="1"/>
          <p:nvPr/>
        </p:nvSpPr>
        <p:spPr>
          <a:xfrm>
            <a:off x="1343025" y="2143125"/>
            <a:ext cx="10001250" cy="1938992"/>
          </a:xfrm>
          <a:prstGeom prst="rect">
            <a:avLst/>
          </a:prstGeom>
          <a:noFill/>
        </p:spPr>
        <p:txBody>
          <a:bodyPr wrap="square" rtlCol="0">
            <a:spAutoFit/>
          </a:bodyPr>
          <a:lstStyle/>
          <a:p>
            <a:r>
              <a:rPr lang="en-US" sz="2400" dirty="0"/>
              <a:t> A certain bank in North America wants to perform </a:t>
            </a:r>
            <a:r>
              <a:rPr lang="en-US" sz="2400" dirty="0" err="1"/>
              <a:t>cusstomer</a:t>
            </a:r>
            <a:r>
              <a:rPr lang="en-US" sz="2400" dirty="0"/>
              <a:t> churn analysis, as the credit card business of the bank is not performing well. Churn analysis will help the bank evaluate the customers who have stopped purchasing the credit card of the bank and figure out measures to reduce the bank's customer loss rate.</a:t>
            </a:r>
            <a:endParaRPr lang="en-IN" sz="2400" dirty="0"/>
          </a:p>
        </p:txBody>
      </p:sp>
    </p:spTree>
    <p:extLst>
      <p:ext uri="{BB962C8B-B14F-4D97-AF65-F5344CB8AC3E}">
        <p14:creationId xmlns:p14="http://schemas.microsoft.com/office/powerpoint/2010/main" val="110897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76049" y="0"/>
            <a:ext cx="7958137" cy="1077912"/>
          </a:xfrm>
        </p:spPr>
        <p:txBody>
          <a:bodyPr>
            <a:normAutofit/>
          </a:bodyPr>
          <a:lstStyle/>
          <a:p>
            <a:pPr algn="ctr"/>
            <a:r>
              <a:rPr lang="en-IN" sz="4800" dirty="0"/>
              <a:t>Dataset</a:t>
            </a:r>
          </a:p>
        </p:txBody>
      </p:sp>
      <p:pic>
        <p:nvPicPr>
          <p:cNvPr id="4" name="Picture 3">
            <a:extLst>
              <a:ext uri="{FF2B5EF4-FFF2-40B4-BE49-F238E27FC236}">
                <a16:creationId xmlns:a16="http://schemas.microsoft.com/office/drawing/2014/main" id="{81724CFA-0726-4956-4C8E-038C1C6764A0}"/>
              </a:ext>
            </a:extLst>
          </p:cNvPr>
          <p:cNvPicPr>
            <a:picLocks noChangeAspect="1"/>
          </p:cNvPicPr>
          <p:nvPr/>
        </p:nvPicPr>
        <p:blipFill>
          <a:blip r:embed="rId2"/>
          <a:stretch>
            <a:fillRect/>
          </a:stretch>
        </p:blipFill>
        <p:spPr>
          <a:xfrm>
            <a:off x="529629" y="1974450"/>
            <a:ext cx="7227944" cy="4516996"/>
          </a:xfrm>
          <a:prstGeom prst="rect">
            <a:avLst/>
          </a:prstGeom>
        </p:spPr>
      </p:pic>
      <p:pic>
        <p:nvPicPr>
          <p:cNvPr id="8" name="Picture 7">
            <a:extLst>
              <a:ext uri="{FF2B5EF4-FFF2-40B4-BE49-F238E27FC236}">
                <a16:creationId xmlns:a16="http://schemas.microsoft.com/office/drawing/2014/main" id="{237AD8B5-2D06-B2CF-994F-441547158E84}"/>
              </a:ext>
            </a:extLst>
          </p:cNvPr>
          <p:cNvPicPr>
            <a:picLocks noChangeAspect="1"/>
          </p:cNvPicPr>
          <p:nvPr/>
        </p:nvPicPr>
        <p:blipFill>
          <a:blip r:embed="rId3"/>
          <a:stretch>
            <a:fillRect/>
          </a:stretch>
        </p:blipFill>
        <p:spPr>
          <a:xfrm>
            <a:off x="5767039" y="958126"/>
            <a:ext cx="1990534" cy="680099"/>
          </a:xfrm>
          <a:prstGeom prst="rect">
            <a:avLst/>
          </a:prstGeom>
        </p:spPr>
      </p:pic>
      <p:pic>
        <p:nvPicPr>
          <p:cNvPr id="10" name="Picture 9">
            <a:extLst>
              <a:ext uri="{FF2B5EF4-FFF2-40B4-BE49-F238E27FC236}">
                <a16:creationId xmlns:a16="http://schemas.microsoft.com/office/drawing/2014/main" id="{E645AFEE-2910-3272-78C6-0EE4FC9DEE42}"/>
              </a:ext>
            </a:extLst>
          </p:cNvPr>
          <p:cNvPicPr>
            <a:picLocks noChangeAspect="1"/>
          </p:cNvPicPr>
          <p:nvPr/>
        </p:nvPicPr>
        <p:blipFill>
          <a:blip r:embed="rId4"/>
          <a:stretch>
            <a:fillRect/>
          </a:stretch>
        </p:blipFill>
        <p:spPr>
          <a:xfrm>
            <a:off x="7885032" y="958126"/>
            <a:ext cx="1921695" cy="2588405"/>
          </a:xfrm>
          <a:prstGeom prst="rect">
            <a:avLst/>
          </a:prstGeom>
        </p:spPr>
      </p:pic>
      <p:pic>
        <p:nvPicPr>
          <p:cNvPr id="12" name="Picture 11">
            <a:extLst>
              <a:ext uri="{FF2B5EF4-FFF2-40B4-BE49-F238E27FC236}">
                <a16:creationId xmlns:a16="http://schemas.microsoft.com/office/drawing/2014/main" id="{D14BB883-F109-8AFC-5C83-948EF30D1B65}"/>
              </a:ext>
            </a:extLst>
          </p:cNvPr>
          <p:cNvPicPr>
            <a:picLocks noChangeAspect="1"/>
          </p:cNvPicPr>
          <p:nvPr/>
        </p:nvPicPr>
        <p:blipFill>
          <a:blip r:embed="rId5"/>
          <a:stretch>
            <a:fillRect/>
          </a:stretch>
        </p:blipFill>
        <p:spPr>
          <a:xfrm>
            <a:off x="8648701" y="3695700"/>
            <a:ext cx="2295524" cy="2795746"/>
          </a:xfrm>
          <a:prstGeom prst="rect">
            <a:avLst/>
          </a:prstGeom>
        </p:spPr>
      </p:pic>
    </p:spTree>
    <p:extLst>
      <p:ext uri="{BB962C8B-B14F-4D97-AF65-F5344CB8AC3E}">
        <p14:creationId xmlns:p14="http://schemas.microsoft.com/office/powerpoint/2010/main" val="424424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0CC70-CDA9-B444-A76E-62500F8D4545}"/>
              </a:ext>
            </a:extLst>
          </p:cNvPr>
          <p:cNvSpPr txBox="1"/>
          <p:nvPr/>
        </p:nvSpPr>
        <p:spPr>
          <a:xfrm>
            <a:off x="3971925" y="0"/>
            <a:ext cx="5781675" cy="830997"/>
          </a:xfrm>
          <a:prstGeom prst="rect">
            <a:avLst/>
          </a:prstGeom>
          <a:noFill/>
        </p:spPr>
        <p:txBody>
          <a:bodyPr wrap="square" rtlCol="0">
            <a:spAutoFit/>
          </a:bodyPr>
          <a:lstStyle/>
          <a:p>
            <a:r>
              <a:rPr lang="en-IN" sz="4800" dirty="0"/>
              <a:t>Outlier Detection</a:t>
            </a:r>
          </a:p>
        </p:txBody>
      </p:sp>
      <p:sp>
        <p:nvSpPr>
          <p:cNvPr id="7" name="TextBox 6">
            <a:extLst>
              <a:ext uri="{FF2B5EF4-FFF2-40B4-BE49-F238E27FC236}">
                <a16:creationId xmlns:a16="http://schemas.microsoft.com/office/drawing/2014/main" id="{42A16B11-AD2B-A920-9B1A-5F0A890AC1E7}"/>
              </a:ext>
            </a:extLst>
          </p:cNvPr>
          <p:cNvSpPr txBox="1"/>
          <p:nvPr/>
        </p:nvSpPr>
        <p:spPr>
          <a:xfrm>
            <a:off x="1828802" y="1831240"/>
            <a:ext cx="8873412" cy="3046988"/>
          </a:xfrm>
          <a:prstGeom prst="rect">
            <a:avLst/>
          </a:prstGeom>
          <a:noFill/>
        </p:spPr>
        <p:txBody>
          <a:bodyPr wrap="square" rtlCol="0">
            <a:spAutoFit/>
          </a:bodyPr>
          <a:lstStyle/>
          <a:p>
            <a:r>
              <a:rPr lang="en-IN" sz="2400" dirty="0"/>
              <a:t>Outliers are the distinct data present in a column which is extreme high or extreme low. In the customer churn analysis there are several numerical columns with outliers present in it. To analyse further these outliers from the relevant column has been detected.</a:t>
            </a:r>
          </a:p>
          <a:p>
            <a:r>
              <a:rPr lang="en-IN" sz="2400" dirty="0"/>
              <a:t>There are 57 outliers present in customer age, 63 in dependent counts, 1008 in credit limit column and 896 in total transaction amount column.</a:t>
            </a:r>
          </a:p>
        </p:txBody>
      </p:sp>
    </p:spTree>
    <p:extLst>
      <p:ext uri="{BB962C8B-B14F-4D97-AF65-F5344CB8AC3E}">
        <p14:creationId xmlns:p14="http://schemas.microsoft.com/office/powerpoint/2010/main" val="170286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90716-61E5-8069-4B9D-E91E3E13FA2F}"/>
              </a:ext>
            </a:extLst>
          </p:cNvPr>
          <p:cNvSpPr txBox="1"/>
          <p:nvPr/>
        </p:nvSpPr>
        <p:spPr>
          <a:xfrm>
            <a:off x="3433665" y="2598003"/>
            <a:ext cx="6554755" cy="830997"/>
          </a:xfrm>
          <a:prstGeom prst="rect">
            <a:avLst/>
          </a:prstGeom>
          <a:noFill/>
        </p:spPr>
        <p:txBody>
          <a:bodyPr wrap="square" rtlCol="0">
            <a:spAutoFit/>
          </a:bodyPr>
          <a:lstStyle/>
          <a:p>
            <a:r>
              <a:rPr lang="en-IN" sz="4800" dirty="0"/>
              <a:t>Data Visualization</a:t>
            </a:r>
          </a:p>
        </p:txBody>
      </p:sp>
    </p:spTree>
    <p:extLst>
      <p:ext uri="{BB962C8B-B14F-4D97-AF65-F5344CB8AC3E}">
        <p14:creationId xmlns:p14="http://schemas.microsoft.com/office/powerpoint/2010/main" val="152403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527179" y="248201"/>
            <a:ext cx="11137641" cy="1077912"/>
          </a:xfrm>
        </p:spPr>
        <p:txBody>
          <a:bodyPr>
            <a:normAutofit/>
          </a:bodyPr>
          <a:lstStyle/>
          <a:p>
            <a:pPr algn="ctr"/>
            <a:r>
              <a:rPr lang="en-IN" dirty="0"/>
              <a:t>Total Percentage of </a:t>
            </a:r>
            <a:r>
              <a:rPr lang="en-IN" dirty="0" err="1"/>
              <a:t>Attrited</a:t>
            </a:r>
            <a:r>
              <a:rPr lang="en-IN" dirty="0"/>
              <a:t> and Existing Customers</a:t>
            </a:r>
          </a:p>
        </p:txBody>
      </p:sp>
      <p:pic>
        <p:nvPicPr>
          <p:cNvPr id="4" name="Picture 3">
            <a:extLst>
              <a:ext uri="{FF2B5EF4-FFF2-40B4-BE49-F238E27FC236}">
                <a16:creationId xmlns:a16="http://schemas.microsoft.com/office/drawing/2014/main" id="{E8C83CEE-835A-0030-E0FF-4294FBB8D766}"/>
              </a:ext>
            </a:extLst>
          </p:cNvPr>
          <p:cNvPicPr>
            <a:picLocks noChangeAspect="1"/>
          </p:cNvPicPr>
          <p:nvPr/>
        </p:nvPicPr>
        <p:blipFill>
          <a:blip r:embed="rId2"/>
          <a:stretch>
            <a:fillRect/>
          </a:stretch>
        </p:blipFill>
        <p:spPr>
          <a:xfrm>
            <a:off x="3778899" y="1764616"/>
            <a:ext cx="3972604" cy="3328767"/>
          </a:xfrm>
          <a:prstGeom prst="rect">
            <a:avLst/>
          </a:prstGeom>
        </p:spPr>
      </p:pic>
      <p:sp>
        <p:nvSpPr>
          <p:cNvPr id="5" name="TextBox 4">
            <a:extLst>
              <a:ext uri="{FF2B5EF4-FFF2-40B4-BE49-F238E27FC236}">
                <a16:creationId xmlns:a16="http://schemas.microsoft.com/office/drawing/2014/main" id="{956AD76F-1D09-DD65-78B3-CD792A1187B5}"/>
              </a:ext>
            </a:extLst>
          </p:cNvPr>
          <p:cNvSpPr txBox="1"/>
          <p:nvPr/>
        </p:nvSpPr>
        <p:spPr>
          <a:xfrm>
            <a:off x="1511560" y="5773352"/>
            <a:ext cx="9386595" cy="646331"/>
          </a:xfrm>
          <a:prstGeom prst="rect">
            <a:avLst/>
          </a:prstGeom>
          <a:noFill/>
        </p:spPr>
        <p:txBody>
          <a:bodyPr wrap="square" rtlCol="0">
            <a:spAutoFit/>
          </a:bodyPr>
          <a:lstStyle/>
          <a:p>
            <a:r>
              <a:rPr lang="en-IN" dirty="0"/>
              <a:t>Interpretation: The visual shows that approximately 16% of customers have already </a:t>
            </a:r>
            <a:r>
              <a:rPr lang="en-IN" dirty="0" err="1"/>
              <a:t>attrited</a:t>
            </a:r>
            <a:r>
              <a:rPr lang="en-IN" dirty="0"/>
              <a:t> and rest are the existing.</a:t>
            </a:r>
          </a:p>
        </p:txBody>
      </p:sp>
    </p:spTree>
    <p:extLst>
      <p:ext uri="{BB962C8B-B14F-4D97-AF65-F5344CB8AC3E}">
        <p14:creationId xmlns:p14="http://schemas.microsoft.com/office/powerpoint/2010/main" val="37535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724190" y="173556"/>
            <a:ext cx="7958137" cy="1077912"/>
          </a:xfrm>
        </p:spPr>
        <p:txBody>
          <a:bodyPr>
            <a:normAutofit/>
          </a:bodyPr>
          <a:lstStyle/>
          <a:p>
            <a:pPr algn="ctr"/>
            <a:r>
              <a:rPr lang="en-IN" dirty="0"/>
              <a:t>Gender Wise Percentage Of </a:t>
            </a:r>
            <a:r>
              <a:rPr lang="en-IN" dirty="0" err="1"/>
              <a:t>Attrited</a:t>
            </a:r>
            <a:r>
              <a:rPr lang="en-IN" dirty="0"/>
              <a:t> and Existing Customers</a:t>
            </a:r>
          </a:p>
        </p:txBody>
      </p:sp>
      <p:sp>
        <p:nvSpPr>
          <p:cNvPr id="5" name="TextBox 4">
            <a:extLst>
              <a:ext uri="{FF2B5EF4-FFF2-40B4-BE49-F238E27FC236}">
                <a16:creationId xmlns:a16="http://schemas.microsoft.com/office/drawing/2014/main" id="{32767826-99B7-71F2-6D40-A743586B1DB1}"/>
              </a:ext>
            </a:extLst>
          </p:cNvPr>
          <p:cNvSpPr txBox="1"/>
          <p:nvPr/>
        </p:nvSpPr>
        <p:spPr>
          <a:xfrm>
            <a:off x="5386017" y="2828835"/>
            <a:ext cx="5141166" cy="1200329"/>
          </a:xfrm>
          <a:prstGeom prst="rect">
            <a:avLst/>
          </a:prstGeom>
          <a:noFill/>
        </p:spPr>
        <p:txBody>
          <a:bodyPr wrap="square" rtlCol="0">
            <a:spAutoFit/>
          </a:bodyPr>
          <a:lstStyle/>
          <a:p>
            <a:r>
              <a:rPr lang="en-IN" dirty="0"/>
              <a:t>Interpretation: The visual shows that 43% of the existing customers are females and among them 9.20% have already </a:t>
            </a:r>
            <a:r>
              <a:rPr lang="en-IN" dirty="0" err="1"/>
              <a:t>attrited</a:t>
            </a:r>
            <a:r>
              <a:rPr lang="en-IN" dirty="0"/>
              <a:t> whereas 40% of the existing are male </a:t>
            </a:r>
          </a:p>
        </p:txBody>
      </p:sp>
      <p:pic>
        <p:nvPicPr>
          <p:cNvPr id="7" name="Picture 6">
            <a:extLst>
              <a:ext uri="{FF2B5EF4-FFF2-40B4-BE49-F238E27FC236}">
                <a16:creationId xmlns:a16="http://schemas.microsoft.com/office/drawing/2014/main" id="{ECC0A71B-4EE3-292B-0C1A-EAB3BCA4C88C}"/>
              </a:ext>
            </a:extLst>
          </p:cNvPr>
          <p:cNvPicPr>
            <a:picLocks noChangeAspect="1"/>
          </p:cNvPicPr>
          <p:nvPr/>
        </p:nvPicPr>
        <p:blipFill>
          <a:blip r:embed="rId2"/>
          <a:stretch>
            <a:fillRect/>
          </a:stretch>
        </p:blipFill>
        <p:spPr>
          <a:xfrm>
            <a:off x="2573276" y="1339114"/>
            <a:ext cx="1874682" cy="4991533"/>
          </a:xfrm>
          <a:prstGeom prst="rect">
            <a:avLst/>
          </a:prstGeom>
        </p:spPr>
      </p:pic>
    </p:spTree>
    <p:extLst>
      <p:ext uri="{BB962C8B-B14F-4D97-AF65-F5344CB8AC3E}">
        <p14:creationId xmlns:p14="http://schemas.microsoft.com/office/powerpoint/2010/main" val="220968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19870" y="151706"/>
            <a:ext cx="7958137" cy="1077912"/>
          </a:xfrm>
        </p:spPr>
        <p:txBody>
          <a:bodyPr>
            <a:normAutofit/>
          </a:bodyPr>
          <a:lstStyle/>
          <a:p>
            <a:pPr algn="ctr"/>
            <a:r>
              <a:rPr lang="en-IN" dirty="0"/>
              <a:t>Region Wise Percentage Of </a:t>
            </a:r>
            <a:r>
              <a:rPr lang="en-IN" dirty="0" err="1"/>
              <a:t>Attrited</a:t>
            </a:r>
            <a:r>
              <a:rPr lang="en-IN" dirty="0"/>
              <a:t> and Existing Customers</a:t>
            </a:r>
          </a:p>
        </p:txBody>
      </p:sp>
      <p:pic>
        <p:nvPicPr>
          <p:cNvPr id="4" name="Picture 3">
            <a:extLst>
              <a:ext uri="{FF2B5EF4-FFF2-40B4-BE49-F238E27FC236}">
                <a16:creationId xmlns:a16="http://schemas.microsoft.com/office/drawing/2014/main" id="{64A31EB0-8319-8EE8-9D52-E6F522B018FA}"/>
              </a:ext>
            </a:extLst>
          </p:cNvPr>
          <p:cNvPicPr>
            <a:picLocks noChangeAspect="1"/>
          </p:cNvPicPr>
          <p:nvPr/>
        </p:nvPicPr>
        <p:blipFill>
          <a:blip r:embed="rId2"/>
          <a:stretch>
            <a:fillRect/>
          </a:stretch>
        </p:blipFill>
        <p:spPr>
          <a:xfrm>
            <a:off x="1455575" y="1229618"/>
            <a:ext cx="4178253" cy="5387807"/>
          </a:xfrm>
          <a:prstGeom prst="rect">
            <a:avLst/>
          </a:prstGeom>
        </p:spPr>
      </p:pic>
      <p:sp>
        <p:nvSpPr>
          <p:cNvPr id="5" name="TextBox 4">
            <a:extLst>
              <a:ext uri="{FF2B5EF4-FFF2-40B4-BE49-F238E27FC236}">
                <a16:creationId xmlns:a16="http://schemas.microsoft.com/office/drawing/2014/main" id="{780E3043-1A50-0F62-2B0E-863405A070A1}"/>
              </a:ext>
            </a:extLst>
          </p:cNvPr>
          <p:cNvSpPr txBox="1"/>
          <p:nvPr/>
        </p:nvSpPr>
        <p:spPr>
          <a:xfrm>
            <a:off x="6232849" y="2690336"/>
            <a:ext cx="4963886" cy="1477328"/>
          </a:xfrm>
          <a:prstGeom prst="rect">
            <a:avLst/>
          </a:prstGeom>
          <a:noFill/>
        </p:spPr>
        <p:txBody>
          <a:bodyPr wrap="square" rtlCol="0">
            <a:spAutoFit/>
          </a:bodyPr>
          <a:lstStyle/>
          <a:p>
            <a:r>
              <a:rPr lang="en-IN" dirty="0"/>
              <a:t>Interpretation: The visual shows that approximately  45% of the existing customers are from England among them 8.6% have already </a:t>
            </a:r>
            <a:r>
              <a:rPr lang="en-IN" dirty="0" err="1"/>
              <a:t>attrited</a:t>
            </a:r>
            <a:r>
              <a:rPr lang="en-IN" dirty="0"/>
              <a:t>, 24% from Scotland and rest from Wales and Northern Ireland</a:t>
            </a:r>
          </a:p>
        </p:txBody>
      </p:sp>
    </p:spTree>
    <p:extLst>
      <p:ext uri="{BB962C8B-B14F-4D97-AF65-F5344CB8AC3E}">
        <p14:creationId xmlns:p14="http://schemas.microsoft.com/office/powerpoint/2010/main" val="355891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9B2-A1F8-0803-4DB7-3ACACEC957E3}"/>
              </a:ext>
            </a:extLst>
          </p:cNvPr>
          <p:cNvSpPr>
            <a:spLocks noGrp="1"/>
          </p:cNvSpPr>
          <p:nvPr>
            <p:ph type="title" idx="4294967295"/>
          </p:nvPr>
        </p:nvSpPr>
        <p:spPr>
          <a:xfrm>
            <a:off x="1994515" y="0"/>
            <a:ext cx="7958137" cy="1077912"/>
          </a:xfrm>
        </p:spPr>
        <p:txBody>
          <a:bodyPr>
            <a:normAutofit/>
          </a:bodyPr>
          <a:lstStyle/>
          <a:p>
            <a:pPr algn="ctr"/>
            <a:r>
              <a:rPr lang="en-IN" dirty="0"/>
              <a:t>Percentage of </a:t>
            </a:r>
            <a:r>
              <a:rPr lang="en-IN" dirty="0" err="1"/>
              <a:t>Attrited</a:t>
            </a:r>
            <a:r>
              <a:rPr lang="en-IN" dirty="0"/>
              <a:t> and Existing Customers From Each Card Category</a:t>
            </a:r>
          </a:p>
        </p:txBody>
      </p:sp>
      <p:pic>
        <p:nvPicPr>
          <p:cNvPr id="6" name="Picture 5">
            <a:extLst>
              <a:ext uri="{FF2B5EF4-FFF2-40B4-BE49-F238E27FC236}">
                <a16:creationId xmlns:a16="http://schemas.microsoft.com/office/drawing/2014/main" id="{FEB95EA8-9559-E178-24CD-7FEA51A5A3F7}"/>
              </a:ext>
            </a:extLst>
          </p:cNvPr>
          <p:cNvPicPr>
            <a:picLocks noChangeAspect="1"/>
          </p:cNvPicPr>
          <p:nvPr/>
        </p:nvPicPr>
        <p:blipFill>
          <a:blip r:embed="rId2"/>
          <a:stretch>
            <a:fillRect/>
          </a:stretch>
        </p:blipFill>
        <p:spPr>
          <a:xfrm>
            <a:off x="1506406" y="1171534"/>
            <a:ext cx="4084674" cy="5410669"/>
          </a:xfrm>
          <a:prstGeom prst="rect">
            <a:avLst/>
          </a:prstGeom>
        </p:spPr>
      </p:pic>
      <p:sp>
        <p:nvSpPr>
          <p:cNvPr id="7" name="TextBox 6">
            <a:extLst>
              <a:ext uri="{FF2B5EF4-FFF2-40B4-BE49-F238E27FC236}">
                <a16:creationId xmlns:a16="http://schemas.microsoft.com/office/drawing/2014/main" id="{917FA782-ABD3-1171-D9A3-56FD82A43ED7}"/>
              </a:ext>
            </a:extLst>
          </p:cNvPr>
          <p:cNvSpPr txBox="1"/>
          <p:nvPr/>
        </p:nvSpPr>
        <p:spPr>
          <a:xfrm>
            <a:off x="5890727" y="2551837"/>
            <a:ext cx="5278992" cy="1754326"/>
          </a:xfrm>
          <a:prstGeom prst="rect">
            <a:avLst/>
          </a:prstGeom>
          <a:noFill/>
        </p:spPr>
        <p:txBody>
          <a:bodyPr wrap="square" rtlCol="0">
            <a:spAutoFit/>
          </a:bodyPr>
          <a:lstStyle/>
          <a:p>
            <a:r>
              <a:rPr lang="en-IN" dirty="0"/>
              <a:t>Interpretation: The visual shows that 15% of the </a:t>
            </a:r>
            <a:r>
              <a:rPr lang="en-IN" dirty="0" err="1"/>
              <a:t>attrited</a:t>
            </a:r>
            <a:r>
              <a:rPr lang="en-IN" dirty="0"/>
              <a:t> customers had blue card,0.79% silver, 0.21% gold and only 0.05% platinum.</a:t>
            </a:r>
          </a:p>
          <a:p>
            <a:r>
              <a:rPr lang="en-IN" dirty="0"/>
              <a:t>78.27% of the existing customers are having blue card, 4.58% silver, 0.94% gold and only 0.15% platinum.</a:t>
            </a:r>
          </a:p>
        </p:txBody>
      </p:sp>
    </p:spTree>
    <p:extLst>
      <p:ext uri="{BB962C8B-B14F-4D97-AF65-F5344CB8AC3E}">
        <p14:creationId xmlns:p14="http://schemas.microsoft.com/office/powerpoint/2010/main" val="2905338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73</TotalTime>
  <Words>567</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Customer Churn  Analysis  Capestone Project   Divyansh Kumar Gupta Mentor- Shruti Gode</vt:lpstr>
      <vt:lpstr>Business Objective</vt:lpstr>
      <vt:lpstr>Dataset</vt:lpstr>
      <vt:lpstr>PowerPoint Presentation</vt:lpstr>
      <vt:lpstr>PowerPoint Presentation</vt:lpstr>
      <vt:lpstr>Total Percentage of Attrited and Existing Customers</vt:lpstr>
      <vt:lpstr>Gender Wise Percentage Of Attrited and Existing Customers</vt:lpstr>
      <vt:lpstr>Region Wise Percentage Of Attrited and Existing Customers</vt:lpstr>
      <vt:lpstr>Percentage of Attrited and Existing Customers From Each Card Category</vt:lpstr>
      <vt:lpstr>Percentage of Attrited and Existing Customers as per there income category</vt:lpstr>
      <vt:lpstr>Region Wise Count Of Customers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Capestone Project   Divyansh Kumar Gupta Mentor- Shruti Gode</dc:title>
  <dc:creator>Divyansh Kumar</dc:creator>
  <cp:lastModifiedBy>Divyansh Kumar</cp:lastModifiedBy>
  <cp:revision>1</cp:revision>
  <dcterms:created xsi:type="dcterms:W3CDTF">2024-02-01T11:55:12Z</dcterms:created>
  <dcterms:modified xsi:type="dcterms:W3CDTF">2024-02-01T13:08:46Z</dcterms:modified>
</cp:coreProperties>
</file>