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87" r:id="rId6"/>
    <p:sldId id="289" r:id="rId7"/>
    <p:sldId id="290" r:id="rId8"/>
    <p:sldId id="291" r:id="rId9"/>
    <p:sldId id="292" r:id="rId10"/>
    <p:sldId id="293" r:id="rId11"/>
    <p:sldId id="294" r:id="rId12"/>
    <p:sldId id="295" r:id="rId13"/>
    <p:sldId id="296" r:id="rId14"/>
    <p:sldId id="297" r:id="rId15"/>
    <p:sldId id="298" r:id="rId16"/>
    <p:sldId id="299" r:id="rId17"/>
    <p:sldId id="300"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B7E50-63E8-827F-79DE-43AB3F4D7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5B22B-CDCF-8E39-D12C-DA2C647989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C1787F-4803-92AE-42FD-672B19F906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912BB8-E324-1E93-814E-CD52494E74D8}"/>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1041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61C9E-8290-4F41-EA86-79D2277AA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E3FC8-FE37-82A7-471C-26CD648430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5117F-05B9-7540-4397-DBB21AAAC8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0222E5-A62B-A4E1-C66F-3DB0B86E79FA}"/>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17597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5D622-76F5-1155-9B42-C91A43B04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803CF7-6831-5563-FB31-FFAD6CF1EC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14D63-BA5B-C910-5A20-31385F2E96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787306-E2F3-A71C-BD8C-D5EDA21F1F20}"/>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45587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7C201-66DD-D474-8307-D324482CFA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BFE602-4BDC-885D-F5FF-DB671DFCD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816D58-492F-F6D1-F6D8-94511AE1DE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E17569-648E-9473-64AA-78C0896AB28F}"/>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813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28C47-DA61-8018-1B91-4416D69AD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B909C-40D0-55D6-13A9-6862445E3C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79EDE2-88E9-F707-04D3-6983E3967F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979021-7970-F743-F8B6-6849F9E6344A}"/>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6267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6CBE-8BD6-5B89-534D-BA11C4D14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729A5-B38B-55A1-38FC-1AAD5E159F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03C62-E4DD-733D-B70B-5CDA4B74D7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17AD57-6A0B-8050-B217-F9B582C1733A}"/>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2047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D201A-450A-FE7C-283D-C045D4388C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54276-CFF7-AB12-9EC7-37EE81CF14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1BDA0-240F-0CC5-91EC-AD383DA775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187490-DB5E-5DFC-A327-1594FB7F1A49}"/>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45220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45E1-24B1-701B-DB98-6378CC4BAF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E978D-A89D-52B6-2A8D-B7DBE595ED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C017C8-8494-D1A4-0E69-96B70F39D4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4CE31B-153B-62E5-1F3B-777FE0D767B8}"/>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61188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B15A-1959-A0B1-899F-EC6740EBA2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7E82F-8CE1-FB4D-50F2-31DCCB24A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0587D-21CD-2473-73F3-D5325E99CC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AB7639-55C6-5A72-DE61-40A9B84F9203}"/>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7049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B03F-91F3-447F-2114-3AD4C09DF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508E41-6EA9-B94A-5E70-AC5851FC8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27C22-D809-660A-F27C-F815BBFDD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5B90E3-DD77-3174-E9B4-3186D24187C9}"/>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52723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FCAFA-8C69-7601-ECE3-D22BCBF0A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3187F-19F8-211F-0218-35A5EF130C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54575D-6979-A2D5-E878-C40D2D2F37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56BC56-285D-A579-7B67-2989A607A928}"/>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9522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A16C4-F808-46CB-7B88-B6E1CF134C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028E61-3675-8DF8-C9EA-5A0E1C157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9BCE3-F6DB-ABA2-B064-877CCAFC10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5B48E1-FAB1-BC33-3D4D-8BBDA3CC5B77}"/>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8886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736502"/>
            <a:ext cx="9144000" cy="1384995"/>
          </a:xfrm>
        </p:spPr>
        <p:txBody>
          <a:bodyPr lIns="0" tIns="0" rIns="0" bIns="0" anchor="t">
            <a:spAutoFit/>
          </a:bodyPr>
          <a:lstStyle/>
          <a:p>
            <a:r>
              <a:rPr lang="en-US" b="1" dirty="0">
                <a:solidFill>
                  <a:schemeClr val="bg1"/>
                </a:solidFill>
              </a:rPr>
              <a:t>Hotel Data Analysis</a:t>
            </a:r>
            <a:br>
              <a:rPr lang="en-US" b="1" dirty="0">
                <a:solidFill>
                  <a:schemeClr val="bg1"/>
                </a:solidFill>
              </a:rPr>
            </a:br>
            <a:r>
              <a:rPr lang="en-US" sz="4000" dirty="0">
                <a:solidFill>
                  <a:schemeClr val="accent4"/>
                </a:solidFill>
              </a:rPr>
              <a:t>Divyansh Kumar Gupta</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1EF25-96DD-852B-1282-F2C8F6BE9623}"/>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58573D2-BCEC-288B-AC5E-EF7536399F36}"/>
              </a:ext>
              <a:ext uri="{C183D7F6-B498-43B3-948B-1728B52AA6E4}">
                <adec:decorative xmlns:adec="http://schemas.microsoft.com/office/drawing/2017/decorative" val="1"/>
              </a:ext>
            </a:extLst>
          </p:cNvPr>
          <p:cNvCxnSpPr>
            <a:cxnSpLocks/>
          </p:cNvCxnSpPr>
          <p:nvPr/>
        </p:nvCxnSpPr>
        <p:spPr>
          <a:xfrm>
            <a:off x="8497661"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F8A657B-7A56-0481-FA80-E173D41503FF}"/>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Distribution Channel</a:t>
            </a:r>
          </a:p>
          <a:p>
            <a:pPr algn="ctr"/>
            <a:r>
              <a:rPr lang="en-US" sz="2800" b="1" dirty="0">
                <a:solidFill>
                  <a:schemeClr val="tx1">
                    <a:lumMod val="75000"/>
                    <a:lumOff val="25000"/>
                  </a:schemeClr>
                </a:solidFill>
              </a:rPr>
              <a:t>Wise</a:t>
            </a:r>
          </a:p>
          <a:p>
            <a:pPr algn="ctr"/>
            <a:r>
              <a:rPr lang="en-US" sz="2800" b="1" dirty="0">
                <a:solidFill>
                  <a:schemeClr val="tx1">
                    <a:lumMod val="75000"/>
                    <a:lumOff val="25000"/>
                  </a:schemeClr>
                </a:solidFill>
              </a:rPr>
              <a:t>Average Daily Rate</a:t>
            </a:r>
          </a:p>
        </p:txBody>
      </p:sp>
      <p:cxnSp>
        <p:nvCxnSpPr>
          <p:cNvPr id="14" name="Straight Connector 13">
            <a:extLst>
              <a:ext uri="{FF2B5EF4-FFF2-40B4-BE49-F238E27FC236}">
                <a16:creationId xmlns:a16="http://schemas.microsoft.com/office/drawing/2014/main" id="{2B9855A3-0A2C-BC65-118D-EE2EF6D18B8C}"/>
              </a:ext>
              <a:ext uri="{C183D7F6-B498-43B3-948B-1728B52AA6E4}">
                <adec:decorative xmlns:adec="http://schemas.microsoft.com/office/drawing/2017/decorative" val="1"/>
              </a:ext>
            </a:extLst>
          </p:cNvPr>
          <p:cNvCxnSpPr>
            <a:cxnSpLocks/>
          </p:cNvCxnSpPr>
          <p:nvPr/>
        </p:nvCxnSpPr>
        <p:spPr>
          <a:xfrm>
            <a:off x="-42920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716DF28E-1595-5A43-3FAC-B1AE799BFB2B}"/>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D56376A5-27E2-84E9-0C28-122187181EE7}"/>
              </a:ext>
            </a:extLst>
          </p:cNvPr>
          <p:cNvPicPr>
            <a:picLocks noChangeAspect="1"/>
          </p:cNvPicPr>
          <p:nvPr/>
        </p:nvPicPr>
        <p:blipFill>
          <a:blip r:embed="rId3"/>
          <a:stretch>
            <a:fillRect/>
          </a:stretch>
        </p:blipFill>
        <p:spPr>
          <a:xfrm>
            <a:off x="1769998" y="1551400"/>
            <a:ext cx="8770775" cy="4290926"/>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3D5A7F8D-2EDF-A36D-4211-58FAF60972D3}"/>
              </a:ext>
            </a:extLst>
          </p:cNvPr>
          <p:cNvSpPr txBox="1"/>
          <p:nvPr/>
        </p:nvSpPr>
        <p:spPr>
          <a:xfrm>
            <a:off x="1156996" y="6039831"/>
            <a:ext cx="10674220" cy="646331"/>
          </a:xfrm>
          <a:prstGeom prst="rect">
            <a:avLst/>
          </a:prstGeom>
          <a:noFill/>
        </p:spPr>
        <p:txBody>
          <a:bodyPr wrap="square">
            <a:spAutoFit/>
          </a:bodyPr>
          <a:lstStyle/>
          <a:p>
            <a:r>
              <a:rPr lang="en-IN" dirty="0"/>
              <a:t>It appears that in direct and GDS distribution channel the average daily rate is highest whereas for corporate distribution channel it is the lowest.</a:t>
            </a:r>
          </a:p>
        </p:txBody>
      </p:sp>
    </p:spTree>
    <p:extLst>
      <p:ext uri="{BB962C8B-B14F-4D97-AF65-F5344CB8AC3E}">
        <p14:creationId xmlns:p14="http://schemas.microsoft.com/office/powerpoint/2010/main" val="39101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39E82-49DA-4B22-DC4A-F473E404470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1E2287F-CE70-E837-AF11-C12B34EE5A2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179E33D-A19E-345B-F971-B960C3F20AE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Meal Type Wise</a:t>
            </a:r>
          </a:p>
          <a:p>
            <a:pPr algn="ctr"/>
            <a:r>
              <a:rPr lang="en-US" sz="2800" b="1" dirty="0">
                <a:solidFill>
                  <a:schemeClr val="tx1">
                    <a:lumMod val="75000"/>
                    <a:lumOff val="25000"/>
                  </a:schemeClr>
                </a:solidFill>
              </a:rPr>
              <a:t>Average Daily Rate</a:t>
            </a:r>
          </a:p>
        </p:txBody>
      </p:sp>
      <p:cxnSp>
        <p:nvCxnSpPr>
          <p:cNvPr id="14" name="Straight Connector 13">
            <a:extLst>
              <a:ext uri="{FF2B5EF4-FFF2-40B4-BE49-F238E27FC236}">
                <a16:creationId xmlns:a16="http://schemas.microsoft.com/office/drawing/2014/main" id="{C554A2A8-418E-68DB-3635-DF339FEC83C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CD869C8-D352-440E-DCDC-6D1751DBDE0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CDB6CA8C-F246-FE10-D9B2-DAC712D1AAD1}"/>
              </a:ext>
            </a:extLst>
          </p:cNvPr>
          <p:cNvPicPr>
            <a:picLocks noChangeAspect="1"/>
          </p:cNvPicPr>
          <p:nvPr/>
        </p:nvPicPr>
        <p:blipFill>
          <a:blip r:embed="rId3"/>
          <a:stretch>
            <a:fillRect/>
          </a:stretch>
        </p:blipFill>
        <p:spPr>
          <a:xfrm>
            <a:off x="1855102" y="1352370"/>
            <a:ext cx="8481795" cy="4153260"/>
          </a:xfrm>
          <a:prstGeom prst="rect">
            <a:avLst/>
          </a:prstGeom>
          <a:effectLst>
            <a:outerShdw blurRad="317500" dist="25400" dir="2520000" sx="101000" sy="101000" algn="l" rotWithShape="0">
              <a:prstClr val="black">
                <a:alpha val="46000"/>
              </a:prstClr>
            </a:outerShdw>
          </a:effectLst>
        </p:spPr>
      </p:pic>
      <p:sp>
        <p:nvSpPr>
          <p:cNvPr id="9" name="TextBox 8">
            <a:extLst>
              <a:ext uri="{FF2B5EF4-FFF2-40B4-BE49-F238E27FC236}">
                <a16:creationId xmlns:a16="http://schemas.microsoft.com/office/drawing/2014/main" id="{2D56C19E-AD9A-9771-5FAA-4ED30C1F2585}"/>
              </a:ext>
            </a:extLst>
          </p:cNvPr>
          <p:cNvSpPr txBox="1"/>
          <p:nvPr/>
        </p:nvSpPr>
        <p:spPr>
          <a:xfrm>
            <a:off x="653143" y="5623268"/>
            <a:ext cx="11224726" cy="923330"/>
          </a:xfrm>
          <a:prstGeom prst="rect">
            <a:avLst/>
          </a:prstGeom>
          <a:noFill/>
        </p:spPr>
        <p:txBody>
          <a:bodyPr wrap="square">
            <a:spAutoFit/>
          </a:bodyPr>
          <a:lstStyle/>
          <a:p>
            <a:r>
              <a:rPr lang="en-IN" dirty="0"/>
              <a:t>Most of the customers who have an average daily rate between 50 to 100 has bed breakfast included in their package whereas the second highest count of customers  having an average daily rate between 90 - 100 have self catering meal type.</a:t>
            </a:r>
          </a:p>
        </p:txBody>
      </p:sp>
    </p:spTree>
    <p:extLst>
      <p:ext uri="{BB962C8B-B14F-4D97-AF65-F5344CB8AC3E}">
        <p14:creationId xmlns:p14="http://schemas.microsoft.com/office/powerpoint/2010/main" val="937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1E15F-AEB5-9A53-0F1E-FFB45C23D62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B34394A-8BE0-82EF-3379-EC76499C1CA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85298BE-A1C1-E866-6E0F-CDFD45FF972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Total Special Request</a:t>
            </a:r>
          </a:p>
          <a:p>
            <a:pPr algn="ctr"/>
            <a:r>
              <a:rPr lang="en-US" sz="2800" b="1" dirty="0">
                <a:solidFill>
                  <a:schemeClr val="tx1">
                    <a:lumMod val="75000"/>
                    <a:lumOff val="25000"/>
                  </a:schemeClr>
                </a:solidFill>
              </a:rPr>
              <a:t>Wise</a:t>
            </a:r>
          </a:p>
          <a:p>
            <a:pPr algn="ctr"/>
            <a:r>
              <a:rPr lang="en-US" sz="2800" b="1" dirty="0">
                <a:solidFill>
                  <a:schemeClr val="tx1">
                    <a:lumMod val="75000"/>
                    <a:lumOff val="25000"/>
                  </a:schemeClr>
                </a:solidFill>
              </a:rPr>
              <a:t>Average Daily Rate</a:t>
            </a:r>
          </a:p>
        </p:txBody>
      </p:sp>
      <p:cxnSp>
        <p:nvCxnSpPr>
          <p:cNvPr id="14" name="Straight Connector 13">
            <a:extLst>
              <a:ext uri="{FF2B5EF4-FFF2-40B4-BE49-F238E27FC236}">
                <a16:creationId xmlns:a16="http://schemas.microsoft.com/office/drawing/2014/main" id="{69E87445-7526-BB94-93CB-21BF5EFDE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146A5206-4728-F907-E118-C14536B4F71D}"/>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E5690157-40BA-26B3-0207-247F5F57F575}"/>
              </a:ext>
            </a:extLst>
          </p:cNvPr>
          <p:cNvPicPr>
            <a:picLocks noChangeAspect="1"/>
          </p:cNvPicPr>
          <p:nvPr/>
        </p:nvPicPr>
        <p:blipFill>
          <a:blip r:embed="rId3"/>
          <a:stretch>
            <a:fillRect/>
          </a:stretch>
        </p:blipFill>
        <p:spPr>
          <a:xfrm>
            <a:off x="1401857" y="1447785"/>
            <a:ext cx="9388286" cy="4309203"/>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8669B7DD-DE31-156D-0A10-53D97E0CAC46}"/>
              </a:ext>
            </a:extLst>
          </p:cNvPr>
          <p:cNvSpPr txBox="1"/>
          <p:nvPr/>
        </p:nvSpPr>
        <p:spPr>
          <a:xfrm>
            <a:off x="918220" y="6011936"/>
            <a:ext cx="10776857" cy="646331"/>
          </a:xfrm>
          <a:prstGeom prst="rect">
            <a:avLst/>
          </a:prstGeom>
          <a:noFill/>
        </p:spPr>
        <p:txBody>
          <a:bodyPr wrap="square">
            <a:spAutoFit/>
          </a:bodyPr>
          <a:lstStyle/>
          <a:p>
            <a:r>
              <a:rPr lang="en-IN" dirty="0"/>
              <a:t> Most of the customers with an average daily rate between 60 to 130 have 0 or 1 special request and only nominal count of customers have 2 or 3 special request.</a:t>
            </a:r>
          </a:p>
        </p:txBody>
      </p:sp>
    </p:spTree>
    <p:extLst>
      <p:ext uri="{BB962C8B-B14F-4D97-AF65-F5344CB8AC3E}">
        <p14:creationId xmlns:p14="http://schemas.microsoft.com/office/powerpoint/2010/main" val="28406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F495D-6898-CB5F-6E52-BB75C7D82F7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2895B36-CE5D-4902-54D4-B55BC74596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967516E-4AF0-815A-A125-ED3820B3584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p>
        </p:txBody>
      </p:sp>
      <p:cxnSp>
        <p:nvCxnSpPr>
          <p:cNvPr id="14" name="Straight Connector 13">
            <a:extLst>
              <a:ext uri="{FF2B5EF4-FFF2-40B4-BE49-F238E27FC236}">
                <a16:creationId xmlns:a16="http://schemas.microsoft.com/office/drawing/2014/main" id="{11711D23-CBF9-F326-91F9-316337C1779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73DB84AD-955F-5591-7411-E9F583B7B4AC}"/>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4" name="TextBox 3">
            <a:extLst>
              <a:ext uri="{FF2B5EF4-FFF2-40B4-BE49-F238E27FC236}">
                <a16:creationId xmlns:a16="http://schemas.microsoft.com/office/drawing/2014/main" id="{9FEA6C2D-4629-4135-3A49-3F113A17DBFD}"/>
              </a:ext>
            </a:extLst>
          </p:cNvPr>
          <p:cNvSpPr txBox="1"/>
          <p:nvPr/>
        </p:nvSpPr>
        <p:spPr>
          <a:xfrm>
            <a:off x="802433" y="1771873"/>
            <a:ext cx="10954138" cy="2862322"/>
          </a:xfrm>
          <a:prstGeom prst="rect">
            <a:avLst/>
          </a:prstGeom>
          <a:noFill/>
        </p:spPr>
        <p:txBody>
          <a:bodyPr wrap="square">
            <a:spAutoFit/>
          </a:bodyPr>
          <a:lstStyle/>
          <a:p>
            <a:r>
              <a:rPr lang="en-IN" sz="2000" b="1" dirty="0"/>
              <a:t>The analysis of the hotel dataset reveals significant trends and patterns that can inform strategic decisions. </a:t>
            </a:r>
            <a:r>
              <a:rPr lang="en-IN" sz="2000" b="1" dirty="0">
                <a:solidFill>
                  <a:srgbClr val="00B050"/>
                </a:solidFill>
              </a:rPr>
              <a:t>2016</a:t>
            </a:r>
            <a:r>
              <a:rPr lang="en-IN" sz="2000" b="1" dirty="0"/>
              <a:t> </a:t>
            </a:r>
            <a:r>
              <a:rPr lang="en-IN" sz="2000" b="1" dirty="0">
                <a:solidFill>
                  <a:srgbClr val="00B050"/>
                </a:solidFill>
              </a:rPr>
              <a:t>emerges as a peak year for hotel arrivals</a:t>
            </a:r>
            <a:r>
              <a:rPr lang="en-IN" sz="2000" b="1" dirty="0"/>
              <a:t>, with </a:t>
            </a:r>
            <a:r>
              <a:rPr lang="en-IN" sz="2000" b="1" dirty="0">
                <a:solidFill>
                  <a:srgbClr val="00B050"/>
                </a:solidFill>
              </a:rPr>
              <a:t>May to August being the peak months</a:t>
            </a:r>
            <a:r>
              <a:rPr lang="en-IN" sz="2000" b="1" dirty="0"/>
              <a:t>. </a:t>
            </a:r>
            <a:r>
              <a:rPr lang="en-IN" sz="2000" b="1" dirty="0">
                <a:solidFill>
                  <a:srgbClr val="00B050"/>
                </a:solidFill>
              </a:rPr>
              <a:t>Lead time above 400 days indicates minimal chances of cancellation</a:t>
            </a:r>
            <a:r>
              <a:rPr lang="en-IN" sz="2000" b="1" dirty="0"/>
              <a:t>, while high cancellations are observed in city hotels during the peak months. Customers booking closer to their arrival date exhibit higher commitment, while fewer special requests are associated with higher cancellation rates. </a:t>
            </a:r>
            <a:r>
              <a:rPr lang="en-IN" sz="2000" b="1" dirty="0">
                <a:solidFill>
                  <a:srgbClr val="00B050"/>
                </a:solidFill>
              </a:rPr>
              <a:t>Room type A and transient customers </a:t>
            </a:r>
            <a:r>
              <a:rPr lang="en-IN" sz="2000" b="1" dirty="0"/>
              <a:t>show the highest cancellation rates, with insights into their preferences shedding light on cancellation probabilities. Moreover, the average daily rate peaks in August, with variations across different market segments and distribution channels. Understanding these dynamics is crucial for optimizing revenue and managing cancellation risks effectively.</a:t>
            </a:r>
          </a:p>
        </p:txBody>
      </p:sp>
    </p:spTree>
    <p:extLst>
      <p:ext uri="{BB962C8B-B14F-4D97-AF65-F5344CB8AC3E}">
        <p14:creationId xmlns:p14="http://schemas.microsoft.com/office/powerpoint/2010/main" val="97112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FC09-AC01-F6BB-AE92-47721AF0BA8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97CE5D-A3F5-AF1D-9C0A-8AB1213390C5}"/>
              </a:ext>
              <a:ext uri="{C183D7F6-B498-43B3-948B-1728B52AA6E4}">
                <adec:decorative xmlns:adec="http://schemas.microsoft.com/office/drawing/2017/decorative" val="1"/>
              </a:ext>
            </a:extLst>
          </p:cNvPr>
          <p:cNvCxnSpPr>
            <a:cxnSpLocks/>
          </p:cNvCxnSpPr>
          <p:nvPr/>
        </p:nvCxnSpPr>
        <p:spPr>
          <a:xfrm>
            <a:off x="8105775" y="45758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A619664-11DE-589D-4302-3EE5DE6A0E8F}"/>
              </a:ext>
            </a:extLst>
          </p:cNvPr>
          <p:cNvSpPr txBox="1">
            <a:spLocks/>
          </p:cNvSpPr>
          <p:nvPr/>
        </p:nvSpPr>
        <p:spPr>
          <a:xfrm>
            <a:off x="163286" y="1354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Final Recommendation</a:t>
            </a:r>
          </a:p>
        </p:txBody>
      </p:sp>
      <p:cxnSp>
        <p:nvCxnSpPr>
          <p:cNvPr id="14" name="Straight Connector 13">
            <a:extLst>
              <a:ext uri="{FF2B5EF4-FFF2-40B4-BE49-F238E27FC236}">
                <a16:creationId xmlns:a16="http://schemas.microsoft.com/office/drawing/2014/main" id="{24D70A3F-440A-FF1C-733A-B17107D7D111}"/>
              </a:ext>
              <a:ext uri="{C183D7F6-B498-43B3-948B-1728B52AA6E4}">
                <adec:decorative xmlns:adec="http://schemas.microsoft.com/office/drawing/2017/decorative" val="1"/>
              </a:ext>
            </a:extLst>
          </p:cNvPr>
          <p:cNvCxnSpPr>
            <a:cxnSpLocks/>
          </p:cNvCxnSpPr>
          <p:nvPr/>
        </p:nvCxnSpPr>
        <p:spPr>
          <a:xfrm>
            <a:off x="-177282" y="45758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D50B2AC5-EC18-F6B5-A787-4A18D23A5A19}"/>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4" name="TextBox 3">
            <a:extLst>
              <a:ext uri="{FF2B5EF4-FFF2-40B4-BE49-F238E27FC236}">
                <a16:creationId xmlns:a16="http://schemas.microsoft.com/office/drawing/2014/main" id="{2A7B69ED-4B53-E56C-BE4D-D54689AFAEE3}"/>
              </a:ext>
            </a:extLst>
          </p:cNvPr>
          <p:cNvSpPr txBox="1"/>
          <p:nvPr/>
        </p:nvSpPr>
        <p:spPr>
          <a:xfrm>
            <a:off x="811764" y="1734551"/>
            <a:ext cx="10954138" cy="3785652"/>
          </a:xfrm>
          <a:prstGeom prst="rect">
            <a:avLst/>
          </a:prstGeom>
          <a:noFill/>
        </p:spPr>
        <p:txBody>
          <a:bodyPr wrap="square">
            <a:spAutoFit/>
          </a:bodyPr>
          <a:lstStyle/>
          <a:p>
            <a:r>
              <a:rPr lang="en-US" sz="2000" b="1" dirty="0"/>
              <a:t>Based on the insights gleaned from the comprehensive analysis of the hotel dataset, it is recommended that the hotel management focus on optimizing revenue and mitigating cancellation risks by implementing targeted strategies. This includes offering incentives for early bookings, especially during the </a:t>
            </a:r>
            <a:r>
              <a:rPr lang="en-US" sz="2000" b="1" dirty="0">
                <a:solidFill>
                  <a:srgbClr val="00B050"/>
                </a:solidFill>
              </a:rPr>
              <a:t>peak months of May to August</a:t>
            </a:r>
            <a:r>
              <a:rPr lang="en-US" sz="2000" b="1" dirty="0"/>
              <a:t>, and incentivizing guests to make reservations directly rather than through third-party channels, given the higher average daily rates associated with </a:t>
            </a:r>
            <a:r>
              <a:rPr lang="en-US" sz="2000" b="1" dirty="0">
                <a:solidFill>
                  <a:srgbClr val="00B050"/>
                </a:solidFill>
              </a:rPr>
              <a:t>direct bookings</a:t>
            </a:r>
            <a:r>
              <a:rPr lang="en-US" sz="2000" b="1" dirty="0"/>
              <a:t>. Additionally, efforts should be made to understand and cater to the preferences of </a:t>
            </a:r>
            <a:r>
              <a:rPr lang="en-US" sz="2000" b="1" dirty="0">
                <a:solidFill>
                  <a:srgbClr val="00B050"/>
                </a:solidFill>
              </a:rPr>
              <a:t>transient guests</a:t>
            </a:r>
            <a:r>
              <a:rPr lang="en-US" sz="2000" b="1" dirty="0"/>
              <a:t>, who exhibit the highest </a:t>
            </a:r>
            <a:r>
              <a:rPr lang="en-US" sz="2000" b="1" dirty="0">
                <a:solidFill>
                  <a:srgbClr val="FF0000"/>
                </a:solidFill>
              </a:rPr>
              <a:t>cancellation rates</a:t>
            </a:r>
            <a:r>
              <a:rPr lang="en-US" sz="2000" b="1" dirty="0"/>
              <a:t>, by offering personalized experiences or packages tailored to their needs. Moreover, considering the correlation between shorter lead times and higher commitment to reservations, the hotel can explore dynamic pricing strategies to capitalize on last-minute bookings while minimizing the risk of cancellations. By leveraging these insights and implementing strategic initiatives, the hotel can enhance revenue generation and improve overall operational efficiency.</a:t>
            </a:r>
            <a:endParaRPr lang="en-IN" sz="2000" b="1" dirty="0"/>
          </a:p>
        </p:txBody>
      </p:sp>
    </p:spTree>
    <p:extLst>
      <p:ext uri="{BB962C8B-B14F-4D97-AF65-F5344CB8AC3E}">
        <p14:creationId xmlns:p14="http://schemas.microsoft.com/office/powerpoint/2010/main" val="327907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Business </a:t>
            </a:r>
          </a:p>
          <a:p>
            <a:pPr algn="ctr"/>
            <a:r>
              <a:rPr lang="en-US" sz="3600" b="1" dirty="0">
                <a:solidFill>
                  <a:schemeClr val="tx1">
                    <a:lumMod val="75000"/>
                    <a:lumOff val="25000"/>
                  </a:schemeClr>
                </a:solidFill>
              </a:rPr>
              <a:t>Objective</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5" name="TextBox 4">
            <a:extLst>
              <a:ext uri="{FF2B5EF4-FFF2-40B4-BE49-F238E27FC236}">
                <a16:creationId xmlns:a16="http://schemas.microsoft.com/office/drawing/2014/main" id="{F545DBB0-A9CA-4A65-BD11-A7298A48B2C6}"/>
              </a:ext>
            </a:extLst>
          </p:cNvPr>
          <p:cNvSpPr txBox="1"/>
          <p:nvPr/>
        </p:nvSpPr>
        <p:spPr>
          <a:xfrm>
            <a:off x="1368592" y="2363877"/>
            <a:ext cx="9454815" cy="1815882"/>
          </a:xfrm>
          <a:prstGeom prst="rect">
            <a:avLst/>
          </a:prstGeom>
          <a:noFill/>
        </p:spPr>
        <p:txBody>
          <a:bodyPr wrap="square">
            <a:spAutoFit/>
          </a:bodyPr>
          <a:lstStyle/>
          <a:p>
            <a:r>
              <a:rPr lang="en-IN" sz="2800" b="1" dirty="0"/>
              <a:t>The objective of the project is to analyse a hotel dataset to optimize various aspects of operations, boost revenue streams, and create a more efficient and satisfying experience for guests. </a:t>
            </a:r>
          </a:p>
        </p:txBody>
      </p:sp>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A737-5634-AD86-094A-DC945DCE9F9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9A4C472-D68D-235A-DC48-1305214B893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390BC56-60E2-9843-7123-441632DD277F}"/>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Dataset</a:t>
            </a:r>
          </a:p>
        </p:txBody>
      </p:sp>
      <p:cxnSp>
        <p:nvCxnSpPr>
          <p:cNvPr id="14" name="Straight Connector 13">
            <a:extLst>
              <a:ext uri="{FF2B5EF4-FFF2-40B4-BE49-F238E27FC236}">
                <a16:creationId xmlns:a16="http://schemas.microsoft.com/office/drawing/2014/main" id="{6E840BAB-5EEF-CC6C-0B98-84A529BD89F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30B5403A-DDC3-254B-1C73-C08193E359DB}"/>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B76A8669-E0ED-4D0A-E680-FAE78A47EF03}"/>
              </a:ext>
            </a:extLst>
          </p:cNvPr>
          <p:cNvPicPr>
            <a:picLocks noChangeAspect="1"/>
          </p:cNvPicPr>
          <p:nvPr/>
        </p:nvPicPr>
        <p:blipFill>
          <a:blip r:embed="rId3"/>
          <a:stretch>
            <a:fillRect/>
          </a:stretch>
        </p:blipFill>
        <p:spPr>
          <a:xfrm>
            <a:off x="776052" y="1492123"/>
            <a:ext cx="9181215" cy="5132043"/>
          </a:xfrm>
          <a:prstGeom prst="rect">
            <a:avLst/>
          </a:prstGeom>
          <a:effectLst>
            <a:outerShdw blurRad="317500" dist="25400" dir="2520000" sx="101000" sy="101000" algn="l" rotWithShape="0">
              <a:prstClr val="black">
                <a:alpha val="46000"/>
              </a:prstClr>
            </a:outerShdw>
          </a:effectLst>
        </p:spPr>
      </p:pic>
      <p:pic>
        <p:nvPicPr>
          <p:cNvPr id="6" name="Picture 5">
            <a:extLst>
              <a:ext uri="{FF2B5EF4-FFF2-40B4-BE49-F238E27FC236}">
                <a16:creationId xmlns:a16="http://schemas.microsoft.com/office/drawing/2014/main" id="{A8027409-6D31-20A6-7782-AE727F8AF66B}"/>
              </a:ext>
            </a:extLst>
          </p:cNvPr>
          <p:cNvPicPr>
            <a:picLocks noChangeAspect="1"/>
          </p:cNvPicPr>
          <p:nvPr/>
        </p:nvPicPr>
        <p:blipFill>
          <a:blip r:embed="rId4"/>
          <a:stretch>
            <a:fillRect/>
          </a:stretch>
        </p:blipFill>
        <p:spPr>
          <a:xfrm>
            <a:off x="8105775" y="855297"/>
            <a:ext cx="1578139" cy="578129"/>
          </a:xfrm>
          <a:prstGeom prst="rect">
            <a:avLst/>
          </a:prstGeom>
          <a:effectLst>
            <a:outerShdw blurRad="317500" dist="25400" dir="2520000" sx="101000" sy="101000" algn="l" rotWithShape="0">
              <a:prstClr val="black">
                <a:alpha val="46000"/>
              </a:prstClr>
            </a:outerShdw>
          </a:effectLst>
        </p:spPr>
      </p:pic>
    </p:spTree>
    <p:extLst>
      <p:ext uri="{BB962C8B-B14F-4D97-AF65-F5344CB8AC3E}">
        <p14:creationId xmlns:p14="http://schemas.microsoft.com/office/powerpoint/2010/main" val="388478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C0DC2-6082-095B-A4FA-2543CFCA0D9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8C0DC6-45AF-7111-AB7A-8B1B952304E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EDDB1DC-560C-EBDD-D2CF-8B513A3217B6}"/>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Peak Month For </a:t>
            </a:r>
          </a:p>
          <a:p>
            <a:pPr algn="ctr"/>
            <a:r>
              <a:rPr lang="en-US" sz="2800" b="1" dirty="0">
                <a:solidFill>
                  <a:schemeClr val="tx1">
                    <a:lumMod val="75000"/>
                    <a:lumOff val="25000"/>
                  </a:schemeClr>
                </a:solidFill>
              </a:rPr>
              <a:t>Hotel Arrival</a:t>
            </a:r>
          </a:p>
        </p:txBody>
      </p:sp>
      <p:cxnSp>
        <p:nvCxnSpPr>
          <p:cNvPr id="14" name="Straight Connector 13">
            <a:extLst>
              <a:ext uri="{FF2B5EF4-FFF2-40B4-BE49-F238E27FC236}">
                <a16:creationId xmlns:a16="http://schemas.microsoft.com/office/drawing/2014/main" id="{9F37AF60-C4C0-C500-4FC6-B1A991C35A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48012CA6-0B78-D633-7E5C-182AA543E33E}"/>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6" name="Picture 5">
            <a:extLst>
              <a:ext uri="{FF2B5EF4-FFF2-40B4-BE49-F238E27FC236}">
                <a16:creationId xmlns:a16="http://schemas.microsoft.com/office/drawing/2014/main" id="{974D3934-B431-BC07-E329-57342FD00863}"/>
              </a:ext>
            </a:extLst>
          </p:cNvPr>
          <p:cNvPicPr>
            <a:picLocks noChangeAspect="1"/>
          </p:cNvPicPr>
          <p:nvPr/>
        </p:nvPicPr>
        <p:blipFill>
          <a:blip r:embed="rId3"/>
          <a:stretch>
            <a:fillRect/>
          </a:stretch>
        </p:blipFill>
        <p:spPr>
          <a:xfrm>
            <a:off x="2788043" y="1343608"/>
            <a:ext cx="6615911" cy="4427740"/>
          </a:xfrm>
          <a:prstGeom prst="rect">
            <a:avLst/>
          </a:prstGeom>
          <a:effectLst>
            <a:outerShdw blurRad="317500" dist="25400" dir="2520000" sx="101000" sy="101000" algn="l" rotWithShape="0">
              <a:prstClr val="black">
                <a:alpha val="46000"/>
              </a:prstClr>
            </a:outerShdw>
          </a:effectLst>
        </p:spPr>
      </p:pic>
      <p:sp>
        <p:nvSpPr>
          <p:cNvPr id="7" name="TextBox 6">
            <a:extLst>
              <a:ext uri="{FF2B5EF4-FFF2-40B4-BE49-F238E27FC236}">
                <a16:creationId xmlns:a16="http://schemas.microsoft.com/office/drawing/2014/main" id="{B38B5812-6EE4-D527-DBAB-5D48FAB3E12B}"/>
              </a:ext>
            </a:extLst>
          </p:cNvPr>
          <p:cNvSpPr txBox="1"/>
          <p:nvPr/>
        </p:nvSpPr>
        <p:spPr>
          <a:xfrm>
            <a:off x="1293851" y="6150436"/>
            <a:ext cx="9604296" cy="369332"/>
          </a:xfrm>
          <a:prstGeom prst="rect">
            <a:avLst/>
          </a:prstGeom>
          <a:noFill/>
        </p:spPr>
        <p:txBody>
          <a:bodyPr wrap="none" rtlCol="0">
            <a:spAutoFit/>
          </a:bodyPr>
          <a:lstStyle/>
          <a:p>
            <a:r>
              <a:rPr lang="en-US" dirty="0"/>
              <a:t>This suggests that from the month of May to August is possibly the peak months for hotel arrivals.</a:t>
            </a:r>
            <a:endParaRPr lang="en-IN" dirty="0"/>
          </a:p>
        </p:txBody>
      </p:sp>
    </p:spTree>
    <p:extLst>
      <p:ext uri="{BB962C8B-B14F-4D97-AF65-F5344CB8AC3E}">
        <p14:creationId xmlns:p14="http://schemas.microsoft.com/office/powerpoint/2010/main" val="294557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B5EB-1472-5D68-D4AD-806876E3051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7E32B0A-B014-208B-2FBE-A9DC9C4961C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FA201F1-6CC1-A626-4A7A-60F1896CA088}"/>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Lead  Time Wise</a:t>
            </a:r>
          </a:p>
          <a:p>
            <a:pPr algn="ctr"/>
            <a:r>
              <a:rPr lang="en-US" sz="3600" b="1" dirty="0">
                <a:solidFill>
                  <a:schemeClr val="tx1">
                    <a:lumMod val="75000"/>
                    <a:lumOff val="25000"/>
                  </a:schemeClr>
                </a:solidFill>
              </a:rPr>
              <a:t>Cancellation Status</a:t>
            </a:r>
          </a:p>
        </p:txBody>
      </p:sp>
      <p:cxnSp>
        <p:nvCxnSpPr>
          <p:cNvPr id="14" name="Straight Connector 13">
            <a:extLst>
              <a:ext uri="{FF2B5EF4-FFF2-40B4-BE49-F238E27FC236}">
                <a16:creationId xmlns:a16="http://schemas.microsoft.com/office/drawing/2014/main" id="{EF80B678-A9F3-4F7E-0BE4-F9E3F2669C8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344998FC-C56C-E616-BA06-BC6B97728ACC}"/>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7A09B147-1E59-4C1C-26C3-3361D588CF0C}"/>
              </a:ext>
            </a:extLst>
          </p:cNvPr>
          <p:cNvPicPr>
            <a:picLocks noChangeAspect="1"/>
          </p:cNvPicPr>
          <p:nvPr/>
        </p:nvPicPr>
        <p:blipFill>
          <a:blip r:embed="rId3"/>
          <a:stretch>
            <a:fillRect/>
          </a:stretch>
        </p:blipFill>
        <p:spPr>
          <a:xfrm>
            <a:off x="2043112" y="1361385"/>
            <a:ext cx="8504657" cy="4237087"/>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6EC5BB8A-6976-E00B-D720-654B480940C6}"/>
              </a:ext>
            </a:extLst>
          </p:cNvPr>
          <p:cNvSpPr txBox="1"/>
          <p:nvPr/>
        </p:nvSpPr>
        <p:spPr>
          <a:xfrm>
            <a:off x="888350" y="5772162"/>
            <a:ext cx="10814179" cy="646331"/>
          </a:xfrm>
          <a:prstGeom prst="rect">
            <a:avLst/>
          </a:prstGeom>
          <a:noFill/>
        </p:spPr>
        <p:txBody>
          <a:bodyPr wrap="square">
            <a:spAutoFit/>
          </a:bodyPr>
          <a:lstStyle/>
          <a:p>
            <a:r>
              <a:rPr lang="en-IN" dirty="0"/>
              <a:t>It appears that shorter lead times, indicating bookings made closer to the arrival date, are associated with a higher likelihood of not cancelling the hotel booking.</a:t>
            </a:r>
          </a:p>
        </p:txBody>
      </p:sp>
    </p:spTree>
    <p:extLst>
      <p:ext uri="{BB962C8B-B14F-4D97-AF65-F5344CB8AC3E}">
        <p14:creationId xmlns:p14="http://schemas.microsoft.com/office/powerpoint/2010/main" val="392507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EF61-8437-BE2B-D6E5-812A559BD76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7CB3D2-CFFE-805C-784C-0C0B2C74B11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E58FA0E-96C6-F10F-A990-F2B852346B6C}"/>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Month Wise </a:t>
            </a:r>
          </a:p>
          <a:p>
            <a:pPr algn="ctr"/>
            <a:r>
              <a:rPr lang="en-US" sz="2800" b="1" dirty="0">
                <a:solidFill>
                  <a:schemeClr val="tx1">
                    <a:lumMod val="75000"/>
                    <a:lumOff val="25000"/>
                  </a:schemeClr>
                </a:solidFill>
              </a:rPr>
              <a:t>Average Daily Rate </a:t>
            </a:r>
          </a:p>
        </p:txBody>
      </p:sp>
      <p:cxnSp>
        <p:nvCxnSpPr>
          <p:cNvPr id="14" name="Straight Connector 13">
            <a:extLst>
              <a:ext uri="{FF2B5EF4-FFF2-40B4-BE49-F238E27FC236}">
                <a16:creationId xmlns:a16="http://schemas.microsoft.com/office/drawing/2014/main" id="{58A24711-4AB7-075A-63FD-AF56D69D3DA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10AA969-E443-517B-B921-29D5AEBD15B7}"/>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7A077C65-1F84-1840-5236-3B9F743A8250}"/>
              </a:ext>
            </a:extLst>
          </p:cNvPr>
          <p:cNvPicPr>
            <a:picLocks noChangeAspect="1"/>
          </p:cNvPicPr>
          <p:nvPr/>
        </p:nvPicPr>
        <p:blipFill>
          <a:blip r:embed="rId3"/>
          <a:stretch>
            <a:fillRect/>
          </a:stretch>
        </p:blipFill>
        <p:spPr>
          <a:xfrm>
            <a:off x="599492" y="1310456"/>
            <a:ext cx="10993016" cy="4237087"/>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AE2D9EDB-7023-6810-0966-B6744A937858}"/>
              </a:ext>
            </a:extLst>
          </p:cNvPr>
          <p:cNvSpPr txBox="1"/>
          <p:nvPr/>
        </p:nvSpPr>
        <p:spPr>
          <a:xfrm>
            <a:off x="2446954" y="5965770"/>
            <a:ext cx="9745046" cy="369332"/>
          </a:xfrm>
          <a:prstGeom prst="rect">
            <a:avLst/>
          </a:prstGeom>
          <a:noFill/>
        </p:spPr>
        <p:txBody>
          <a:bodyPr wrap="square">
            <a:spAutoFit/>
          </a:bodyPr>
          <a:lstStyle/>
          <a:p>
            <a:r>
              <a:rPr lang="en-IN" dirty="0"/>
              <a:t> It appears that in the month of August the average daily rate was all time high.</a:t>
            </a:r>
          </a:p>
        </p:txBody>
      </p:sp>
    </p:spTree>
    <p:extLst>
      <p:ext uri="{BB962C8B-B14F-4D97-AF65-F5344CB8AC3E}">
        <p14:creationId xmlns:p14="http://schemas.microsoft.com/office/powerpoint/2010/main" val="27616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6AEA10F-AF69-3F86-BF39-B615A057DA19}"/>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3B0D1C5-4462-953F-3F3B-C3FF3835596D}"/>
              </a:ext>
              <a:ext uri="{C183D7F6-B498-43B3-948B-1728B52AA6E4}">
                <adec:decorative xmlns:adec="http://schemas.microsoft.com/office/drawing/2017/decorative" val="1"/>
              </a:ext>
            </a:extLst>
          </p:cNvPr>
          <p:cNvCxnSpPr>
            <a:cxnSpLocks/>
          </p:cNvCxnSpPr>
          <p:nvPr/>
        </p:nvCxnSpPr>
        <p:spPr>
          <a:xfrm>
            <a:off x="8497661"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C6C511F-44C1-26E0-7295-92852B05C60A}"/>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Room Type Wise </a:t>
            </a:r>
          </a:p>
          <a:p>
            <a:pPr algn="ctr"/>
            <a:r>
              <a:rPr lang="en-US" sz="2800" b="1" dirty="0">
                <a:solidFill>
                  <a:schemeClr val="tx1">
                    <a:lumMod val="75000"/>
                    <a:lumOff val="25000"/>
                  </a:schemeClr>
                </a:solidFill>
              </a:rPr>
              <a:t>Average Daily Rate</a:t>
            </a:r>
          </a:p>
        </p:txBody>
      </p:sp>
      <p:cxnSp>
        <p:nvCxnSpPr>
          <p:cNvPr id="14" name="Straight Connector 13">
            <a:extLst>
              <a:ext uri="{FF2B5EF4-FFF2-40B4-BE49-F238E27FC236}">
                <a16:creationId xmlns:a16="http://schemas.microsoft.com/office/drawing/2014/main" id="{3471F549-DB3B-973A-28D8-8B006859C2BC}"/>
              </a:ext>
              <a:ext uri="{C183D7F6-B498-43B3-948B-1728B52AA6E4}">
                <adec:decorative xmlns:adec="http://schemas.microsoft.com/office/drawing/2017/decorative" val="1"/>
              </a:ext>
            </a:extLst>
          </p:cNvPr>
          <p:cNvCxnSpPr>
            <a:cxnSpLocks/>
          </p:cNvCxnSpPr>
          <p:nvPr/>
        </p:nvCxnSpPr>
        <p:spPr>
          <a:xfrm>
            <a:off x="-39188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7BC0B0F7-3CE6-5E67-D7C7-60A16D515542}"/>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6DD04090-870C-3072-BF15-36859DC0AF2F}"/>
              </a:ext>
            </a:extLst>
          </p:cNvPr>
          <p:cNvPicPr>
            <a:picLocks noChangeAspect="1"/>
          </p:cNvPicPr>
          <p:nvPr/>
        </p:nvPicPr>
        <p:blipFill>
          <a:blip r:embed="rId4"/>
          <a:stretch>
            <a:fillRect/>
          </a:stretch>
        </p:blipFill>
        <p:spPr>
          <a:xfrm>
            <a:off x="1120214" y="1341988"/>
            <a:ext cx="9930633" cy="4515655"/>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A46630FD-9622-B041-689B-BE5EA5FCED0E}"/>
              </a:ext>
            </a:extLst>
          </p:cNvPr>
          <p:cNvSpPr txBox="1"/>
          <p:nvPr/>
        </p:nvSpPr>
        <p:spPr>
          <a:xfrm>
            <a:off x="1984894" y="5937291"/>
            <a:ext cx="8987906" cy="646331"/>
          </a:xfrm>
          <a:prstGeom prst="rect">
            <a:avLst/>
          </a:prstGeom>
          <a:noFill/>
        </p:spPr>
        <p:txBody>
          <a:bodyPr wrap="square">
            <a:spAutoFit/>
          </a:bodyPr>
          <a:lstStyle/>
          <a:p>
            <a:r>
              <a:rPr lang="en-IN" dirty="0"/>
              <a:t> It shows that majority of customers with assigned room type A has an average daily rate between 50 to 150.</a:t>
            </a:r>
          </a:p>
        </p:txBody>
      </p:sp>
    </p:spTree>
    <p:extLst>
      <p:ext uri="{BB962C8B-B14F-4D97-AF65-F5344CB8AC3E}">
        <p14:creationId xmlns:p14="http://schemas.microsoft.com/office/powerpoint/2010/main" val="39073949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F4DD6-EABF-F4FB-EB59-EE040864CF2B}"/>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32255C9-4B09-7D83-4CA5-83D307185811}"/>
              </a:ext>
              <a:ext uri="{C183D7F6-B498-43B3-948B-1728B52AA6E4}">
                <adec:decorative xmlns:adec="http://schemas.microsoft.com/office/drawing/2017/decorative" val="1"/>
              </a:ext>
            </a:extLst>
          </p:cNvPr>
          <p:cNvCxnSpPr>
            <a:cxnSpLocks/>
          </p:cNvCxnSpPr>
          <p:nvPr/>
        </p:nvCxnSpPr>
        <p:spPr>
          <a:xfrm>
            <a:off x="8478999" y="51433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4837328-83A2-53B1-A520-8008FFFF4133}"/>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Distribution Channel</a:t>
            </a:r>
          </a:p>
          <a:p>
            <a:pPr algn="ctr"/>
            <a:r>
              <a:rPr lang="en-US" sz="2800" b="1" dirty="0">
                <a:solidFill>
                  <a:schemeClr val="tx1">
                    <a:lumMod val="75000"/>
                    <a:lumOff val="25000"/>
                  </a:schemeClr>
                </a:solidFill>
              </a:rPr>
              <a:t>Pie Chart</a:t>
            </a:r>
          </a:p>
        </p:txBody>
      </p:sp>
      <p:cxnSp>
        <p:nvCxnSpPr>
          <p:cNvPr id="14" name="Straight Connector 13">
            <a:extLst>
              <a:ext uri="{FF2B5EF4-FFF2-40B4-BE49-F238E27FC236}">
                <a16:creationId xmlns:a16="http://schemas.microsoft.com/office/drawing/2014/main" id="{7D0CA578-1D4D-3303-DC25-3DEF31F1CBC3}"/>
              </a:ext>
              <a:ext uri="{C183D7F6-B498-43B3-948B-1728B52AA6E4}">
                <adec:decorative xmlns:adec="http://schemas.microsoft.com/office/drawing/2017/decorative" val="1"/>
              </a:ext>
            </a:extLst>
          </p:cNvPr>
          <p:cNvCxnSpPr>
            <a:cxnSpLocks/>
          </p:cNvCxnSpPr>
          <p:nvPr/>
        </p:nvCxnSpPr>
        <p:spPr>
          <a:xfrm>
            <a:off x="-39188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C7624624-FB60-DBE4-133E-C29D7B2E520C}"/>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6" name="TextBox 5">
            <a:extLst>
              <a:ext uri="{FF2B5EF4-FFF2-40B4-BE49-F238E27FC236}">
                <a16:creationId xmlns:a16="http://schemas.microsoft.com/office/drawing/2014/main" id="{524265D1-A978-B24C-DB93-C816B6193860}"/>
              </a:ext>
            </a:extLst>
          </p:cNvPr>
          <p:cNvSpPr txBox="1"/>
          <p:nvPr/>
        </p:nvSpPr>
        <p:spPr>
          <a:xfrm>
            <a:off x="1554837" y="6150436"/>
            <a:ext cx="10408563" cy="369332"/>
          </a:xfrm>
          <a:prstGeom prst="rect">
            <a:avLst/>
          </a:prstGeom>
          <a:noFill/>
        </p:spPr>
        <p:txBody>
          <a:bodyPr wrap="square">
            <a:spAutoFit/>
          </a:bodyPr>
          <a:lstStyle/>
          <a:p>
            <a:r>
              <a:rPr lang="en-IN" dirty="0"/>
              <a:t> Travel Agents or tour operators has the highest portion of booking </a:t>
            </a:r>
            <a:r>
              <a:rPr lang="en-IN" dirty="0" err="1"/>
              <a:t>i.e</a:t>
            </a:r>
            <a:r>
              <a:rPr lang="en-IN" dirty="0"/>
              <a:t>, approximately 80%</a:t>
            </a:r>
          </a:p>
        </p:txBody>
      </p:sp>
      <p:pic>
        <p:nvPicPr>
          <p:cNvPr id="9" name="Picture 8">
            <a:extLst>
              <a:ext uri="{FF2B5EF4-FFF2-40B4-BE49-F238E27FC236}">
                <a16:creationId xmlns:a16="http://schemas.microsoft.com/office/drawing/2014/main" id="{3D824806-2D68-14B8-C1AA-830EC7934FFB}"/>
              </a:ext>
            </a:extLst>
          </p:cNvPr>
          <p:cNvPicPr>
            <a:picLocks noChangeAspect="1"/>
          </p:cNvPicPr>
          <p:nvPr/>
        </p:nvPicPr>
        <p:blipFill>
          <a:blip r:embed="rId3"/>
          <a:stretch>
            <a:fillRect/>
          </a:stretch>
        </p:blipFill>
        <p:spPr>
          <a:xfrm>
            <a:off x="3169666" y="1394299"/>
            <a:ext cx="5852667" cy="4549534"/>
          </a:xfrm>
          <a:prstGeom prst="rect">
            <a:avLst/>
          </a:prstGeom>
          <a:effectLst>
            <a:outerShdw blurRad="317500" dist="25400" dir="2520000" sx="101000" sy="101000" algn="l" rotWithShape="0">
              <a:prstClr val="black">
                <a:alpha val="46000"/>
              </a:prstClr>
            </a:outerShdw>
          </a:effectLst>
        </p:spPr>
      </p:pic>
    </p:spTree>
    <p:extLst>
      <p:ext uri="{BB962C8B-B14F-4D97-AF65-F5344CB8AC3E}">
        <p14:creationId xmlns:p14="http://schemas.microsoft.com/office/powerpoint/2010/main" val="197804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CAC253F-1B86-3656-4540-CCF948C8E0D9}"/>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9FBA243-49CB-BF3A-FA85-5AABDE8AD111}"/>
              </a:ext>
              <a:ext uri="{C183D7F6-B498-43B3-948B-1728B52AA6E4}">
                <adec:decorative xmlns:adec="http://schemas.microsoft.com/office/drawing/2017/decorative" val="1"/>
              </a:ext>
            </a:extLst>
          </p:cNvPr>
          <p:cNvCxnSpPr>
            <a:cxnSpLocks/>
          </p:cNvCxnSpPr>
          <p:nvPr/>
        </p:nvCxnSpPr>
        <p:spPr>
          <a:xfrm>
            <a:off x="8740256"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3946E74-4791-4585-AC2E-0E3A6C2FC806}"/>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Market Segment Wise</a:t>
            </a:r>
          </a:p>
          <a:p>
            <a:pPr algn="ctr"/>
            <a:r>
              <a:rPr lang="en-US" sz="2800" b="1" dirty="0">
                <a:solidFill>
                  <a:schemeClr val="tx1">
                    <a:lumMod val="75000"/>
                    <a:lumOff val="25000"/>
                  </a:schemeClr>
                </a:solidFill>
              </a:rPr>
              <a:t>Average Daily Rate</a:t>
            </a:r>
          </a:p>
        </p:txBody>
      </p:sp>
      <p:cxnSp>
        <p:nvCxnSpPr>
          <p:cNvPr id="14" name="Straight Connector 13">
            <a:extLst>
              <a:ext uri="{FF2B5EF4-FFF2-40B4-BE49-F238E27FC236}">
                <a16:creationId xmlns:a16="http://schemas.microsoft.com/office/drawing/2014/main" id="{76B4E76A-0963-FDC2-27BA-90A05ACF1072}"/>
              </a:ext>
              <a:ext uri="{C183D7F6-B498-43B3-948B-1728B52AA6E4}">
                <adec:decorative xmlns:adec="http://schemas.microsoft.com/office/drawing/2017/decorative" val="1"/>
              </a:ext>
            </a:extLst>
          </p:cNvPr>
          <p:cNvCxnSpPr>
            <a:cxnSpLocks/>
          </p:cNvCxnSpPr>
          <p:nvPr/>
        </p:nvCxnSpPr>
        <p:spPr>
          <a:xfrm>
            <a:off x="-58782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C78078B-B374-D8EF-6F9C-A0DCD5CD21CC}"/>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C0DC9652-8522-4DF3-9130-B62C05F572AA}"/>
              </a:ext>
            </a:extLst>
          </p:cNvPr>
          <p:cNvPicPr>
            <a:picLocks noChangeAspect="1"/>
          </p:cNvPicPr>
          <p:nvPr/>
        </p:nvPicPr>
        <p:blipFill>
          <a:blip r:embed="rId4"/>
          <a:stretch>
            <a:fillRect/>
          </a:stretch>
        </p:blipFill>
        <p:spPr>
          <a:xfrm>
            <a:off x="1268468" y="1360281"/>
            <a:ext cx="9655063" cy="4712379"/>
          </a:xfrm>
          <a:prstGeom prst="rect">
            <a:avLst/>
          </a:prstGeom>
          <a:effectLst>
            <a:outerShdw blurRad="317500" dist="25400" dir="2520000" sx="101000" sy="101000" algn="l" rotWithShape="0">
              <a:prstClr val="black">
                <a:alpha val="46000"/>
              </a:prstClr>
            </a:outerShdw>
          </a:effectLst>
        </p:spPr>
      </p:pic>
      <p:sp>
        <p:nvSpPr>
          <p:cNvPr id="6" name="TextBox 5">
            <a:extLst>
              <a:ext uri="{FF2B5EF4-FFF2-40B4-BE49-F238E27FC236}">
                <a16:creationId xmlns:a16="http://schemas.microsoft.com/office/drawing/2014/main" id="{75E44E93-0CEC-720E-09D0-6ADFFC171F9F}"/>
              </a:ext>
            </a:extLst>
          </p:cNvPr>
          <p:cNvSpPr txBox="1"/>
          <p:nvPr/>
        </p:nvSpPr>
        <p:spPr>
          <a:xfrm>
            <a:off x="2581470" y="6245245"/>
            <a:ext cx="10781521" cy="369332"/>
          </a:xfrm>
          <a:prstGeom prst="rect">
            <a:avLst/>
          </a:prstGeom>
          <a:noFill/>
        </p:spPr>
        <p:txBody>
          <a:bodyPr wrap="square">
            <a:spAutoFit/>
          </a:bodyPr>
          <a:lstStyle/>
          <a:p>
            <a:r>
              <a:rPr lang="en-IN" dirty="0"/>
              <a:t> It appears that direct market segment has the highest average daily rate.</a:t>
            </a:r>
          </a:p>
        </p:txBody>
      </p:sp>
    </p:spTree>
    <p:extLst>
      <p:ext uri="{BB962C8B-B14F-4D97-AF65-F5344CB8AC3E}">
        <p14:creationId xmlns:p14="http://schemas.microsoft.com/office/powerpoint/2010/main" val="35979306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themeOverride>
</file>

<file path=ppt/theme/themeOverride2.xml><?xml version="1.0" encoding="utf-8"?>
<a:themeOverride xmlns:a="http://schemas.openxmlformats.org/drawingml/2006/main">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TotalTime>
  <Words>692</Words>
  <Application>Microsoft Office PowerPoint</Application>
  <PresentationFormat>Widescreen</PresentationFormat>
  <Paragraphs>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Segoe UI Light</vt:lpstr>
      <vt:lpstr>Office Theme</vt:lpstr>
      <vt:lpstr>Hotel Data Analysis Divyansh Kumar Gupta</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 Analysis Divyansh Kumar Gupta</dc:title>
  <dc:creator>Divyansh Kumar</dc:creator>
  <cp:lastModifiedBy>Divyansh Kumar</cp:lastModifiedBy>
  <cp:revision>1</cp:revision>
  <dcterms:created xsi:type="dcterms:W3CDTF">2024-02-13T05:27:49Z</dcterms:created>
  <dcterms:modified xsi:type="dcterms:W3CDTF">2024-02-13T06:14:19Z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