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73" r:id="rId4"/>
    <p:sldId id="274" r:id="rId5"/>
    <p:sldId id="271" r:id="rId6"/>
    <p:sldId id="272" r:id="rId7"/>
    <p:sldId id="275" r:id="rId8"/>
    <p:sldId id="260" r:id="rId9"/>
    <p:sldId id="259" r:id="rId10"/>
    <p:sldId id="277" r:id="rId11"/>
    <p:sldId id="261" r:id="rId12"/>
    <p:sldId id="280" r:id="rId13"/>
    <p:sldId id="279" r:id="rId14"/>
    <p:sldId id="278" r:id="rId15"/>
    <p:sldId id="276" r:id="rId16"/>
    <p:sldId id="281" r:id="rId17"/>
    <p:sldId id="282" r:id="rId18"/>
    <p:sldId id="283" r:id="rId19"/>
    <p:sldId id="270" r:id="rId20"/>
  </p:sldIdLst>
  <p:sldSz cx="18288000" cy="10287000"/>
  <p:notesSz cx="6858000" cy="9144000"/>
  <p:embeddedFontLst>
    <p:embeddedFont>
      <p:font typeface="Alatsi" panose="020B0604020202020204" charset="0"/>
      <p:regular r:id="rId22"/>
    </p:embeddedFont>
    <p:embeddedFont>
      <p:font typeface="Cambria Math" panose="02040503050406030204" pitchFamily="18" charset="0"/>
      <p:regular r:id="rId23"/>
    </p:embeddedFont>
    <p:embeddedFont>
      <p:font typeface="Open Sans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C7C6"/>
    <a:srgbClr val="9FC3D0"/>
    <a:srgbClr val="F6F3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22" autoAdjust="0"/>
  </p:normalViewPr>
  <p:slideViewPr>
    <p:cSldViewPr>
      <p:cViewPr varScale="1">
        <p:scale>
          <a:sx n="52" d="100"/>
          <a:sy n="52" d="100"/>
        </p:scale>
        <p:origin x="878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9:53.503"/>
    </inkml:context>
    <inkml:brush xml:id="br0">
      <inkml:brushProperty name="width" value="0.05" units="cm"/>
      <inkml:brushProperty name="height" value="0.05" units="cm"/>
      <inkml:brushProperty name="color" value="#6FB2DB"/>
    </inkml:brush>
  </inkml:definitions>
  <inkml:trace contextRef="#ctx0" brushRef="#br0">0 0 24575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09:29.154"/>
    </inkml:context>
    <inkml:brush xml:id="br0">
      <inkml:brushProperty name="width" value="0.05" units="cm"/>
      <inkml:brushProperty name="height" value="0.05" units="cm"/>
      <inkml:brushProperty name="color" value="#6FB2DB"/>
    </inkml:brush>
  </inkml:definitions>
  <inkml:trace contextRef="#ctx0" brushRef="#br0">0 1 24575,'4'1'0,"171"52"0,56 43 0,-227-93 0,1 0 0,-1 0 0,0 0 0,0 1 0,0 0 0,-1-1 0,1 1 0,-1 1 0,5 8 0,13 13 0,0-5 0,-1 0 0,-1 2 0,-1 0 0,-1 1 0,-1 1 0,-2 0 0,18 40 0,-13-13 0,-15-44 0,2 0 0,-1-1 0,1 1 0,0-1 0,1 0 0,-1-1 0,10 7 0,10 12 0,-9-7 0,-1 1 0,0 0 0,-1 1 0,-1 1 0,-1 0 0,-1 1 0,-1 0 0,-1 1 0,12 41 0,-13-32 0,1 0 0,2-1 0,24 47 0,18 27 0,-37-67 0,3 0 0,41 60 0,-23-43 0,-25-35 0,1-1 0,0 0 0,31 31 0,-36-42 0,-1 1 0,-1 1 0,1-1 0,-2 1 0,11 19 0,5 10 0,13 9 0,47 51 0,-64-76 0,27 40 0,-32-41 0,2-1 0,30 34 0,-6-13 0,-17-18 0,25 22 0,-15-10 0,-27-29 0,0-1 0,1 1 0,12 10 0,-5-6 0,-1 0 0,0 2 0,0-1 0,-2 1 0,12 18 0,-1 2 0,18 39 0,-33-61 0,1-1 0,1 0 0,0 0 0,0 0 0,1-1 0,16 13 0,0 1 0,-16-13 0,0 0 0,1-1 0,0 0 0,1-1 0,0 0 0,0-1 0,1 0 0,0-1 0,0 0 0,0-1 0,23 7 0,-28-10 0,-1 1 0,0-1 0,0 1 0,0 0 0,0 1 0,0 0 0,9 8 0,9 4 0,3 0 0,38 13 0,21 13 0,-67-33 0,0-1 0,0-1 0,0 0 0,37 6 0,-11-2 0,55 11 0,-71-17 0,-1 1 0,0 1 0,0 1 0,-1 1 0,35 18 0,-44-17 0,-15-7 0,1 0 0,1 0 0,-1-1 0,0 0 0,1 0 0,-1 0 0,1-1 0,-1 1 0,1-1 0,5 1 0,0-1 0,0 1 0,0 0 0,0 0 0,18 8 0,-18-6 0,0 0 0,0-1 0,1 0 0,13 1 0,-19-4 0,23 2 0,-1 2 0,29 6 0,-29-3 0,1-2 0,-1-1 0,1-1 0,45-1 0,412-2-1365,-461 0-5461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09:32.810"/>
    </inkml:context>
    <inkml:brush xml:id="br0">
      <inkml:brushProperty name="width" value="0.05" units="cm"/>
      <inkml:brushProperty name="height" value="0.05" units="cm"/>
      <inkml:brushProperty name="color" value="#6FB2DB"/>
    </inkml:brush>
  </inkml:definitions>
  <inkml:trace contextRef="#ctx0" brushRef="#br0">4464 0 24575,'0'0'0,"0"0"0,0 0 0,0 0 0,0 0 0,0 0 0,0 0 0,0 0 0,0 0 0,0 0 0,-5 1 0,-32 10 0,-1 2 0,2 1 0,-68 37 0,-100 76 0,97-47 0,3 4 0,-106 111 0,168-149 0,2 2 0,-37 59 0,-16 21 0,83-116 0,-9 10 0,2 0 0,0 1 0,2 0 0,1 1 0,-16 35 0,24-45 0,-2 0 0,1 0 0,-2-1 0,0 0 0,0-1 0,-13 13 0,-5 8 0,-41 60 0,-79 140 0,95-144 0,-36 69 0,-37 112 0,74-155 0,13-38 0,-53 76 0,-31 61 0,102-177 0,-2 0 0,-35 46 0,28-43 0,-86 106 0,-9 11 0,-18 21 0,56-78 0,52-60 0,-1-2 0,-66 54 0,54-46 0,34-32 0,-1 0 0,-23 17 0,-261 152 0,262-166 0,-55 18 0,-20 9 0,60-22 0,-1-3 0,-79 19 0,52-17 0,11-3 0,-58 18 0,69-14 0,0 1 0,-71 18 0,93-32-117,12-2-91,0-2 0,0 0 0,0-1 0,-1-2 0,-30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09:35.633"/>
    </inkml:context>
    <inkml:brush xml:id="br0">
      <inkml:brushProperty name="width" value="0.05" units="cm"/>
      <inkml:brushProperty name="height" value="0.05" units="cm"/>
      <inkml:brushProperty name="color" value="#6FB2DB"/>
    </inkml:brush>
  </inkml:definitions>
  <inkml:trace contextRef="#ctx0" brushRef="#br0">0 23 24575,'8'0'0,"0"-1"0,0 0 0,0-1 0,0 0 0,9-3 0,-11 2 0,1 1 0,-1 1 0,1-1 0,-1 1 0,1 0 0,0 0 0,0 1 0,12 0 0,47 15 0,-48-10 0,-1-1 0,1-1 0,27 2 0,-26-6 0,0 2 0,0 0 0,0 1 0,0 1 0,0 1 0,-1 1 0,1 0 0,24 11 0,-27-7 0,0 0 0,-1 1 0,-1 1 0,1 0 0,-2 1 0,18 18 0,-2 3 0,35 52 0,54 117 0,-15-24 0,-67-118 0,56 128 0,-37-70 0,12 46 0,-2-3 0,-29-76 0,-27-60 0,1 0 0,1-1 0,1 0 0,16 22 0,-10-25 0,-15-18 0,0 0 0,0 0 0,0 0 0,0 1 0,-1-1 0,0 1 0,4 6 0,3 18 0,-1 0 0,-2 1 0,5 45 0,0-6 0,8 33 0,60 181 0,-72-259 0,-1 0 0,5 42 0,1 6 0,18 31 0,-18-63 0,-1 1 0,8 54 0,-15-63 0,1-1 0,2 1 0,1-1 0,24 57 0,-18-51 0,15 71 0,-21-74 0,1 0 0,26 56 0,-21-58 0,15 52 0,-26-74 0,1 1 0,0 0 0,1-1 0,0 0 0,0 0 0,10 12 0,1 2 0,24 35 0,86 97 0,-115-144 0,1 0 0,0-1 0,21 11 0,-22-14 0,0 1 0,-1 0 0,1 0 0,-1 1 0,10 12 0,-20-21 0,24 31 0,1-1 0,1-2 0,47 40 0,-56-54 0,0 2 0,25 30 0,-29-31 0,0-1 0,0 0 0,1-1 0,18 13 0,-26-22 0,-1 1 0,0-1 0,0 2 0,0-1 0,8 12 0,10 11 0,-14-21 0,0-1 0,0 0 0,1 0 0,-1-1 0,1-1 0,12 5 0,-12-5 0,0 0 0,0 0 0,-1 1 0,0 0 0,0 1 0,16 13 0,-14-7 0,-1 0 0,13 21 0,-18-24 0,1 0 0,1 0 0,0 0 0,0-1 0,0 0 0,1-1 0,16 13 0,-22-19 0,0 1 0,1-1 0,-1 0 0,0 0 0,1 0 0,-1-1 0,1 1 0,-1-1 0,1 1 0,0-1 0,-1 0 0,1 0 0,-1 0 0,1 0 0,0 0 0,-1-1 0,1 1 0,-1-1 0,4-1 0,2-2 0,0 0 0,0 0 0,-1-1 0,11-8 0,-14 9 0,1 1 0,-1-1 0,1 1 0,0 0 0,0 0 0,0 0 0,1 1 0,-1-1 0,1 1 0,-1 1 0,1-1 0,10-1 0,1 5 0,0 0 0,0 1 0,32 11 0,-2-1 0,73 23-1365,-100-31-5461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09:49.6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24575,'0'0'0,"0"0"0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0:03.2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4050 24575,'6'-2'0,"113"-42"0,56-23 0,-140 49 0,55-37 0,-64 38 0,0 0 0,2 2 0,49-21 0,-62 29 0,-1 0 0,0-1 0,0-1 0,0 0 0,-1-1 0,19-18 0,-15 13 0,1 0 0,28-17 0,27-25 0,-63 51 0,-6 2 0,1 1 0,0 0 0,-1 0 0,1 1 0,1 0 0,-1 0 0,0 0 0,1 0 0,8-1 0,7-17 0,-3 1 0,19-19 0,2 1 0,1 1 0,54-35 0,-85 65 0,-1-1 0,0 0 0,11-13 0,13-11 0,23-27 0,57-41 0,-61 64 0,-36 25 0,0 0 0,26-23 0,-12 2 0,-1-2 0,-1 0 0,33-56 0,52-120 0,-69 104 0,-31 77 0,-8 20 0,0-1 0,-1 1 0,4-15 0,-2 3 0,1 0 0,15-32 0,7-23 0,11-43 0,-21 67 0,17-79 0,-26 95 0,1 0 0,30-65 0,9-32 0,5-27 0,8-30 0,-14 21 0,-42 152 0,0 1 0,13-24 0,5-11 0,116-334 0,-139 382 0,56-133 0,-47 116 0,1 0 0,0 1 0,1 1 0,26-29 0,93-83 0,-115 115 0,-1-1 0,0-1 0,-1 0 0,23-34 0,-34 45 0,0 0 0,1 1 0,-1 0 0,1 0 0,0 0 0,1 0 0,-1 0 0,0 1 0,6-3 0,50-25 0,-27 14 0,-16 8 0,0 0 0,1 1 0,-1 1 0,1 0 0,1 2 0,-1 0 0,1 1 0,0 1 0,0 1 0,0 0 0,1 1 0,25 3 0,126 0 0,-107-2 0,-54 1 0,-1 1 0,1 0 0,-1 1 0,1 0 0,-1 1 0,0 0 0,0 0 0,-1 1 0,12 7 0,11 6 0,-8-9 0,0-1 0,1-1 0,35 7 0,-25-7 0,59 21 0,-76-22 0,-1 1 0,1 0 0,-2 2 0,1 0 0,18 14 0,-27-17 0,21 16 0,-1 0 0,-1 2 0,30 36 0,30 32 0,-81-87 0,25 22 0,-19-18 0,-1 1 0,0-1 0,0 1 0,-1 1 0,8 13 0,8 20 0,-2 0 0,31 87 0,-43-106 0,0-1 0,1 1 0,20 27 0,8 18 0,-36-65 0,-1 0 0,1 0 0,0 0 0,0-1 0,1 1 0,7 5 0,6 7 0,12 15 0,-1 2 0,-2 0 0,34 59 0,-51-77 0,2-1 0,-1 0 0,23 22 0,8 10 0,-30-33 0,14 19 0,-1 1 0,24 43 0,-46-72 0,1-1 0,-1 1 0,1-1 0,0 0 0,0 0 0,1-1 0,-1 1 0,8 4 0,-6-4 0,0 0 0,0 0 0,-1 1 0,8 8 0,-8-6 0,0 0 0,0 0 0,-1 0 0,0 0 0,0 1 0,-1-1 0,0 1 0,-1 0 0,1 0 0,1 13 0,-3-20 0,0-1 0,0 1 0,0 0 0,1-1 0,-1 1 0,0-1 0,0 1 0,1-1 0,-1 1 0,0-1 0,1 0 0,-1 0 0,0 0 0,1 0 0,-1 0 0,0 0 0,1 0 0,-1 0 0,3-1 0,6 1 0,0 2 0,0 1 0,-1 0 0,1 0 0,13 8 0,19 7 0,-13-9 0,0-2 0,1-1 0,-1-1 0,1-1 0,47-1 0,-73-3 0,1 1 0,0 0 0,0 0 0,0 0 0,0 1 0,-1 0 0,1 0 0,6 3 0,17 7 0,-11-9 0,0 0 0,0-1 0,-1-1 0,35-1 0,-47-1 0,1 0 0,-1 0 0,1-1 0,-1 1 0,1-1 0,-1 0 0,8-4 0,17-7 0,-24 11 0,33-11 0,-37 12 0,0 1 0,0-1 0,-1 1 0,1-1 0,0 1 0,0-1 0,0 0 0,-1 1 0,1-1 0,0 0 0,-1 0 0,1 0 0,0 1 0,-1-1 0,1 0 0,-1 0 0,1 0 0,-1 0 0,0 0 0,1 0 0,-1 0 0,0 0 0,0 0 0,0 0 0,0 0 0,0 0 0,0 0 0,0 0 0,0 0 0,0 0 0,0 0 0,-1 0 0,1 0 0,-1-2 0,2 2 0,0-1 0,0 1 0,0-1 0,0 1 0,0 0 0,0 0 0,0-1 0,0 1 0,0 0 0,1 0 0,-1 0 0,0 0 0,1 0 0,-1 1 0,3-2 0,1-1 0,159-94 0,-157 91 0,0 1 0,-1-1 0,0 0 0,7-9 0,20-21 0,-24 28 0,1-2 0,-2 0 0,12-16 0,-12 15 0,1 0 0,0 0 0,17-15 0,152-133 0,-161 148 0,0 0 0,1 1 0,1 1 0,0 1 0,30-9 0,-10 3 0,-15 6 0,-18 7 0,-1 0 0,1-1 0,-1 0 0,1 0 0,-1 0 0,0 0 0,0-1 0,0 0 0,0 0 0,7-7 0,-9 7 0,0 1 0,0 0 0,0-1 0,0 1 0,0 0 0,1 0 0,-1 1 0,1-1 0,-1 1 0,1-1 0,-1 1 0,1 0 0,0 1 0,0-1 0,-1 1 0,6-1 0,29-8 0,-23 3 0,0 0 0,1 2 0,0-1 0,0 2 0,30-3 0,83 5 0,-66 2 0,-43 0 0,-1 1 0,0 1 0,29 8 0,8 2 0,243 28 0,-285-38 0,0 1 0,0 0 0,0 1 0,0 0 0,-1 1 0,0 0 0,18 13 0,27 12 0,-28-14 0,0 2 0,-1 0 0,33 30 0,0-2 0,-59-44 0,4 1 0,-1 0 0,1 1 0,-1-1 0,0 2 0,0-1 0,-1 0 0,0 1 0,0 0 0,0 0 0,-1 1 0,0-1 0,0 1 0,5 12 0,-7-15 0,0 1 0,0-1 0,1 0 0,0 1 0,0-1 0,0 0 0,0-1 0,0 1 0,1 0 0,0-1 0,8 6 0,54 29 0,-27-17 0,-6 0 0,-2 2 0,-1 1 0,0 1 0,-2 1 0,36 45 0,-56-61 0,-1 0 0,0 1 0,-1-1 0,6 15 0,-6-13 0,0-1 0,1 1 0,11 15 0,4-5 0,-18-19 0,-1 0 0,1 0 0,-1 0 0,0 0 0,0 1 0,0-1 0,-1 1 0,1 0 0,-1 0 0,0 0 0,0 0 0,0 0 0,0 0 0,0 5 0,1 0 0,-1-1 0,1 0 0,0 0 0,1 0 0,0 0 0,0 0 0,1-1 0,7 9 0,0 2 0,14 22 0,-9-16 0,-2 1 0,0 1 0,16 40 0,-26-62 0,0-1 0,0 0 0,0 0 0,0-1 0,0 0 0,6 2 0,0 0 0,-10-3 0,0-1 0,0 0 0,1 1 0,-1-1 0,0 1 0,0-1 0,0 1 0,0 0 0,0-1 0,0 1 0,0 0 0,0 0 0,-1 0 0,1-1 0,0 1 0,0 0 0,-1 0 0,1 0 0,0 0 0,-1 0 0,1 1 0,-1-1 0,1 0 0,-1 1 0,2 2 0,1 1 0,1 0 0,0 0 0,0-1 0,0 1 0,1-1 0,0 0 0,-1 0 0,2 0 0,7 4 0,10 9 0,-12-8 0,-2-1 0,0 0 0,0-1 0,0 0 0,1 0 0,0-1 0,0-1 0,1 1 0,16 4 0,8 2 0,0 2 0,33 18 0,-36-16 0,-23-10 0,1 0 0,0-2 0,0 1 0,1-1 0,-1-1 0,1 1 0,0-2 0,0 0 0,21 2 0,261-7 0,-286 2 0,-1 0 0,1 0 0,0-1 0,-1 0 0,1 0 0,-1 0 0,9-5 0,25-8 0,-31 12 0,0-1 0,0 0 0,0 0 0,-1-1 0,1 0 0,13-12 0,8-4 0,0 3 0,123-78 0,-99 62 0,-41 27 0,0 0 0,-1-1 0,0 0 0,-1-1 0,0-1 0,18-19 0,57-76 0,-18 38 0,-64 62 0,-1 0 0,0 0 0,0-1 0,0 1 0,3-9 0,12-22 0,-6 22 0,14-18 0,-25 31 0,0 0 0,0-1 0,0 1 0,-1-1 0,1 1 0,0-1 0,-1 0 0,1 1 0,-1-1 0,1 0 0,-1 1 0,0-1 0,0 0 0,0 0 0,0 1 0,0-1 0,0 0 0,-1-2 0,4-2 0,126-212 0,-107 185 0,2 0 0,2 1 0,1 2 0,59-53 0,-78 75 0,0-1 0,-1 0 0,-1-1 0,1 0 0,-1 0 0,-1 0 0,9-22 0,-3 7 0,-5 13 0,5-12 0,26-41 0,34-61 0,-12 18 0,72-88 0,-57 88 0,35-31 0,-93 115 0,1 1 0,1 0 0,1 1 0,43-37 0,-46 45 0,-1-1 0,0-1 0,21-30 0,-1 1 0,-15 20 0,-13 15 0,1 1 0,0 0 0,0 0 0,14-10 0,-19 17 0,0 1 0,0 0 0,0 0 0,0 1 0,0-1 0,-1 1 0,1-1 0,0 1 0,0 0 0,0 0 0,0 1 0,0-1 0,0 0 0,0 1 0,0 0 0,5 1 0,21 3 0,76-19 0,-100 13 0,0 0 0,0 0 0,0-1 0,0 0 0,0 0 0,0 0 0,-1 0 0,1-1 0,-1 0 0,7-4 0,42-40 0,-29 25 0,-21 19 0,1-1 0,-1 1 0,1 0 0,0 0 0,-1 1 0,1-1 0,1 1 0,-1 0 0,0 0 0,0 0 0,1 0 0,-1 1 0,1 0 0,0 0 0,-1 0 0,1 0 0,0 1 0,-1 0 0,1 0 0,5 1 0,40 3 0,-22-3 0,44 9 0,-67-8 0,0 0 0,1 1 0,-1-1 0,0 1 0,0 0 0,-1 1 0,1-1 0,-1 1 0,1 0 0,6 8 0,25 19 0,-34-30 0,0 1 0,1-1 0,-1 0 0,0 0 0,1 0 0,-1-1 0,1 1 0,-1-1 0,1 1 0,0-1 0,-1 0 0,1 0 0,-1 0 0,1 0 0,-1 0 0,4-1 0,24-8 0,-26 8 0,0-1 0,0 1 0,0-1 0,0 1 0,0 0 0,1 1 0,-1-1 0,0 1 0,0 0 0,1 0 0,-1 0 0,0 1 0,1-1 0,-1 1 0,0 0 0,6 2 0,26 20 0,-32-19 0,1 0 0,0 0 0,0-1 0,1 0 0,-1 0 0,1 0 0,0-1 0,-1 0 0,10 2 0,4-2 0,0 1 0,0 1 0,31 10 0,-50-14 0,31 10 0,-30-9 0,1-1 0,-1 0 0,1 1 0,0-1 0,-1 0 0,1 0 0,-1 0 0,1 0 0,-1 0 0,1 0 0,0 0 0,-1 0 0,1-1 0,-1 1 0,1-1 0,2 0 0,-2 1 0,0 0 0,-1 1 0,1-1 0,0 1 0,0 0 0,-1-1 0,1 1 0,0 0 0,-1 0 0,1 0 0,0 0 0,1 2 0,5 2 0,143 88 0,-130-82 0,-16-9 0,-1 1 0,0-1 0,0 1 0,0-1 0,0 1 0,7 7 0,25 26 0,55 43 0,-82-71 0,0 1 0,-1 0 0,0 0 0,-1 1 0,1 0 0,6 14 0,-7-13 0,0 0 0,0 0 0,1 0 0,0-1 0,20 18 0,26 9 0,-40-28 0,-1 0 0,1 0 0,-2 1 0,1 1 0,20 24 0,111 170 0,-129-186 0,1 4 0,2-2 0,29 30 0,-27-33 0,20 17 0,55 65 0,-83-86 0,-2 0 0,1 2 0,-2-1 0,0 1 0,-1 0 0,-1 1 0,0 0 0,6 28 0,-4-15 0,18 47 0,-7-15 0,-2 2 0,-3 0 0,7 69 0,13 7 0,-31-127 0,9 30 0,-1 2 0,-2 0 0,7 88 0,-15-122 0,0 0 0,1-1 0,0 0 0,1 1 0,0-1 0,0 0 0,1-1 0,12 19 0,7 15 0,-18-30 0,1-1 0,14 19 0,13 22 0,-16-19 0,-13-26 0,0 0 0,0 1 0,-1 0 0,0 0 0,0 0 0,-1 0 0,-1 1 0,1-1 0,-2 1 0,2 13 0,-2-19 0,0 1 0,1 0 0,-1 0 0,1-1 0,0 1 0,0-1 0,1 1 0,-1-1 0,1 0 0,5 6 0,1 3 0,76 103 0,-5-11 0,-69-89 0,-2 1 0,0 0 0,0 1 0,10 33 0,-14-38 0,1-1 0,0 0 0,1 0 0,0-1 0,1 0 0,0 0 0,0-1 0,1 0 0,11 9 0,15 18 0,-23-24 0,1-2 0,0 0 0,16 11 0,8 6 0,163 152-2548,-162-140 3822,40 54 0,-63-76-1274,1-1 0,1-1 0,1 0 0,0-1 0,1-1 0,22 13 0,-1 0 0,-23-15 0,1 0 0,0-1 0,1-1 0,32 13 0,-46-20 0,1 0 0,0 0 0,-1 1 0,0-1 0,0 1 0,7 7 0,10 6 0,-17-13 0,155 96 0,-155-98 0,0 0 0,0 0 0,1 0 0,-1-1 0,0 0 0,8 1 0,11 2 0,5 3 0,-1 1 0,0 2 0,51 25 0,-33-29 0,-14 6 0,-25-8 0,1-1 0,0 0 0,0 0 0,0-1 0,0 0 0,1-1 0,-1 0 0,13 1 0,-11-2 0,-1 1 0,1 0 0,-1 1 0,0 0 0,1 0 0,15 8 0,-15-7 0,-1 1 0,1-1 0,0-1 0,0 0 0,0 0 0,15 0 0,20-1 0,-23 0 0,0 0 0,39-6 0,-45-1-1365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1:32.495"/>
    </inkml:context>
    <inkml:brush xml:id="br0">
      <inkml:brushProperty name="width" value="0.1" units="cm"/>
      <inkml:brushProperty name="height" value="0.1" units="cm"/>
      <inkml:brushProperty name="color" value="#6FB2DB"/>
    </inkml:brush>
  </inkml:definitions>
  <inkml:trace contextRef="#ctx0" brushRef="#br0">424 116 24575,'11'-4'0,"-1"0"0,1 1 0,0 0 0,22-2 0,-9 1 0,42-5 0,1 4 0,93 3 0,-103 3 0,16-5 0,23 1 0,-48 6 0,-20 0 0,-1-1 0,1-2 0,0 0 0,0-2 0,0-1 0,31-8 0,-27 3 0,1 1 0,-1 2 0,46-1 0,103 6 0,-73 2 0,218-2 0,-319-2 0,1 0 0,-1 0 0,0-1 0,0 0 0,-1 0 0,1-1 0,-1 0 0,1 0 0,5-6 0,34 10 0,-27 1 0,22-3 0,42 1 0,-78 1 0,1 1 0,-1 0 0,0 0 0,0 0 0,0 0 0,0 1 0,0 0 0,0 0 0,0 0 0,-1 1 0,1-1 0,4 5 0,0 1 0,-9-8 0,0 0 0,0 0 0,0 0 0,0 1 0,0-1 0,0 0 0,0 0 0,0 0 0,1 0 0,-1 1 0,0-1 0,0 0 0,0 0 0,0 0 0,1 0 0,-1 0 0,0 0 0,0 0 0,0 0 0,0 1 0,1-1 0,-1 0 0,0 0 0,0 0 0,0 0 0,1 0 0,-1 0 0,0 0 0,0 0 0,0 0 0,1 0 0,-1 0 0,0 0 0,0 0 0,0 0 0,1-1 0,-1 1 0,0 0 0,0 0 0,0 0 0,0 0 0,1 0 0,-1 0 0,0 0 0,0 0 0,0-1 0,0 1 0,1 0 0,-1 0 0,0-1 0,12-6 0,-6 4 0,0-1 0,0 1 0,0 0 0,1 1 0,11-3 0,-14 4 0,0 1 0,-1 0 0,1 0 0,-1 0 0,1 1 0,-1-1 0,1 1 0,-1 0 0,1 0 0,-1 0 0,0 0 0,1 0 0,2 3 0,0-1 0,-1 0 0,0 0 0,1 0 0,-1-1 0,1 0 0,-1 0 0,1 0 0,0 0 0,-1-1 0,8 1 0,22-5 0,-1 1 0,49 4 0,-45-1 0,-33 0 0,0 1 0,0 0 0,0 0 0,0 0 0,-1 0 0,1 1 0,0 0 0,4 4 0,15 7 0,4 2 0,-24-12 0,1-1 0,0 0 0,1 0 0,-1 0 0,0-1 0,1 0 0,10 3 0,-15-4 0,1 0 0,-1 0 0,0 0 0,1 0 0,-1 1 0,0-1 0,0 0 0,0 1 0,0-1 0,0 1 0,1 1 0,3 6 0,16 17 0,-8-10 0,-1 0 0,0 1 0,-2 0 0,14 28 0,-10-22 0,-14-22 0,1 0 0,0-1 0,-1 1 0,1 0 0,0-1 0,0 1 0,-1-1 0,1 1 0,0-1 0,0 1 0,0-1 0,0 0 0,-1 1 0,1-1 0,0 0 0,0 0 0,0 0 0,0 0 0,0 1 0,0-1 0,0-1 0,0 1 0,0 0 0,0 0 0,-1 0 0,3-1 0,8 44 0,-4-28 0,0 1 0,1-2 0,1 1 0,0-1 0,18 20 0,-11 0 0,-2-19 0,-6-7 0,-2-1 0,1 1 0,-1 0 0,0 0 0,9 19 0,0-2 0,1 0 0,1-1 0,31 34 0,-42-50 0,5 5 0,-4-5 0,-1 0 0,1-1 0,14 13 0,-14 7 0,22 17 0,-24-38 0,0-1 0,-1 1 0,0 0 0,0 0 0,0 1 0,-1-1 0,0 1 0,0 0 0,2 11 0,9 71 0,-5-41 0,-2 0 0,0 53 0,-8-92 0,0-1 0,0 1 0,-1-1 0,-1 0 0,1 0 0,-6 12 0,-9 30 0,13-7 0,1 0 0,4 79 0,2-35 0,-3 132 0,-1-213 0,0 1 0,0 0 0,0-1 0,-4 12 0,-2 6 0,-4 45 0,-5 122 0,17 76 0,1-101 0,-2 999 0,2-1147 0,-1 0 0,2 0 0,6 23 0,-5-26 0,-1-1 0,0 1 0,-1 0 0,-1 0 0,0 25 0,-15 47 0,8-50 0,-3 47 0,7-74 0,1-1 0,-1 0 0,0 0 0,-1-1 0,0 1 0,-4 9 0,2-8 0,1 0 0,1 0 0,0 0 0,-2 14 0,-8 112 0,-12 65 0,23-193 0,0 0 0,0-1 0,0 1 0,-1 0 0,0-1 0,-1 1 0,1-1 0,-1 0 0,-7 9 0,-104 95 0,113-110 0,1 1 0,-1-1 0,0 0 0,0 0 0,0-1 0,1 1 0,-1 0 0,0-1 0,-4 2 0,-7 1 0,-209 89 0,203-87 0,0-1 0,-1 0 0,1-2 0,0 0 0,-1-1 0,0-1 0,-30-4 0,24 2 0,1 1 0,0 1 0,-43 6 0,1 7 0,-1-4 0,-75 2 0,105-10 0,-1-2 0,1-2 0,-52-10 0,22-2 0,-122-30 0,174 41 0,0 2 0,0 0 0,0 1 0,0 1 0,-26 3 0,-6-1 0,-19-2 0,23-2 0,-1 3 0,1 2 0,-64 12 0,73-7 0,0-1 0,0-2 0,0-1 0,0-2 0,-67-5 0,84 0 0,1-1 0,-22-8 0,29 8 0,-1 0 0,-1 1 0,1 0 0,0 1 0,-1 0 0,1 1 0,-1 0 0,-15 1 0,-4 5 0,-34 8 0,42-6 0,-2-2 0,1-1 0,0-1 0,-30 0 0,-477-4 0,529-3 0,-19-37 0,2 0 0,2-1 0,2-1 0,1 0 0,-12-75 0,23 82 0,3 21 0,-2 1 0,0-1 0,-6-24 0,0 7 0,1 0 0,2 0 0,1-1 0,2 1 0,1-1 0,6-62 0,12-38 0,4-70 0,-20 121 0,-5 1 0,-23-142 0,20 165 0,3-1 0,5-114 0,1 59 0,-1 80 0,2-1 0,1 1 0,11-42 0,-11 51 0,0-1 0,-1 1 0,-2-1 0,-2-27 0,-14-104 0,1 28 0,9 46 0,-12-112 0,-8-114 0,26-2 0,1 115 0,-2-242 0,9 390 0,-2 19 0,18-167 0,-10 147 0,-11 39 0,0-1 0,-1 0 0,3-17 0,-2-11 0,-5-70 0,2 106 0,-1 0 0,1 0 0,0-1 0,-1 1 0,1 0 0,1 0 0,-1 0 0,0 0 0,1 0 0,-1 0 0,1 1 0,4-5 0,-4 4 0,0 0 0,1-1 0,-1 1 0,-1 0 0,1-1 0,0 0 0,-1 1 0,0-1 0,0 0 0,0 1 0,1-6 0,-4-87 0,3 94 0,0 1 0,1-1 0,-1 0 0,0 1 0,1-1 0,-1 1 0,1 0 0,-1-1 0,1 1 0,2-1 0,0-1 0,24-21 0,39-24 0,-54 40 0,-1 1 0,1 0 0,1 0 0,-1 2 0,1 0 0,18-5 0,-24 10-124,1-1 0,-1 1 0,0 1 0,0-1 0,0 1 0,1 1-1,-1-1 1,0 2 0,-1-1 0,13 6 0,16 6-6702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1:35.618"/>
    </inkml:context>
    <inkml:brush xml:id="br0">
      <inkml:brushProperty name="width" value="0.1" units="cm"/>
      <inkml:brushProperty name="height" value="0.1" units="cm"/>
      <inkml:brushProperty name="color" value="#6FB2DB"/>
    </inkml:brush>
  </inkml:definitions>
  <inkml:trace contextRef="#ctx0" brushRef="#br0">0 72 24575,'0'0'0,"0"0"0,0 0 0,0 0 0,0 0 0,0 0 0,0 0 0,0 0 0,0 0 0,0 0 0,0 0 0,0 0 0,0 0 0,0 0 0,0 0 0,0 0 0,0 0 0,0 0 0,0 0 0,0 0 0,0 0 0,4 0 0,333-23 0,-294 18 0,22-2 0,110-28 0,-168 35 0,-1-1 0,1 1 0,0 0 0,0 0 0,0 0 0,0 1 0,0 0 0,0 1 0,0 0 0,12 4 0,20 5 0,48 1 0,-47-8 0,54 14 0,-58-11 0,-1-2 0,1-1 0,0-2 0,65-5 0,-100 3 0,11 1 0,0-1 0,1 2 0,-1 0 0,20 6 0,9 2 0,19-2 0,0-3 0,73-3 0,-130-1 0,1-1 0,-1 1 0,0 0 0,1 0 0,-1 0 0,0 1 0,0-1 0,0 1 0,0 0 0,4 2 0,19 10 0,2-9 0,-1-1 0,1-1 0,0-1 0,0-2 0,34-3 0,13 1 0,-25 2-1365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1:37.326"/>
    </inkml:context>
    <inkml:brush xml:id="br0">
      <inkml:brushProperty name="width" value="0.1" units="cm"/>
      <inkml:brushProperty name="height" value="0.1" units="cm"/>
      <inkml:brushProperty name="color" value="#6FB2DB"/>
    </inkml:brush>
  </inkml:definitions>
  <inkml:trace contextRef="#ctx0" brushRef="#br0">0 9 24575,'2'-1'0,"-1"0"0,1 0 0,0 1 0,0-1 0,0 1 0,0-1 0,-1 1 0,1-1 0,0 1 0,0 0 0,0 0 0,2 0 0,4 0 0,42-2 0,0 1 0,0 4 0,0 1 0,52 11 0,94 8 0,-187-23 0,39 3 0,1-2 0,-1-2 0,0-2 0,58-11 0,-50 4 0,1 3 0,1 2 0,88 4 0,-87 2 0,-43 0 0,0 1 0,0 0 0,27 8 0,17 3 0,-34-11 0,1 0 0,0-2 0,0-2 0,27-4 0,-31 5 0,-1 1 0,1 0 0,35 7 0,32 0 0,-82-8 0,0 0 0,1-1 0,-1 1 0,0-2 0,0 1 0,13-7 0,-12 5 0,0 1 0,1-1 0,19-2 0,4 3 21,43 4 0,-36 0-1428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1:39.007"/>
    </inkml:context>
    <inkml:brush xml:id="br0">
      <inkml:brushProperty name="width" value="0.1" units="cm"/>
      <inkml:brushProperty name="height" value="0.1" units="cm"/>
      <inkml:brushProperty name="color" value="#6FB2DB"/>
    </inkml:brush>
  </inkml:definitions>
  <inkml:trace contextRef="#ctx0" brushRef="#br0">0 156 24575,'6'-3'0,"25"-16"0,76-41 0,-93 53 0,1 1 0,-1 1 0,1 1 0,0 0 0,1 0 0,16 0 0,128 4 0,-78 2 0,-53 0 0,0 1 0,37 9 0,-44-7 0,1-1 0,-1-1 0,1-1 0,-1-1 0,31-2 0,24-13 0,-57 9 0,0 1 0,0 1 0,0 1 0,0 0 0,1 2 0,-1 0 0,33 5 0,-52-5 0,29 8 0,0-1 0,0-1 0,1-2 0,0-1 0,-1-2 0,49-3 0,-1-10 0,-28 3 0,1 3 0,61-1 0,62 8 0,-171-1 0,0-1 0,0 1 0,0-1 0,0 0 0,0 0 0,0-1 0,0 1 0,0 0 0,3-3 0,17-7 0,-11 7 0,0 0 0,0 1 0,0 1 0,1 0 0,0 0 0,-1 1 0,1 1 0,24 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1:40.534"/>
    </inkml:context>
    <inkml:brush xml:id="br0">
      <inkml:brushProperty name="width" value="0.1" units="cm"/>
      <inkml:brushProperty name="height" value="0.1" units="cm"/>
      <inkml:brushProperty name="color" value="#6FB2DB"/>
    </inkml:brush>
  </inkml:definitions>
  <inkml:trace contextRef="#ctx0" brushRef="#br0">0 116 24575,'6'-1'0,"106"-27"0,-60 14 0,97-14 0,-94 23 0,1 2 0,97 7 0,-85 12 0,-51-11 0,0-1 0,26 4 0,-15-7 0,1-1 0,0-1 0,-1-1 0,0-2 0,33-7 0,-14 3 0,0 3 0,1 2 0,78 5 0,-60 0 0,66-7 0,-28-13 0,-68 10 0,54-5 0,-77 14 0,1 0 0,-1 0 0,1 1 0,-1 1 0,0 0 0,16 6 0,-13-3 0,0-2 0,1 0 0,26 3 0,26-5 0,82-6 0,-134 2 0,0-1 0,0-1 0,-1 0 0,1-1 0,29-14 0,-43 17 120,-7 3-1605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9:54.470"/>
    </inkml:context>
    <inkml:brush xml:id="br0">
      <inkml:brushProperty name="width" value="0.05" units="cm"/>
      <inkml:brushProperty name="height" value="0.05" units="cm"/>
      <inkml:brushProperty name="color" value="#6FB2DB"/>
    </inkml:brush>
  </inkml:definitions>
  <inkml:trace contextRef="#ctx0" brushRef="#br0">1 1 24575,'0'0'-8191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1:42.006"/>
    </inkml:context>
    <inkml:brush xml:id="br0">
      <inkml:brushProperty name="width" value="0.1" units="cm"/>
      <inkml:brushProperty name="height" value="0.1" units="cm"/>
      <inkml:brushProperty name="color" value="#6FB2DB"/>
    </inkml:brush>
  </inkml:definitions>
  <inkml:trace contextRef="#ctx0" brushRef="#br0">0 155 24575,'84'-2'0,"145"-20"0,-108 10 0,-1 5 0,125 9 0,-74 0 0,-142-1 0,-1-2 0,1-1 0,-1-1 0,56-14 0,-52 10 0,0 2 0,1 1 0,0 1 0,0 2 0,45 4 0,-2-1 0,208-1 0,-277-3 0,0 0 0,0 0 0,-1 0 0,1-1 0,-1 0 0,1 0 0,-1 0 0,0-1 0,0 0 0,6-5 0,7-4 0,-9 7-118,-7 3 29,1 0 0,0 1 0,0 0 0,0-1 0,0 2 0,1-1 0,-1 0 0,0 1-1,1 0 1,-1 0 0,1 0 0,-1 0 0,7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1:44.867"/>
    </inkml:context>
    <inkml:brush xml:id="br0">
      <inkml:brushProperty name="width" value="0.1" units="cm"/>
      <inkml:brushProperty name="height" value="0.1" units="cm"/>
      <inkml:brushProperty name="color" value="#6FB2DB"/>
    </inkml:brush>
  </inkml:definitions>
  <inkml:trace contextRef="#ctx0" brushRef="#br0">0 0 24575,'0'0'0,"0"0"0,0 0 0,0 0 0,0 0 0,0 0 0,0 0 0,0 0 0,0 0 0,0 0 0,0 0 0,0 0 0,0 0 0,0 0 0,0 0 0,0 0 0,0 0 0,0 0 0,0 0 0,3 5 0,9 22 0,0 0 0,-2 1 0,-1 0 0,11 59 0,-13-41 0,-3 1 0,-1 72 0,-3-114 0,-1 18 0,-5 37 0,4-53 0,1-1 0,-1 0 0,1 1 0,-2-1 0,1 0 0,-1 0 0,0-1 0,0 1 0,-1-1 0,-6 10 0,41 11 0,-30-24 0,0 0 0,0-1 0,1 1 0,-1 0 0,-1 0 0,1 0 0,0 0 0,0 0 0,-1 0 0,1 0 0,-1 0 0,0 0 0,1 0 0,-1 4 0,-1 40 0,0-25 0,1 154 0,2-167 0,0 0 0,1 0 0,-1-1 0,2 1 0,-1-1 0,1 0 0,0 0 0,10 12 0,13-15 0,25 8 0,100 9 0,-36-21 0,-39-1 0,-6 1-1365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1:54.203"/>
    </inkml:context>
    <inkml:brush xml:id="br0">
      <inkml:brushProperty name="width" value="0.1" units="cm"/>
      <inkml:brushProperty name="height" value="0.1" units="cm"/>
      <inkml:brushProperty name="color" value="#6FB2DB"/>
    </inkml:brush>
  </inkml:definitions>
  <inkml:trace contextRef="#ctx0" brushRef="#br0">0 0 23964,'0'5499'0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3:39.302"/>
    </inkml:context>
    <inkml:brush xml:id="br0">
      <inkml:brushProperty name="width" value="0.35" units="cm"/>
      <inkml:brushProperty name="height" value="0.35" units="cm"/>
      <inkml:brushProperty name="color" value="#6FB2DB"/>
    </inkml:brush>
  </inkml:definitions>
  <inkml:trace contextRef="#ctx0" brushRef="#br0">0 0 24575,'6907'0'0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3:44.078"/>
    </inkml:context>
    <inkml:brush xml:id="br0">
      <inkml:brushProperty name="width" value="0.35" units="cm"/>
      <inkml:brushProperty name="height" value="0.35" units="cm"/>
      <inkml:brushProperty name="color" value="#6FB2DB"/>
    </inkml:brush>
  </inkml:definitions>
  <inkml:trace contextRef="#ctx0" brushRef="#br0">1 38 24575,'3396'0'0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3:50.924"/>
    </inkml:context>
    <inkml:brush xml:id="br0">
      <inkml:brushProperty name="width" value="0.35" units="cm"/>
      <inkml:brushProperty name="height" value="0.35" units="cm"/>
      <inkml:brushProperty name="color" value="#6FB2DB"/>
    </inkml:brush>
  </inkml:definitions>
  <inkml:trace contextRef="#ctx0" brushRef="#br0">1 80 24570,'8428'0'0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4:06.494"/>
    </inkml:context>
    <inkml:brush xml:id="br0">
      <inkml:brushProperty name="width" value="0.05" units="cm"/>
      <inkml:brushProperty name="height" value="0.05" units="cm"/>
      <inkml:brushProperty name="color" value="#6FB2DB"/>
    </inkml:brush>
  </inkml:definitions>
  <inkml:trace contextRef="#ctx0" brushRef="#br0">2 182 24575,'0'0'0,"0"0"0,0 0 0,0 0 0,0 0 0,-2 0 0,11-1 0,451-66 0,-423 61 0,70-12 0,132-40 0,-192 36-1365,-32 13-5461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4:07.377"/>
    </inkml:context>
    <inkml:brush xml:id="br0">
      <inkml:brushProperty name="width" value="0.05" units="cm"/>
      <inkml:brushProperty name="height" value="0.05" units="cm"/>
      <inkml:brushProperty name="color" value="#6FB2DB"/>
    </inkml:brush>
  </inkml:definitions>
  <inkml:trace contextRef="#ctx0" brushRef="#br0">1 1 24575,'0'0'0,"0"0"0,0 0 0,0 0 0,0 0 0,2 6 0,30 109 0,18 124 0,-6-21 0,-17-98-1365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4:08.104"/>
    </inkml:context>
    <inkml:brush xml:id="br0">
      <inkml:brushProperty name="width" value="0.05" units="cm"/>
      <inkml:brushProperty name="height" value="0.05" units="cm"/>
      <inkml:brushProperty name="color" value="#6FB2DB"/>
    </inkml:brush>
  </inkml:definitions>
  <inkml:trace contextRef="#ctx0" brushRef="#br0">2 0 24575,'-2'124'0,"5"136"0,-2-249 0,0 0 0,0 0 0,1 0 0,1-1 0,0 1 0,0-1 0,1 1 0,10 18 0,-14-29-29,0 0 0,0 0 0,0 1 0,0-1 0,1 0 0,-1 0 0,0 0 0,0 0 0,0 0 0,0 1 0,0-1 0,0 0 0,0 0 0,0 0 0,0 0-1,0 0 1,0 0 0,1 0 0,-1 1 0,0-1 0,0 0 0,0 0 0,0 0 0,0 0 0,0 0 0,0 0 0,1 0 0,-1 0 0,0 0 0,0 0 0,0 0 0,0 0 0,0 0 0,1 0 0,-1 0 0,0 0-1,0 0 1,0 0 0,0 0 0,0 0 0,1 0 0,-1 0 0,0 0 0,0 0 0,0 0 0,1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4:09.817"/>
    </inkml:context>
    <inkml:brush xml:id="br0">
      <inkml:brushProperty name="width" value="0.05" units="cm"/>
      <inkml:brushProperty name="height" value="0.05" units="cm"/>
      <inkml:brushProperty name="color" value="#6FB2DB"/>
    </inkml:brush>
  </inkml:definitions>
  <inkml:trace contextRef="#ctx0" brushRef="#br0">1 193 24575,'10'-1'0,"1"0"0,-1-1 0,20-5 0,-8 1 0,506-125 0,-496 122-682,55-26-1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9:55.543"/>
    </inkml:context>
    <inkml:brush xml:id="br0">
      <inkml:brushProperty name="width" value="0.05" units="cm"/>
      <inkml:brushProperty name="height" value="0.05" units="cm"/>
      <inkml:brushProperty name="color" value="#6FB2DB"/>
    </inkml:brush>
  </inkml:definitions>
  <inkml:trace contextRef="#ctx0" brushRef="#br0">1 1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4:10.527"/>
    </inkml:context>
    <inkml:brush xml:id="br0">
      <inkml:brushProperty name="width" value="0.05" units="cm"/>
      <inkml:brushProperty name="height" value="0.05" units="cm"/>
      <inkml:brushProperty name="color" value="#6FB2DB"/>
    </inkml:brush>
  </inkml:definitions>
  <inkml:trace contextRef="#ctx0" brushRef="#br0">1 1 24575,'0'0'0,"0"0"0,0 0 0,0 0 0,0 0 0,0 0 0,0 429-1365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4:11.766"/>
    </inkml:context>
    <inkml:brush xml:id="br0">
      <inkml:brushProperty name="width" value="0.05" units="cm"/>
      <inkml:brushProperty name="height" value="0.05" units="cm"/>
      <inkml:brushProperty name="color" value="#6FB2DB"/>
    </inkml:brush>
  </inkml:definitions>
  <inkml:trace contextRef="#ctx0" brushRef="#br0">0 33 24575,'7'0'0,"0"-1"0,0 0 0,-1-1 0,12-3 0,4-1 0,-3 2 0,-2 0 0,-1 0 0,1 2 0,-1 0 0,33 0 0,-46 2 0,0 0 0,0 1 0,0-1 0,0 1 0,0-1 0,0 1 0,0 0 0,-1 0 0,1 0 0,0 1 0,0-1 0,-1 1 0,1-1 0,-1 1 0,0 0 0,1 0 0,-1 0 0,0 0 0,0 1 0,0-1 0,0 0 0,-1 1 0,1-1 0,-1 1 0,1 0 0,-1-1 0,0 1 0,0 0 0,0 0 0,0 0 0,-1 0 0,1 0 0,-1 6 0,1-3 0,-1 1 0,-1-1 0,1 1 0,-1-1 0,-1 1 0,1-1 0,-1 1 0,0-1 0,0 0 0,-1 0 0,1 0 0,-2 0 0,1-1 0,0 1 0,-6 5 0,-6 7 0,-2 0 0,-33 28 0,8-7 0,21-19 0,12-12 0,0 0 0,1 1 0,0-1 0,0 2 0,-10 16 0,44-11 0,-5-6 0,0 0 0,1-1 0,0-1 0,0-1 0,0 0 0,41 3 0,-47-8 0,1 0 0,-1 0 0,1-1 0,17-3 0,-40 2-1365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4:13.167"/>
    </inkml:context>
    <inkml:brush xml:id="br0">
      <inkml:brushProperty name="width" value="0.05" units="cm"/>
      <inkml:brushProperty name="height" value="0.05" units="cm"/>
      <inkml:brushProperty name="color" value="#6FB2DB"/>
    </inkml:brush>
  </inkml:definitions>
  <inkml:trace contextRef="#ctx0" brushRef="#br0">0 260 24575,'137'-48'0,"173"-37"0,-245 69 0,-52 13-91,-1-1 0,0 0 0,1 0 0,-2-1 0,1-1 0,-1 0 0,0 0 0,0-1 0,0-1 0,-1 0 0,0 0 0,-1-1 0,0 0 0,11-15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4:15.284"/>
    </inkml:context>
    <inkml:brush xml:id="br0">
      <inkml:brushProperty name="width" value="0.05" units="cm"/>
      <inkml:brushProperty name="height" value="0.05" units="cm"/>
      <inkml:brushProperty name="color" value="#6FB2DB"/>
    </inkml:brush>
  </inkml:definitions>
  <inkml:trace contextRef="#ctx0" brushRef="#br0">37 0 24575,'0'0'0,"0"0"0,0 0 0,0 0 0,0 0 0,0 0 0,0 6 0,-3 45 0,-10 55 0,0 1 0,6-8 0,6 110 0,1-211-1365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4:16.702"/>
    </inkml:context>
    <inkml:brush xml:id="br0">
      <inkml:brushProperty name="width" value="0.05" units="cm"/>
      <inkml:brushProperty name="height" value="0.05" units="cm"/>
      <inkml:brushProperty name="color" value="#6FB2DB"/>
    </inkml:brush>
  </inkml:definitions>
  <inkml:trace contextRef="#ctx0" brushRef="#br0">3 27 24575,'47'-11'0,"-33"7"0,-1 1 0,2 0 0,-1 0 0,0 2 0,1 0 0,25 1 0,-37 0 0,-1 1 0,1-1 0,0 1 0,-1-1 0,1 1 0,-1 0 0,0 0 0,1 0 0,-1 0 0,0 1 0,1-1 0,-1 1 0,0-1 0,0 1 0,0 0 0,-1 0 0,1 0 0,0 0 0,-1 0 0,1 0 0,1 3 0,-2-1 0,1 0 0,-1 0 0,0 0 0,0 1 0,-1-1 0,1 0 0,-1 0 0,0 0 0,0 1 0,-1-1 0,1 0 0,-2 5 0,-1 4 0,-1 0 0,0-1 0,-1 1 0,0-1 0,-1 0 0,0-1 0,-12 17 0,1-14 0,10-10 0,9-8 0,-1 4 0,0 0 0,-1-1 0,1 1 0,0 0 0,0-1 0,-1 1 0,1 0 0,0 0 0,0 0 0,-1 0 0,1 0 0,0 0 0,0 0 0,-1 0 0,1 0 0,0 0 0,0 0 0,-1 1 0,1-1 0,0 0 0,-1 0 0,1 1 0,0 0 0,21 10 0,-16-8 0,5 3 0,0 0 0,-1 1 0,1 0 0,-1 0 0,-1 1 0,0 0 0,0 1 0,-1 0 0,0 1 0,0-1 0,-1 2 0,0-1 0,-1 1 0,0 0 0,-1 0 0,5 14 0,-10-23 0,1 0 0,-1 0 0,0 0 0,0 0 0,0 0 0,0 0 0,0 1 0,0-1 0,-1 0 0,1 0 0,-1 0 0,1 0 0,-1 0 0,0 0 0,0 0 0,-1 2 0,-20 29 0,17-26 0,0 0 0,-8 10 0,0 0 0,-27 28 0,35-41 0,0 1 0,-1-1 0,1 0 0,-1-1 0,0 1 0,0-1 0,0-1 0,0 1 0,-1-1 0,1 0 0,-1 0 0,-12 1 0,7-1 24,0-2 0,0 0 0,0 0 0,-22-4 0,29 3-123,0 0 0,0 0 0,1-1 0,-1 0 0,0 0 0,1 0 0,0 0 0,-1-1 0,1 1 0,0-1 0,0 0 0,0-1 0,1 1 0,-5-6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19:55.712"/>
    </inkml:context>
    <inkml:brush xml:id="br0">
      <inkml:brushProperty name="width" value="0.05" units="cm"/>
      <inkml:brushProperty name="height" value="0.05" units="cm"/>
      <inkml:brushProperty name="color" value="#6FB2DB"/>
    </inkml:brush>
  </inkml:definitions>
  <inkml:trace contextRef="#ctx0" brushRef="#br0">1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05:54.8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24546,'0'5344'0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06:5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24493,'15407'0'0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09:16.163"/>
    </inkml:context>
    <inkml:brush xml:id="br0">
      <inkml:brushProperty name="width" value="0.05" units="cm"/>
      <inkml:brushProperty name="height" value="0.05" units="cm"/>
      <inkml:brushProperty name="color" value="#6FB2DB"/>
    </inkml:brush>
  </inkml:definitions>
  <inkml:trace contextRef="#ctx0" brushRef="#br0">3763 0 24575,'-4'0'0,"-227"0"0,218 1 0,1 1 0,0 0 0,0 1 0,0 0 0,0 1 0,1 0 0,-1 1 0,-11 7 0,-29 10 0,27-12 0,0 1 0,1 1 0,0 1 0,1 1 0,1 1 0,0 1 0,1 1 0,1 1 0,0 0 0,2 2 0,0 0 0,1 1 0,-26 44 0,12-14 0,-70 109 0,64-101 0,2 2 0,-45 114 0,39-83 0,28-60 0,-13 52 0,2-9 0,-61 129 0,-25 86 0,-31 174 0,138-455 0,-90 290 0,41-86 0,49-205 0,0-1 0,0 0 0,-1 1 0,0-2 0,0 1 0,-8 10 0,-2 4 0,-169 241 0,134-196 0,28-40 0,-1-2 0,-47 41 0,-17 18 0,75-70 0,-14 14 0,2 1 0,-31 48 0,43-60 0,-1 0 0,-1-1 0,0-1 0,-1 0 0,-1-1 0,0-1 0,-20 13 0,12-8 0,-96 74 0,-183 106 0,177-142 0,81-38 0,-45 26 0,-68 28 0,150-68 0,-58 30 0,59-31 0,0 0 0,0 0 0,0 0 0,0-1 0,0 0 0,0 0 0,0-1 0,-1 1 0,-8-2 0,13 1 0,1 0 0,-1 1 0,1-1 0,-1 0 0,1 0 0,-1 1 0,1-1 0,0 1 0,-1-1 0,1 1 0,0 0 0,-1-1 0,1 1 0,-2 1 0,-4 3 0,-14 5 0,0 0 0,-1-2 0,0 0 0,0-1 0,0-2 0,-1 0 0,0-1 0,0-1 0,-45-1 0,-59-4-1365,108 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09:19.301"/>
    </inkml:context>
    <inkml:brush xml:id="br0">
      <inkml:brushProperty name="width" value="0.05" units="cm"/>
      <inkml:brushProperty name="height" value="0.05" units="cm"/>
      <inkml:brushProperty name="color" value="#6FB2DB"/>
    </inkml:brush>
  </inkml:definitions>
  <inkml:trace contextRef="#ctx0" brushRef="#br0">0 4 24575,'79'-2'0,"-38"0"0,0 2 0,43 5 0,-75-3 0,1 0 0,0 1 0,-1 0 0,0 1 0,0 0 0,0 0 0,0 1 0,0 0 0,8 7 0,10 9 0,32 32 0,-10-7 0,196 173 0,-216-190 0,-2 1 0,27 37 0,27 33 0,-32-42 0,-2 2 0,65 114 0,-75-116 0,-16-20 0,-1 1 0,20 54 0,21 86 0,-44-128 0,43 163 0,-19-64 0,-29-108 0,59 171 0,-56-166 0,-10-31 0,0-1 0,9 21 0,105 207 0,-2-3 0,-32-60 0,-76-162 0,0-1 0,16 23 0,4 7 0,-22-37 0,1 1 0,0-1 0,17 17 0,11 16 0,-30-36 0,1 3 0,-1 0 0,0 1 0,0-1 0,7 18 0,4-11 0,-2-5 0,131 135 0,-23-20 0,-45-60 0,-48-43 0,39 41 0,-63-59 0,1 0 0,-1 0 0,1-1 0,0 0 0,1-1 0,-1 1 0,1-1 0,11 4 0,70 18 0,-27-9 0,-24-4 0,1-1 0,0-2 0,1-1 0,0-3 0,66 4 0,-77-9 0,0 1 0,45 10 0,2 0 0,79-6 0,-14-1 0,-113-2 0,36 11 0,-35-7 0,37 4 0,-33-6 0,36 10 0,-44-9 0,-1-1 0,1-1 0,41 2 0,-60-6 0,41-1 0,1 2 0,76 12 0,0 10-1365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06T21:09:25.837"/>
    </inkml:context>
    <inkml:brush xml:id="br0">
      <inkml:brushProperty name="width" value="0.05" units="cm"/>
      <inkml:brushProperty name="height" value="0.05" units="cm"/>
      <inkml:brushProperty name="color" value="#6FB2DB"/>
    </inkml:brush>
  </inkml:definitions>
  <inkml:trace contextRef="#ctx0" brushRef="#br0">4160 1 24575,'0'0'0,"0"0"0,0 0 0,0 0 0,0 0 0,0 0 0,0 0 0,0 0 0,0 0 0,0 0 0,-6 0 0,-443 0 0,435 1 0,0 0 0,0 1 0,0 1 0,0 0 0,-16 6 0,-69 31 0,75-30 0,-5 4 0,1 1 0,1 1 0,-36 27 0,-67 65 0,88-67 0,2 3 0,-51 70 0,-10 13 0,65-87 0,-2 1 0,3 2 0,-38 57 0,42-53 0,13-22 0,-19 39 0,28-48 0,-2 1 0,0-1 0,0-1 0,-29 28 0,40-43 0,-10 12 0,1 1 0,0 0 0,1 0 0,-9 19 0,-12 19 0,11-24 0,-11 19 0,-54 63 0,76-100 0,1 0 0,0 1 0,0-1 0,-6 17 0,-10 15 0,-60 84 0,-116 134 0,136-183 0,31-36 0,-2-1 0,-56 51 0,53-55 0,1 1 0,-49 67 0,68-82 0,2-4 0,-1-1 0,-1-1 0,0 0 0,-24 16 0,-75 43 0,78-51 0,-25 14 0,-2-3 0,-1-2 0,-77 24 0,116-45 0,-36 19 0,44-19 0,-1-2 0,-1 0 0,-35 10 0,-332 80 0,300-71 0,69-21 0,0-1 0,-1-1 0,1 0 0,-1-1 0,0-1 0,-28 1 0,-178-6-1365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CA516-21D2-4827-A421-F9BE8E8D6AAB}" type="datetimeFigureOut">
              <a:rPr lang="en-IN" smtClean="0"/>
              <a:t>17-04-2025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7A6E23-B147-4722-971D-63F7CAF80B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52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A6E23-B147-4722-971D-63F7CAF80B7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4020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Suppose we have some documents written on topics {physics, chemistry, biology}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using a fixed set of vocabulary {gravity, space, pressure, atom, body, acid, ethanol, cell, </a:t>
            </a:r>
            <a:r>
              <a:rPr lang="en-IN" sz="1200" dirty="0" err="1"/>
              <a:t>digesion</a:t>
            </a:r>
            <a:r>
              <a:rPr lang="en-IN" sz="1200" dirty="0"/>
              <a:t>] 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A6E23-B147-4722-971D-63F7CAF80B7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32555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A6E23-B147-4722-971D-63F7CAF80B7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32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/>
              <a:t>‘Theta d’ denotes document topic distribution. It is a vector of dimension (1 X k)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600" dirty="0"/>
              <a:t>‘Tau k’ denotes topic word distribution matrix. It is a matrix of </a:t>
            </a:r>
            <a:r>
              <a:rPr lang="en-IN" sz="1600" dirty="0" err="1"/>
              <a:t>dimention</a:t>
            </a:r>
            <a:r>
              <a:rPr lang="en-IN" sz="1600" dirty="0"/>
              <a:t> (k x N).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6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A6E23-B147-4722-971D-63F7CAF80B71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059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5C8D1-E1E9-B1DE-2B67-3A4326D3A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27A5E0-71C8-487C-CEE9-D5F16824B5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D834D5-713D-4D2F-A934-912B1FC385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Suppose we have some documents written on topics {physics, chemistry, biology}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IN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1200" dirty="0"/>
              <a:t>using a fixed set of vocabulary {gravity, space, pressure, atom, body, acid, ethanol, cell, </a:t>
            </a:r>
            <a:r>
              <a:rPr lang="en-IN" sz="1200" dirty="0" err="1"/>
              <a:t>digesion</a:t>
            </a:r>
            <a:r>
              <a:rPr lang="en-IN" sz="1200" dirty="0"/>
              <a:t>] </a:t>
            </a:r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0B9DF-F354-01AA-FD3D-8B8DCD5B59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A6E23-B147-4722-971D-63F7CAF80B7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74502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58061-CD85-F42D-923C-60FFB5C0E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5D93AD-0BB0-62C4-DD72-FAF9D1D23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23AB9E-EF3F-8A1B-B0A0-DC396F9FC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E step Calculates : Q(</a:t>
            </a:r>
            <a:r>
              <a:rPr lang="en-US" sz="1200" dirty="0" err="1"/>
              <a:t>theta|theta</a:t>
            </a:r>
            <a:r>
              <a:rPr lang="en-US" sz="1200" dirty="0"/>
              <a:t> old)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M step </a:t>
            </a:r>
            <a:r>
              <a:rPr lang="en-US" sz="1200" dirty="0" err="1"/>
              <a:t>Maximises</a:t>
            </a:r>
            <a:r>
              <a:rPr lang="en-US" sz="1200" dirty="0"/>
              <a:t> Q(</a:t>
            </a:r>
            <a:r>
              <a:rPr lang="en-US" sz="1200" dirty="0" err="1"/>
              <a:t>theta|theta_old</a:t>
            </a:r>
            <a:r>
              <a:rPr lang="en-US" sz="1200" dirty="0"/>
              <a:t>) to obtain a new value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D6C89-B91C-6D99-ED10-917D46E57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7A6E23-B147-4722-971D-63F7CAF80B7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4798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1.png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1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0" Type="http://schemas.openxmlformats.org/officeDocument/2006/relationships/image" Target="../media/image47.png"/><Relationship Id="rId4" Type="http://schemas.openxmlformats.org/officeDocument/2006/relationships/image" Target="../media/image2.svg"/><Relationship Id="rId9" Type="http://schemas.openxmlformats.org/officeDocument/2006/relationships/image" Target="../media/image4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0.png"/><Relationship Id="rId5" Type="http://schemas.openxmlformats.org/officeDocument/2006/relationships/image" Target="../media/image470.png"/><Relationship Id="rId4" Type="http://schemas.openxmlformats.org/officeDocument/2006/relationships/image" Target="../media/image2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9.png"/><Relationship Id="rId4" Type="http://schemas.openxmlformats.org/officeDocument/2006/relationships/image" Target="../media/image2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2.svg"/><Relationship Id="rId7" Type="http://schemas.openxmlformats.org/officeDocument/2006/relationships/customXml" Target="../ink/ink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9" Type="http://schemas.openxmlformats.org/officeDocument/2006/relationships/image" Target="../media/image25.png"/><Relationship Id="rId21" Type="http://schemas.openxmlformats.org/officeDocument/2006/relationships/image" Target="../media/image16.png"/><Relationship Id="rId34" Type="http://schemas.openxmlformats.org/officeDocument/2006/relationships/customXml" Target="../ink/ink20.xml"/><Relationship Id="rId42" Type="http://schemas.openxmlformats.org/officeDocument/2006/relationships/customXml" Target="../ink/ink24.xml"/><Relationship Id="rId47" Type="http://schemas.openxmlformats.org/officeDocument/2006/relationships/image" Target="../media/image29.png"/><Relationship Id="rId50" Type="http://schemas.openxmlformats.org/officeDocument/2006/relationships/customXml" Target="../ink/ink28.xml"/><Relationship Id="rId55" Type="http://schemas.openxmlformats.org/officeDocument/2006/relationships/image" Target="../media/image33.png"/><Relationship Id="rId63" Type="http://schemas.openxmlformats.org/officeDocument/2006/relationships/image" Target="../media/image37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6" Type="http://schemas.openxmlformats.org/officeDocument/2006/relationships/customXml" Target="../ink/ink11.xml"/><Relationship Id="rId29" Type="http://schemas.openxmlformats.org/officeDocument/2006/relationships/image" Target="../media/image20.png"/><Relationship Id="rId11" Type="http://schemas.openxmlformats.org/officeDocument/2006/relationships/image" Target="../media/image11.png"/><Relationship Id="rId24" Type="http://schemas.openxmlformats.org/officeDocument/2006/relationships/customXml" Target="../ink/ink15.xml"/><Relationship Id="rId32" Type="http://schemas.openxmlformats.org/officeDocument/2006/relationships/customXml" Target="../ink/ink19.xml"/><Relationship Id="rId37" Type="http://schemas.openxmlformats.org/officeDocument/2006/relationships/image" Target="../media/image24.png"/><Relationship Id="rId40" Type="http://schemas.openxmlformats.org/officeDocument/2006/relationships/customXml" Target="../ink/ink23.xml"/><Relationship Id="rId45" Type="http://schemas.openxmlformats.org/officeDocument/2006/relationships/image" Target="../media/image28.png"/><Relationship Id="rId53" Type="http://schemas.openxmlformats.org/officeDocument/2006/relationships/image" Target="../media/image32.png"/><Relationship Id="rId58" Type="http://schemas.openxmlformats.org/officeDocument/2006/relationships/customXml" Target="../ink/ink32.xml"/><Relationship Id="rId5" Type="http://schemas.openxmlformats.org/officeDocument/2006/relationships/image" Target="../media/image8.png"/><Relationship Id="rId61" Type="http://schemas.openxmlformats.org/officeDocument/2006/relationships/image" Target="../media/image36.png"/><Relationship Id="rId19" Type="http://schemas.openxmlformats.org/officeDocument/2006/relationships/image" Target="../media/image15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9.png"/><Relationship Id="rId30" Type="http://schemas.openxmlformats.org/officeDocument/2006/relationships/customXml" Target="../ink/ink18.xml"/><Relationship Id="rId35" Type="http://schemas.openxmlformats.org/officeDocument/2006/relationships/image" Target="../media/image23.png"/><Relationship Id="rId43" Type="http://schemas.openxmlformats.org/officeDocument/2006/relationships/image" Target="../media/image27.png"/><Relationship Id="rId48" Type="http://schemas.openxmlformats.org/officeDocument/2006/relationships/customXml" Target="../ink/ink27.xml"/><Relationship Id="rId56" Type="http://schemas.openxmlformats.org/officeDocument/2006/relationships/customXml" Target="../ink/ink31.xml"/><Relationship Id="rId8" Type="http://schemas.openxmlformats.org/officeDocument/2006/relationships/customXml" Target="../ink/ink7.xml"/><Relationship Id="rId51" Type="http://schemas.openxmlformats.org/officeDocument/2006/relationships/image" Target="../media/image31.png"/><Relationship Id="rId3" Type="http://schemas.openxmlformats.org/officeDocument/2006/relationships/image" Target="../media/image2.svg"/><Relationship Id="rId12" Type="http://schemas.openxmlformats.org/officeDocument/2006/relationships/customXml" Target="../ink/ink9.xml"/><Relationship Id="rId17" Type="http://schemas.openxmlformats.org/officeDocument/2006/relationships/image" Target="../media/image14.png"/><Relationship Id="rId25" Type="http://schemas.openxmlformats.org/officeDocument/2006/relationships/image" Target="../media/image18.png"/><Relationship Id="rId33" Type="http://schemas.openxmlformats.org/officeDocument/2006/relationships/image" Target="../media/image22.png"/><Relationship Id="rId38" Type="http://schemas.openxmlformats.org/officeDocument/2006/relationships/customXml" Target="../ink/ink22.xml"/><Relationship Id="rId46" Type="http://schemas.openxmlformats.org/officeDocument/2006/relationships/customXml" Target="../ink/ink26.xml"/><Relationship Id="rId59" Type="http://schemas.openxmlformats.org/officeDocument/2006/relationships/image" Target="../media/image35.png"/><Relationship Id="rId20" Type="http://schemas.openxmlformats.org/officeDocument/2006/relationships/customXml" Target="../ink/ink13.xml"/><Relationship Id="rId41" Type="http://schemas.openxmlformats.org/officeDocument/2006/relationships/image" Target="../media/image26.png"/><Relationship Id="rId54" Type="http://schemas.openxmlformats.org/officeDocument/2006/relationships/customXml" Target="../ink/ink30.xml"/><Relationship Id="rId62" Type="http://schemas.openxmlformats.org/officeDocument/2006/relationships/customXml" Target="../ink/ink3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5" Type="http://schemas.openxmlformats.org/officeDocument/2006/relationships/image" Target="../media/image13.png"/><Relationship Id="rId23" Type="http://schemas.openxmlformats.org/officeDocument/2006/relationships/image" Target="../media/image17.png"/><Relationship Id="rId28" Type="http://schemas.openxmlformats.org/officeDocument/2006/relationships/customXml" Target="../ink/ink17.xml"/><Relationship Id="rId36" Type="http://schemas.openxmlformats.org/officeDocument/2006/relationships/customXml" Target="../ink/ink21.xml"/><Relationship Id="rId49" Type="http://schemas.openxmlformats.org/officeDocument/2006/relationships/image" Target="../media/image30.png"/><Relationship Id="rId57" Type="http://schemas.openxmlformats.org/officeDocument/2006/relationships/image" Target="../media/image34.png"/><Relationship Id="rId10" Type="http://schemas.openxmlformats.org/officeDocument/2006/relationships/customXml" Target="../ink/ink8.xml"/><Relationship Id="rId31" Type="http://schemas.openxmlformats.org/officeDocument/2006/relationships/image" Target="../media/image21.png"/><Relationship Id="rId44" Type="http://schemas.openxmlformats.org/officeDocument/2006/relationships/customXml" Target="../ink/ink25.xml"/><Relationship Id="rId52" Type="http://schemas.openxmlformats.org/officeDocument/2006/relationships/customXml" Target="../ink/ink29.xml"/><Relationship Id="rId60" Type="http://schemas.openxmlformats.org/officeDocument/2006/relationships/customXml" Target="../ink/ink33.xml"/><Relationship Id="rId4" Type="http://schemas.openxmlformats.org/officeDocument/2006/relationships/customXml" Target="../ink/ink5.xml"/><Relationship Id="rId9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4829316" y="2500459"/>
            <a:ext cx="11358756" cy="2215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/>
            <a:r>
              <a:rPr lang="en-US" sz="72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EM-ALGORITHM &amp;</a:t>
            </a:r>
          </a:p>
          <a:p>
            <a:pPr algn="ctr"/>
            <a:r>
              <a:rPr lang="en-US" sz="72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APPLICATIONS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4633952" y="6469533"/>
            <a:ext cx="12625348" cy="978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29"/>
              </a:lnSpc>
            </a:pPr>
            <a:r>
              <a:rPr lang="en-US" sz="573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Hemant Nishad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7067640" y="8725001"/>
            <a:ext cx="6882108" cy="10926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Indian Institute of Space Science and Technology | 2025</a:t>
            </a:r>
          </a:p>
        </p:txBody>
      </p:sp>
      <p:sp>
        <p:nvSpPr>
          <p:cNvPr id="16" name="Freeform 16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6E5F5-1289-D716-95BF-D8C96C095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B937988A-3A24-4D74-2383-C37B29562BB6}"/>
              </a:ext>
            </a:extLst>
          </p:cNvPr>
          <p:cNvSpPr txBox="1"/>
          <p:nvPr/>
        </p:nvSpPr>
        <p:spPr>
          <a:xfrm>
            <a:off x="1028700" y="495300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GAUSSIAN MIXTURE MODELS</a:t>
            </a: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1920F17A-0158-8604-59D9-D74D7890CB35}"/>
              </a:ext>
            </a:extLst>
          </p:cNvPr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433CEBA7-C399-8E10-354C-5C67208384B9}"/>
                </a:ext>
              </a:extLst>
            </p:cNvPr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4908338B-9EC7-213A-D1A8-05EDA21D892F}"/>
                </a:ext>
              </a:extLst>
            </p:cNvPr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D25EC19F-DEEB-71A6-969B-1CF3BEAA0278}"/>
              </a:ext>
            </a:extLst>
          </p:cNvPr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IIST | 2025</a:t>
            </a: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B466E436-5613-573C-A537-3FF9C3E5ADDA}"/>
              </a:ext>
            </a:extLst>
          </p:cNvPr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>
            <a:extLst>
              <a:ext uri="{FF2B5EF4-FFF2-40B4-BE49-F238E27FC236}">
                <a16:creationId xmlns:a16="http://schemas.microsoft.com/office/drawing/2014/main" id="{9EC24025-1AF5-675B-53EC-6F09411F1465}"/>
              </a:ext>
            </a:extLst>
          </p:cNvPr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3E910D8D-8C70-3D4F-D625-7D94E835ED8B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6" name="Group 26">
              <a:extLst>
                <a:ext uri="{FF2B5EF4-FFF2-40B4-BE49-F238E27FC236}">
                  <a16:creationId xmlns:a16="http://schemas.microsoft.com/office/drawing/2014/main" id="{A0255401-3C8F-EB20-6076-5B10A8167946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CED44027-915A-31B8-057B-13B208A87913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8" name="TextBox 28">
                <a:extLst>
                  <a:ext uri="{FF2B5EF4-FFF2-40B4-BE49-F238E27FC236}">
                    <a16:creationId xmlns:a16="http://schemas.microsoft.com/office/drawing/2014/main" id="{E1069527-8298-DAAE-35DF-49796B087955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AE96F74F-1E6C-BBC9-0A6A-E3D4DBD68CFE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9</a:t>
              </a:r>
            </a:p>
          </p:txBody>
        </p:sp>
      </p:grpSp>
      <p:sp>
        <p:nvSpPr>
          <p:cNvPr id="30" name="Freeform 30">
            <a:extLst>
              <a:ext uri="{FF2B5EF4-FFF2-40B4-BE49-F238E27FC236}">
                <a16:creationId xmlns:a16="http://schemas.microsoft.com/office/drawing/2014/main" id="{98E62721-A47A-8368-0656-367B47359DC0}"/>
              </a:ext>
            </a:extLst>
          </p:cNvPr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F69203A4-9C17-0EF9-D3C5-FCBC6F84CB41}"/>
              </a:ext>
            </a:extLst>
          </p:cNvPr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16">
                <a:extLst>
                  <a:ext uri="{FF2B5EF4-FFF2-40B4-BE49-F238E27FC236}">
                    <a16:creationId xmlns:a16="http://schemas.microsoft.com/office/drawing/2014/main" id="{C4EA1D82-D34A-9013-0FAC-A5797BDF85BE}"/>
                  </a:ext>
                </a:extLst>
              </p:cNvPr>
              <p:cNvSpPr txBox="1"/>
              <p:nvPr/>
            </p:nvSpPr>
            <p:spPr>
              <a:xfrm>
                <a:off x="1846462" y="2404555"/>
                <a:ext cx="14917537" cy="713176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ts val="4322"/>
                  </a:lnSpc>
                </a:pPr>
                <a:r>
                  <a:rPr lang="en-US" sz="3000" b="0" i="0" dirty="0">
                    <a:effectLst/>
                    <a:latin typeface="Alatsi" panose="020B0604020202020204" charset="0"/>
                  </a:rPr>
                  <a:t>Instead of directly maximizing the likelihood 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effectLst/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3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e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sz="3000" b="0" i="0" dirty="0">
                    <a:effectLst/>
                    <a:latin typeface="Alatsi" panose="020B0604020202020204" charset="0"/>
                  </a:rPr>
                  <a:t> , </a:t>
                </a:r>
                <a:r>
                  <a:rPr lang="en-US" sz="3000" dirty="0">
                    <a:latin typeface="Alatsi" panose="020B0604020202020204" charset="0"/>
                  </a:rPr>
                  <a:t>lets</a:t>
                </a:r>
                <a:r>
                  <a:rPr lang="en-US" sz="3000" b="0" i="0" dirty="0">
                    <a:effectLst/>
                    <a:latin typeface="Alatsi" panose="020B0604020202020204" charset="0"/>
                  </a:rPr>
                  <a:t> introduce a latent variable </a:t>
                </a:r>
                <a:r>
                  <a:rPr lang="en-US" sz="3000" b="0" dirty="0">
                    <a:effectLst/>
                    <a:latin typeface="Alatsi" panose="020B0604020202020204" charset="0"/>
                  </a:rPr>
                  <a:t>Y</a:t>
                </a:r>
                <a:r>
                  <a:rPr lang="en-US" sz="3000" b="0" baseline="-25000" dirty="0">
                    <a:effectLst/>
                    <a:latin typeface="Alatsi" panose="020B0604020202020204" charset="0"/>
                  </a:rPr>
                  <a:t>i</a:t>
                </a:r>
                <a:r>
                  <a:rPr lang="en-US" sz="3000" b="0" i="0" dirty="0">
                    <a:effectLst/>
                    <a:latin typeface="Alatsi" panose="020B0604020202020204" charset="0"/>
                  </a:rPr>
                  <a:t>, which indicates the component from which each observation </a:t>
                </a:r>
                <a:r>
                  <a:rPr lang="en-US" sz="3000" b="0" dirty="0">
                    <a:effectLst/>
                    <a:latin typeface="Alatsi" panose="020B0604020202020204" charset="0"/>
                  </a:rPr>
                  <a:t>X</a:t>
                </a:r>
                <a:r>
                  <a:rPr lang="en-US" sz="3000" b="0" baseline="-25000" dirty="0">
                    <a:effectLst/>
                    <a:latin typeface="Alatsi" panose="020B0604020202020204" charset="0"/>
                  </a:rPr>
                  <a:t>i</a:t>
                </a:r>
                <a:r>
                  <a:rPr lang="en-US" sz="3000" b="0" i="0" dirty="0">
                    <a:effectLst/>
                    <a:latin typeface="Alatsi" panose="020B0604020202020204" charset="0"/>
                  </a:rPr>
                  <a:t> originates.</a:t>
                </a:r>
              </a:p>
              <a:p>
                <a:pPr>
                  <a:lnSpc>
                    <a:spcPts val="4322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Alatsi" panose="020B0604020202020204" charset="0"/>
                    <a:ea typeface="Alatsi"/>
                    <a:cs typeface="Alatsi"/>
                    <a:sym typeface="Alatsi"/>
                  </a:rPr>
                  <a:t> </a:t>
                </a:r>
              </a:p>
              <a:p>
                <a:pPr marL="457200" indent="-457200">
                  <a:lnSpc>
                    <a:spcPts val="4322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0000"/>
                    </a:solidFill>
                    <a:latin typeface="Alatsi" panose="020B0604020202020204" charset="0"/>
                    <a:ea typeface="Alatsi"/>
                    <a:cs typeface="Alatsi"/>
                    <a:sym typeface="Alatsi"/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latsi"/>
                        <a:cs typeface="Alatsi"/>
                        <a:sym typeface="Alatsi"/>
                      </a:rPr>
                      <m:t>𝑝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latsi"/>
                            <a:cs typeface="Alatsi"/>
                            <a:sym typeface="Alatsi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latsi"/>
                            <a:cs typeface="Alatsi"/>
                            <a:sym typeface="Alatsi"/>
                          </a:rPr>
                          <m:t>𝑌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latsi"/>
                            <a:cs typeface="Alatsi"/>
                            <a:sym typeface="Alatsi"/>
                          </a:rPr>
                          <m:t>=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Alatsi"/>
                            <a:cs typeface="Alatsi"/>
                            <a:sym typeface="Alatsi"/>
                          </a:rPr>
                          <m:t>𝑗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latsi"/>
                        <a:cs typeface="Alatsi"/>
                        <a:sym typeface="Alatsi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𝑗</m:t>
                        </m:r>
                        <m: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latsi" panose="020B0604020202020204" charset="0"/>
                    <a:ea typeface="Alatsi"/>
                    <a:cs typeface="Alatsi"/>
                    <a:sym typeface="Alatsi"/>
                  </a:rPr>
                  <a:t> 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latsi"/>
                        <a:cs typeface="Alatsi"/>
                        <a:sym typeface="Alatsi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latsi"/>
                        <a:cs typeface="Alatsi"/>
                        <a:sym typeface="Alatsi"/>
                      </a:rPr>
                      <m:t>=1,…,</m:t>
                    </m:r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Alatsi"/>
                        <a:cs typeface="Alatsi"/>
                        <a:sym typeface="Alatsi"/>
                      </a:rPr>
                      <m:t>𝑚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latsi" panose="020B0604020202020204" charset="0"/>
                    <a:ea typeface="Alatsi"/>
                    <a:cs typeface="Alatsi"/>
                    <a:sym typeface="Alatsi"/>
                  </a:rPr>
                  <a:t>.</a:t>
                </a:r>
              </a:p>
              <a:p>
                <a:pPr marL="457200" indent="-457200">
                  <a:lnSpc>
                    <a:spcPts val="4322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000000"/>
                  </a:solidFill>
                  <a:latin typeface="Alatsi" panose="020B0604020202020204" charset="0"/>
                  <a:ea typeface="Alatsi"/>
                  <a:cs typeface="Alatsi"/>
                  <a:sym typeface="Alatsi"/>
                </a:endParaRPr>
              </a:p>
              <a:p>
                <a:pPr marL="457200" indent="-457200">
                  <a:lnSpc>
                    <a:spcPts val="4322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0000"/>
                    </a:solidFill>
                    <a:latin typeface="Alatsi" panose="020B0604020202020204" charset="0"/>
                    <a:ea typeface="Alatsi"/>
                    <a:cs typeface="Alatsi"/>
                    <a:sym typeface="Alatsi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𝑓</m:t>
                        </m:r>
                      </m:e>
                      <m:sub>
                        <m:d>
                          <m:dPr>
                            <m:begChr m:val=""/>
                            <m:endChr m:val="|"/>
                            <m:ctrlP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dPr>
                          <m:e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𝑥</m:t>
                            </m:r>
                          </m:e>
                        </m:d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</m:ctrlPr>
                              </m:sSubPr>
                              <m:e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sSubPr>
                          <m:e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𝑦</m:t>
                            </m:r>
                          </m:e>
                          <m:sub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=</m:t>
                        </m:r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𝑗</m:t>
                        </m:r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;</m:t>
                        </m:r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𝜃</m:t>
                        </m:r>
                      </m:e>
                    </m:d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=</m:t>
                    </m:r>
                    <m:f>
                      <m:fPr>
                        <m:ctrlPr>
                          <a:rPr lang="en-US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fPr>
                      <m:num>
                        <m:r>
                          <a:rPr lang="en-US" sz="28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2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radPr>
                          <m:deg/>
                          <m:e>
                            <m:r>
                              <a:rPr lang="en-US" sz="28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2</m:t>
                            </m:r>
                            <m:r>
                              <a:rPr lang="en-US" sz="2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𝜋</m:t>
                            </m:r>
                            <m:sSubSup>
                              <m:sSubSupPr>
                                <m:ctrlPr>
                                  <a:rPr lang="en-US" sz="2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</m:ctrlPr>
                              </m:sSubSupPr>
                              <m:e>
                                <m:r>
                                  <a:rPr lang="en-US" sz="2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IN" sz="2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IN" sz="2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  <m:t>2</m:t>
                                </m:r>
                              </m:sup>
                            </m:sSubSup>
                          </m:e>
                        </m:rad>
                      </m:den>
                    </m:f>
                    <m:func>
                      <m:funcPr>
                        <m:ctrlPr>
                          <a:rPr lang="en-US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dPr>
                          <m:e>
                            <m:r>
                              <a:rPr lang="en-IN" sz="2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IN" sz="2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</m:ctrlPr>
                              </m:fPr>
                              <m:num>
                                <m:r>
                                  <a:rPr lang="en-IN" sz="2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IN" sz="2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  <m:t>2</m:t>
                                </m:r>
                              </m:den>
                            </m:f>
                            <m:sSup>
                              <m:sSupPr>
                                <m:ctrlPr>
                                  <a:rPr lang="en-US" sz="2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28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latsi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8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Alatsi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sz="2800" i="1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sym typeface="Alatsi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sym typeface="Alatsi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sym typeface="Alatsi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  <m:r>
                                          <a:rPr lang="en-US" sz="2800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Alatsi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800" i="1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sym typeface="Alatsi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IN" sz="2800" i="1">
                                                <a:latin typeface="Cambria Math" panose="02040503050406030204" pitchFamily="18" charset="0"/>
                                              </a:rPr>
                                              <m:t>𝜇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num>
                                      <m:den>
                                        <m:sSub>
                                          <m:sSubPr>
                                            <m:ctrlPr>
                                              <a:rPr lang="en-US" sz="2800" i="1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sym typeface="Alatsi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800" i="1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sym typeface="Alatsi"/>
                                              </a:rPr>
                                              <m:t>𝜎</m:t>
                                            </m:r>
                                          </m:e>
                                          <m:sub>
                                            <m:r>
                                              <a:rPr lang="en-US" sz="2800" i="1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sym typeface="Alatsi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en-US" sz="28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endParaRPr lang="en-US" sz="2800" dirty="0">
                  <a:solidFill>
                    <a:srgbClr val="000000"/>
                  </a:solidFill>
                  <a:latin typeface="Alatsi" panose="020B0604020202020204" charset="0"/>
                  <a:ea typeface="Alatsi"/>
                  <a:cs typeface="Alatsi"/>
                  <a:sym typeface="Alatsi"/>
                </a:endParaRPr>
              </a:p>
              <a:p>
                <a:pPr marL="457200" indent="-457200">
                  <a:lnSpc>
                    <a:spcPts val="4322"/>
                  </a:lnSpc>
                  <a:buFont typeface="Arial" panose="020B0604020202020204" pitchFamily="34" charset="0"/>
                  <a:buChar char="•"/>
                </a:pPr>
                <a:endParaRPr lang="en-US" sz="2800" dirty="0">
                  <a:solidFill>
                    <a:srgbClr val="000000"/>
                  </a:solidFill>
                  <a:latin typeface="Alatsi" panose="020B0604020202020204" charset="0"/>
                  <a:ea typeface="Alatsi"/>
                  <a:cs typeface="Alatsi"/>
                  <a:sym typeface="Alatsi"/>
                </a:endParaRPr>
              </a:p>
              <a:p>
                <a:pPr marL="457200" indent="-457200">
                  <a:lnSpc>
                    <a:spcPts val="4322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rgbClr val="000000"/>
                    </a:solidFill>
                    <a:latin typeface="Alatsi" panose="020B0604020202020204" charset="0"/>
                    <a:ea typeface="Alatsi"/>
                    <a:cs typeface="Alatsi"/>
                    <a:sym typeface="Alatsi"/>
                  </a:rPr>
                  <a:t>Subsequently, the likelihood function for complete data is given as </a:t>
                </a:r>
              </a:p>
              <a:p>
                <a:pPr>
                  <a:lnSpc>
                    <a:spcPts val="4322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Alatsi" panose="020B0604020202020204" charset="0"/>
                    <a:sym typeface="Alatsi"/>
                  </a:rPr>
                  <a:t>		</a:t>
                </a:r>
              </a:p>
              <a:p>
                <a:pPr>
                  <a:lnSpc>
                    <a:spcPts val="4322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Alatsi" panose="020B0604020202020204" charset="0"/>
                    <a:sym typeface="Alatsi"/>
                  </a:rPr>
                  <a:t>		</a:t>
                </a:r>
              </a:p>
              <a:p>
                <a:pPr>
                  <a:lnSpc>
                    <a:spcPts val="4322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Alatsi" panose="020B0604020202020204" charset="0"/>
                    <a:sym typeface="Alatsi"/>
                  </a:rPr>
                  <a:t>			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𝐿</m:t>
                    </m:r>
                    <m:d>
                      <m:dPr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dPr>
                      <m:e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𝜃</m:t>
                        </m:r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;</m:t>
                        </m:r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𝑋</m:t>
                        </m:r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,</m:t>
                        </m:r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𝑌</m:t>
                        </m:r>
                      </m:e>
                    </m:d>
                    <m:r>
                      <a:rPr lang="en-I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=</m:t>
                    </m:r>
                    <m:r>
                      <a:rPr lang="en-I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𝑃</m:t>
                    </m:r>
                    <m:r>
                      <a:rPr lang="en-I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(</m:t>
                    </m:r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𝜃</m:t>
                    </m:r>
                    <m:r>
                      <a:rPr lang="en-I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|</m:t>
                    </m:r>
                    <m:r>
                      <a:rPr lang="en-I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𝑋</m:t>
                    </m:r>
                    <m:r>
                      <a:rPr lang="en-I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,</m:t>
                    </m:r>
                    <m:r>
                      <a:rPr lang="en-I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𝑌</m:t>
                    </m:r>
                    <m:r>
                      <a:rPr lang="en-I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)=</m:t>
                    </m:r>
                    <m:nary>
                      <m:naryPr>
                        <m:chr m:val="∏"/>
                        <m:limLoc m:val="undOvr"/>
                        <m:grow m:val="on"/>
                        <m:ctrlP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naryPr>
                      <m:sub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𝑖</m:t>
                        </m:r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=1</m:t>
                        </m:r>
                      </m:sub>
                      <m:sup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𝑛</m:t>
                        </m:r>
                      </m:sup>
                      <m:e>
                        <m:r>
                          <a:rPr 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𝑝</m:t>
                        </m:r>
                        <m:d>
                          <m:dPr>
                            <m:ctrlP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dPr>
                          <m:e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𝑦</m:t>
                            </m:r>
                            <m: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</m:ctrlPr>
                              </m:sSubPr>
                              <m:e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  <m:f>
                          <m:fPr>
                            <m:ctrlPr>
                              <a:rPr lang="en-US" sz="2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fPr>
                          <m:num>
                            <m:r>
                              <a:rPr lang="en-US" sz="28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sz="2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80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  <m:t>2</m:t>
                                </m:r>
                                <m:r>
                                  <a:rPr lang="en-US" sz="2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  <m:t>𝜋</m:t>
                                </m:r>
                                <m:sSubSup>
                                  <m:sSubSupPr>
                                    <m:ctrlPr>
                                      <a:rPr lang="en-US" sz="28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latsi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latsi"/>
                                      </a:rPr>
                                      <m:t>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80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Alatsi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IN" sz="28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Alatsi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IN" sz="2800" b="0" i="1" dirty="0" smtClean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Alatsi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lang="en-IN" sz="28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latsi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rad>
                          </m:den>
                        </m:f>
                        <m:func>
                          <m:funcPr>
                            <m:ctrlPr>
                              <a:rPr lang="en-US" sz="280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</m:ctrlPr>
                              </m:dPr>
                              <m:e>
                                <m:r>
                                  <a:rPr lang="en-IN" sz="280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IN" sz="28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latsi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IN" sz="28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latsi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IN" sz="28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latsi"/>
                                      </a:rPr>
                                      <m:t>2</m:t>
                                    </m:r>
                                  </m:den>
                                </m:f>
                                <m:sSup>
                                  <m:sSupPr>
                                    <m:ctrlPr>
                                      <a:rPr lang="en-US" sz="2800" i="1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latsi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2800" i="1" dirty="0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  <a:sym typeface="Alatsi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sz="2800" i="1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sym typeface="Alatsi"/>
                                              </a:rPr>
                                            </m:ctrlPr>
                                          </m:fPr>
                                          <m:num>
                                            <m:sSub>
                                              <m:sSubPr>
                                                <m:ctrlPr>
                                                  <a:rPr lang="en-US" sz="2800" i="1" dirty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sym typeface="Alatsi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 dirty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sym typeface="Alatsi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sz="2800" i="1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sym typeface="Alatsi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N" sz="2800" i="1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sym typeface="Alatsi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N" sz="2800" i="1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sym typeface="Alatsi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  <m:r>
                                              <a:rPr lang="en-US" sz="2800" dirty="0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  <a:sym typeface="Alatsi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sz="2800" i="1" dirty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sym typeface="Alatsi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IN" sz="2800" i="1">
                                                    <a:latin typeface="Cambria Math" panose="02040503050406030204" pitchFamily="18" charset="0"/>
                                                  </a:rPr>
                                                  <m:t>𝜇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sz="2800" i="1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sym typeface="Alatsi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N" sz="2800" i="1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sym typeface="Alatsi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N" sz="2800" i="1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sym typeface="Alatsi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</m:num>
                                          <m:den>
                                            <m:sSub>
                                              <m:sSubPr>
                                                <m:ctrlPr>
                                                  <a:rPr lang="en-US" sz="2800" i="1" dirty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sym typeface="Alatsi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sz="2800" i="1" dirty="0">
                                                    <a:solidFill>
                                                      <a:srgbClr val="000000"/>
                                                    </a:solidFill>
                                                    <a:latin typeface="Cambria Math" panose="02040503050406030204" pitchFamily="18" charset="0"/>
                                                    <a:sym typeface="Alatsi"/>
                                                  </a:rPr>
                                                  <m:t>𝜎</m:t>
                                                </m:r>
                                              </m:e>
                                              <m:sub>
                                                <m:sSub>
                                                  <m:sSubPr>
                                                    <m:ctrlPr>
                                                      <a:rPr lang="en-US" sz="2800" i="1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sym typeface="Alatsi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en-IN" sz="2800" i="1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sym typeface="Alatsi"/>
                                                      </a:rPr>
                                                      <m:t>𝑦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en-IN" sz="2800" i="1" dirty="0">
                                                        <a:solidFill>
                                                          <a:srgbClr val="000000"/>
                                                        </a:solidFill>
                                                        <a:latin typeface="Cambria Math" panose="02040503050406030204" pitchFamily="18" charset="0"/>
                                                        <a:sym typeface="Alatsi"/>
                                                      </a:rPr>
                                                      <m:t>𝑖</m:t>
                                                    </m:r>
                                                  </m:sub>
                                                </m:sSub>
                                              </m:sub>
                                            </m:sSub>
                                          </m:den>
                                        </m:f>
                                      </m:e>
                                    </m:d>
                                  </m:e>
                                  <m:sup>
                                    <m:r>
                                      <a:rPr lang="en-US" sz="2800" dirty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latsi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 </m:t>
                    </m:r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latsi" panose="020B0604020202020204" charset="0"/>
                    <a:ea typeface="Alatsi"/>
                    <a:cs typeface="Alatsi"/>
                    <a:sym typeface="Alatsi"/>
                  </a:rPr>
                  <a:t> </a:t>
                </a:r>
              </a:p>
              <a:p>
                <a:pPr>
                  <a:lnSpc>
                    <a:spcPts val="4322"/>
                  </a:lnSpc>
                </a:pPr>
                <a:endParaRPr lang="en-US" sz="2800" dirty="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endParaRPr>
              </a:p>
              <a:p>
                <a:pPr algn="l">
                  <a:lnSpc>
                    <a:spcPts val="4322"/>
                  </a:lnSpc>
                </a:pPr>
                <a:endParaRPr lang="en-US" sz="3000" dirty="0">
                  <a:solidFill>
                    <a:srgbClr val="000000"/>
                  </a:solidFill>
                  <a:latin typeface="Alatsi" panose="020B0604020202020204" charset="0"/>
                  <a:ea typeface="Alatsi"/>
                  <a:cs typeface="Alatsi"/>
                  <a:sym typeface="Alatsi"/>
                </a:endParaRPr>
              </a:p>
            </p:txBody>
          </p:sp>
        </mc:Choice>
        <mc:Fallback>
          <p:sp>
            <p:nvSpPr>
              <p:cNvPr id="32" name="TextBox 16">
                <a:extLst>
                  <a:ext uri="{FF2B5EF4-FFF2-40B4-BE49-F238E27FC236}">
                    <a16:creationId xmlns:a16="http://schemas.microsoft.com/office/drawing/2014/main" id="{C4EA1D82-D34A-9013-0FAC-A5797BDF85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462" y="2404555"/>
                <a:ext cx="14917537" cy="7131761"/>
              </a:xfrm>
              <a:prstGeom prst="rect">
                <a:avLst/>
              </a:prstGeom>
              <a:blipFill>
                <a:blip r:embed="rId4"/>
                <a:stretch>
                  <a:fillRect l="-1594" t="-94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3979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0A1CCA24-C3DD-9CD1-CCB5-FADA89495DDF}"/>
              </a:ext>
            </a:extLst>
          </p:cNvPr>
          <p:cNvSpPr/>
          <p:nvPr/>
        </p:nvSpPr>
        <p:spPr>
          <a:xfrm>
            <a:off x="1952624" y="6057900"/>
            <a:ext cx="2085976" cy="208597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9C7C6"/>
          </a:solid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669179E6-952C-539B-B597-2193D5A427A7}"/>
              </a:ext>
            </a:extLst>
          </p:cNvPr>
          <p:cNvSpPr/>
          <p:nvPr/>
        </p:nvSpPr>
        <p:spPr>
          <a:xfrm>
            <a:off x="1952624" y="3809806"/>
            <a:ext cx="2085976" cy="2085976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406400" y="0"/>
                </a:moveTo>
                <a:cubicBezTo>
                  <a:pt x="181951" y="0"/>
                  <a:pt x="0" y="181951"/>
                  <a:pt x="0" y="406400"/>
                </a:cubicBezTo>
                <a:cubicBezTo>
                  <a:pt x="0" y="630849"/>
                  <a:pt x="181951" y="812800"/>
                  <a:pt x="406400" y="812800"/>
                </a:cubicBezTo>
                <a:cubicBezTo>
                  <a:pt x="630849" y="812800"/>
                  <a:pt x="812800" y="630849"/>
                  <a:pt x="812800" y="406400"/>
                </a:cubicBezTo>
                <a:cubicBezTo>
                  <a:pt x="812800" y="181951"/>
                  <a:pt x="630849" y="0"/>
                  <a:pt x="406400" y="0"/>
                </a:cubicBezTo>
                <a:close/>
              </a:path>
            </a:pathLst>
          </a:custGeom>
          <a:solidFill>
            <a:srgbClr val="E9C7C6"/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" name="TextBox 2"/>
          <p:cNvSpPr txBox="1"/>
          <p:nvPr/>
        </p:nvSpPr>
        <p:spPr>
          <a:xfrm>
            <a:off x="1028700" y="495300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GAUSSIAN MIXTURE MODELS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 IIST | 2025</a:t>
            </a:r>
          </a:p>
        </p:txBody>
      </p:sp>
      <p:sp>
        <p:nvSpPr>
          <p:cNvPr id="23" name="AutoShape 23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5" name="Group 2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6" name="Group 2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16">
                <a:extLst>
                  <a:ext uri="{FF2B5EF4-FFF2-40B4-BE49-F238E27FC236}">
                    <a16:creationId xmlns:a16="http://schemas.microsoft.com/office/drawing/2014/main" id="{76ED7EED-705C-B301-EE79-CB042FC618C1}"/>
                  </a:ext>
                </a:extLst>
              </p:cNvPr>
              <p:cNvSpPr txBox="1"/>
              <p:nvPr/>
            </p:nvSpPr>
            <p:spPr>
              <a:xfrm>
                <a:off x="1846462" y="2404555"/>
                <a:ext cx="14917537" cy="7122334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322"/>
                  </a:lnSpc>
                </a:pPr>
                <a:r>
                  <a:rPr lang="en-US" sz="3000" dirty="0">
                    <a:solidFill>
                      <a:srgbClr val="000000"/>
                    </a:solidFill>
                    <a:latin typeface="Alatsi" panose="020B0604020202020204" charset="0"/>
                    <a:ea typeface="Alatsi"/>
                    <a:cs typeface="Alatsi"/>
                    <a:sym typeface="Alatsi"/>
                  </a:rPr>
                  <a:t>Now the EM-Algorithm starts with an initial guess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latsi"/>
                          </a:rPr>
                        </m:ctrlPr>
                      </m:sSubPr>
                      <m:e>
                        <m:r>
                          <a:rPr lang="en-US" sz="3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latsi"/>
                            <a:sym typeface="Alatsi"/>
                          </a:rPr>
                          <m:t>𝜃</m:t>
                        </m:r>
                      </m:e>
                      <m:sub>
                        <m:r>
                          <a:rPr lang="en-IN" sz="3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latsi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latsi"/>
                    <a:ea typeface="Alatsi"/>
                    <a:cs typeface="Alatsi"/>
                    <a:sym typeface="Alatsi"/>
                  </a:rPr>
                  <a:t> and iterate between E-step and M-step as below.</a:t>
                </a:r>
              </a:p>
              <a:p>
                <a:pPr>
                  <a:lnSpc>
                    <a:spcPts val="4322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Alatsi"/>
                    <a:ea typeface="Alatsi"/>
                    <a:cs typeface="Alatsi"/>
                    <a:sym typeface="Alatsi"/>
                  </a:rPr>
                  <a:t>	</a:t>
                </a:r>
              </a:p>
              <a:p>
                <a:pPr>
                  <a:lnSpc>
                    <a:spcPts val="4322"/>
                  </a:lnSpc>
                </a:pPr>
                <a:r>
                  <a:rPr lang="en-US" sz="2800" dirty="0">
                    <a:solidFill>
                      <a:srgbClr val="000000"/>
                    </a:solidFill>
                    <a:latin typeface="Alatsi"/>
                    <a:ea typeface="Alatsi"/>
                    <a:cs typeface="Alatsi"/>
                    <a:sym typeface="Alatsi"/>
                  </a:rPr>
                  <a:t>	E-Step : Calculate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𝑄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𝜃</m:t>
                            </m:r>
                          </m:e>
                        </m:d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𝜃</m:t>
                            </m:r>
                          </m:e>
                          <m:sub>
                            <m:r>
                              <a:rPr lang="en-IN" sz="28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𝑜𝑙𝑑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latsi"/>
                    <a:ea typeface="Alatsi"/>
                    <a:cs typeface="Alatsi"/>
                    <a:sym typeface="Alatsi"/>
                  </a:rPr>
                  <a:t>as</a:t>
                </a:r>
              </a:p>
              <a:p>
                <a:pPr>
                  <a:lnSpc>
                    <a:spcPts val="4322"/>
                  </a:lnSpc>
                </a:pPr>
                <a:endParaRPr lang="en-US" sz="2800" i="1" dirty="0">
                  <a:solidFill>
                    <a:srgbClr val="000000"/>
                  </a:solidFill>
                  <a:latin typeface="Cambria Math" panose="02040503050406030204" pitchFamily="18" charset="0"/>
                  <a:sym typeface="Alatsi"/>
                </a:endParaRPr>
              </a:p>
              <a:p>
                <a:pPr>
                  <a:lnSpc>
                    <a:spcPts val="432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𝜃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latsi"/>
                                      <a:sym typeface="Alatsi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latsi"/>
                                    </a:rPr>
                                    <m:t>𝑜𝑙𝑑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=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𝐸</m:t>
                              </m:r>
                            </m:e>
                            <m:sub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𝑋</m:t>
                              </m:r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latsi"/>
                                      <a:sym typeface="Alatsi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latsi"/>
                                    </a:rPr>
                                    <m:t>𝑜𝑙𝑑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funcPr>
                                <m:fNam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𝑙𝑜𝑔</m:t>
                                  </m:r>
                                </m:fName>
                                <m:e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𝑋</m:t>
                                      </m:r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,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Alats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Alatsi"/>
                                            </a:rPr>
                                            <m:t>𝑌</m:t>
                                          </m:r>
                                        </m:e>
                                      </m:d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| </m:t>
                              </m:r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𝑋</m:t>
                              </m:r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latsi"/>
                                      <a:sym typeface="Alatsi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latsi"/>
                                    </a:rPr>
                                    <m:t>𝑜𝑙𝑑</m:t>
                                  </m:r>
                                </m:sub>
                              </m:sSub>
                            </m:e>
                          </m:d>
                          <m:r>
                            <a:rPr lang="en-I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latsi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naryPr>
                            <m:sub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𝑖</m:t>
                              </m:r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naryPr>
                                <m:sub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𝑗</m:t>
                                  </m:r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𝑚</m:t>
                                  </m:r>
                                </m:sup>
                                <m:e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I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Alats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Alatsi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IN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Alatsi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=</m:t>
                                      </m:r>
                                      <m:d>
                                        <m:dPr>
                                          <m:begChr m:val=""/>
                                          <m:endChr m:val="|"/>
                                          <m:ctrlPr>
                                            <a:rPr lang="en-IN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Alats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Alatsi"/>
                                            </a:rPr>
                                            <m:t>𝑗</m:t>
                                          </m:r>
                                        </m:e>
                                      </m:d>
                                      <m:sSub>
                                        <m:sSubPr>
                                          <m:ctrlPr>
                                            <a:rPr lang="en-IN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Alats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Alatsi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IN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Alatsi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I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,</m:t>
                                      </m:r>
                                      <m:r>
                                        <a:rPr lang="en-I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𝜃</m:t>
                                      </m:r>
                                    </m:e>
                                  </m:d>
                                  <m:func>
                                    <m:funcPr>
                                      <m:ctrlP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𝑙𝑜𝑔</m:t>
                                      </m:r>
                                    </m:fName>
                                    <m:e>
                                      <m:r>
                                        <a:rPr lang="en-I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𝑃</m:t>
                                      </m:r>
                                      <m:d>
                                        <m:dPr>
                                          <m:ctrlPr>
                                            <a:rPr 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Alatsi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IN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Alatsi"/>
                                            </a:rPr>
                                            <m:t>𝑋</m:t>
                                          </m:r>
                                          <m:r>
                                            <a:rPr 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Alatsi"/>
                                            </a:rPr>
                                            <m:t>,</m:t>
                                          </m:r>
                                          <m:d>
                                            <m:dPr>
                                              <m:begChr m:val=""/>
                                              <m:endChr m:val="|"/>
                                              <m:ctrlPr>
                                                <a:rPr lang="en-US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sym typeface="Alatsi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IN" sz="2800" i="1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sym typeface="Alatsi"/>
                                                </a:rPr>
                                                <m:t>𝑌</m:t>
                                              </m:r>
                                            </m:e>
                                          </m:d>
                                          <m:r>
                                            <a:rPr lang="en-US" sz="28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Alatsi"/>
                                            </a:rPr>
                                            <m:t>𝜃</m:t>
                                          </m:r>
                                        </m:e>
                                      </m:d>
                                    </m:e>
                                  </m:func>
                                  <m:r>
                                    <a:rPr lang="en-US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latsi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nary>
                        </m:e>
                        <m:sub>
                          <m:r>
                            <a:rPr lang="en-US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latsi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IN" sz="2800" dirty="0">
                  <a:solidFill>
                    <a:srgbClr val="000000"/>
                  </a:solidFill>
                  <a:latin typeface="Alatsi" panose="020B0604020202020204" charset="0"/>
                  <a:sym typeface="Alatsi"/>
                </a:endParaRPr>
              </a:p>
              <a:p>
                <a:pPr>
                  <a:lnSpc>
                    <a:spcPts val="4322"/>
                  </a:lnSpc>
                </a:pPr>
                <a:r>
                  <a:rPr lang="en-IN" sz="2800" dirty="0">
                    <a:solidFill>
                      <a:srgbClr val="000000"/>
                    </a:solidFill>
                    <a:latin typeface="Alatsi" panose="020B0604020202020204" charset="0"/>
                    <a:sym typeface="Alatsi"/>
                  </a:rPr>
                  <a:t>	</a:t>
                </a:r>
              </a:p>
              <a:p>
                <a:pPr>
                  <a:lnSpc>
                    <a:spcPts val="4322"/>
                  </a:lnSpc>
                </a:pPr>
                <a:r>
                  <a:rPr lang="en-IN" sz="2800" dirty="0">
                    <a:solidFill>
                      <a:srgbClr val="000000"/>
                    </a:solidFill>
                    <a:latin typeface="Alatsi" panose="020B0604020202020204" charset="0"/>
                    <a:sym typeface="Alatsi"/>
                  </a:rPr>
                  <a:t>	M-Step : Updates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sSubPr>
                      <m:e>
                        <m:r>
                          <a:rPr lang="en-IN" sz="2800" b="1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IN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800" dirty="0">
                    <a:solidFill>
                      <a:srgbClr val="000000"/>
                    </a:solidFill>
                    <a:latin typeface="Alatsi" panose="020B0604020202020204" charset="0"/>
                    <a:sym typeface="Alatsi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sSubPr>
                      <m:e>
                        <m:r>
                          <a:rPr lang="en-US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𝜎</m:t>
                        </m:r>
                      </m:e>
                      <m:sub>
                        <m:r>
                          <a:rPr lang="en-IN" sz="28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800" dirty="0">
                    <a:solidFill>
                      <a:srgbClr val="000000"/>
                    </a:solidFill>
                    <a:latin typeface="Alatsi" panose="020B0604020202020204" charset="0"/>
                    <a:sym typeface="Alatsi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2800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2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IN" sz="2800" dirty="0">
                    <a:solidFill>
                      <a:srgbClr val="000000"/>
                    </a:solidFill>
                    <a:latin typeface="Alatsi" panose="020B0604020202020204" charset="0"/>
                    <a:sym typeface="Alatsi"/>
                  </a:rPr>
                  <a:t> as</a:t>
                </a:r>
              </a:p>
              <a:p>
                <a:pPr>
                  <a:lnSpc>
                    <a:spcPts val="4322"/>
                  </a:lnSpc>
                </a:pPr>
                <a:endParaRPr lang="en-IN" sz="2800" i="1" dirty="0">
                  <a:solidFill>
                    <a:srgbClr val="000000"/>
                  </a:solidFill>
                  <a:latin typeface="Cambria Math" panose="02040503050406030204" pitchFamily="18" charset="0"/>
                  <a:sym typeface="Alatsi"/>
                </a:endParaRPr>
              </a:p>
              <a:p>
                <a:pPr>
                  <a:lnSpc>
                    <a:spcPts val="432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sSubPr>
                        <m:e>
                          <m:r>
                            <a:rPr lang="en-I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𝜇</m:t>
                          </m:r>
                        </m:e>
                        <m:sub>
                          <m:r>
                            <a:rPr lang="en-I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𝑗</m:t>
                          </m:r>
                        </m:sub>
                      </m:sSub>
                      <m:r>
                        <a:rPr lang="en-I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latsi"/>
                        </a:rPr>
                        <m:t>=</m:t>
                      </m:r>
                      <m:f>
                        <m:fPr>
                          <m:ctrlPr>
                            <a:rPr lang="en-I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bSupPr>
                            <m:e>
                              <m: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𝑖</m:t>
                              </m:r>
                              <m: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𝑛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bPr>
                            <m:e>
                              <m: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=</m:t>
                              </m:r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𝑗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latsi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𝑜𝑙𝑑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bSupPr>
                            <m:e>
                              <m: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ⅈ=1</m:t>
                              </m:r>
                            </m:sub>
                            <m:sup>
                              <m: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=</m:t>
                              </m:r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𝑗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latsi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𝑜𝑙𝑑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en-I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latsi"/>
                        </a:rPr>
                        <m:t>; </m:t>
                      </m:r>
                      <m:sSub>
                        <m:sSubPr>
                          <m:ctrlPr>
                            <a:rPr lang="en-US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sSubPr>
                        <m:e>
                          <m:r>
                            <a:rPr lang="en-US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𝜎</m:t>
                          </m:r>
                        </m:e>
                        <m:sub>
                          <m:r>
                            <a:rPr lang="en-US" sz="2800" i="1" dirty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𝑗</m:t>
                          </m:r>
                        </m:sub>
                      </m:sSub>
                      <m:r>
                        <a:rPr lang="en-IN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latsi"/>
                        </a:rPr>
                        <m:t>=</m:t>
                      </m:r>
                      <m:f>
                        <m:fPr>
                          <m:ctrlPr>
                            <a:rPr lang="en-I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bSupPr>
                            <m:e>
                              <m: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𝑖</m:t>
                              </m:r>
                              <m: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I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𝜇</m:t>
                                      </m:r>
                                    </m:e>
                                    <m:sub>
                                      <m:r>
                                        <a:rPr lang="en-IN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2</m:t>
                              </m:r>
                            </m:sup>
                          </m:sSup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=</m:t>
                              </m:r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𝑗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latsi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𝑜𝑙𝑑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sSubSup>
                            <m:sSubSupPr>
                              <m:ctrlP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bSupPr>
                            <m:e>
                              <m: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𝛴</m:t>
                              </m:r>
                            </m:e>
                            <m:sub>
                              <m: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ⅈ=1</m:t>
                              </m:r>
                            </m:sub>
                            <m:sup>
                              <m: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𝑛</m:t>
                              </m:r>
                            </m:sup>
                          </m:sSubSup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𝑃</m:t>
                          </m:r>
                          <m:d>
                            <m:dPr>
                              <m:ctrlP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=</m:t>
                              </m:r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𝑗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latsi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IN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𝑜𝑙𝑑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IN" sz="2800" dirty="0">
                  <a:solidFill>
                    <a:srgbClr val="000000"/>
                  </a:solidFill>
                  <a:latin typeface="Cambria Math" panose="02040503050406030204" pitchFamily="18" charset="0"/>
                  <a:sym typeface="Alatsi"/>
                </a:endParaRPr>
              </a:p>
              <a:p>
                <a:pPr>
                  <a:lnSpc>
                    <a:spcPts val="4322"/>
                  </a:lnSpc>
                </a:pPr>
                <a:endParaRPr lang="en-IN" sz="2800" i="1" dirty="0">
                  <a:solidFill>
                    <a:srgbClr val="000000"/>
                  </a:solidFill>
                  <a:latin typeface="Cambria Math" panose="02040503050406030204" pitchFamily="18" charset="0"/>
                  <a:sym typeface="Alatsi"/>
                </a:endParaRPr>
              </a:p>
              <a:p>
                <a:pPr>
                  <a:lnSpc>
                    <a:spcPts val="432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𝑝</m:t>
                          </m:r>
                        </m:e>
                        <m:sub>
                          <m:r>
                            <a:rPr lang="en-I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𝑗</m:t>
                          </m:r>
                        </m:sub>
                      </m:sSub>
                      <m:r>
                        <a:rPr lang="en-IN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latsi"/>
                        </a:rPr>
                        <m:t>= </m:t>
                      </m:r>
                      <m:f>
                        <m:fPr>
                          <m:ctrlPr>
                            <a:rPr lang="en-I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fPr>
                        <m:num>
                          <m:r>
                            <a:rPr lang="en-I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1</m:t>
                          </m:r>
                        </m:num>
                        <m:den>
                          <m:r>
                            <a:rPr lang="en-IN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𝑛</m:t>
                          </m:r>
                        </m:den>
                      </m:f>
                      <m:sSubSup>
                        <m:sSubSupPr>
                          <m:ctrlP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sSubSupPr>
                        <m:e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𝛴</m:t>
                          </m:r>
                        </m:e>
                        <m:sub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𝑖</m:t>
                          </m:r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=1</m:t>
                          </m:r>
                        </m:sub>
                        <m:sup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𝑛</m:t>
                          </m:r>
                        </m:sup>
                      </m:sSubSup>
                      <m:r>
                        <a:rPr lang="en-IN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latsi"/>
                        </a:rPr>
                        <m:t>𝑃</m:t>
                      </m:r>
                      <m:d>
                        <m:dPr>
                          <m:ctrlP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=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dPr>
                            <m:e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𝑗</m:t>
                              </m:r>
                            </m:e>
                          </m:d>
                          <m:sSub>
                            <m:sSubPr>
                              <m:ctrlP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bPr>
                            <m:e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IN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𝑖</m:t>
                              </m:r>
                            </m:sub>
                          </m:sSub>
                          <m:r>
                            <a:rPr lang="en-IN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bPr>
                            <m:e>
                              <m:r>
                                <a:rPr lang="en-IN" sz="28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latsi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IN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𝑜𝑙𝑑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IN" sz="2800" dirty="0">
                  <a:solidFill>
                    <a:srgbClr val="000000"/>
                  </a:solidFill>
                  <a:latin typeface="Alatsi" panose="020B0604020202020204" charset="0"/>
                  <a:sym typeface="Alatsi"/>
                </a:endParaRPr>
              </a:p>
              <a:p>
                <a:pPr>
                  <a:lnSpc>
                    <a:spcPts val="4322"/>
                  </a:lnSpc>
                </a:pPr>
                <a:r>
                  <a:rPr lang="en-IN" sz="2800" dirty="0">
                    <a:solidFill>
                      <a:srgbClr val="000000"/>
                    </a:solidFill>
                    <a:latin typeface="Alatsi" panose="020B0604020202020204" charset="0"/>
                    <a:sym typeface="Alatsi"/>
                  </a:rPr>
                  <a:t>		for each </a:t>
                </a:r>
                <a14:m>
                  <m:oMath xmlns:m="http://schemas.openxmlformats.org/officeDocument/2006/math">
                    <m:r>
                      <a:rPr lang="en-I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𝑗</m:t>
                    </m:r>
                    <m:r>
                      <a:rPr lang="en-I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=1, 2, …,</m:t>
                    </m:r>
                    <m:r>
                      <a:rPr lang="en-IN" sz="28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𝑚</m:t>
                    </m:r>
                  </m:oMath>
                </a14:m>
                <a:endParaRPr lang="en-IN" sz="2800" dirty="0">
                  <a:solidFill>
                    <a:srgbClr val="000000"/>
                  </a:solidFill>
                  <a:latin typeface="Cambria Math" panose="02040503050406030204" pitchFamily="18" charset="0"/>
                  <a:sym typeface="Alatsi"/>
                </a:endParaRPr>
              </a:p>
            </p:txBody>
          </p:sp>
        </mc:Choice>
        <mc:Fallback xmlns="">
          <p:sp>
            <p:nvSpPr>
              <p:cNvPr id="3" name="TextBox 16">
                <a:extLst>
                  <a:ext uri="{FF2B5EF4-FFF2-40B4-BE49-F238E27FC236}">
                    <a16:creationId xmlns:a16="http://schemas.microsoft.com/office/drawing/2014/main" id="{76ED7EED-705C-B301-EE79-CB042FC61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462" y="2404555"/>
                <a:ext cx="14917537" cy="7122334"/>
              </a:xfrm>
              <a:prstGeom prst="rect">
                <a:avLst/>
              </a:prstGeom>
              <a:blipFill>
                <a:blip r:embed="rId4"/>
                <a:stretch>
                  <a:fillRect l="-1594" t="-941" b="-205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600AD-7D15-54A4-84B8-4662308EA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3BA7A5E-4560-0BC5-084E-C06DE08BAB56}"/>
              </a:ext>
            </a:extLst>
          </p:cNvPr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43EDF3A-1F5C-09CF-3795-AEE6FEBD3BD3}"/>
                </a:ext>
              </a:extLst>
            </p:cNvPr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97ADCB40-B30F-8FE6-D13D-A28E147AD7B4}"/>
                </a:ext>
              </a:extLst>
            </p:cNvPr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0" name="TextBox 20">
            <a:extLst>
              <a:ext uri="{FF2B5EF4-FFF2-40B4-BE49-F238E27FC236}">
                <a16:creationId xmlns:a16="http://schemas.microsoft.com/office/drawing/2014/main" id="{BFF6AC7D-1359-F020-014E-AA64E99900A4}"/>
              </a:ext>
            </a:extLst>
          </p:cNvPr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IIST | 2025</a:t>
            </a:r>
          </a:p>
        </p:txBody>
      </p:sp>
      <p:sp>
        <p:nvSpPr>
          <p:cNvPr id="27" name="AutoShape 27">
            <a:extLst>
              <a:ext uri="{FF2B5EF4-FFF2-40B4-BE49-F238E27FC236}">
                <a16:creationId xmlns:a16="http://schemas.microsoft.com/office/drawing/2014/main" id="{D9FF0042-2B20-CFA8-EE76-205E18984C60}"/>
              </a:ext>
            </a:extLst>
          </p:cNvPr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AutoShape 28">
            <a:extLst>
              <a:ext uri="{FF2B5EF4-FFF2-40B4-BE49-F238E27FC236}">
                <a16:creationId xmlns:a16="http://schemas.microsoft.com/office/drawing/2014/main" id="{70E6D801-F166-73AD-D7E8-D675703A5243}"/>
              </a:ext>
            </a:extLst>
          </p:cNvPr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9" name="Group 29">
            <a:extLst>
              <a:ext uri="{FF2B5EF4-FFF2-40B4-BE49-F238E27FC236}">
                <a16:creationId xmlns:a16="http://schemas.microsoft.com/office/drawing/2014/main" id="{28733E1B-3001-930B-421C-359EFDD28EF5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30" name="Group 30">
              <a:extLst>
                <a:ext uri="{FF2B5EF4-FFF2-40B4-BE49-F238E27FC236}">
                  <a16:creationId xmlns:a16="http://schemas.microsoft.com/office/drawing/2014/main" id="{B7275EEA-E352-A7DC-C1A0-411668B301BB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31" name="Freeform 31">
                <a:extLst>
                  <a:ext uri="{FF2B5EF4-FFF2-40B4-BE49-F238E27FC236}">
                    <a16:creationId xmlns:a16="http://schemas.microsoft.com/office/drawing/2014/main" id="{56D8F872-7D2D-1AD6-A300-C5E2D7E40028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32" name="TextBox 32">
                <a:extLst>
                  <a:ext uri="{FF2B5EF4-FFF2-40B4-BE49-F238E27FC236}">
                    <a16:creationId xmlns:a16="http://schemas.microsoft.com/office/drawing/2014/main" id="{B2270DA2-EE40-373F-1FDC-C42B8DA7D2F7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3" name="TextBox 33">
              <a:extLst>
                <a:ext uri="{FF2B5EF4-FFF2-40B4-BE49-F238E27FC236}">
                  <a16:creationId xmlns:a16="http://schemas.microsoft.com/office/drawing/2014/main" id="{62E4482D-2316-1403-172B-BBA813A35333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10</a:t>
              </a:r>
            </a:p>
          </p:txBody>
        </p:sp>
      </p:grpSp>
      <p:sp>
        <p:nvSpPr>
          <p:cNvPr id="34" name="Freeform 34">
            <a:extLst>
              <a:ext uri="{FF2B5EF4-FFF2-40B4-BE49-F238E27FC236}">
                <a16:creationId xmlns:a16="http://schemas.microsoft.com/office/drawing/2014/main" id="{E888CA8D-0EDD-3470-159A-BAA4DB7AF4BE}"/>
              </a:ext>
            </a:extLst>
          </p:cNvPr>
          <p:cNvSpPr/>
          <p:nvPr/>
        </p:nvSpPr>
        <p:spPr>
          <a:xfrm>
            <a:off x="1263762" y="-14586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5" name="Freeform 35">
            <a:extLst>
              <a:ext uri="{FF2B5EF4-FFF2-40B4-BE49-F238E27FC236}">
                <a16:creationId xmlns:a16="http://schemas.microsoft.com/office/drawing/2014/main" id="{09FD494D-DA35-A328-625F-1CB39BC049AB}"/>
              </a:ext>
            </a:extLst>
          </p:cNvPr>
          <p:cNvSpPr/>
          <p:nvPr/>
        </p:nvSpPr>
        <p:spPr>
          <a:xfrm>
            <a:off x="11804788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7" name="TextBox 2">
            <a:extLst>
              <a:ext uri="{FF2B5EF4-FFF2-40B4-BE49-F238E27FC236}">
                <a16:creationId xmlns:a16="http://schemas.microsoft.com/office/drawing/2014/main" id="{7E2906F2-EF36-26FC-3341-A8C9781C5695}"/>
              </a:ext>
            </a:extLst>
          </p:cNvPr>
          <p:cNvSpPr txBox="1"/>
          <p:nvPr/>
        </p:nvSpPr>
        <p:spPr>
          <a:xfrm>
            <a:off x="1028700" y="436308"/>
            <a:ext cx="16230600" cy="1386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6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LATENT DIRICHLET ALLOCATION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1287322-7AB2-3802-9BA9-8AFD9386E473}"/>
              </a:ext>
            </a:extLst>
          </p:cNvPr>
          <p:cNvSpPr txBox="1"/>
          <p:nvPr/>
        </p:nvSpPr>
        <p:spPr>
          <a:xfrm>
            <a:off x="1815365" y="3154230"/>
            <a:ext cx="14917537" cy="496289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322"/>
              </a:lnSpc>
            </a:pPr>
            <a:r>
              <a:rPr lang="en-US" sz="3600" dirty="0">
                <a:solidFill>
                  <a:srgbClr val="000000"/>
                </a:solidFill>
                <a:latin typeface="Alatsi" panose="020B0604020202020204" charset="0"/>
                <a:sym typeface="Alatsi"/>
              </a:rPr>
              <a:t>In NLP, a topic model is a statistical model for discovering “topics” that occur in a collection of documents. The </a:t>
            </a:r>
            <a:r>
              <a:rPr lang="en-US" sz="3600" dirty="0">
                <a:solidFill>
                  <a:srgbClr val="9FC3D0"/>
                </a:solidFill>
                <a:latin typeface="Alatsi" panose="020B0604020202020204" charset="0"/>
                <a:sym typeface="Alatsi"/>
              </a:rPr>
              <a:t>Latent Dirichlet Allocation (LDA) </a:t>
            </a:r>
            <a:r>
              <a:rPr lang="en-US" sz="3600" dirty="0">
                <a:solidFill>
                  <a:srgbClr val="000000"/>
                </a:solidFill>
                <a:latin typeface="Alatsi" panose="020B0604020202020204" charset="0"/>
                <a:sym typeface="Alatsi"/>
              </a:rPr>
              <a:t>is the most common topic model currently being used.</a:t>
            </a:r>
          </a:p>
          <a:p>
            <a:pPr>
              <a:lnSpc>
                <a:spcPts val="4322"/>
              </a:lnSpc>
            </a:pPr>
            <a:endParaRPr lang="en-US" sz="3600" dirty="0">
              <a:solidFill>
                <a:srgbClr val="000000"/>
              </a:solidFill>
              <a:latin typeface="Alatsi" panose="020B0604020202020204" charset="0"/>
              <a:sym typeface="Alatsi"/>
            </a:endParaRPr>
          </a:p>
          <a:p>
            <a:pPr>
              <a:lnSpc>
                <a:spcPts val="4322"/>
              </a:lnSpc>
            </a:pPr>
            <a:endParaRPr lang="en-US" sz="3600" dirty="0">
              <a:solidFill>
                <a:srgbClr val="000000"/>
              </a:solidFill>
              <a:latin typeface="Alatsi" panose="020B0604020202020204" charset="0"/>
              <a:sym typeface="Alatsi"/>
            </a:endParaRPr>
          </a:p>
          <a:p>
            <a:pPr>
              <a:lnSpc>
                <a:spcPts val="4322"/>
              </a:lnSpc>
            </a:pPr>
            <a:r>
              <a:rPr lang="en-US" sz="3600" dirty="0">
                <a:solidFill>
                  <a:srgbClr val="000000"/>
                </a:solidFill>
                <a:latin typeface="Alatsi" panose="020B0604020202020204" charset="0"/>
                <a:sym typeface="Alatsi"/>
              </a:rPr>
              <a:t>Latent Dirichlet Allocation is a </a:t>
            </a:r>
            <a:r>
              <a:rPr lang="en-US" sz="3600" dirty="0">
                <a:solidFill>
                  <a:srgbClr val="9FC3D0"/>
                </a:solidFill>
                <a:latin typeface="Alatsi" panose="020B0604020202020204" charset="0"/>
                <a:sym typeface="Alatsi"/>
              </a:rPr>
              <a:t>generative probabilistic model </a:t>
            </a:r>
            <a:r>
              <a:rPr lang="en-US" sz="3600" dirty="0">
                <a:solidFill>
                  <a:srgbClr val="000000"/>
                </a:solidFill>
                <a:latin typeface="Alatsi" panose="020B0604020202020204" charset="0"/>
                <a:sym typeface="Alatsi"/>
              </a:rPr>
              <a:t>in which each item of a collection is modelled as a finite mixture over an underlying set of concepts. Also, each of these concepts is modelled as distributions over words.</a:t>
            </a:r>
          </a:p>
        </p:txBody>
      </p:sp>
    </p:spTree>
    <p:extLst>
      <p:ext uri="{BB962C8B-B14F-4D97-AF65-F5344CB8AC3E}">
        <p14:creationId xmlns:p14="http://schemas.microsoft.com/office/powerpoint/2010/main" val="3363324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90B045-1255-B6A9-44E5-6DB2DA020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A27D14EE-0487-2BF1-F47C-A8A840467CBB}"/>
              </a:ext>
            </a:extLst>
          </p:cNvPr>
          <p:cNvSpPr txBox="1"/>
          <p:nvPr/>
        </p:nvSpPr>
        <p:spPr>
          <a:xfrm>
            <a:off x="1028700" y="436308"/>
            <a:ext cx="16230600" cy="1386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6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LATENT DIRICHLET ALLOCATION</a:t>
            </a: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4346472E-548D-045A-8C3E-B1409B64BE7B}"/>
              </a:ext>
            </a:extLst>
          </p:cNvPr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9085E255-A895-DE89-489D-C08AF1A5A902}"/>
                </a:ext>
              </a:extLst>
            </p:cNvPr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F0B58C45-D058-BC41-4CB0-1E27FA4B73B4}"/>
                </a:ext>
              </a:extLst>
            </p:cNvPr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301A7029-820E-BD0C-4BA5-72B94E880C2E}"/>
              </a:ext>
            </a:extLst>
          </p:cNvPr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IIST | 2025</a:t>
            </a: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DA0192ED-8FDD-C75D-00CA-7FAE020FD426}"/>
              </a:ext>
            </a:extLst>
          </p:cNvPr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>
            <a:extLst>
              <a:ext uri="{FF2B5EF4-FFF2-40B4-BE49-F238E27FC236}">
                <a16:creationId xmlns:a16="http://schemas.microsoft.com/office/drawing/2014/main" id="{68633E50-5DAD-58DC-C09B-BACC3BC37525}"/>
              </a:ext>
            </a:extLst>
          </p:cNvPr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AF58378A-3A6F-ADB2-652A-0FF9D92D6C7A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6" name="Group 26">
              <a:extLst>
                <a:ext uri="{FF2B5EF4-FFF2-40B4-BE49-F238E27FC236}">
                  <a16:creationId xmlns:a16="http://schemas.microsoft.com/office/drawing/2014/main" id="{39CF9EE9-FCD0-0114-95A3-C41ECA3EE6F1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06AC470C-2C1C-11CA-EA24-D4AB60DA1CE3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8" name="TextBox 28">
                <a:extLst>
                  <a:ext uri="{FF2B5EF4-FFF2-40B4-BE49-F238E27FC236}">
                    <a16:creationId xmlns:a16="http://schemas.microsoft.com/office/drawing/2014/main" id="{5517C427-31F9-666D-8764-40E9D1D37A6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7602D5DF-7364-FD7C-E54D-9757B529348A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sp>
        <p:nvSpPr>
          <p:cNvPr id="30" name="Freeform 30">
            <a:extLst>
              <a:ext uri="{FF2B5EF4-FFF2-40B4-BE49-F238E27FC236}">
                <a16:creationId xmlns:a16="http://schemas.microsoft.com/office/drawing/2014/main" id="{D2A5B6B0-10FF-1C5A-04E8-2CBB37A26C38}"/>
              </a:ext>
            </a:extLst>
          </p:cNvPr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56A60761-817C-5069-42FC-3BE6D2AC449C}"/>
              </a:ext>
            </a:extLst>
          </p:cNvPr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A2D61B-823A-1DD1-7E88-F380A8C5E87E}"/>
              </a:ext>
            </a:extLst>
          </p:cNvPr>
          <p:cNvSpPr txBox="1"/>
          <p:nvPr/>
        </p:nvSpPr>
        <p:spPr>
          <a:xfrm>
            <a:off x="1846462" y="2404555"/>
            <a:ext cx="14917537" cy="40649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rgbClr val="000000"/>
                </a:solidFill>
                <a:latin typeface="Alatsi" panose="020B0604020202020204" charset="0"/>
                <a:sym typeface="Alatsi"/>
              </a:rPr>
              <a:t>Topic Models, like LDA, work on the following </a:t>
            </a:r>
            <a:r>
              <a:rPr lang="en-US" sz="3600" dirty="0">
                <a:solidFill>
                  <a:srgbClr val="9FC3D0"/>
                </a:solidFill>
                <a:latin typeface="Alatsi" panose="020B0604020202020204" charset="0"/>
                <a:sym typeface="Alatsi"/>
              </a:rPr>
              <a:t>assumptions</a:t>
            </a:r>
            <a:r>
              <a:rPr lang="en-US" sz="3600" dirty="0">
                <a:solidFill>
                  <a:srgbClr val="000000"/>
                </a:solidFill>
                <a:latin typeface="Alatsi" panose="020B0604020202020204" charset="0"/>
                <a:sym typeface="Alatsi"/>
              </a:rPr>
              <a:t> :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3600" dirty="0">
                <a:solidFill>
                  <a:srgbClr val="000000"/>
                </a:solidFill>
                <a:latin typeface="Alatsi" panose="020B0604020202020204" charset="0"/>
                <a:sym typeface="Alatsi"/>
              </a:rPr>
              <a:t>Every </a:t>
            </a:r>
            <a:r>
              <a:rPr lang="en-US" sz="3600" dirty="0">
                <a:solidFill>
                  <a:schemeClr val="accent2"/>
                </a:solidFill>
                <a:latin typeface="Alatsi" panose="020B0604020202020204" charset="0"/>
                <a:sym typeface="Alatsi"/>
              </a:rPr>
              <a:t>document</a:t>
            </a:r>
            <a:r>
              <a:rPr lang="en-US" sz="3600" dirty="0">
                <a:solidFill>
                  <a:srgbClr val="000000"/>
                </a:solidFill>
                <a:latin typeface="Alatsi" panose="020B0604020202020204" charset="0"/>
                <a:sym typeface="Alatsi"/>
              </a:rPr>
              <a:t> is a mix of 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Alatsi" panose="020B0604020202020204" charset="0"/>
                <a:sym typeface="Alatsi"/>
              </a:rPr>
              <a:t>topics</a:t>
            </a:r>
            <a:r>
              <a:rPr lang="en-US" sz="3600" dirty="0">
                <a:solidFill>
                  <a:srgbClr val="000000"/>
                </a:solidFill>
                <a:latin typeface="Alatsi" panose="020B0604020202020204" charset="0"/>
                <a:sym typeface="Alatsi"/>
              </a:rPr>
              <a:t>.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3600" dirty="0">
                <a:solidFill>
                  <a:srgbClr val="000000"/>
                </a:solidFill>
                <a:latin typeface="Alatsi" panose="020B0604020202020204" charset="0"/>
                <a:sym typeface="Alatsi"/>
              </a:rPr>
              <a:t>Every </a:t>
            </a:r>
            <a:r>
              <a:rPr lang="en-US" sz="3600" dirty="0">
                <a:solidFill>
                  <a:schemeClr val="accent3">
                    <a:lumMod val="75000"/>
                  </a:schemeClr>
                </a:solidFill>
                <a:latin typeface="Alatsi" panose="020B0604020202020204" charset="0"/>
                <a:sym typeface="Alatsi"/>
              </a:rPr>
              <a:t>topic</a:t>
            </a:r>
            <a:r>
              <a:rPr lang="en-US" sz="3600" dirty="0">
                <a:solidFill>
                  <a:srgbClr val="000000"/>
                </a:solidFill>
                <a:latin typeface="Alatsi" panose="020B0604020202020204" charset="0"/>
                <a:sym typeface="Alatsi"/>
              </a:rPr>
              <a:t> is a mix of </a:t>
            </a:r>
            <a:r>
              <a:rPr lang="en-US" sz="3600" dirty="0">
                <a:solidFill>
                  <a:schemeClr val="accent5"/>
                </a:solidFill>
                <a:latin typeface="Alatsi" panose="020B0604020202020204" charset="0"/>
                <a:sym typeface="Alatsi"/>
              </a:rPr>
              <a:t>words</a:t>
            </a:r>
            <a:r>
              <a:rPr lang="en-US" sz="3600" dirty="0">
                <a:solidFill>
                  <a:srgbClr val="000000"/>
                </a:solidFill>
                <a:latin typeface="Alatsi" panose="020B0604020202020204" charset="0"/>
                <a:sym typeface="Alatsi"/>
              </a:rPr>
              <a:t>. </a:t>
            </a:r>
          </a:p>
          <a:p>
            <a:pPr marL="514350" indent="-514350">
              <a:lnSpc>
                <a:spcPct val="150000"/>
              </a:lnSpc>
              <a:buAutoNum type="arabicParenR"/>
            </a:pPr>
            <a:r>
              <a:rPr lang="en-US" sz="3600" dirty="0">
                <a:solidFill>
                  <a:srgbClr val="000000"/>
                </a:solidFill>
                <a:latin typeface="Alatsi" panose="020B0604020202020204" charset="0"/>
                <a:sym typeface="Alatsi"/>
              </a:rPr>
              <a:t>Bag of Words: The order of words in a document, as well as the order of documents, has no importance.</a:t>
            </a:r>
            <a:endParaRPr lang="en-IN" sz="3600" dirty="0">
              <a:solidFill>
                <a:srgbClr val="000000"/>
              </a:solidFill>
              <a:latin typeface="Cambria Math" panose="02040503050406030204" pitchFamily="18" charset="0"/>
              <a:sym typeface="Alatsi"/>
            </a:endParaRPr>
          </a:p>
        </p:txBody>
      </p:sp>
    </p:spTree>
    <p:extLst>
      <p:ext uri="{BB962C8B-B14F-4D97-AF65-F5344CB8AC3E}">
        <p14:creationId xmlns:p14="http://schemas.microsoft.com/office/powerpoint/2010/main" val="149361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97B6C-523D-CA24-76A8-75EDFF44F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1F87CF45-C2AD-9E74-83BD-3C1746BBEDD3}"/>
              </a:ext>
            </a:extLst>
          </p:cNvPr>
          <p:cNvSpPr txBox="1"/>
          <p:nvPr/>
        </p:nvSpPr>
        <p:spPr>
          <a:xfrm>
            <a:off x="1028700" y="436308"/>
            <a:ext cx="16230600" cy="1386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6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LATENT DIRICHLET ALLOCATION</a:t>
            </a: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E1290538-4F29-3453-63FC-A1F29545C9F8}"/>
              </a:ext>
            </a:extLst>
          </p:cNvPr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785F651-44B9-DACC-1E75-DC4A1D7B14DE}"/>
                </a:ext>
              </a:extLst>
            </p:cNvPr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69AED2C5-436D-45B3-F666-8B582AE070DE}"/>
                </a:ext>
              </a:extLst>
            </p:cNvPr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DCD23A31-001C-E825-3231-C1DF39475057}"/>
              </a:ext>
            </a:extLst>
          </p:cNvPr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IIST | 2025</a:t>
            </a: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724423D8-3304-D728-6EDA-BA67E1585319}"/>
              </a:ext>
            </a:extLst>
          </p:cNvPr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>
            <a:extLst>
              <a:ext uri="{FF2B5EF4-FFF2-40B4-BE49-F238E27FC236}">
                <a16:creationId xmlns:a16="http://schemas.microsoft.com/office/drawing/2014/main" id="{ADB21862-8DB6-9048-411C-B54C72334BF9}"/>
              </a:ext>
            </a:extLst>
          </p:cNvPr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B8C29E80-555F-937A-049D-8F432CFAE502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6" name="Group 26">
              <a:extLst>
                <a:ext uri="{FF2B5EF4-FFF2-40B4-BE49-F238E27FC236}">
                  <a16:creationId xmlns:a16="http://schemas.microsoft.com/office/drawing/2014/main" id="{41C80E91-5875-4405-53B4-F830B1099C78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3ED0E240-00E7-41A3-3EBD-31169A2FFE74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8" name="TextBox 28">
                <a:extLst>
                  <a:ext uri="{FF2B5EF4-FFF2-40B4-BE49-F238E27FC236}">
                    <a16:creationId xmlns:a16="http://schemas.microsoft.com/office/drawing/2014/main" id="{B0815C71-D142-4EEF-1A15-B7A4AD313C53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F9B1678E-F233-1FE8-278B-69AAEAB6D2A0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sp>
        <p:nvSpPr>
          <p:cNvPr id="30" name="Freeform 30">
            <a:extLst>
              <a:ext uri="{FF2B5EF4-FFF2-40B4-BE49-F238E27FC236}">
                <a16:creationId xmlns:a16="http://schemas.microsoft.com/office/drawing/2014/main" id="{B5E74262-600A-98AF-12F6-E6C3805E6242}"/>
              </a:ext>
            </a:extLst>
          </p:cNvPr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FF6D209B-C59B-E6DB-4B64-37AF4577F3D2}"/>
              </a:ext>
            </a:extLst>
          </p:cNvPr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7E297D-193F-8A17-4E54-3623D9E12A93}"/>
                  </a:ext>
                </a:extLst>
              </p:cNvPr>
              <p:cNvSpPr txBox="1"/>
              <p:nvPr/>
            </p:nvSpPr>
            <p:spPr>
              <a:xfrm>
                <a:off x="1846462" y="2404555"/>
                <a:ext cx="14917537" cy="4120872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endParaRPr lang="en-US" sz="3600" dirty="0">
                  <a:solidFill>
                    <a:srgbClr val="000000"/>
                  </a:solidFill>
                  <a:latin typeface="Alatsi" panose="020B0604020202020204" charset="0"/>
                  <a:sym typeface="Alatsi"/>
                </a:endParaRPr>
              </a:p>
              <a:p>
                <a:pPr marL="571500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000000"/>
                    </a:solidFill>
                    <a:latin typeface="Alatsi" panose="020B0604020202020204" charset="0"/>
                    <a:sym typeface="Alatsi"/>
                  </a:rPr>
                  <a:t> A </a:t>
                </a:r>
                <a:r>
                  <a:rPr lang="en-US" sz="3600" b="1" dirty="0">
                    <a:solidFill>
                      <a:srgbClr val="000000"/>
                    </a:solidFill>
                    <a:latin typeface="Alatsi" panose="020B0604020202020204" charset="0"/>
                    <a:sym typeface="Alatsi"/>
                  </a:rPr>
                  <a:t>word</a:t>
                </a:r>
                <a:r>
                  <a:rPr lang="en-US" sz="3600" dirty="0">
                    <a:solidFill>
                      <a:srgbClr val="000000"/>
                    </a:solidFill>
                    <a:latin typeface="Alatsi" panose="020B0604020202020204" charset="0"/>
                    <a:sym typeface="Alatsi"/>
                  </a:rPr>
                  <a:t> is the basic unit of discrete text data. Each word is an item of a vocabulary indexed as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3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dPr>
                      <m:e>
                        <m:r>
                          <a:rPr lang="en-I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1,2,3,…,</m:t>
                        </m:r>
                        <m:r>
                          <a:rPr lang="en-I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𝑉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rgbClr val="000000"/>
                    </a:solidFill>
                    <a:latin typeface="Alatsi" panose="020B0604020202020204" charset="0"/>
                    <a:sym typeface="Alatsi"/>
                  </a:rPr>
                  <a:t>.</a:t>
                </a:r>
              </a:p>
              <a:p>
                <a:pPr marL="571500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000000"/>
                    </a:solidFill>
                    <a:latin typeface="Alatsi" panose="020B0604020202020204" charset="0"/>
                    <a:sym typeface="Alatsi"/>
                  </a:rPr>
                  <a:t>A </a:t>
                </a:r>
                <a:r>
                  <a:rPr lang="en-US" sz="3600" b="1" dirty="0">
                    <a:solidFill>
                      <a:srgbClr val="000000"/>
                    </a:solidFill>
                    <a:latin typeface="Alatsi" panose="020B0604020202020204" charset="0"/>
                    <a:sym typeface="Alatsi"/>
                  </a:rPr>
                  <a:t>document</a:t>
                </a:r>
                <a:r>
                  <a:rPr lang="en-US" sz="3600" dirty="0">
                    <a:solidFill>
                      <a:srgbClr val="000000"/>
                    </a:solidFill>
                    <a:latin typeface="Alatsi" panose="020B0604020202020204" charset="0"/>
                    <a:sym typeface="Alatsi"/>
                  </a:rPr>
                  <a:t> is a sequence of N words denoted as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36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accPr>
                      <m:e>
                        <m:r>
                          <a:rPr lang="en-I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𝑤</m:t>
                        </m:r>
                      </m:e>
                    </m:acc>
                    <m:r>
                      <a:rPr lang="en-IN" sz="3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=</m:t>
                    </m:r>
                    <m:d>
                      <m:dPr>
                        <m:ctrlPr>
                          <a:rPr lang="en-I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𝑤</m:t>
                            </m:r>
                          </m:e>
                          <m:sub>
                            <m:r>
                              <a:rPr lang="en-I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1</m:t>
                            </m:r>
                          </m:sub>
                        </m:sSub>
                        <m:r>
                          <a:rPr lang="en-I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,</m:t>
                        </m:r>
                        <m:sSub>
                          <m:sSubPr>
                            <m:ctrlPr>
                              <a:rPr lang="en-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𝑤</m:t>
                            </m:r>
                          </m:e>
                          <m:sub>
                            <m:r>
                              <a:rPr lang="en-I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2</m:t>
                            </m:r>
                          </m:sub>
                        </m:sSub>
                        <m:r>
                          <a:rPr lang="en-IN" sz="3600" b="0" i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,…,</m:t>
                        </m:r>
                        <m:sSub>
                          <m:sSubPr>
                            <m:ctrlPr>
                              <a:rPr lang="en-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𝑤</m:t>
                            </m:r>
                          </m:e>
                          <m:sub>
                            <m:r>
                              <a:rPr lang="en-I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endParaRPr lang="en-US" sz="3600" dirty="0">
                  <a:solidFill>
                    <a:srgbClr val="000000"/>
                  </a:solidFill>
                  <a:latin typeface="Alatsi" panose="020B0604020202020204" charset="0"/>
                  <a:sym typeface="Alatsi"/>
                </a:endParaRPr>
              </a:p>
              <a:p>
                <a:pPr marL="571500" indent="-5715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3600" dirty="0">
                    <a:solidFill>
                      <a:srgbClr val="000000"/>
                    </a:solidFill>
                    <a:latin typeface="Alatsi" panose="020B0604020202020204" charset="0"/>
                    <a:sym typeface="Alatsi"/>
                  </a:rPr>
                  <a:t>A </a:t>
                </a:r>
                <a:r>
                  <a:rPr lang="en-US" sz="3600" b="1" dirty="0">
                    <a:solidFill>
                      <a:srgbClr val="000000"/>
                    </a:solidFill>
                    <a:latin typeface="Alatsi" panose="020B0604020202020204" charset="0"/>
                    <a:sym typeface="Alatsi"/>
                  </a:rPr>
                  <a:t>corpus</a:t>
                </a:r>
                <a:r>
                  <a:rPr lang="en-US" sz="3600" dirty="0">
                    <a:solidFill>
                      <a:srgbClr val="000000"/>
                    </a:solidFill>
                    <a:latin typeface="Alatsi" panose="020B0604020202020204" charset="0"/>
                    <a:sym typeface="Alatsi"/>
                  </a:rPr>
                  <a:t> is a collection of M documents denoted as </a:t>
                </a:r>
                <a14:m>
                  <m:oMath xmlns:m="http://schemas.openxmlformats.org/officeDocument/2006/math">
                    <m:r>
                      <a:rPr lang="en-IN" sz="3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𝐷</m:t>
                    </m:r>
                    <m:r>
                      <a:rPr lang="en-IN" sz="3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={</m:t>
                    </m:r>
                    <m:sSub>
                      <m:sSubPr>
                        <m:ctrlPr>
                          <a:rPr lang="en-I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accPr>
                          <m:e>
                            <m:r>
                              <a:rPr lang="en-I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I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1</m:t>
                        </m:r>
                      </m:sub>
                    </m:sSub>
                    <m:r>
                      <a:rPr lang="en-IN" sz="3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,</m:t>
                    </m:r>
                    <m:sSub>
                      <m:sSubPr>
                        <m:ctrlPr>
                          <a:rPr lang="en-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accPr>
                          <m:e>
                            <m:r>
                              <a:rPr lang="en-I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I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2</m:t>
                        </m:r>
                      </m:sub>
                    </m:sSub>
                    <m:r>
                      <a:rPr lang="en-IN" sz="3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,…,</m:t>
                    </m:r>
                    <m:sSub>
                      <m:sSubPr>
                        <m:ctrlPr>
                          <a:rPr lang="en-IN" sz="36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IN" sz="36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accPr>
                          <m:e>
                            <m:r>
                              <a:rPr lang="en-IN" sz="3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𝑤</m:t>
                            </m:r>
                          </m:e>
                        </m:acc>
                      </m:e>
                      <m:sub>
                        <m:r>
                          <a:rPr lang="en-IN" sz="36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𝑀</m:t>
                        </m:r>
                      </m:sub>
                    </m:sSub>
                    <m:r>
                      <a:rPr lang="en-IN" sz="36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}</m:t>
                    </m:r>
                  </m:oMath>
                </a14:m>
                <a:endParaRPr lang="en-IN" sz="3600" dirty="0">
                  <a:solidFill>
                    <a:srgbClr val="000000"/>
                  </a:solidFill>
                  <a:latin typeface="Cambria Math" panose="02040503050406030204" pitchFamily="18" charset="0"/>
                  <a:sym typeface="Alatsi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67E297D-193F-8A17-4E54-3623D9E12A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462" y="2404555"/>
                <a:ext cx="14917537" cy="4120872"/>
              </a:xfrm>
              <a:prstGeom prst="rect">
                <a:avLst/>
              </a:prstGeom>
              <a:blipFill>
                <a:blip r:embed="rId5"/>
                <a:stretch>
                  <a:fillRect l="-1757" b="-45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471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2BFD3-9397-3636-B8FB-DDC7172D3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D1A24383-8E44-BFE6-5AC6-D406BD1311CD}"/>
              </a:ext>
            </a:extLst>
          </p:cNvPr>
          <p:cNvSpPr txBox="1"/>
          <p:nvPr/>
        </p:nvSpPr>
        <p:spPr>
          <a:xfrm>
            <a:off x="1028700" y="436308"/>
            <a:ext cx="16230600" cy="1386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6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LATENT DIRICHLET ALLOCATION</a:t>
            </a: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58F20DA1-DEA3-A028-27B4-7108DC6E5B14}"/>
              </a:ext>
            </a:extLst>
          </p:cNvPr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BC841C86-908E-224C-C2CF-EE574337B650}"/>
                </a:ext>
              </a:extLst>
            </p:cNvPr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A07C27AC-088E-197F-C604-8883D659A2E3}"/>
                </a:ext>
              </a:extLst>
            </p:cNvPr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E8E50EFC-32FE-8B76-B75D-67047A50064D}"/>
              </a:ext>
            </a:extLst>
          </p:cNvPr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IIST | 2025</a:t>
            </a: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3A00EE6C-D0D5-AE4F-AAAB-3F8685ADD6DA}"/>
              </a:ext>
            </a:extLst>
          </p:cNvPr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>
            <a:extLst>
              <a:ext uri="{FF2B5EF4-FFF2-40B4-BE49-F238E27FC236}">
                <a16:creationId xmlns:a16="http://schemas.microsoft.com/office/drawing/2014/main" id="{B0811A39-234A-4D35-D026-4926F17E9CAD}"/>
              </a:ext>
            </a:extLst>
          </p:cNvPr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1B416BE1-84C3-AF1A-3BEE-EAB7A91D75C0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6" name="Group 26">
              <a:extLst>
                <a:ext uri="{FF2B5EF4-FFF2-40B4-BE49-F238E27FC236}">
                  <a16:creationId xmlns:a16="http://schemas.microsoft.com/office/drawing/2014/main" id="{F12C6302-D00B-295F-8968-8B9606112585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1E45F7FB-406C-9696-796D-147F1C21DB01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8" name="TextBox 28">
                <a:extLst>
                  <a:ext uri="{FF2B5EF4-FFF2-40B4-BE49-F238E27FC236}">
                    <a16:creationId xmlns:a16="http://schemas.microsoft.com/office/drawing/2014/main" id="{5F34FC3A-0577-E326-812A-66E9B617FB4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6AC4494C-1CAC-6D64-5C4C-8345A1784D3E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sp>
        <p:nvSpPr>
          <p:cNvPr id="30" name="Freeform 30">
            <a:extLst>
              <a:ext uri="{FF2B5EF4-FFF2-40B4-BE49-F238E27FC236}">
                <a16:creationId xmlns:a16="http://schemas.microsoft.com/office/drawing/2014/main" id="{67A0CABD-FB04-B1C3-045C-B317121D3250}"/>
              </a:ext>
            </a:extLst>
          </p:cNvPr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B3A6D3C3-94E2-9002-B465-75495071D1A2}"/>
              </a:ext>
            </a:extLst>
          </p:cNvPr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98453AD-9917-6438-1042-42F2002EB060}"/>
              </a:ext>
            </a:extLst>
          </p:cNvPr>
          <p:cNvGrpSpPr/>
          <p:nvPr/>
        </p:nvGrpSpPr>
        <p:grpSpPr>
          <a:xfrm>
            <a:off x="1904999" y="2476500"/>
            <a:ext cx="10210801" cy="5691623"/>
            <a:chOff x="3933830" y="2521445"/>
            <a:chExt cx="10210800" cy="5691623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57E1CFF9-9A61-FBFF-19B2-2F30D19A5E49}"/>
                </a:ext>
              </a:extLst>
            </p:cNvPr>
            <p:cNvSpPr/>
            <p:nvPr/>
          </p:nvSpPr>
          <p:spPr>
            <a:xfrm>
              <a:off x="3933830" y="2521445"/>
              <a:ext cx="10210800" cy="5691623"/>
            </a:xfrm>
            <a:prstGeom prst="roundRect">
              <a:avLst/>
            </a:prstGeom>
            <a:solidFill>
              <a:srgbClr val="E9C7C6"/>
            </a:solidFill>
            <a:ln>
              <a:solidFill>
                <a:srgbClr val="E9C7C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8FC58CC-56E4-41AB-4DF9-AC504863B4F9}"/>
                </a:ext>
              </a:extLst>
            </p:cNvPr>
            <p:cNvSpPr/>
            <p:nvPr/>
          </p:nvSpPr>
          <p:spPr>
            <a:xfrm>
              <a:off x="11377616" y="2880343"/>
              <a:ext cx="2233575" cy="2221579"/>
            </a:xfrm>
            <a:prstGeom prst="roundRect">
              <a:avLst/>
            </a:prstGeom>
            <a:solidFill>
              <a:srgbClr val="9FC3D0"/>
            </a:solidFill>
            <a:ln>
              <a:solidFill>
                <a:srgbClr val="9FC3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4A93817A-8D19-5905-F846-FBA9CC0F16FC}"/>
                </a:ext>
              </a:extLst>
            </p:cNvPr>
            <p:cNvSpPr/>
            <p:nvPr/>
          </p:nvSpPr>
          <p:spPr>
            <a:xfrm>
              <a:off x="6635795" y="5249980"/>
              <a:ext cx="7004005" cy="2606387"/>
            </a:xfrm>
            <a:prstGeom prst="roundRect">
              <a:avLst/>
            </a:prstGeom>
            <a:solidFill>
              <a:srgbClr val="9FC3D0"/>
            </a:solidFill>
            <a:ln>
              <a:solidFill>
                <a:srgbClr val="9FC3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D640759-EAC5-5566-B8D2-C389C58C5DE4}"/>
                </a:ext>
              </a:extLst>
            </p:cNvPr>
            <p:cNvSpPr/>
            <p:nvPr/>
          </p:nvSpPr>
          <p:spPr>
            <a:xfrm>
              <a:off x="6981839" y="5738835"/>
              <a:ext cx="1600200" cy="1600200"/>
            </a:xfrm>
            <a:prstGeom prst="ellipse">
              <a:avLst/>
            </a:prstGeom>
            <a:solidFill>
              <a:srgbClr val="F6F3EB"/>
            </a:solidFill>
            <a:ln>
              <a:solidFill>
                <a:srgbClr val="F6F3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65223B0-1CD6-9FEE-037D-D13B1270E128}"/>
                </a:ext>
              </a:extLst>
            </p:cNvPr>
            <p:cNvSpPr/>
            <p:nvPr/>
          </p:nvSpPr>
          <p:spPr>
            <a:xfrm>
              <a:off x="4619630" y="5748353"/>
              <a:ext cx="1600200" cy="1600200"/>
            </a:xfrm>
            <a:prstGeom prst="ellipse">
              <a:avLst/>
            </a:prstGeom>
            <a:solidFill>
              <a:srgbClr val="9FC3D0"/>
            </a:solidFill>
            <a:ln>
              <a:solidFill>
                <a:srgbClr val="9FC3D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endParaRPr lang="en-IN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1E92ADA-5EE6-0F41-9549-F219ABDA3A64}"/>
                </a:ext>
              </a:extLst>
            </p:cNvPr>
            <p:cNvCxnSpPr>
              <a:stCxn id="8" idx="6"/>
              <a:endCxn id="7" idx="2"/>
            </p:cNvCxnSpPr>
            <p:nvPr/>
          </p:nvCxnSpPr>
          <p:spPr>
            <a:xfrm flipV="1">
              <a:off x="6219830" y="6538935"/>
              <a:ext cx="762009" cy="95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C6FB1988-46CE-D98A-0005-6BD673585126}"/>
                </a:ext>
              </a:extLst>
            </p:cNvPr>
            <p:cNvSpPr/>
            <p:nvPr/>
          </p:nvSpPr>
          <p:spPr>
            <a:xfrm>
              <a:off x="9124966" y="5454602"/>
              <a:ext cx="4362434" cy="2221579"/>
            </a:xfrm>
            <a:prstGeom prst="roundRect">
              <a:avLst/>
            </a:prstGeom>
            <a:solidFill>
              <a:srgbClr val="F6F3EB"/>
            </a:solidFill>
            <a:ln>
              <a:solidFill>
                <a:srgbClr val="F6F3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EE9580A-7ACD-22AE-9C43-FF4512B1F0B7}"/>
                </a:ext>
              </a:extLst>
            </p:cNvPr>
            <p:cNvSpPr/>
            <p:nvPr/>
          </p:nvSpPr>
          <p:spPr>
            <a:xfrm>
              <a:off x="9348794" y="5748360"/>
              <a:ext cx="1600200" cy="1600200"/>
            </a:xfrm>
            <a:prstGeom prst="ellipse">
              <a:avLst/>
            </a:prstGeom>
            <a:solidFill>
              <a:srgbClr val="E9C7C6"/>
            </a:solidFill>
            <a:ln>
              <a:solidFill>
                <a:srgbClr val="E9C7C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186CA89-5DB5-463B-ED98-CF3AA483891A}"/>
                </a:ext>
              </a:extLst>
            </p:cNvPr>
            <p:cNvCxnSpPr>
              <a:cxnSpLocks/>
              <a:endCxn id="13" idx="2"/>
            </p:cNvCxnSpPr>
            <p:nvPr/>
          </p:nvCxnSpPr>
          <p:spPr>
            <a:xfrm flipV="1">
              <a:off x="8586785" y="6548460"/>
              <a:ext cx="762009" cy="95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C017F4C-BC3C-29B8-8895-8656F9C91C98}"/>
                </a:ext>
              </a:extLst>
            </p:cNvPr>
            <p:cNvSpPr/>
            <p:nvPr/>
          </p:nvSpPr>
          <p:spPr>
            <a:xfrm rot="5400000">
              <a:off x="11701457" y="5746646"/>
              <a:ext cx="1600200" cy="1600200"/>
            </a:xfrm>
            <a:prstGeom prst="ellipse">
              <a:avLst/>
            </a:prstGeom>
            <a:solidFill>
              <a:srgbClr val="E9C7C6"/>
            </a:solidFill>
            <a:ln>
              <a:solidFill>
                <a:srgbClr val="E9C7C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83A3C1-3E7F-7D2C-1751-797F6FEEFF6D}"/>
                </a:ext>
              </a:extLst>
            </p:cNvPr>
            <p:cNvSpPr/>
            <p:nvPr/>
          </p:nvSpPr>
          <p:spPr>
            <a:xfrm rot="5400000">
              <a:off x="11691939" y="3141541"/>
              <a:ext cx="1600200" cy="1600200"/>
            </a:xfrm>
            <a:prstGeom prst="ellipse">
              <a:avLst/>
            </a:prstGeom>
            <a:solidFill>
              <a:srgbClr val="F6F3EB"/>
            </a:solidFill>
            <a:ln>
              <a:solidFill>
                <a:srgbClr val="F6F3E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EFB02A6-A40B-5835-1A04-8B6683C98647}"/>
                </a:ext>
              </a:extLst>
            </p:cNvPr>
            <p:cNvCxnSpPr>
              <a:cxnSpLocks/>
              <a:stCxn id="17" idx="6"/>
              <a:endCxn id="16" idx="2"/>
            </p:cNvCxnSpPr>
            <p:nvPr/>
          </p:nvCxnSpPr>
          <p:spPr>
            <a:xfrm>
              <a:off x="12492039" y="4741741"/>
              <a:ext cx="9518" cy="10049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08547E3F-A17D-16DF-1597-689953ABA8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944221" y="6524626"/>
              <a:ext cx="762009" cy="954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5411534-2FBF-9C60-1C62-58C257619A14}"/>
                </a:ext>
              </a:extLst>
            </p:cNvPr>
            <p:cNvGrpSpPr/>
            <p:nvPr/>
          </p:nvGrpSpPr>
          <p:grpSpPr>
            <a:xfrm>
              <a:off x="9323980" y="3139161"/>
              <a:ext cx="2362209" cy="1600200"/>
              <a:chOff x="8724908" y="3024188"/>
              <a:chExt cx="2362209" cy="1600200"/>
            </a:xfrm>
            <a:solidFill>
              <a:srgbClr val="9FC3D0"/>
            </a:solidFill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3634A8E-356E-B805-A10F-D717BE7D9C70}"/>
                  </a:ext>
                </a:extLst>
              </p:cNvPr>
              <p:cNvSpPr/>
              <p:nvPr/>
            </p:nvSpPr>
            <p:spPr>
              <a:xfrm>
                <a:off x="8724908" y="3024188"/>
                <a:ext cx="1600200" cy="1600200"/>
              </a:xfrm>
              <a:prstGeom prst="ellipse">
                <a:avLst/>
              </a:prstGeom>
              <a:grpFill/>
              <a:ln>
                <a:solidFill>
                  <a:srgbClr val="9FC3D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79A5D488-BF78-7FCB-5D6E-AE3906BF404C}"/>
                  </a:ext>
                </a:extLst>
              </p:cNvPr>
              <p:cNvCxnSpPr>
                <a:cxnSpLocks/>
                <a:stCxn id="39" idx="6"/>
              </p:cNvCxnSpPr>
              <p:nvPr/>
            </p:nvCxnSpPr>
            <p:spPr>
              <a:xfrm flipV="1">
                <a:off x="10325108" y="3814770"/>
                <a:ext cx="762009" cy="95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338D4A3-C048-2291-E56A-DF9C7E243B75}"/>
                </a:ext>
              </a:extLst>
            </p:cNvPr>
            <p:cNvSpPr txBox="1"/>
            <p:nvPr/>
          </p:nvSpPr>
          <p:spPr>
            <a:xfrm>
              <a:off x="7046802" y="5832374"/>
              <a:ext cx="1411398" cy="1411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C40F450-A742-5C83-90A7-806977244444}"/>
                </a:ext>
              </a:extLst>
            </p:cNvPr>
            <p:cNvSpPr txBox="1"/>
            <p:nvPr/>
          </p:nvSpPr>
          <p:spPr>
            <a:xfrm>
              <a:off x="9448800" y="5832374"/>
              <a:ext cx="1411398" cy="14113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en-IN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1DD40ED-8C4D-B453-18FD-BFA572EC5C07}"/>
                    </a:ext>
                  </a:extLst>
                </p:cNvPr>
                <p:cNvSpPr txBox="1"/>
                <p:nvPr/>
              </p:nvSpPr>
              <p:spPr>
                <a:xfrm>
                  <a:off x="7397795" y="5881515"/>
                  <a:ext cx="106040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7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7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IN" sz="7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sub>
                        </m:sSub>
                      </m:oMath>
                    </m:oMathPara>
                  </a14:m>
                  <a:endParaRPr lang="en-IN" sz="88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1DD40ED-8C4D-B453-18FD-BFA572EC5C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7795" y="5881515"/>
                  <a:ext cx="1060405" cy="1200329"/>
                </a:xfrm>
                <a:prstGeom prst="rect">
                  <a:avLst/>
                </a:prstGeom>
                <a:blipFill>
                  <a:blip r:embed="rId5"/>
                  <a:stretch>
                    <a:fillRect l="-11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CC8BF91-E7C9-9C5F-04D6-4CE072A08B17}"/>
                    </a:ext>
                  </a:extLst>
                </p:cNvPr>
                <p:cNvSpPr txBox="1"/>
                <p:nvPr/>
              </p:nvSpPr>
              <p:spPr>
                <a:xfrm>
                  <a:off x="9759995" y="5862644"/>
                  <a:ext cx="106040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7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7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IN" sz="7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IN" sz="88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7CC8BF91-E7C9-9C5F-04D6-4CE072A08B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9995" y="5862644"/>
                  <a:ext cx="1060405" cy="1200329"/>
                </a:xfrm>
                <a:prstGeom prst="rect">
                  <a:avLst/>
                </a:prstGeom>
                <a:blipFill>
                  <a:blip r:embed="rId6"/>
                  <a:stretch>
                    <a:fillRect l="-114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7D990F9-E008-5335-FA8A-D74A0FDFB7AA}"/>
                    </a:ext>
                  </a:extLst>
                </p:cNvPr>
                <p:cNvSpPr txBox="1"/>
                <p:nvPr/>
              </p:nvSpPr>
              <p:spPr>
                <a:xfrm>
                  <a:off x="12122195" y="5862644"/>
                  <a:ext cx="106040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7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7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IN" sz="7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IN" sz="8800" dirty="0"/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27D990F9-E008-5335-FA8A-D74A0FDFB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22195" y="5862644"/>
                  <a:ext cx="1060405" cy="1200329"/>
                </a:xfrm>
                <a:prstGeom prst="rect">
                  <a:avLst/>
                </a:prstGeom>
                <a:blipFill>
                  <a:blip r:embed="rId7"/>
                  <a:stretch>
                    <a:fillRect l="-977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6E8BAF8-972A-BBB3-6548-B04A96BCF90E}"/>
                    </a:ext>
                  </a:extLst>
                </p:cNvPr>
                <p:cNvSpPr txBox="1"/>
                <p:nvPr/>
              </p:nvSpPr>
              <p:spPr>
                <a:xfrm>
                  <a:off x="12045995" y="3181348"/>
                  <a:ext cx="1060405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IN" sz="7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7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IN" sz="7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IN" sz="88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6E8BAF8-972A-BBB3-6548-B04A96BCF9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5995" y="3181348"/>
                  <a:ext cx="1060405" cy="120032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DE878E4-BC35-8B41-E1D5-F789406A5DDE}"/>
                    </a:ext>
                  </a:extLst>
                </p:cNvPr>
                <p:cNvSpPr txBox="1"/>
                <p:nvPr/>
              </p:nvSpPr>
              <p:spPr>
                <a:xfrm>
                  <a:off x="9759995" y="3182598"/>
                  <a:ext cx="1060405" cy="1446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8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IN" sz="8800" dirty="0"/>
                </a:p>
              </p:txBody>
            </p:sp>
          </mc:Choice>
          <mc:Fallback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EDE878E4-BC35-8B41-E1D5-F789406A5D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59995" y="3182598"/>
                  <a:ext cx="1060405" cy="144655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CE8AF1C-E215-9160-D8AB-5800811F9CAA}"/>
                    </a:ext>
                  </a:extLst>
                </p:cNvPr>
                <p:cNvSpPr txBox="1"/>
                <p:nvPr/>
              </p:nvSpPr>
              <p:spPr>
                <a:xfrm>
                  <a:off x="5035595" y="5710244"/>
                  <a:ext cx="1060405" cy="144655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8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IN" sz="8800" dirty="0"/>
                </a:p>
              </p:txBody>
            </p:sp>
          </mc:Choice>
          <mc:Fallback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CE8AF1C-E215-9160-D8AB-5800811F9C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35595" y="5710244"/>
                  <a:ext cx="1060405" cy="144655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2E8F77-3E92-732F-FCB7-11EE3850322C}"/>
                </a:ext>
              </a:extLst>
            </p:cNvPr>
            <p:cNvSpPr txBox="1"/>
            <p:nvPr/>
          </p:nvSpPr>
          <p:spPr>
            <a:xfrm>
              <a:off x="9182118" y="7083786"/>
              <a:ext cx="803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latin typeface="Alatsi" panose="020B0604020202020204" charset="0"/>
                </a:rPr>
                <a:t>N</a:t>
              </a:r>
              <a:endParaRPr lang="en-IN" dirty="0">
                <a:latin typeface="Alatsi" panose="020B0604020202020204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2885510B-D4A9-3A13-1A80-A33407D63632}"/>
                </a:ext>
              </a:extLst>
            </p:cNvPr>
            <p:cNvSpPr txBox="1"/>
            <p:nvPr/>
          </p:nvSpPr>
          <p:spPr>
            <a:xfrm>
              <a:off x="6696066" y="7261118"/>
              <a:ext cx="803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latin typeface="Alatsi" panose="020B0604020202020204" charset="0"/>
                </a:rPr>
                <a:t>M</a:t>
              </a:r>
              <a:endParaRPr lang="en-IN" dirty="0">
                <a:latin typeface="Alatsi" panose="020B060402020202020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4D1D3FF-2CD0-BFD2-5580-6334A3C3AEFF}"/>
                </a:ext>
              </a:extLst>
            </p:cNvPr>
            <p:cNvSpPr txBox="1"/>
            <p:nvPr/>
          </p:nvSpPr>
          <p:spPr>
            <a:xfrm>
              <a:off x="11391913" y="4478684"/>
              <a:ext cx="8035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3600" dirty="0">
                  <a:latin typeface="Alatsi" panose="020B0604020202020204" charset="0"/>
                </a:rPr>
                <a:t>K</a:t>
              </a:r>
              <a:endParaRPr lang="en-IN" dirty="0">
                <a:latin typeface="Alatsi" panose="020B060402020202020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FAC8E9-9FD3-850B-4EEA-14238CE795E1}"/>
                  </a:ext>
                </a:extLst>
              </p:cNvPr>
              <p:cNvSpPr txBox="1"/>
              <p:nvPr/>
            </p:nvSpPr>
            <p:spPr>
              <a:xfrm>
                <a:off x="12198440" y="2404555"/>
                <a:ext cx="5191137" cy="590931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571500" indent="-571500">
                  <a:buFont typeface="Arial" panose="020B0604020202020204" pitchFamily="34" charset="0"/>
                  <a:buChar char="•"/>
                  <a:defRPr/>
                </a:pPr>
                <a:r>
                  <a:rPr lang="en-IN" sz="3200" dirty="0">
                    <a:latin typeface="Alatsi" panose="020B0604020202020204" charset="0"/>
                  </a:rPr>
                  <a:t>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3200" dirty="0">
                    <a:latin typeface="Alatsi" panose="020B0604020202020204" charset="0"/>
                  </a:rPr>
                  <a:t>’ denotes document topic distribution. It is a vector of dimension (1xk)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IN" sz="3200" dirty="0">
                    <a:latin typeface="Alatsi" panose="020B0604020202020204" charset="0"/>
                  </a:rPr>
                  <a:t>‘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3200" dirty="0">
                    <a:latin typeface="Alatsi" panose="020B0604020202020204" charset="0"/>
                  </a:rPr>
                  <a:t>’ denotes topic word distribution matrix. It is a matrix of dimension (</a:t>
                </a:r>
                <a:r>
                  <a:rPr lang="en-IN" sz="3200" dirty="0" err="1">
                    <a:latin typeface="Alatsi" panose="020B0604020202020204" charset="0"/>
                  </a:rPr>
                  <a:t>kxN</a:t>
                </a:r>
                <a:r>
                  <a:rPr lang="en-IN" sz="3200" dirty="0">
                    <a:latin typeface="Alatsi" panose="020B0604020202020204" charset="0"/>
                  </a:rPr>
                  <a:t>).</a:t>
                </a:r>
              </a:p>
              <a:p>
                <a:pPr marL="571500" lvl="0" indent="-571500"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I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sz="3200" dirty="0">
                    <a:latin typeface="Alatsi" panose="020B060402020202020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IN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sz="3200" dirty="0">
                    <a:latin typeface="Alatsi" panose="020B0604020202020204" charset="0"/>
                  </a:rPr>
                  <a:t> denote Dirichlet priors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32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Dir</m:t>
                    </m:r>
                    <m:r>
                      <a:rPr lang="en-IN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IN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IN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200" dirty="0">
                    <a:latin typeface="Alatsi" panose="020B0604020202020204" charset="0"/>
                  </a:rPr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32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Dir</m:t>
                    </m:r>
                    <m:d>
                      <m:dPr>
                        <m:ctrlPr>
                          <a:rPr lang="en-IN" sz="3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3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d>
                  </m:oMath>
                </a14:m>
                <a:r>
                  <a:rPr lang="en-IN" sz="3200" dirty="0">
                    <a:latin typeface="Alatsi" panose="020B0604020202020204" charset="0"/>
                  </a:rPr>
                  <a:t> from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IN" sz="3200" dirty="0">
                    <a:latin typeface="Alatsi" panose="020B060402020202020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IN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IN" sz="3200" dirty="0">
                    <a:latin typeface="Alatsi" panose="020B0604020202020204" charset="0"/>
                  </a:rPr>
                  <a:t> are sampled respectively.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lang="en-IN" sz="3200" dirty="0">
                  <a:latin typeface="Alatsi" panose="020B0604020202020204" charset="0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8FAC8E9-9FD3-850B-4EEA-14238CE79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8440" y="2404555"/>
                <a:ext cx="5191137" cy="5909310"/>
              </a:xfrm>
              <a:prstGeom prst="rect">
                <a:avLst/>
              </a:prstGeom>
              <a:blipFill>
                <a:blip r:embed="rId11"/>
                <a:stretch>
                  <a:fillRect l="-4460" t="-1959" r="-316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1718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ED453-FD58-09C2-8824-5E69559ABC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7CCE680-A05C-5F1F-DEE8-F48AD3846D60}"/>
              </a:ext>
            </a:extLst>
          </p:cNvPr>
          <p:cNvSpPr txBox="1"/>
          <p:nvPr/>
        </p:nvSpPr>
        <p:spPr>
          <a:xfrm>
            <a:off x="1028700" y="436308"/>
            <a:ext cx="16230600" cy="1386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6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LATENT DIRICHLET ALLOCATION</a:t>
            </a: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EA2C7F25-E30A-00B5-31E7-A929E8EC8DC6}"/>
              </a:ext>
            </a:extLst>
          </p:cNvPr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73BF6E1A-90B2-AF3E-F731-961A95130CA5}"/>
                </a:ext>
              </a:extLst>
            </p:cNvPr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39EED565-01C6-E7D6-2E23-23F07889D10B}"/>
                </a:ext>
              </a:extLst>
            </p:cNvPr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0E0E5624-143A-8782-B19B-2FEF9B88EA84}"/>
              </a:ext>
            </a:extLst>
          </p:cNvPr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IIST | 2025</a:t>
            </a: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82F09C28-174D-3313-B331-521818869C78}"/>
              </a:ext>
            </a:extLst>
          </p:cNvPr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>
            <a:extLst>
              <a:ext uri="{FF2B5EF4-FFF2-40B4-BE49-F238E27FC236}">
                <a16:creationId xmlns:a16="http://schemas.microsoft.com/office/drawing/2014/main" id="{05490DF6-E285-4061-759B-9DB80D86F472}"/>
              </a:ext>
            </a:extLst>
          </p:cNvPr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C762D767-62C4-8F87-B952-23CD345E0E0D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6" name="Group 26">
              <a:extLst>
                <a:ext uri="{FF2B5EF4-FFF2-40B4-BE49-F238E27FC236}">
                  <a16:creationId xmlns:a16="http://schemas.microsoft.com/office/drawing/2014/main" id="{4A99090F-1F3B-96D3-C0F9-878E46F8FFE2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DB2709C8-493C-56E4-E205-A63947D6E2BC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8" name="TextBox 28">
                <a:extLst>
                  <a:ext uri="{FF2B5EF4-FFF2-40B4-BE49-F238E27FC236}">
                    <a16:creationId xmlns:a16="http://schemas.microsoft.com/office/drawing/2014/main" id="{2E83F0C8-6B49-2850-F69E-4A764628C54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FB032AA3-D120-AE6C-BAB3-9D8DEF8A29B0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sp>
        <p:nvSpPr>
          <p:cNvPr id="30" name="Freeform 30">
            <a:extLst>
              <a:ext uri="{FF2B5EF4-FFF2-40B4-BE49-F238E27FC236}">
                <a16:creationId xmlns:a16="http://schemas.microsoft.com/office/drawing/2014/main" id="{ADAEB5C4-11AC-8D84-728F-4F7E04CDBF63}"/>
              </a:ext>
            </a:extLst>
          </p:cNvPr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39985C77-AA81-48A2-BF56-08FF8B84C477}"/>
              </a:ext>
            </a:extLst>
          </p:cNvPr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7346FF-2153-9BA3-C0D1-1B17B3FB0771}"/>
                  </a:ext>
                </a:extLst>
              </p:cNvPr>
              <p:cNvSpPr txBox="1"/>
              <p:nvPr/>
            </p:nvSpPr>
            <p:spPr>
              <a:xfrm>
                <a:off x="1846462" y="2404555"/>
                <a:ext cx="14917537" cy="3388620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dirty="0">
                    <a:solidFill>
                      <a:srgbClr val="000000"/>
                    </a:solidFill>
                    <a:latin typeface="Alatsi" panose="020B0604020202020204" charset="0"/>
                    <a:sym typeface="Alatsi"/>
                  </a:rPr>
                  <a:t>Total Probability of LDA model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latsi"/>
                        </a:rPr>
                        <m:t>𝑝</m:t>
                      </m:r>
                      <m:d>
                        <m:dPr>
                          <m:ctrlP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IN" sz="3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accPr>
                            <m:e>
                              <m:r>
                                <a:rPr lang="en-IN" sz="3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𝑤</m:t>
                              </m:r>
                            </m:e>
                          </m:acc>
                          <m: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IN" sz="3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accPr>
                            <m:e>
                              <m:r>
                                <a:rPr lang="en-IN" sz="3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𝑧</m:t>
                              </m:r>
                            </m:e>
                          </m:acc>
                          <m: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,</m:t>
                          </m:r>
                          <m:acc>
                            <m:accPr>
                              <m:chr m:val="̅"/>
                              <m:ctrlPr>
                                <a:rPr lang="en-IN" sz="3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accPr>
                            <m:e>
                              <m:r>
                                <a:rPr lang="en-IN" sz="3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latsi"/>
                                </a:rPr>
                                <m:t>𝜃</m:t>
                              </m:r>
                            </m:e>
                          </m:acc>
                          <m: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,</m:t>
                          </m:r>
                          <m:sSub>
                            <m:sSubPr>
                              <m:ctrlPr>
                                <a:rPr lang="en-IN" sz="3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latsi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IN" sz="3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𝑘</m:t>
                              </m:r>
                            </m:sub>
                          </m:sSub>
                          <m: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|</m:t>
                          </m:r>
                          <m: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latsi"/>
                            </a:rPr>
                            <m:t>𝛼</m:t>
                          </m:r>
                          <m: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latsi"/>
                            </a:rPr>
                            <m:t>,</m:t>
                          </m:r>
                          <m: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latsi"/>
                            </a:rPr>
                            <m:t>𝛽</m:t>
                          </m:r>
                          <m:r>
                            <a:rPr lang="en-IN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 </m:t>
                          </m:r>
                        </m:e>
                      </m:d>
                      <m:r>
                        <a:rPr lang="en-IN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latsi"/>
                        </a:rPr>
                        <m:t>=</m:t>
                      </m:r>
                      <m:nary>
                        <m:naryPr>
                          <m:chr m:val="∏"/>
                          <m:limLoc m:val="subSup"/>
                          <m:ctrlP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𝑖</m:t>
                          </m:r>
                          <m: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𝑘</m:t>
                          </m:r>
                        </m:sup>
                        <m:e>
                          <m:r>
                            <a:rPr lang="en-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latsi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latsi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IN" sz="3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|</m:t>
                              </m:r>
                              <m:r>
                                <a:rPr lang="en-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latsi"/>
                                </a:rPr>
                                <m:t>𝛽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∏"/>
                          <m:limLoc m:val="subSup"/>
                          <m:ctrlPr>
                            <a:rPr lang="en-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𝑑</m:t>
                          </m:r>
                          <m: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𝑀</m:t>
                          </m:r>
                        </m:sup>
                        <m:e>
                          <m:r>
                            <a:rPr lang="en-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3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latsi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𝑑</m:t>
                                  </m:r>
                                </m:sub>
                              </m:sSub>
                              <m:r>
                                <a:rPr lang="en-IN" sz="3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|</m:t>
                              </m:r>
                              <m:r>
                                <a:rPr lang="en-IN" sz="3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latsi"/>
                                </a:rPr>
                                <m:t>𝛼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∏"/>
                          <m:limLoc m:val="subSup"/>
                          <m:ctrlP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𝑛</m:t>
                          </m:r>
                          <m: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=1</m:t>
                          </m:r>
                        </m:sub>
                        <m:sup>
                          <m: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𝑁</m:t>
                          </m:r>
                        </m:sup>
                        <m:e>
                          <m:r>
                            <a:rPr lang="en-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IN" sz="3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𝑑</m:t>
                                  </m:r>
                                  <m:r>
                                    <a:rPr lang="en-IN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,</m:t>
                                  </m:r>
                                  <m:r>
                                    <a:rPr lang="en-IN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IN" sz="3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IN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latsi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IN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  <m:r>
                        <a:rPr lang="en-IN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latsi"/>
                        </a:rPr>
                        <m:t>𝑝</m:t>
                      </m:r>
                      <m:d>
                        <m:dPr>
                          <m:ctrlPr>
                            <a:rPr lang="en-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bPr>
                            <m:e>
                              <m:r>
                                <a:rPr lang="en-IN" sz="3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𝑑</m:t>
                              </m:r>
                              <m:r>
                                <a:rPr lang="en-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,</m:t>
                              </m:r>
                              <m:r>
                                <a:rPr lang="en-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|</m:t>
                          </m:r>
                          <m:sSub>
                            <m:sSubPr>
                              <m:ctrlPr>
                                <a:rPr lang="en-IN" sz="3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bPr>
                            <m:e>
                              <m:r>
                                <a:rPr lang="en-IN" sz="36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latsi"/>
                                </a:rPr>
                                <m:t>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sz="36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𝑑</m:t>
                                  </m:r>
                                  <m:r>
                                    <a:rPr lang="en-IN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,</m:t>
                                  </m:r>
                                  <m:r>
                                    <a:rPr lang="en-IN" sz="36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IN" sz="3600" dirty="0">
                  <a:solidFill>
                    <a:srgbClr val="000000"/>
                  </a:solidFill>
                  <a:latin typeface="Cambria Math" panose="02040503050406030204" pitchFamily="18" charset="0"/>
                  <a:sym typeface="Alatsi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27346FF-2153-9BA3-C0D1-1B17B3FB0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6462" y="2404555"/>
                <a:ext cx="14917537" cy="3388620"/>
              </a:xfrm>
              <a:prstGeom prst="rect">
                <a:avLst/>
              </a:prstGeom>
              <a:blipFill>
                <a:blip r:embed="rId5"/>
                <a:stretch>
                  <a:fillRect l="-188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AEDB9B-607E-513D-82FF-B6A8D654A0D5}"/>
                  </a:ext>
                </a:extLst>
              </p:cNvPr>
              <p:cNvSpPr txBox="1"/>
              <p:nvPr/>
            </p:nvSpPr>
            <p:spPr>
              <a:xfrm>
                <a:off x="1828800" y="5971677"/>
                <a:ext cx="14917537" cy="306539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3600" dirty="0">
                    <a:solidFill>
                      <a:srgbClr val="000000"/>
                    </a:solidFill>
                    <a:latin typeface="Alatsi" panose="020B0604020202020204" charset="0"/>
                    <a:sym typeface="Alatsi"/>
                  </a:rPr>
                  <a:t>Total Probability for observed corpus 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latsi"/>
                        </a:rPr>
                        <m:t>𝑝</m:t>
                      </m:r>
                      <m:d>
                        <m:dPr>
                          <m:ctrlP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dPr>
                        <m:e>
                          <m:acc>
                            <m:accPr>
                              <m:chr m:val="̅"/>
                              <m:ctrlPr>
                                <a:rPr lang="en-IN" sz="3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accPr>
                            <m:e>
                              <m:r>
                                <a:rPr lang="en-IN" sz="36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𝑤</m:t>
                              </m:r>
                            </m:e>
                          </m:acc>
                          <m: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|</m:t>
                          </m:r>
                          <m: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latsi"/>
                            </a:rPr>
                            <m:t>𝛼</m:t>
                          </m:r>
                          <m: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latsi"/>
                            </a:rPr>
                            <m:t>,</m:t>
                          </m:r>
                          <m: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latsi"/>
                            </a:rPr>
                            <m:t>𝛽</m:t>
                          </m:r>
                          <m:r>
                            <a:rPr lang="en-IN" sz="36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 </m:t>
                          </m:r>
                        </m:e>
                      </m:d>
                      <m:r>
                        <a:rPr lang="en-IN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latsi"/>
                        </a:rPr>
                        <m:t>=</m:t>
                      </m:r>
                      <m:nary>
                        <m:naryPr>
                          <m:ctrlP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bPr>
                            <m:e>
                              <m:r>
                                <a:rPr lang="en-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latsi"/>
                                </a:rPr>
                                <m:t>𝜏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IN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IN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𝑑</m:t>
                                  </m:r>
                                  <m:r>
                                    <a:rPr lang="en-IN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,</m:t>
                                  </m:r>
                                  <m:r>
                                    <a:rPr lang="en-IN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𝑛</m:t>
                                  </m:r>
                                </m:sub>
                              </m:sSub>
                            </m:sub>
                          </m:sSub>
                        </m:sub>
                        <m:sup/>
                        <m:e>
                          <m:nary>
                            <m:naryPr>
                              <m:ctrlPr>
                                <a:rPr lang="en-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IN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IN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latsi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IN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𝑑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IN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IN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𝑧</m:t>
                                  </m:r>
                                </m:sub>
                                <m:sup/>
                                <m:e>
                                  <m:r>
                                    <a:rPr lang="en-IN" sz="36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𝑝</m:t>
                                  </m:r>
                                  <m:d>
                                    <m:dPr>
                                      <m:ctrlPr>
                                        <a:rPr lang="en-IN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</m:ctrlPr>
                                    </m:dPr>
                                    <m:e>
                                      <m:acc>
                                        <m:accPr>
                                          <m:chr m:val="̅"/>
                                          <m:ctrlPr>
                                            <a:rPr lang="en-IN" sz="3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Alatsi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3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Alatsi"/>
                                            </a:rPr>
                                            <m:t>𝑤</m:t>
                                          </m:r>
                                        </m:e>
                                      </m:acc>
                                      <m:r>
                                        <a:rPr lang="en-IN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N" sz="3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Alatsi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3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Alatsi"/>
                                            </a:rPr>
                                            <m:t>𝑧</m:t>
                                          </m:r>
                                        </m:e>
                                      </m:acc>
                                      <m:r>
                                        <a:rPr lang="en-IN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,</m:t>
                                      </m:r>
                                      <m:acc>
                                        <m:accPr>
                                          <m:chr m:val="̅"/>
                                          <m:ctrlPr>
                                            <a:rPr lang="en-IN" sz="3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Alatsi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IN" sz="3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Alatsi"/>
                                            </a:rPr>
                                            <m:t>𝜃</m:t>
                                          </m:r>
                                        </m:e>
                                      </m:acc>
                                      <m:r>
                                        <a:rPr lang="en-IN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IN" sz="3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Alatsi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IN" sz="3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sym typeface="Alatsi"/>
                                            </a:rPr>
                                            <m:t>𝜏</m:t>
                                          </m:r>
                                        </m:e>
                                        <m:sub>
                                          <m:r>
                                            <a:rPr lang="en-IN" sz="36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Alatsi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  <m:r>
                                        <a:rPr lang="en-IN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|</m:t>
                                      </m:r>
                                      <m:r>
                                        <a:rPr lang="en-IN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latsi"/>
                                        </a:rPr>
                                        <m:t>𝛼</m:t>
                                      </m:r>
                                      <m:r>
                                        <a:rPr lang="en-IN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latsi"/>
                                        </a:rPr>
                                        <m:t>,</m:t>
                                      </m:r>
                                      <m:r>
                                        <a:rPr lang="en-IN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sym typeface="Alatsi"/>
                                        </a:rPr>
                                        <m:t>𝛽</m:t>
                                      </m:r>
                                      <m:r>
                                        <a:rPr lang="en-IN" sz="36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 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  <m:r>
                            <a:rPr lang="en-IN" sz="36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𝑑</m:t>
                          </m:r>
                        </m:e>
                      </m:nary>
                      <m:sSub>
                        <m:sSubPr>
                          <m:ctrlPr>
                            <a:rPr lang="en-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latsi"/>
                            </a:rPr>
                            <m:t>𝜃</m:t>
                          </m:r>
                        </m:e>
                        <m:sub>
                          <m:r>
                            <a:rPr lang="en-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𝑑</m:t>
                          </m:r>
                        </m:sub>
                      </m:sSub>
                      <m:r>
                        <a:rPr lang="en-IN" sz="36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latsi"/>
                        </a:rPr>
                        <m:t>𝑑</m:t>
                      </m:r>
                      <m:sSub>
                        <m:sSubPr>
                          <m:ctrlPr>
                            <a:rPr lang="en-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sSubPr>
                        <m:e>
                          <m:r>
                            <a:rPr lang="en-IN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Alatsi"/>
                            </a:rPr>
                            <m:t>𝜏</m:t>
                          </m:r>
                        </m:e>
                        <m:sub>
                          <m:sSub>
                            <m:sSubPr>
                              <m:ctrlPr>
                                <a:rPr lang="en-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bPr>
                            <m:e>
                              <m:r>
                                <a:rPr lang="en-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𝑑</m:t>
                              </m:r>
                              <m:r>
                                <a:rPr lang="en-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,</m:t>
                              </m:r>
                              <m:r>
                                <a:rPr lang="en-IN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𝑛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IN" sz="3600" dirty="0">
                  <a:solidFill>
                    <a:srgbClr val="000000"/>
                  </a:solidFill>
                  <a:latin typeface="Cambria Math" panose="02040503050406030204" pitchFamily="18" charset="0"/>
                  <a:sym typeface="Alatsi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6AEDB9B-607E-513D-82FF-B6A8D654A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8800" y="5971677"/>
                <a:ext cx="14917537" cy="3065391"/>
              </a:xfrm>
              <a:prstGeom prst="rect">
                <a:avLst/>
              </a:prstGeom>
              <a:blipFill>
                <a:blip r:embed="rId6"/>
                <a:stretch>
                  <a:fillRect l="-183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4593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547E84-B593-8970-CD2C-9EB6F5501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EDAF8199-B8D5-0FA6-8732-BCA8564E0955}"/>
              </a:ext>
            </a:extLst>
          </p:cNvPr>
          <p:cNvSpPr txBox="1"/>
          <p:nvPr/>
        </p:nvSpPr>
        <p:spPr>
          <a:xfrm>
            <a:off x="1028700" y="436308"/>
            <a:ext cx="16230600" cy="1386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66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LATENT DIRICHLET ALLOCATION</a:t>
            </a:r>
          </a:p>
        </p:txBody>
      </p:sp>
      <p:grpSp>
        <p:nvGrpSpPr>
          <p:cNvPr id="19" name="Group 19">
            <a:extLst>
              <a:ext uri="{FF2B5EF4-FFF2-40B4-BE49-F238E27FC236}">
                <a16:creationId xmlns:a16="http://schemas.microsoft.com/office/drawing/2014/main" id="{613D0195-9B4A-0098-D0A8-6AB6461E7586}"/>
              </a:ext>
            </a:extLst>
          </p:cNvPr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20" name="Freeform 20">
              <a:extLst>
                <a:ext uri="{FF2B5EF4-FFF2-40B4-BE49-F238E27FC236}">
                  <a16:creationId xmlns:a16="http://schemas.microsoft.com/office/drawing/2014/main" id="{3AA37508-E151-4BC0-8AA4-FD64E186E2B4}"/>
                </a:ext>
              </a:extLst>
            </p:cNvPr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139A0B80-4703-1D07-0E4A-B9520FA76493}"/>
                </a:ext>
              </a:extLst>
            </p:cNvPr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>
            <a:extLst>
              <a:ext uri="{FF2B5EF4-FFF2-40B4-BE49-F238E27FC236}">
                <a16:creationId xmlns:a16="http://schemas.microsoft.com/office/drawing/2014/main" id="{AFB0BDB3-A5C7-CEB5-D3CB-2AEFA01DC3E0}"/>
              </a:ext>
            </a:extLst>
          </p:cNvPr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IIST | 2025</a:t>
            </a:r>
          </a:p>
        </p:txBody>
      </p:sp>
      <p:sp>
        <p:nvSpPr>
          <p:cNvPr id="23" name="AutoShape 23">
            <a:extLst>
              <a:ext uri="{FF2B5EF4-FFF2-40B4-BE49-F238E27FC236}">
                <a16:creationId xmlns:a16="http://schemas.microsoft.com/office/drawing/2014/main" id="{A9D0842F-2A8B-7878-0A64-C19B2E2A1717}"/>
              </a:ext>
            </a:extLst>
          </p:cNvPr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>
            <a:extLst>
              <a:ext uri="{FF2B5EF4-FFF2-40B4-BE49-F238E27FC236}">
                <a16:creationId xmlns:a16="http://schemas.microsoft.com/office/drawing/2014/main" id="{112FFCEA-1064-97FF-45F7-076570DEF8F4}"/>
              </a:ext>
            </a:extLst>
          </p:cNvPr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5" name="Group 25">
            <a:extLst>
              <a:ext uri="{FF2B5EF4-FFF2-40B4-BE49-F238E27FC236}">
                <a16:creationId xmlns:a16="http://schemas.microsoft.com/office/drawing/2014/main" id="{E4A7229F-D835-89F4-2E29-CC517FD9C3D1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6" name="Group 26">
              <a:extLst>
                <a:ext uri="{FF2B5EF4-FFF2-40B4-BE49-F238E27FC236}">
                  <a16:creationId xmlns:a16="http://schemas.microsoft.com/office/drawing/2014/main" id="{B45B47C6-1172-BE52-8530-478F8DD39B42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7" name="Freeform 27">
                <a:extLst>
                  <a:ext uri="{FF2B5EF4-FFF2-40B4-BE49-F238E27FC236}">
                    <a16:creationId xmlns:a16="http://schemas.microsoft.com/office/drawing/2014/main" id="{EB56E975-52DD-2FDB-FE5B-6A27724714CD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8" name="TextBox 28">
                <a:extLst>
                  <a:ext uri="{FF2B5EF4-FFF2-40B4-BE49-F238E27FC236}">
                    <a16:creationId xmlns:a16="http://schemas.microsoft.com/office/drawing/2014/main" id="{1245E475-75A3-BE9E-73F7-2DC6FD6894C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TextBox 29">
              <a:extLst>
                <a:ext uri="{FF2B5EF4-FFF2-40B4-BE49-F238E27FC236}">
                  <a16:creationId xmlns:a16="http://schemas.microsoft.com/office/drawing/2014/main" id="{72080421-2DDF-9705-E276-FDF1690BA498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11</a:t>
              </a:r>
            </a:p>
          </p:txBody>
        </p:sp>
      </p:grpSp>
      <p:sp>
        <p:nvSpPr>
          <p:cNvPr id="30" name="Freeform 30">
            <a:extLst>
              <a:ext uri="{FF2B5EF4-FFF2-40B4-BE49-F238E27FC236}">
                <a16:creationId xmlns:a16="http://schemas.microsoft.com/office/drawing/2014/main" id="{06708E17-7E23-CA78-C178-2D5480022EB2}"/>
              </a:ext>
            </a:extLst>
          </p:cNvPr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>
            <a:extLst>
              <a:ext uri="{FF2B5EF4-FFF2-40B4-BE49-F238E27FC236}">
                <a16:creationId xmlns:a16="http://schemas.microsoft.com/office/drawing/2014/main" id="{0748221B-CB33-308F-E487-933637550FAC}"/>
              </a:ext>
            </a:extLst>
          </p:cNvPr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6">
                <a:extLst>
                  <a:ext uri="{FF2B5EF4-FFF2-40B4-BE49-F238E27FC236}">
                    <a16:creationId xmlns:a16="http://schemas.microsoft.com/office/drawing/2014/main" id="{CDF78143-1581-745C-1D90-869EEC102036}"/>
                  </a:ext>
                </a:extLst>
              </p:cNvPr>
              <p:cNvSpPr txBox="1"/>
              <p:nvPr/>
            </p:nvSpPr>
            <p:spPr>
              <a:xfrm>
                <a:off x="1953093" y="4135766"/>
                <a:ext cx="14917537" cy="3262303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4322"/>
                  </a:lnSpc>
                </a:pPr>
                <a:r>
                  <a:rPr lang="en-US" sz="3000" dirty="0">
                    <a:solidFill>
                      <a:srgbClr val="000000"/>
                    </a:solidFill>
                    <a:latin typeface="Alatsi" panose="020B0604020202020204" charset="0"/>
                    <a:ea typeface="Alatsi"/>
                    <a:cs typeface="Alatsi"/>
                    <a:sym typeface="Alatsi"/>
                  </a:rPr>
                  <a:t>Hence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𝑄</m:t>
                    </m:r>
                    <m:d>
                      <m:dPr>
                        <m:ctrlPr>
                          <a:rPr lang="en-US" sz="3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𝜃</m:t>
                            </m:r>
                          </m:e>
                        </m:d>
                        <m:sSup>
                          <m:sSupPr>
                            <m:ctrlP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𝜃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3000" dirty="0">
                    <a:solidFill>
                      <a:srgbClr val="000000"/>
                    </a:solidFill>
                    <a:latin typeface="Alatsi" panose="020B0604020202020204" charset="0"/>
                    <a:ea typeface="Alatsi"/>
                    <a:cs typeface="Alatsi"/>
                    <a:sym typeface="Alatsi"/>
                  </a:rPr>
                  <a:t> in current context becomes, </a:t>
                </a:r>
              </a:p>
              <a:p>
                <a:pPr>
                  <a:lnSpc>
                    <a:spcPts val="4322"/>
                  </a:lnSpc>
                </a:pPr>
                <a:endParaRPr lang="en-IN" sz="3200" i="1" dirty="0">
                  <a:solidFill>
                    <a:srgbClr val="000000"/>
                  </a:solidFill>
                  <a:latin typeface="Cambria Math" panose="02040503050406030204" pitchFamily="18" charset="0"/>
                  <a:sym typeface="Alatsi"/>
                </a:endParaRPr>
              </a:p>
              <a:p>
                <a:pPr>
                  <a:lnSpc>
                    <a:spcPts val="432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latsi"/>
                        </a:rPr>
                        <m:t>𝑄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latsi"/>
                                </a:rPr>
                                <m:t>𝛼</m:t>
                              </m:r>
                              <m:r>
                                <a:rPr lang="en-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, </m:t>
                              </m:r>
                              <m:r>
                                <a:rPr lang="en-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latsi"/>
                                </a:rPr>
                                <m:t>𝛽</m:t>
                              </m:r>
                            </m:e>
                          </m:d>
                          <m:sSup>
                            <m:sSupPr>
                              <m:ctrlPr>
                                <a:rPr lang="en-IN" sz="32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latsi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pPr>
                            <m:e>
                              <m:r>
                                <a:rPr lang="en-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latsi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′</m:t>
                              </m:r>
                            </m:sup>
                          </m:sSup>
                          <m:r>
                            <a:rPr lang="en-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sSubPr>
                        <m:e>
                          <m:r>
                            <a:rPr lang="en-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=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begChr m:val=""/>
                              <m:endChr m:val="|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IN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accPr>
                                <m:e>
                                  <m:r>
                                    <a:rPr lang="en-IN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accPr>
                                <m:e>
                                  <m:r>
                                    <a:rPr lang="en-IN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latsi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latsi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acc>
                            <m:accPr>
                              <m:chr m:val="̅"/>
                              <m:ctrlPr>
                                <a:rPr lang="en-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accPr>
                            <m:e>
                              <m:r>
                                <a:rPr lang="en-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𝑤</m:t>
                              </m:r>
                            </m:e>
                          </m:acc>
                          <m:r>
                            <a:rPr lang="en-IN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latsi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pPr>
                            <m:e>
                              <m:r>
                                <a:rPr lang="en-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latsi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log</m:t>
                          </m:r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⁡(</m:t>
                          </m:r>
                          <m:r>
                            <a:rPr lang="en-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̅"/>
                                  <m:ctrlPr>
                                    <a:rPr lang="en-IN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accPr>
                                <m:e>
                                  <m:r>
                                    <a:rPr lang="en-IN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𝑤</m:t>
                                  </m:r>
                                </m:e>
                              </m:acc>
                              <m:r>
                                <a:rPr lang="en-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accPr>
                                <m:e>
                                  <m:r>
                                    <a:rPr lang="en-IN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𝑧</m:t>
                                  </m:r>
                                </m:e>
                              </m:acc>
                              <m:r>
                                <a:rPr lang="en-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,</m:t>
                              </m:r>
                              <m:acc>
                                <m:accPr>
                                  <m:chr m:val="̅"/>
                                  <m:ctrlPr>
                                    <a:rPr lang="en-IN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accPr>
                                <m:e>
                                  <m:r>
                                    <a:rPr lang="en-IN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latsi"/>
                                    </a:rPr>
                                    <m:t>𝜃</m:t>
                                  </m:r>
                                </m:e>
                              </m:acc>
                              <m:r>
                                <a:rPr lang="en-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IN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sSubPr>
                                <m:e>
                                  <m:r>
                                    <a:rPr lang="en-IN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sym typeface="Alatsi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IN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|</m:t>
                              </m:r>
                              <m:r>
                                <a:rPr lang="en-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latsi"/>
                                </a:rPr>
                                <m:t>𝛼</m:t>
                              </m:r>
                              <m:r>
                                <a:rPr lang="en-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latsi"/>
                                </a:rPr>
                                <m:t>,</m:t>
                              </m:r>
                              <m:r>
                                <a:rPr lang="en-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latsi"/>
                                </a:rPr>
                                <m:t>𝛽</m:t>
                              </m:r>
                              <m:r>
                                <a:rPr lang="en-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 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)</m:t>
                          </m:r>
                          <m:r>
                            <a:rPr lang="en-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|</m:t>
                          </m:r>
                          <m:acc>
                            <m:accPr>
                              <m:chr m:val="̅"/>
                              <m:ctrlPr>
                                <a:rPr lang="en-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accPr>
                            <m:e>
                              <m:r>
                                <a:rPr lang="en-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𝑤</m:t>
                              </m:r>
                            </m:e>
                          </m:acc>
                          <m:r>
                            <a:rPr lang="en-IN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,</m:t>
                          </m:r>
                          <m:sSup>
                            <m:sSupPr>
                              <m:ctrlPr>
                                <a:rPr lang="en-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latsi"/>
                                </a:rPr>
                                <m:t>𝛼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pPr>
                            <m:e>
                              <m:r>
                                <a:rPr lang="en-IN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sym typeface="Alatsi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000" dirty="0">
                  <a:solidFill>
                    <a:srgbClr val="000000"/>
                  </a:solidFill>
                  <a:latin typeface="Alatsi" panose="020B0604020202020204" charset="0"/>
                  <a:ea typeface="Alatsi"/>
                  <a:cs typeface="Alatsi"/>
                  <a:sym typeface="Alatsi"/>
                </a:endParaRPr>
              </a:p>
              <a:p>
                <a:pPr>
                  <a:lnSpc>
                    <a:spcPts val="4322"/>
                  </a:lnSpc>
                </a:pPr>
                <a:endParaRPr lang="en-US" sz="3000" dirty="0">
                  <a:solidFill>
                    <a:srgbClr val="000000"/>
                  </a:solidFill>
                  <a:latin typeface="Alatsi" panose="020B0604020202020204" charset="0"/>
                  <a:ea typeface="Alatsi"/>
                  <a:cs typeface="Alatsi"/>
                  <a:sym typeface="Alatsi"/>
                </a:endParaRPr>
              </a:p>
              <a:p>
                <a:pPr>
                  <a:lnSpc>
                    <a:spcPts val="4322"/>
                  </a:lnSpc>
                </a:pPr>
                <a:r>
                  <a:rPr lang="en-US" sz="3000" dirty="0">
                    <a:solidFill>
                      <a:srgbClr val="000000"/>
                    </a:solidFill>
                    <a:latin typeface="Alatsi" panose="020B0604020202020204" charset="0"/>
                    <a:ea typeface="Alatsi"/>
                    <a:cs typeface="Alatsi"/>
                    <a:sym typeface="Alatsi"/>
                  </a:rPr>
                  <a:t>Now, similarly , the EM-Algorithm starts with an initial guess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latsi"/>
                          </a:rPr>
                          <m:t>𝛼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′</m:t>
                        </m:r>
                      </m:sup>
                    </m:sSup>
                    <m:r>
                      <a:rPr 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,</m:t>
                    </m:r>
                    <m:sSup>
                      <m:sSupPr>
                        <m:ctrlP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sSupPr>
                      <m:e>
                        <m:r>
                          <a:rPr lang="en-I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Alatsi"/>
                          </a:rPr>
                          <m:t>𝛽</m:t>
                        </m:r>
                      </m:e>
                      <m:sup>
                        <m:r>
                          <a:rPr 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Alatsi"/>
                    <a:ea typeface="Alatsi"/>
                    <a:cs typeface="Alatsi"/>
                    <a:sym typeface="Alatsi"/>
                  </a:rPr>
                  <a:t>and iterate between E-step and M-step until convergence.</a:t>
                </a:r>
                <a:endParaRPr lang="en-US" sz="2800" i="1" dirty="0">
                  <a:solidFill>
                    <a:srgbClr val="000000"/>
                  </a:solidFill>
                  <a:latin typeface="Cambria Math" panose="02040503050406030204" pitchFamily="18" charset="0"/>
                  <a:sym typeface="Alatsi"/>
                </a:endParaRPr>
              </a:p>
            </p:txBody>
          </p:sp>
        </mc:Choice>
        <mc:Fallback xmlns="">
          <p:sp>
            <p:nvSpPr>
              <p:cNvPr id="4" name="TextBox 16">
                <a:extLst>
                  <a:ext uri="{FF2B5EF4-FFF2-40B4-BE49-F238E27FC236}">
                    <a16:creationId xmlns:a16="http://schemas.microsoft.com/office/drawing/2014/main" id="{CDF78143-1581-745C-1D90-869EEC1020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3093" y="4135766"/>
                <a:ext cx="14917537" cy="3262303"/>
              </a:xfrm>
              <a:prstGeom prst="rect">
                <a:avLst/>
              </a:prstGeom>
              <a:blipFill>
                <a:blip r:embed="rId5"/>
                <a:stretch>
                  <a:fillRect l="-1553" t="-2052" b="-559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9679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866775"/>
            <a:ext cx="16230600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References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1704735" y="3067575"/>
            <a:ext cx="15478365" cy="3179953"/>
            <a:chOff x="0" y="-24085"/>
            <a:chExt cx="20637820" cy="4239937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1473815" cy="1473815"/>
              <a:chOff x="0" y="0"/>
              <a:chExt cx="812800" cy="81280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0" y="130580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1</a:t>
              </a:r>
            </a:p>
          </p:txBody>
        </p:sp>
        <p:grpSp>
          <p:nvGrpSpPr>
            <p:cNvPr id="8" name="Group 8"/>
            <p:cNvGrpSpPr/>
            <p:nvPr/>
          </p:nvGrpSpPr>
          <p:grpSpPr>
            <a:xfrm>
              <a:off x="0" y="2742037"/>
              <a:ext cx="1473815" cy="1473815"/>
              <a:chOff x="0" y="0"/>
              <a:chExt cx="812800" cy="8128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0" name="TextBox 10"/>
              <p:cNvSpPr txBox="1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2872617"/>
              <a:ext cx="1473815" cy="11174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48"/>
                </a:lnSpc>
              </a:pPr>
              <a:r>
                <a:rPr lang="en-US" sz="5034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2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1660897" y="-24085"/>
              <a:ext cx="18976923" cy="117790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2"/>
                </a:lnSpc>
              </a:pPr>
              <a:r>
                <a:rPr lang="en-US" sz="3087" dirty="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Haugh, M. (2015). Machine Learning for OR&amp;FE [Lecture Notes] The EM Algorithm, Columbia University.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1650343" y="2731771"/>
              <a:ext cx="18976923" cy="142526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322"/>
                </a:lnSpc>
              </a:pPr>
              <a:r>
                <a:rPr lang="en-US" sz="3087" dirty="0">
                  <a:solidFill>
                    <a:srgbClr val="000000"/>
                  </a:solidFill>
                  <a:latin typeface="Alatsi"/>
                  <a:ea typeface="Alatsi"/>
                  <a:cs typeface="Alatsi"/>
                  <a:sym typeface="Alatsi"/>
                </a:rPr>
                <a:t>Blei, David M., Andrew Y. Ng, and Michael I. Jordan. "Latent Dirichlet Allocation." Journal of machine Learning research 3.Jan (2003): 993-1022.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627362" y="0"/>
            <a:ext cx="937061" cy="10287000"/>
            <a:chOff x="0" y="0"/>
            <a:chExt cx="246798" cy="270933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46798" cy="2709333"/>
            </a:xfrm>
            <a:custGeom>
              <a:avLst/>
              <a:gdLst/>
              <a:ahLst/>
              <a:cxnLst/>
              <a:rect l="l" t="t" r="r" b="b"/>
              <a:pathLst>
                <a:path w="246798" h="2709333">
                  <a:moveTo>
                    <a:pt x="0" y="0"/>
                  </a:moveTo>
                  <a:lnTo>
                    <a:pt x="246798" y="0"/>
                  </a:lnTo>
                  <a:lnTo>
                    <a:pt x="24679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6F3EB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246798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2" name="TextBox 22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IIST | 2025</a:t>
            </a:r>
          </a:p>
        </p:txBody>
      </p:sp>
      <p:sp>
        <p:nvSpPr>
          <p:cNvPr id="23" name="AutoShape 23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5" name="Group 25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6" name="Group 26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7" name="Freeform 27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8" name="TextBox 28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9" name="TextBox 29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30" name="Freeform 30"/>
          <p:cNvSpPr/>
          <p:nvPr/>
        </p:nvSpPr>
        <p:spPr>
          <a:xfrm>
            <a:off x="969754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564423" y="-164117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5"/>
          <p:cNvGrpSpPr/>
          <p:nvPr/>
        </p:nvGrpSpPr>
        <p:grpSpPr>
          <a:xfrm rot="1996787">
            <a:off x="-2360831" y="-3080723"/>
            <a:ext cx="6136975" cy="14892620"/>
            <a:chOff x="0" y="0"/>
            <a:chExt cx="5652111" cy="13716000"/>
          </a:xfrm>
        </p:grpSpPr>
        <p:grpSp>
          <p:nvGrpSpPr>
            <p:cNvPr id="6" name="Group 6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12" name="Group 12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2" name="TextBox 2"/>
          <p:cNvSpPr txBox="1"/>
          <p:nvPr/>
        </p:nvSpPr>
        <p:spPr>
          <a:xfrm>
            <a:off x="4554977" y="3748035"/>
            <a:ext cx="11627497" cy="25147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573"/>
              </a:lnSpc>
            </a:pPr>
            <a:r>
              <a:rPr lang="en-US" sz="14695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THANK YOU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033857" y="6762653"/>
            <a:ext cx="10669737" cy="7031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63"/>
              </a:lnSpc>
            </a:pPr>
            <a:r>
              <a:rPr lang="en-US" sz="411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Presented By : Hemant Nishad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927671" y="1846941"/>
            <a:ext cx="6882108" cy="5332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76"/>
              </a:lnSpc>
            </a:pPr>
            <a:r>
              <a:rPr lang="en-US" sz="3126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IIST | 2025</a:t>
            </a:r>
          </a:p>
        </p:txBody>
      </p:sp>
      <p:sp>
        <p:nvSpPr>
          <p:cNvPr id="15" name="Freeform 15"/>
          <p:cNvSpPr/>
          <p:nvPr/>
        </p:nvSpPr>
        <p:spPr>
          <a:xfrm>
            <a:off x="12412831" y="802621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11413653" y="-57369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91340" y="2895980"/>
            <a:ext cx="14705320" cy="2978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2"/>
              </a:lnSpc>
            </a:pPr>
            <a:r>
              <a:rPr lang="en-US" sz="418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Expectation-Maximization (EM) algorithm is a widely used iterative method for finding maximum likelihood estimates of parameters in probabilistic models utilizing the observed data, especially when data has missing or latent variables.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IIST | 2025</a:t>
            </a:r>
          </a:p>
        </p:txBody>
      </p:sp>
      <p:sp>
        <p:nvSpPr>
          <p:cNvPr id="4" name="AutoShape 4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3764167" y="620819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2553980" y="79303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INTRODUCTION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9" name="Group 9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2" name="TextBox 12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1</a:t>
              </a:r>
            </a:p>
          </p:txBody>
        </p:sp>
      </p:grpSp>
      <p:sp>
        <p:nvSpPr>
          <p:cNvPr id="13" name="Freeform 13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59874-F14D-921A-2C52-FFE045AAB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AF86E92-4DBF-8918-E335-264F00DC044B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IIST | 2025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2B88E9C2-68C0-B628-7DCB-6AFCA82C5228}"/>
              </a:ext>
            </a:extLst>
          </p:cNvPr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A9A77329-6CF7-046E-C4FF-7E27DD50AD02}"/>
              </a:ext>
            </a:extLst>
          </p:cNvPr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7CB090F-F1DB-D56F-C53B-1EF0BFDE7C9F}"/>
              </a:ext>
            </a:extLst>
          </p:cNvPr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109C671-EFD4-70D8-8964-342484736A5C}"/>
              </a:ext>
            </a:extLst>
          </p:cNvPr>
          <p:cNvSpPr txBox="1"/>
          <p:nvPr/>
        </p:nvSpPr>
        <p:spPr>
          <a:xfrm>
            <a:off x="2553980" y="173449"/>
            <a:ext cx="13180039" cy="1326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5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Mathematical Framework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CA74FC3C-A752-FBB4-4223-82D6CD53B83E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66C9517D-BA03-7168-928D-114D29AF6795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011805BF-B16F-946E-D974-B54AB68FE841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9B97860D-9252-4112-0CFC-D7D06A10A9BD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F694025D-5FF4-40FC-6AB7-8B64E3009795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2</a:t>
              </a:r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EE1B66B2-3079-2DEC-DB10-17FF80DC0EF5}"/>
              </a:ext>
            </a:extLst>
          </p:cNvPr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2">
            <a:extLst>
              <a:ext uri="{FF2B5EF4-FFF2-40B4-BE49-F238E27FC236}">
                <a16:creationId xmlns:a16="http://schemas.microsoft.com/office/drawing/2014/main" id="{6ED391A4-D36B-818F-143B-844A16BAA2FD}"/>
              </a:ext>
            </a:extLst>
          </p:cNvPr>
          <p:cNvSpPr txBox="1"/>
          <p:nvPr/>
        </p:nvSpPr>
        <p:spPr>
          <a:xfrm>
            <a:off x="2057400" y="2391067"/>
            <a:ext cx="13801755" cy="4924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buNone/>
            </a:pPr>
            <a:r>
              <a:rPr lang="en-IN" sz="3200" dirty="0">
                <a:solidFill>
                  <a:srgbClr val="000000"/>
                </a:solidFill>
                <a:latin typeface="Alatsi" panose="020B0604020202020204" charset="0"/>
              </a:rPr>
              <a:t>1. Observed Data (X)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0000"/>
                </a:solidFill>
                <a:latin typeface="Alatsi" panose="020B0604020202020204" charset="0"/>
              </a:rPr>
              <a:t>Represented as X={x</a:t>
            </a:r>
            <a:r>
              <a:rPr lang="en-IN" sz="3200" baseline="30000" dirty="0">
                <a:solidFill>
                  <a:srgbClr val="000000"/>
                </a:solidFill>
                <a:latin typeface="Alatsi" panose="020B0604020202020204" charset="0"/>
              </a:rPr>
              <a:t>1</a:t>
            </a:r>
            <a:r>
              <a:rPr lang="en-IN" sz="3200" dirty="0">
                <a:solidFill>
                  <a:srgbClr val="000000"/>
                </a:solidFill>
                <a:latin typeface="Alatsi" panose="020B0604020202020204" charset="0"/>
              </a:rPr>
              <a:t>,x</a:t>
            </a:r>
            <a:r>
              <a:rPr lang="en-IN" sz="3200" baseline="30000" dirty="0">
                <a:solidFill>
                  <a:srgbClr val="000000"/>
                </a:solidFill>
                <a:latin typeface="Alatsi" panose="020B0604020202020204" charset="0"/>
              </a:rPr>
              <a:t>2</a:t>
            </a:r>
            <a:r>
              <a:rPr lang="en-IN" sz="3200" dirty="0">
                <a:solidFill>
                  <a:srgbClr val="000000"/>
                </a:solidFill>
                <a:latin typeface="Alatsi" panose="020B0604020202020204" charset="0"/>
              </a:rPr>
              <a:t>,…,</a:t>
            </a:r>
            <a:r>
              <a:rPr lang="en-IN" sz="3200" dirty="0" err="1">
                <a:solidFill>
                  <a:srgbClr val="000000"/>
                </a:solidFill>
                <a:latin typeface="Alatsi" panose="020B0604020202020204" charset="0"/>
              </a:rPr>
              <a:t>x</a:t>
            </a:r>
            <a:r>
              <a:rPr lang="en-IN" sz="3200" baseline="30000" dirty="0" err="1">
                <a:solidFill>
                  <a:srgbClr val="000000"/>
                </a:solidFill>
                <a:latin typeface="Alatsi" panose="020B0604020202020204" charset="0"/>
              </a:rPr>
              <a:t>n</a:t>
            </a:r>
            <a:r>
              <a:rPr lang="en-IN" sz="3200" dirty="0">
                <a:solidFill>
                  <a:srgbClr val="000000"/>
                </a:solidFill>
                <a:latin typeface="Alatsi" panose="020B0604020202020204" charset="0"/>
              </a:rPr>
              <a:t>}, where each x</a:t>
            </a:r>
            <a:r>
              <a:rPr lang="en-IN" sz="3200" baseline="30000" dirty="0">
                <a:solidFill>
                  <a:srgbClr val="000000"/>
                </a:solidFill>
                <a:latin typeface="Alatsi" panose="020B0604020202020204" charset="0"/>
              </a:rPr>
              <a:t>i</a:t>
            </a:r>
            <a:r>
              <a:rPr lang="en-IN" sz="3200" dirty="0">
                <a:solidFill>
                  <a:srgbClr val="000000"/>
                </a:solidFill>
                <a:latin typeface="Alatsi" panose="020B0604020202020204" charset="0"/>
              </a:rPr>
              <a:t> is a measurable quantity </a:t>
            </a:r>
          </a:p>
          <a:p>
            <a:pPr algn="l"/>
            <a:r>
              <a:rPr lang="en-IN" sz="3200" dirty="0">
                <a:solidFill>
                  <a:srgbClr val="000000"/>
                </a:solidFill>
                <a:latin typeface="Alatsi" panose="020B0604020202020204" charset="0"/>
              </a:rPr>
              <a:t>e.g., features in a dataset.</a:t>
            </a:r>
          </a:p>
          <a:p>
            <a:pPr algn="l">
              <a:buNone/>
            </a:pPr>
            <a:endParaRPr lang="en-IN" sz="3200" dirty="0">
              <a:solidFill>
                <a:srgbClr val="000000"/>
              </a:solidFill>
              <a:latin typeface="Alatsi" panose="020B0604020202020204" charset="0"/>
            </a:endParaRPr>
          </a:p>
          <a:p>
            <a:pPr algn="l">
              <a:buNone/>
            </a:pPr>
            <a:r>
              <a:rPr lang="en-IN" sz="3200" dirty="0">
                <a:solidFill>
                  <a:srgbClr val="000000"/>
                </a:solidFill>
                <a:latin typeface="Alatsi" panose="020B0604020202020204" charset="0"/>
              </a:rPr>
              <a:t>2. Latent Variables (Z)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0000"/>
                </a:solidFill>
                <a:latin typeface="Alatsi" panose="020B0604020202020204" charset="0"/>
              </a:rPr>
              <a:t>Unobserved variables Z={z</a:t>
            </a:r>
            <a:r>
              <a:rPr lang="en-IN" sz="3200" baseline="30000" dirty="0">
                <a:solidFill>
                  <a:srgbClr val="000000"/>
                </a:solidFill>
                <a:latin typeface="Alatsi" panose="020B0604020202020204" charset="0"/>
              </a:rPr>
              <a:t>1</a:t>
            </a:r>
            <a:r>
              <a:rPr lang="en-IN" sz="3200" dirty="0">
                <a:solidFill>
                  <a:srgbClr val="000000"/>
                </a:solidFill>
                <a:latin typeface="Alatsi" panose="020B0604020202020204" charset="0"/>
              </a:rPr>
              <a:t>,z</a:t>
            </a:r>
            <a:r>
              <a:rPr lang="en-IN" sz="3200" baseline="30000" dirty="0">
                <a:solidFill>
                  <a:srgbClr val="000000"/>
                </a:solidFill>
                <a:latin typeface="Alatsi" panose="020B0604020202020204" charset="0"/>
              </a:rPr>
              <a:t>2</a:t>
            </a:r>
            <a:r>
              <a:rPr lang="en-IN" sz="3200" dirty="0">
                <a:solidFill>
                  <a:srgbClr val="000000"/>
                </a:solidFill>
                <a:latin typeface="Alatsi" panose="020B0604020202020204" charset="0"/>
              </a:rPr>
              <a:t>,…,</a:t>
            </a:r>
            <a:r>
              <a:rPr lang="en-IN" sz="3200" dirty="0" err="1">
                <a:solidFill>
                  <a:srgbClr val="000000"/>
                </a:solidFill>
                <a:latin typeface="Alatsi" panose="020B0604020202020204" charset="0"/>
              </a:rPr>
              <a:t>z</a:t>
            </a:r>
            <a:r>
              <a:rPr lang="en-IN" sz="3200" baseline="30000" dirty="0" err="1">
                <a:solidFill>
                  <a:srgbClr val="000000"/>
                </a:solidFill>
                <a:latin typeface="Alatsi" panose="020B0604020202020204" charset="0"/>
              </a:rPr>
              <a:t>n</a:t>
            </a:r>
            <a:r>
              <a:rPr lang="en-IN" sz="3200" dirty="0">
                <a:solidFill>
                  <a:srgbClr val="000000"/>
                </a:solidFill>
                <a:latin typeface="Alatsi" panose="020B0604020202020204" charset="0"/>
              </a:rPr>
              <a:t>} that influence the distribution of X.</a:t>
            </a:r>
          </a:p>
          <a:p>
            <a:pPr algn="l"/>
            <a:endParaRPr lang="en-IN" sz="3200" dirty="0">
              <a:solidFill>
                <a:srgbClr val="000000"/>
              </a:solidFill>
              <a:latin typeface="Alatsi" panose="020B0604020202020204" charset="0"/>
            </a:endParaRPr>
          </a:p>
          <a:p>
            <a:pPr algn="l"/>
            <a:r>
              <a:rPr lang="en-IN" sz="3200" dirty="0">
                <a:solidFill>
                  <a:srgbClr val="000000"/>
                </a:solidFill>
                <a:latin typeface="Alatsi" panose="020B0604020202020204" charset="0"/>
              </a:rPr>
              <a:t>3. Parameters (</a:t>
            </a:r>
            <a:r>
              <a:rPr lang="el-GR" sz="3200" dirty="0">
                <a:solidFill>
                  <a:srgbClr val="000000"/>
                </a:solidFill>
              </a:rPr>
              <a:t>θ</a:t>
            </a:r>
            <a:r>
              <a:rPr lang="en-US" sz="3200" dirty="0">
                <a:solidFill>
                  <a:srgbClr val="000000"/>
                </a:solidFill>
                <a:latin typeface="Alatsi" panose="020B0604020202020204" charset="0"/>
              </a:rPr>
              <a:t>)</a:t>
            </a:r>
            <a:endParaRPr lang="el-GR" sz="3200" dirty="0">
              <a:solidFill>
                <a:srgbClr val="000000"/>
              </a:solidFill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0000"/>
                </a:solidFill>
                <a:latin typeface="Alatsi" panose="020B0604020202020204" charset="0"/>
              </a:rPr>
              <a:t>Unknown quantities </a:t>
            </a:r>
            <a:r>
              <a:rPr lang="el-GR" sz="3200" dirty="0">
                <a:solidFill>
                  <a:srgbClr val="000000"/>
                </a:solidFill>
              </a:rPr>
              <a:t>θ </a:t>
            </a:r>
            <a:r>
              <a:rPr lang="en-IN" sz="3200" dirty="0">
                <a:solidFill>
                  <a:srgbClr val="000000"/>
                </a:solidFill>
                <a:latin typeface="Alatsi" panose="020B0604020202020204" charset="0"/>
              </a:rPr>
              <a:t>to be estimated.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sz="3200" dirty="0">
                <a:solidFill>
                  <a:srgbClr val="000000"/>
                </a:solidFill>
                <a:latin typeface="Alatsi" panose="020B0604020202020204" charset="0"/>
              </a:rPr>
              <a:t>The goal is to find </a:t>
            </a:r>
            <a:r>
              <a:rPr lang="el-GR" sz="3200" dirty="0">
                <a:solidFill>
                  <a:srgbClr val="000000"/>
                </a:solidFill>
              </a:rPr>
              <a:t>θ </a:t>
            </a:r>
            <a:r>
              <a:rPr lang="en-IN" sz="3200" dirty="0">
                <a:solidFill>
                  <a:srgbClr val="000000"/>
                </a:solidFill>
                <a:latin typeface="Alatsi" panose="020B0604020202020204" charset="0"/>
              </a:rPr>
              <a:t>that maximises the likelihood of 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42375F0-5EAA-9FF1-034F-6E52B8F1A6D7}"/>
                  </a:ext>
                </a:extLst>
              </p14:cNvPr>
              <p14:cNvContentPartPr/>
              <p14:nvPr/>
            </p14:nvContentPartPr>
            <p14:xfrm>
              <a:off x="16577361" y="767032"/>
              <a:ext cx="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42375F0-5EAA-9FF1-034F-6E52B8F1A6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568361" y="75803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9D9E2249-C762-54A7-CD5B-3CCA3057255B}"/>
                  </a:ext>
                </a:extLst>
              </p14:cNvPr>
              <p14:cNvContentPartPr/>
              <p14:nvPr/>
            </p14:nvContentPartPr>
            <p14:xfrm>
              <a:off x="16724241" y="825352"/>
              <a:ext cx="36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9D9E2249-C762-54A7-CD5B-3CCA3057255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15601" y="81671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E4C475FD-988B-96D5-AC7A-244A89F93FA6}"/>
              </a:ext>
            </a:extLst>
          </p:cNvPr>
          <p:cNvGrpSpPr/>
          <p:nvPr/>
        </p:nvGrpSpPr>
        <p:grpSpPr>
          <a:xfrm>
            <a:off x="16444161" y="678472"/>
            <a:ext cx="360" cy="360"/>
            <a:chOff x="16444161" y="678472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C9421CA-A812-7E82-C36C-C77C2709B942}"/>
                    </a:ext>
                  </a:extLst>
                </p14:cNvPr>
                <p14:cNvContentPartPr/>
                <p14:nvPr/>
              </p14:nvContentPartPr>
              <p14:xfrm>
                <a:off x="16444161" y="678472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C9421CA-A812-7E82-C36C-C77C2709B94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435521" y="6698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FA1A8C81-5519-A3BF-3B47-8E6697433108}"/>
                    </a:ext>
                  </a:extLst>
                </p14:cNvPr>
                <p14:cNvContentPartPr/>
                <p14:nvPr/>
              </p14:nvContentPartPr>
              <p14:xfrm>
                <a:off x="16444161" y="678472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FA1A8C81-5519-A3BF-3B47-8E669743310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435521" y="6698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81020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5EFCF-1C44-CEE5-BE6D-3ED627EA8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5C1D5F5A-C097-3DC5-2162-52B91A9820B3}"/>
              </a:ext>
            </a:extLst>
          </p:cNvPr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B78CC73-D524-4974-698F-34A3DBFD765A}"/>
              </a:ext>
            </a:extLst>
          </p:cNvPr>
          <p:cNvSpPr/>
          <p:nvPr/>
        </p:nvSpPr>
        <p:spPr>
          <a:xfrm>
            <a:off x="1848719" y="2964670"/>
            <a:ext cx="6740139" cy="49155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9036E35-6B4E-AF22-ED83-03645B2E69A8}"/>
              </a:ext>
            </a:extLst>
          </p:cNvPr>
          <p:cNvSpPr/>
          <p:nvPr/>
        </p:nvSpPr>
        <p:spPr>
          <a:xfrm>
            <a:off x="9449051" y="2969604"/>
            <a:ext cx="6740139" cy="4915505"/>
          </a:xfrm>
          <a:prstGeom prst="round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ABE711FD-32B5-B9BF-BF27-6F18F2C81DD3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IIST | 2025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60F39D3B-43E3-3FA0-B249-F90B54659533}"/>
              </a:ext>
            </a:extLst>
          </p:cNvPr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D84952C3-05FC-277C-0C8A-D4C9CBEF72BA}"/>
              </a:ext>
            </a:extLst>
          </p:cNvPr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CA2E2DC-37CE-8125-5240-524148F2A1F1}"/>
              </a:ext>
            </a:extLst>
          </p:cNvPr>
          <p:cNvSpPr txBox="1"/>
          <p:nvPr/>
        </p:nvSpPr>
        <p:spPr>
          <a:xfrm>
            <a:off x="2553980" y="173449"/>
            <a:ext cx="13180039" cy="1326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5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Mathematical Framework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D61BC311-DFFA-15A4-EE85-4F93C60560D1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0AC963B3-3F0D-A6AD-4DC1-8CDA77A21C7C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6316D4F9-21A9-D6DA-3A61-6EBD99837380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02BFA1EF-B711-84B5-743A-66F138F9242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8970ED89-0871-3D70-7D16-DF70416089FD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3</a:t>
              </a:r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C655A9A8-8196-5B8D-4A66-A7DAE1E31F4B}"/>
              </a:ext>
            </a:extLst>
          </p:cNvPr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2">
                <a:extLst>
                  <a:ext uri="{FF2B5EF4-FFF2-40B4-BE49-F238E27FC236}">
                    <a16:creationId xmlns:a16="http://schemas.microsoft.com/office/drawing/2014/main" id="{DAA21B57-7E45-D383-2CC7-16AF27131F8F}"/>
                  </a:ext>
                </a:extLst>
              </p:cNvPr>
              <p:cNvSpPr txBox="1"/>
              <p:nvPr/>
            </p:nvSpPr>
            <p:spPr>
              <a:xfrm>
                <a:off x="2010817" y="3144157"/>
                <a:ext cx="6442364" cy="498444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3000" dirty="0">
                    <a:solidFill>
                      <a:srgbClr val="000000"/>
                    </a:solidFill>
                    <a:latin typeface="Alatsi" panose="020B0604020202020204" charset="0"/>
                  </a:rPr>
                  <a:t>Complete-Data Likelihood</a:t>
                </a:r>
              </a:p>
              <a:p>
                <a:pPr>
                  <a:buNone/>
                </a:pPr>
                <a:r>
                  <a:rPr lang="en-IN" sz="3000" dirty="0">
                    <a:solidFill>
                      <a:srgbClr val="000000"/>
                    </a:solidFill>
                    <a:latin typeface="Alatsi" panose="020B0604020202020204" charset="0"/>
                  </a:rPr>
                  <a:t>The joint probability of X and Z given </a:t>
                </a:r>
                <a:r>
                  <a:rPr lang="el-GR" sz="3000" b="1" dirty="0">
                    <a:solidFill>
                      <a:srgbClr val="000000"/>
                    </a:solidFill>
                  </a:rPr>
                  <a:t>θ</a:t>
                </a:r>
                <a:r>
                  <a:rPr lang="en-US" sz="3000" b="1" dirty="0">
                    <a:solidFill>
                      <a:srgbClr val="000000"/>
                    </a:solidFill>
                    <a:latin typeface="Alatsi" panose="020B0604020202020204" charset="0"/>
                  </a:rPr>
                  <a:t> </a:t>
                </a:r>
              </a:p>
              <a:p>
                <a:pPr>
                  <a:buNone/>
                </a:pPr>
                <a:endParaRPr lang="en-US" sz="3000" b="1" dirty="0">
                  <a:solidFill>
                    <a:srgbClr val="000000"/>
                  </a:solidFill>
                  <a:latin typeface="Alatsi" panose="020B0604020202020204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begChr m:val=""/>
                              <m:endChr m:val="|"/>
                              <m:ctrlPr>
                                <a:rPr lang="en-US" sz="3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𝑍</m:t>
                              </m:r>
                            </m:e>
                          </m:d>
                          <m:r>
                            <a:rPr lang="en-US" sz="3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3000" b="1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limLoc m:val="undOvr"/>
                          <m:grow m:val="on"/>
                          <m:ctrlPr>
                            <a:rPr lang="en-US" sz="3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⋅=1</m:t>
                          </m:r>
                        </m:sub>
                        <m:sup>
                          <m:r>
                            <a:rPr lang="en-US" sz="3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sz="3000" b="1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3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acc>
                                    <m:accPr>
                                      <m:chr m:val="̇"/>
                                      <m:ctrlPr>
                                        <a:rPr lang="en-US" sz="30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30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acc>
                                </m:sub>
                              </m:sSub>
                              <m:r>
                                <a:rPr lang="en-US" sz="3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3000" b="1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0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sz="3000" b="1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3000" b="1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3000" b="1" dirty="0">
                  <a:solidFill>
                    <a:srgbClr val="000000"/>
                  </a:solidFill>
                  <a:latin typeface="Alatsi" panose="020B0604020202020204" charset="0"/>
                </a:endParaRPr>
              </a:p>
              <a:p>
                <a:pPr>
                  <a:buNone/>
                </a:pPr>
                <a:endParaRPr lang="en-IN" sz="3000" dirty="0">
                  <a:solidFill>
                    <a:srgbClr val="000000"/>
                  </a:solidFill>
                  <a:latin typeface="Alatsi" panose="020B0604020202020204" charset="0"/>
                </a:endParaRPr>
              </a:p>
              <a:p>
                <a:pPr>
                  <a:buNone/>
                </a:pPr>
                <a:r>
                  <a:rPr lang="en-IN" sz="3000" dirty="0">
                    <a:solidFill>
                      <a:srgbClr val="000000"/>
                    </a:solidFill>
                    <a:latin typeface="Alatsi" panose="020B0604020202020204" charset="0"/>
                  </a:rPr>
                  <a:t>This incorporates both observed and latent variables but is intractable directly because Z is unobserved.</a:t>
                </a:r>
              </a:p>
              <a:p>
                <a:pPr algn="l">
                  <a:buNone/>
                </a:pPr>
                <a:endParaRPr lang="en-IN" sz="3200" dirty="0">
                  <a:solidFill>
                    <a:srgbClr val="000000"/>
                  </a:solidFill>
                  <a:latin typeface="Alatsi" panose="020B0604020202020204" charset="0"/>
                </a:endParaRPr>
              </a:p>
            </p:txBody>
          </p:sp>
        </mc:Choice>
        <mc:Fallback xmlns="">
          <p:sp>
            <p:nvSpPr>
              <p:cNvPr id="17" name="TextBox 2">
                <a:extLst>
                  <a:ext uri="{FF2B5EF4-FFF2-40B4-BE49-F238E27FC236}">
                    <a16:creationId xmlns:a16="http://schemas.microsoft.com/office/drawing/2014/main" id="{DAA21B57-7E45-D383-2CC7-16AF27131F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817" y="3144157"/>
                <a:ext cx="6442364" cy="4984441"/>
              </a:xfrm>
              <a:prstGeom prst="rect">
                <a:avLst/>
              </a:prstGeom>
              <a:blipFill>
                <a:blip r:embed="rId4"/>
                <a:stretch>
                  <a:fillRect l="-3690" t="-2448" r="-11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2">
                <a:extLst>
                  <a:ext uri="{FF2B5EF4-FFF2-40B4-BE49-F238E27FC236}">
                    <a16:creationId xmlns:a16="http://schemas.microsoft.com/office/drawing/2014/main" id="{490D08FE-BCA8-A39D-E485-ED220CF68C8C}"/>
                  </a:ext>
                </a:extLst>
              </p:cNvPr>
              <p:cNvSpPr txBox="1"/>
              <p:nvPr/>
            </p:nvSpPr>
            <p:spPr>
              <a:xfrm>
                <a:off x="9640010" y="3111010"/>
                <a:ext cx="6442364" cy="4698979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IN" sz="3000" dirty="0">
                    <a:solidFill>
                      <a:srgbClr val="000000"/>
                    </a:solidFill>
                    <a:latin typeface="Alatsi" panose="020B0604020202020204" charset="0"/>
                  </a:rPr>
                  <a:t>Observed-Data Likelihood</a:t>
                </a:r>
              </a:p>
              <a:p>
                <a:pPr>
                  <a:buNone/>
                </a:pPr>
                <a:r>
                  <a:rPr lang="en-IN" sz="3000" dirty="0">
                    <a:solidFill>
                      <a:srgbClr val="000000"/>
                    </a:solidFill>
                    <a:latin typeface="Alatsi" panose="020B0604020202020204" charset="0"/>
                  </a:rPr>
                  <a:t>The marginal likelihood of X, obtained by integrating out Z:</a:t>
                </a:r>
              </a:p>
              <a:p>
                <a:endParaRPr lang="en-IN" sz="3000" dirty="0">
                  <a:solidFill>
                    <a:srgbClr val="000000"/>
                  </a:solidFill>
                  <a:latin typeface="Alatsi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IN" sz="3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  <m:r>
                            <a:rPr lang="en-IN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IN" sz="3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grow m:val="on"/>
                          <m:subHide m:val="on"/>
                          <m:supHide m:val="on"/>
                          <m:ctrlPr>
                            <a:rPr lang="en-IN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r>
                            <a:rPr lang="en-IN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IN" sz="3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IN" sz="3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IN" sz="3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sz="300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</m:d>
                              <m:r>
                                <a:rPr lang="en-IN" sz="30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  <m:r>
                            <a:rPr lang="en-IN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ⅆ</m:t>
                          </m:r>
                          <m:r>
                            <a:rPr lang="en-IN" sz="3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nary>
                    </m:oMath>
                  </m:oMathPara>
                </a14:m>
                <a:endParaRPr lang="en-IN" sz="3000" dirty="0">
                  <a:solidFill>
                    <a:srgbClr val="000000"/>
                  </a:solidFill>
                  <a:latin typeface="Alatsi" panose="020B0604020202020204" charset="0"/>
                </a:endParaRPr>
              </a:p>
              <a:p>
                <a:endParaRPr lang="en-IN" sz="3000" dirty="0">
                  <a:solidFill>
                    <a:srgbClr val="000000"/>
                  </a:solidFill>
                  <a:latin typeface="Alatsi" panose="020B0604020202020204" charset="0"/>
                </a:endParaRPr>
              </a:p>
              <a:p>
                <a:r>
                  <a:rPr lang="en-IN" sz="3000" dirty="0">
                    <a:solidFill>
                      <a:srgbClr val="000000"/>
                    </a:solidFill>
                    <a:latin typeface="Alatsi" panose="020B0604020202020204" charset="0"/>
                  </a:rPr>
                  <a:t>Maximizing log(⁡p(X</a:t>
                </a:r>
                <a:r>
                  <a:rPr lang="en-IN" sz="3000" b="1" dirty="0">
                    <a:solidFill>
                      <a:srgbClr val="000000"/>
                    </a:solidFill>
                    <a:latin typeface="Alatsi" panose="020B0604020202020204" charset="0"/>
                  </a:rPr>
                  <a:t>∣</a:t>
                </a:r>
                <a:r>
                  <a:rPr lang="el-GR" sz="3000" b="1" dirty="0">
                    <a:solidFill>
                      <a:srgbClr val="000000"/>
                    </a:solidFill>
                  </a:rPr>
                  <a:t>θ)</a:t>
                </a:r>
                <a:r>
                  <a:rPr lang="en-US" sz="3000" dirty="0">
                    <a:solidFill>
                      <a:srgbClr val="000000"/>
                    </a:solidFill>
                    <a:latin typeface="Alatsi" panose="020B0604020202020204" charset="0"/>
                  </a:rPr>
                  <a:t>)</a:t>
                </a:r>
                <a:r>
                  <a:rPr lang="el-GR" sz="3000" dirty="0">
                    <a:solidFill>
                      <a:srgbClr val="000000"/>
                    </a:solidFill>
                  </a:rPr>
                  <a:t> </a:t>
                </a:r>
                <a:r>
                  <a:rPr lang="en-IN" sz="3000" dirty="0">
                    <a:solidFill>
                      <a:srgbClr val="000000"/>
                    </a:solidFill>
                    <a:latin typeface="Alatsi" panose="020B0604020202020204" charset="0"/>
                  </a:rPr>
                  <a:t>directly is often difficult due to the integral</a:t>
                </a:r>
                <a:r>
                  <a:rPr lang="en-IN" sz="3200" dirty="0">
                    <a:solidFill>
                      <a:srgbClr val="000000"/>
                    </a:solidFill>
                    <a:latin typeface="Alatsi" panose="020B0604020202020204" charset="0"/>
                  </a:rPr>
                  <a:t>.</a:t>
                </a:r>
              </a:p>
              <a:p>
                <a:pPr algn="l">
                  <a:buNone/>
                </a:pPr>
                <a:endParaRPr lang="en-IN" sz="3200" dirty="0">
                  <a:solidFill>
                    <a:srgbClr val="000000"/>
                  </a:solidFill>
                  <a:latin typeface="Alatsi" panose="020B0604020202020204" charset="0"/>
                </a:endParaRPr>
              </a:p>
            </p:txBody>
          </p:sp>
        </mc:Choice>
        <mc:Fallback xmlns="">
          <p:sp>
            <p:nvSpPr>
              <p:cNvPr id="18" name="TextBox 2">
                <a:extLst>
                  <a:ext uri="{FF2B5EF4-FFF2-40B4-BE49-F238E27FC236}">
                    <a16:creationId xmlns:a16="http://schemas.microsoft.com/office/drawing/2014/main" id="{490D08FE-BCA8-A39D-E485-ED220CF68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0010" y="3111010"/>
                <a:ext cx="6442364" cy="4698979"/>
              </a:xfrm>
              <a:prstGeom prst="rect">
                <a:avLst/>
              </a:prstGeom>
              <a:blipFill>
                <a:blip r:embed="rId5"/>
                <a:stretch>
                  <a:fillRect l="-3595" t="-2464" r="-170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2">
            <a:extLst>
              <a:ext uri="{FF2B5EF4-FFF2-40B4-BE49-F238E27FC236}">
                <a16:creationId xmlns:a16="http://schemas.microsoft.com/office/drawing/2014/main" id="{6BFE46A6-8FCC-A6A6-C204-9ADE9722E971}"/>
              </a:ext>
            </a:extLst>
          </p:cNvPr>
          <p:cNvSpPr txBox="1"/>
          <p:nvPr/>
        </p:nvSpPr>
        <p:spPr>
          <a:xfrm>
            <a:off x="5600699" y="2326587"/>
            <a:ext cx="70866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buNone/>
            </a:pPr>
            <a:r>
              <a:rPr lang="en-US" sz="4000" dirty="0">
                <a:solidFill>
                  <a:srgbClr val="000000"/>
                </a:solidFill>
                <a:latin typeface="Alatsi"/>
              </a:rPr>
              <a:t>Likelihood Functions</a:t>
            </a:r>
            <a:endParaRPr lang="en-IN" sz="4000" dirty="0">
              <a:solidFill>
                <a:srgbClr val="000000"/>
              </a:solidFill>
              <a:latin typeface="Alatsi"/>
            </a:endParaRPr>
          </a:p>
        </p:txBody>
      </p:sp>
    </p:spTree>
    <p:extLst>
      <p:ext uri="{BB962C8B-B14F-4D97-AF65-F5344CB8AC3E}">
        <p14:creationId xmlns:p14="http://schemas.microsoft.com/office/powerpoint/2010/main" val="1150824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4904B-069D-F1AF-57F2-BD6930831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339C121-45C3-6A6F-F382-B38D669F5235}"/>
              </a:ext>
            </a:extLst>
          </p:cNvPr>
          <p:cNvSpPr txBox="1"/>
          <p:nvPr/>
        </p:nvSpPr>
        <p:spPr>
          <a:xfrm>
            <a:off x="2553980" y="866775"/>
            <a:ext cx="13180039" cy="13667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54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HOW DOES EM ALGORITHM WORKS ?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CCBA5E61-6CB7-376E-EEBE-1ACD5019E190}"/>
              </a:ext>
            </a:extLst>
          </p:cNvPr>
          <p:cNvSpPr txBox="1"/>
          <p:nvPr/>
        </p:nvSpPr>
        <p:spPr>
          <a:xfrm>
            <a:off x="10567553" y="2833684"/>
            <a:ext cx="6691747" cy="2625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EM Algorithm has two main Steps, which are repeated iteratively until convergence</a:t>
            </a:r>
            <a:b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</a:b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(which is guaranteed!).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255EE3A3-830F-69C0-2FD8-31970877B70F}"/>
              </a:ext>
            </a:extLst>
          </p:cNvPr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IIST | 2025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CFD5B8A1-9B31-8283-B1EE-21AF3E6103E8}"/>
              </a:ext>
            </a:extLst>
          </p:cNvPr>
          <p:cNvGrpSpPr/>
          <p:nvPr/>
        </p:nvGrpSpPr>
        <p:grpSpPr>
          <a:xfrm>
            <a:off x="2693030" y="3166805"/>
            <a:ext cx="6450970" cy="2967296"/>
            <a:chOff x="0" y="0"/>
            <a:chExt cx="1699021" cy="677726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D8AA8250-8CA6-A1D0-7D65-16A44B9C1A02}"/>
                </a:ext>
              </a:extLst>
            </p:cNvPr>
            <p:cNvSpPr/>
            <p:nvPr/>
          </p:nvSpPr>
          <p:spPr>
            <a:xfrm>
              <a:off x="0" y="0"/>
              <a:ext cx="1699021" cy="677725"/>
            </a:xfrm>
            <a:custGeom>
              <a:avLst/>
              <a:gdLst/>
              <a:ahLst/>
              <a:cxnLst/>
              <a:rect l="l" t="t" r="r" b="b"/>
              <a:pathLst>
                <a:path w="1699021" h="677725">
                  <a:moveTo>
                    <a:pt x="61206" y="0"/>
                  </a:moveTo>
                  <a:lnTo>
                    <a:pt x="1637815" y="0"/>
                  </a:lnTo>
                  <a:cubicBezTo>
                    <a:pt x="1654047" y="0"/>
                    <a:pt x="1669616" y="6448"/>
                    <a:pt x="1681094" y="17927"/>
                  </a:cubicBezTo>
                  <a:cubicBezTo>
                    <a:pt x="1692572" y="29405"/>
                    <a:pt x="1699021" y="44973"/>
                    <a:pt x="1699021" y="61206"/>
                  </a:cubicBezTo>
                  <a:lnTo>
                    <a:pt x="1699021" y="616519"/>
                  </a:lnTo>
                  <a:cubicBezTo>
                    <a:pt x="1699021" y="632752"/>
                    <a:pt x="1692572" y="648320"/>
                    <a:pt x="1681094" y="659799"/>
                  </a:cubicBezTo>
                  <a:cubicBezTo>
                    <a:pt x="1669616" y="671277"/>
                    <a:pt x="1654047" y="677725"/>
                    <a:pt x="1637815" y="677725"/>
                  </a:cubicBezTo>
                  <a:lnTo>
                    <a:pt x="61206" y="677725"/>
                  </a:lnTo>
                  <a:cubicBezTo>
                    <a:pt x="27403" y="677725"/>
                    <a:pt x="0" y="650323"/>
                    <a:pt x="0" y="616519"/>
                  </a:cubicBezTo>
                  <a:lnTo>
                    <a:pt x="0" y="61206"/>
                  </a:lnTo>
                  <a:cubicBezTo>
                    <a:pt x="0" y="44973"/>
                    <a:pt x="6448" y="29405"/>
                    <a:pt x="17927" y="17927"/>
                  </a:cubicBezTo>
                  <a:cubicBezTo>
                    <a:pt x="29405" y="6448"/>
                    <a:pt x="44973" y="0"/>
                    <a:pt x="61206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7" name="TextBox 7">
              <a:extLst>
                <a:ext uri="{FF2B5EF4-FFF2-40B4-BE49-F238E27FC236}">
                  <a16:creationId xmlns:a16="http://schemas.microsoft.com/office/drawing/2014/main" id="{902F633C-FBE1-028B-FA55-910646211B33}"/>
                </a:ext>
              </a:extLst>
            </p:cNvPr>
            <p:cNvSpPr txBox="1"/>
            <p:nvPr/>
          </p:nvSpPr>
          <p:spPr>
            <a:xfrm>
              <a:off x="0" y="-38100"/>
              <a:ext cx="1699021" cy="7158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8" name="TextBox 8">
            <a:extLst>
              <a:ext uri="{FF2B5EF4-FFF2-40B4-BE49-F238E27FC236}">
                <a16:creationId xmlns:a16="http://schemas.microsoft.com/office/drawing/2014/main" id="{3847125A-8681-207D-2FE6-D063EE51F5B6}"/>
              </a:ext>
            </a:extLst>
          </p:cNvPr>
          <p:cNvSpPr txBox="1"/>
          <p:nvPr/>
        </p:nvSpPr>
        <p:spPr>
          <a:xfrm>
            <a:off x="2553980" y="2618098"/>
            <a:ext cx="6590020" cy="67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Expectation Step (E – Step)</a:t>
            </a: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1CA60163-6060-4DAC-E8EC-BF9A019C2B5E}"/>
              </a:ext>
            </a:extLst>
          </p:cNvPr>
          <p:cNvSpPr txBox="1"/>
          <p:nvPr/>
        </p:nvSpPr>
        <p:spPr>
          <a:xfrm>
            <a:off x="2895599" y="3374656"/>
            <a:ext cx="6263525" cy="265919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193"/>
              </a:lnSpc>
              <a:buFont typeface="Arial" panose="020B0604020202020204" pitchFamily="34" charset="0"/>
              <a:buChar char="•"/>
            </a:pPr>
            <a:r>
              <a:rPr lang="en-US" sz="299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Estimate the missing/ hidden variables using current parameter values.</a:t>
            </a:r>
          </a:p>
          <a:p>
            <a:pPr marL="457200" indent="-457200" algn="l">
              <a:lnSpc>
                <a:spcPts val="4193"/>
              </a:lnSpc>
              <a:buFont typeface="Arial" panose="020B0604020202020204" pitchFamily="34" charset="0"/>
              <a:buChar char="•"/>
            </a:pPr>
            <a:r>
              <a:rPr lang="en-US" sz="299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Computes the expected likelihood of the data.</a:t>
            </a:r>
          </a:p>
        </p:txBody>
      </p:sp>
      <p:grpSp>
        <p:nvGrpSpPr>
          <p:cNvPr id="10" name="Group 10">
            <a:extLst>
              <a:ext uri="{FF2B5EF4-FFF2-40B4-BE49-F238E27FC236}">
                <a16:creationId xmlns:a16="http://schemas.microsoft.com/office/drawing/2014/main" id="{1B5AC752-E888-67DF-9B4D-1E0AF26A5BAD}"/>
              </a:ext>
            </a:extLst>
          </p:cNvPr>
          <p:cNvGrpSpPr/>
          <p:nvPr/>
        </p:nvGrpSpPr>
        <p:grpSpPr>
          <a:xfrm>
            <a:off x="2708155" y="6854708"/>
            <a:ext cx="6450970" cy="2309638"/>
            <a:chOff x="0" y="0"/>
            <a:chExt cx="1699021" cy="677726"/>
          </a:xfrm>
        </p:grpSpPr>
        <p:sp>
          <p:nvSpPr>
            <p:cNvPr id="11" name="Freeform 11">
              <a:extLst>
                <a:ext uri="{FF2B5EF4-FFF2-40B4-BE49-F238E27FC236}">
                  <a16:creationId xmlns:a16="http://schemas.microsoft.com/office/drawing/2014/main" id="{FA14A3BB-010E-0B81-B3E8-F9624490F546}"/>
                </a:ext>
              </a:extLst>
            </p:cNvPr>
            <p:cNvSpPr/>
            <p:nvPr/>
          </p:nvSpPr>
          <p:spPr>
            <a:xfrm>
              <a:off x="0" y="0"/>
              <a:ext cx="1699021" cy="677725"/>
            </a:xfrm>
            <a:custGeom>
              <a:avLst/>
              <a:gdLst/>
              <a:ahLst/>
              <a:cxnLst/>
              <a:rect l="l" t="t" r="r" b="b"/>
              <a:pathLst>
                <a:path w="1699021" h="677725">
                  <a:moveTo>
                    <a:pt x="61206" y="0"/>
                  </a:moveTo>
                  <a:lnTo>
                    <a:pt x="1637815" y="0"/>
                  </a:lnTo>
                  <a:cubicBezTo>
                    <a:pt x="1654047" y="0"/>
                    <a:pt x="1669616" y="6448"/>
                    <a:pt x="1681094" y="17927"/>
                  </a:cubicBezTo>
                  <a:cubicBezTo>
                    <a:pt x="1692572" y="29405"/>
                    <a:pt x="1699021" y="44973"/>
                    <a:pt x="1699021" y="61206"/>
                  </a:cubicBezTo>
                  <a:lnTo>
                    <a:pt x="1699021" y="616519"/>
                  </a:lnTo>
                  <a:cubicBezTo>
                    <a:pt x="1699021" y="632752"/>
                    <a:pt x="1692572" y="648320"/>
                    <a:pt x="1681094" y="659799"/>
                  </a:cubicBezTo>
                  <a:cubicBezTo>
                    <a:pt x="1669616" y="671277"/>
                    <a:pt x="1654047" y="677725"/>
                    <a:pt x="1637815" y="677725"/>
                  </a:cubicBezTo>
                  <a:lnTo>
                    <a:pt x="61206" y="677725"/>
                  </a:lnTo>
                  <a:cubicBezTo>
                    <a:pt x="27403" y="677725"/>
                    <a:pt x="0" y="650323"/>
                    <a:pt x="0" y="616519"/>
                  </a:cubicBezTo>
                  <a:lnTo>
                    <a:pt x="0" y="61206"/>
                  </a:lnTo>
                  <a:cubicBezTo>
                    <a:pt x="0" y="44973"/>
                    <a:pt x="6448" y="29405"/>
                    <a:pt x="17927" y="17927"/>
                  </a:cubicBezTo>
                  <a:cubicBezTo>
                    <a:pt x="29405" y="6448"/>
                    <a:pt x="44973" y="0"/>
                    <a:pt x="61206" y="0"/>
                  </a:cubicBezTo>
                  <a:close/>
                </a:path>
              </a:pathLst>
            </a:custGeom>
            <a:solidFill>
              <a:srgbClr val="E9C7C6"/>
            </a:solidFill>
          </p:spPr>
        </p:sp>
        <p:sp>
          <p:nvSpPr>
            <p:cNvPr id="12" name="TextBox 12">
              <a:extLst>
                <a:ext uri="{FF2B5EF4-FFF2-40B4-BE49-F238E27FC236}">
                  <a16:creationId xmlns:a16="http://schemas.microsoft.com/office/drawing/2014/main" id="{F66375FA-5D34-F2C0-2A1A-416B1C6FB244}"/>
                </a:ext>
              </a:extLst>
            </p:cNvPr>
            <p:cNvSpPr txBox="1"/>
            <p:nvPr/>
          </p:nvSpPr>
          <p:spPr>
            <a:xfrm>
              <a:off x="0" y="-38100"/>
              <a:ext cx="1699021" cy="7158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>
            <a:extLst>
              <a:ext uri="{FF2B5EF4-FFF2-40B4-BE49-F238E27FC236}">
                <a16:creationId xmlns:a16="http://schemas.microsoft.com/office/drawing/2014/main" id="{24DBBD7A-B46B-4C19-B7DD-8821062BE150}"/>
              </a:ext>
            </a:extLst>
          </p:cNvPr>
          <p:cNvSpPr txBox="1"/>
          <p:nvPr/>
        </p:nvSpPr>
        <p:spPr>
          <a:xfrm>
            <a:off x="2882197" y="7050188"/>
            <a:ext cx="5908835" cy="15819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l">
              <a:lnSpc>
                <a:spcPts val="4193"/>
              </a:lnSpc>
              <a:buFont typeface="Arial" panose="020B0604020202020204" pitchFamily="34" charset="0"/>
              <a:buChar char="•"/>
            </a:pPr>
            <a:r>
              <a:rPr lang="en-US" sz="299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Optimize parameters to maximize the expected likelihood found in the E-step.</a:t>
            </a:r>
          </a:p>
        </p:txBody>
      </p:sp>
      <p:sp>
        <p:nvSpPr>
          <p:cNvPr id="15" name="AutoShape 15">
            <a:extLst>
              <a:ext uri="{FF2B5EF4-FFF2-40B4-BE49-F238E27FC236}">
                <a16:creationId xmlns:a16="http://schemas.microsoft.com/office/drawing/2014/main" id="{068C9E10-0173-1380-7F9F-223F93483FC5}"/>
              </a:ext>
            </a:extLst>
          </p:cNvPr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>
            <a:extLst>
              <a:ext uri="{FF2B5EF4-FFF2-40B4-BE49-F238E27FC236}">
                <a16:creationId xmlns:a16="http://schemas.microsoft.com/office/drawing/2014/main" id="{35925708-FAAD-BDDF-2297-963FF413E079}"/>
              </a:ext>
            </a:extLst>
          </p:cNvPr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7" name="Group 17">
            <a:extLst>
              <a:ext uri="{FF2B5EF4-FFF2-40B4-BE49-F238E27FC236}">
                <a16:creationId xmlns:a16="http://schemas.microsoft.com/office/drawing/2014/main" id="{9B621232-3E79-4702-3E1B-8ED260E01370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8" name="Group 18">
              <a:extLst>
                <a:ext uri="{FF2B5EF4-FFF2-40B4-BE49-F238E27FC236}">
                  <a16:creationId xmlns:a16="http://schemas.microsoft.com/office/drawing/2014/main" id="{01929164-25FA-A17D-9B5B-737A74FEA3B8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9" name="Freeform 19">
                <a:extLst>
                  <a:ext uri="{FF2B5EF4-FFF2-40B4-BE49-F238E27FC236}">
                    <a16:creationId xmlns:a16="http://schemas.microsoft.com/office/drawing/2014/main" id="{1322B57A-4F87-A815-31DC-F79A4FBAEE71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0" name="TextBox 20">
                <a:extLst>
                  <a:ext uri="{FF2B5EF4-FFF2-40B4-BE49-F238E27FC236}">
                    <a16:creationId xmlns:a16="http://schemas.microsoft.com/office/drawing/2014/main" id="{E989742E-2743-99AD-B4E5-ED58561D62FC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80BC3EBF-5B0B-06A3-1A4A-72C8D44B249A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4</a:t>
              </a:r>
            </a:p>
          </p:txBody>
        </p:sp>
      </p:grpSp>
      <p:sp>
        <p:nvSpPr>
          <p:cNvPr id="22" name="Freeform 22">
            <a:extLst>
              <a:ext uri="{FF2B5EF4-FFF2-40B4-BE49-F238E27FC236}">
                <a16:creationId xmlns:a16="http://schemas.microsoft.com/office/drawing/2014/main" id="{86E1A348-1B1B-A9B3-171C-ACFC3B950A6B}"/>
              </a:ext>
            </a:extLst>
          </p:cNvPr>
          <p:cNvSpPr/>
          <p:nvPr/>
        </p:nvSpPr>
        <p:spPr>
          <a:xfrm>
            <a:off x="1475832" y="-1449083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3" name="Freeform 23">
            <a:extLst>
              <a:ext uri="{FF2B5EF4-FFF2-40B4-BE49-F238E27FC236}">
                <a16:creationId xmlns:a16="http://schemas.microsoft.com/office/drawing/2014/main" id="{5604CEC3-0CCE-7C78-1BBF-BACEEA426A4B}"/>
              </a:ext>
            </a:extLst>
          </p:cNvPr>
          <p:cNvSpPr/>
          <p:nvPr/>
        </p:nvSpPr>
        <p:spPr>
          <a:xfrm>
            <a:off x="10721225" y="8788169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8">
            <a:extLst>
              <a:ext uri="{FF2B5EF4-FFF2-40B4-BE49-F238E27FC236}">
                <a16:creationId xmlns:a16="http://schemas.microsoft.com/office/drawing/2014/main" id="{5FD06C11-3057-ED6C-FF73-36DB54F2EC1A}"/>
              </a:ext>
            </a:extLst>
          </p:cNvPr>
          <p:cNvSpPr txBox="1"/>
          <p:nvPr/>
        </p:nvSpPr>
        <p:spPr>
          <a:xfrm>
            <a:off x="2553980" y="6319180"/>
            <a:ext cx="6590020" cy="3730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Maximization Step (M-Step)</a:t>
            </a:r>
          </a:p>
        </p:txBody>
      </p:sp>
    </p:spTree>
    <p:extLst>
      <p:ext uri="{BB962C8B-B14F-4D97-AF65-F5344CB8AC3E}">
        <p14:creationId xmlns:p14="http://schemas.microsoft.com/office/powerpoint/2010/main" val="3310316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8A967-BA7D-9A3F-C87B-03117EF25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93A20982-8FE7-3484-F13B-C8E5713812FE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IIST| 2025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BFEB282C-96C4-8B63-4A86-C0F9C1505FE5}"/>
              </a:ext>
            </a:extLst>
          </p:cNvPr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784AED9-C926-7D8F-3AB6-BC6ECDDF9DB3}"/>
              </a:ext>
            </a:extLst>
          </p:cNvPr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D6261632-6D87-0621-D2DF-B203B54E8144}"/>
              </a:ext>
            </a:extLst>
          </p:cNvPr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FCE91A19-9CA3-9FBF-8D30-308C666B25ED}"/>
              </a:ext>
            </a:extLst>
          </p:cNvPr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CONNECTION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C1EFFCA8-3928-9D21-8E71-CE9AA883A59A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06514C24-9553-C423-26B1-D0F6EAE67F34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3F569676-F73C-601F-E1DE-0CA65B96914A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66516225-352D-12C5-6908-5EC7AE12A5AF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3FB73B5F-2D17-4E59-98DB-1F957D11B6AE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5</a:t>
              </a:r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8CAC1D76-B56C-DBC1-5B35-809672E8342B}"/>
              </a:ext>
            </a:extLst>
          </p:cNvPr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5B4A4DC2-1B7B-2118-B5FE-6D2F1CD995BF}"/>
                  </a:ext>
                </a:extLst>
              </p:cNvPr>
              <p:cNvSpPr txBox="1"/>
              <p:nvPr/>
            </p:nvSpPr>
            <p:spPr>
              <a:xfrm>
                <a:off x="1209670" y="2895980"/>
                <a:ext cx="15554330" cy="524791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lnSpc>
                    <a:spcPts val="5852"/>
                  </a:lnSpc>
                </a:pPr>
                <a:r>
                  <a:rPr lang="en-US" sz="4180" dirty="0">
                    <a:solidFill>
                      <a:srgbClr val="000000"/>
                    </a:solidFill>
                    <a:latin typeface="Alatsi" panose="020B0604020202020204" charset="0"/>
                    <a:ea typeface="Alatsi"/>
                    <a:cs typeface="Alatsi"/>
                    <a:sym typeface="Alatsi"/>
                  </a:rPr>
                  <a:t>The EM algorithm bridges the complete and observed data likelihoods via:</a:t>
                </a:r>
              </a:p>
              <a:p>
                <a:pPr>
                  <a:lnSpc>
                    <a:spcPts val="5852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418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18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log</m:t>
                          </m:r>
                        </m:fName>
                        <m:e>
                          <m:r>
                            <a:rPr lang="en-US" sz="418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𝑝</m:t>
                          </m:r>
                          <m:d>
                            <m:dPr>
                              <m:ctrlPr>
                                <a:rPr lang="en-US" sz="418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sz="418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dPr>
                                <m:e>
                                  <m:r>
                                    <a:rPr lang="en-US" sz="418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𝑋</m:t>
                                  </m:r>
                                </m:e>
                              </m:d>
                              <m:r>
                                <a:rPr lang="en-US" sz="418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sz="418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Alatsi"/>
                        </a:rPr>
                        <m:t>≥</m:t>
                      </m:r>
                      <m:sSub>
                        <m:sSubPr>
                          <m:ctrlPr>
                            <a:rPr lang="en-US" sz="418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sSubPr>
                        <m:e>
                          <m:r>
                            <a:rPr lang="en-US" sz="418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begChr m:val=""/>
                              <m:endChr m:val="|"/>
                              <m:ctrlPr>
                                <a:rPr lang="en-US" sz="418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dPr>
                            <m:e>
                              <m:r>
                                <a:rPr lang="en-US" sz="418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𝑍</m:t>
                              </m:r>
                            </m:e>
                          </m:d>
                          <m:r>
                            <a:rPr lang="en-US" sz="418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𝑋</m:t>
                          </m:r>
                          <m:r>
                            <a:rPr lang="en-US" sz="418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18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pPr>
                            <m:e>
                              <m:r>
                                <a:rPr lang="en-US" sz="418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418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18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18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funcPr>
                            <m:fName>
                              <m:r>
                                <a:rPr lang="en-US" sz="418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𝑙𝑜𝑔</m:t>
                              </m:r>
                            </m:fName>
                            <m:e>
                              <m:r>
                                <a:rPr lang="en-US" sz="418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418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dPr>
                                <m:e>
                                  <m:r>
                                    <a:rPr lang="en-US" sz="418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𝑋</m:t>
                                  </m:r>
                                  <m:r>
                                    <a:rPr lang="en-US" sz="418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,</m:t>
                                  </m:r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418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180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𝑍</m:t>
                                      </m:r>
                                    </m:e>
                                  </m:d>
                                  <m:r>
                                    <a:rPr lang="en-US" sz="418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418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sym typeface="Alatsi"/>
                        </a:rPr>
                        <m:t>−</m:t>
                      </m:r>
                      <m:sSub>
                        <m:sSubPr>
                          <m:ctrlPr>
                            <a:rPr lang="en-US" sz="418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sSubPr>
                        <m:e>
                          <m:r>
                            <a:rPr lang="en-US" sz="418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𝐸</m:t>
                          </m:r>
                        </m:e>
                        <m:sub>
                          <m:d>
                            <m:dPr>
                              <m:begChr m:val=""/>
                              <m:endChr m:val="|"/>
                              <m:ctrlPr>
                                <a:rPr lang="en-US" sz="418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dPr>
                            <m:e>
                              <m:r>
                                <a:rPr lang="en-US" sz="418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𝑍</m:t>
                              </m:r>
                            </m:e>
                          </m:d>
                          <m:r>
                            <a:rPr lang="en-US" sz="418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𝑋</m:t>
                          </m:r>
                          <m:r>
                            <a:rPr lang="en-US" sz="418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418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sSupPr>
                            <m:e>
                              <m:r>
                                <a:rPr lang="en-US" sz="418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𝜃</m:t>
                              </m:r>
                            </m:e>
                            <m:sup>
                              <m:r>
                                <a:rPr lang="en-US" sz="418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418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sym typeface="Alatsi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418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418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418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US" sz="418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sz="418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418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𝑍</m:t>
                                      </m:r>
                                    </m:e>
                                  </m:d>
                                  <m:r>
                                    <a:rPr lang="en-US" sz="418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𝑋</m:t>
                                  </m:r>
                                  <m:r>
                                    <a:rPr lang="en-US" sz="418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,</m:t>
                                  </m:r>
                                  <m:r>
                                    <a:rPr lang="en-US" sz="418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𝜃</m:t>
                                  </m:r>
                                  <m:r>
                                    <a:rPr lang="en-US" sz="418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′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4180" dirty="0">
                  <a:solidFill>
                    <a:srgbClr val="000000"/>
                  </a:solidFill>
                  <a:latin typeface="Alatsi" panose="020B0604020202020204" charset="0"/>
                  <a:ea typeface="Alatsi"/>
                  <a:cs typeface="Alatsi"/>
                  <a:sym typeface="Alatsi"/>
                </a:endParaRPr>
              </a:p>
              <a:p>
                <a:pPr>
                  <a:lnSpc>
                    <a:spcPts val="5852"/>
                  </a:lnSpc>
                </a:pPr>
                <a:endParaRPr lang="en-US" sz="4180" dirty="0">
                  <a:solidFill>
                    <a:srgbClr val="000000"/>
                  </a:solidFill>
                  <a:latin typeface="Alatsi" panose="020B0604020202020204" charset="0"/>
                  <a:ea typeface="Alatsi"/>
                  <a:cs typeface="Alatsi"/>
                  <a:sym typeface="Alatsi"/>
                </a:endParaRPr>
              </a:p>
              <a:p>
                <a:pPr>
                  <a:lnSpc>
                    <a:spcPts val="5852"/>
                  </a:lnSpc>
                </a:pPr>
                <a:r>
                  <a:rPr lang="en-US" sz="4180" dirty="0">
                    <a:solidFill>
                      <a:srgbClr val="000000"/>
                    </a:solidFill>
                    <a:latin typeface="Alatsi" panose="020B0604020202020204" charset="0"/>
                    <a:ea typeface="Alatsi"/>
                    <a:cs typeface="Alatsi"/>
                    <a:sym typeface="Alatsi"/>
                  </a:rPr>
                  <a:t>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18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sSubPr>
                      <m:e>
                        <m:r>
                          <a:rPr lang="en-US" sz="418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𝐸</m:t>
                        </m:r>
                      </m:e>
                      <m:sub>
                        <m:d>
                          <m:dPr>
                            <m:begChr m:val=""/>
                            <m:endChr m:val="|"/>
                            <m:ctrlPr>
                              <a:rPr lang="en-US" sz="418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dPr>
                          <m:e>
                            <m:r>
                              <a:rPr lang="en-US" sz="418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𝑍</m:t>
                            </m:r>
                          </m:e>
                        </m:d>
                        <m:r>
                          <a:rPr lang="en-US" sz="418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𝑋</m:t>
                        </m:r>
                        <m:r>
                          <a:rPr lang="en-US" sz="418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,</m:t>
                        </m:r>
                        <m:sSup>
                          <m:sSupPr>
                            <m:ctrlPr>
                              <a:rPr lang="en-US" sz="418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sSupPr>
                          <m:e>
                            <m:r>
                              <a:rPr lang="en-US" sz="418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𝜃</m:t>
                            </m:r>
                          </m:e>
                          <m:sup>
                            <m:r>
                              <a:rPr lang="en-US" sz="418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418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418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funcPr>
                          <m:fName>
                            <m:r>
                              <a:rPr lang="en-US" sz="418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𝑙𝑜𝑔</m:t>
                            </m:r>
                          </m:fName>
                          <m:e>
                            <m:r>
                              <a:rPr lang="en-US" sz="418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sz="418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</m:ctrlPr>
                              </m:dPr>
                              <m:e>
                                <m:r>
                                  <a:rPr lang="en-US" sz="418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  <m:t>𝑋</m:t>
                                </m:r>
                                <m:r>
                                  <a:rPr lang="en-US" sz="418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  <m:t>,</m:t>
                                </m:r>
                                <m:d>
                                  <m:dPr>
                                    <m:begChr m:val=""/>
                                    <m:endChr m:val="|"/>
                                    <m:ctrlPr>
                                      <a:rPr lang="en-US" sz="418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latsi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418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  <a:sym typeface="Alatsi"/>
                                      </a:rPr>
                                      <m:t>𝑍</m:t>
                                    </m:r>
                                  </m:e>
                                </m:d>
                                <m:r>
                                  <a:rPr lang="en-US" sz="418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</m:e>
                    </m:d>
                    <m:r>
                      <a:rPr lang="en-US" sz="418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 </m:t>
                    </m:r>
                    <m:d>
                      <m:dPr>
                        <m:ctrlPr>
                          <a:rPr lang="en-US" sz="418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dPr>
                      <m:e>
                        <m:r>
                          <a:rPr lang="en-US" sz="418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=</m:t>
                        </m:r>
                        <m:r>
                          <a:rPr lang="en-US" sz="418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𝑄</m:t>
                        </m:r>
                        <m:d>
                          <m:dPr>
                            <m:ctrlPr>
                              <a:rPr lang="en-US" sz="418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418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</m:ctrlPr>
                              </m:dPr>
                              <m:e>
                                <m:r>
                                  <a:rPr lang="en-US" sz="418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  <m:t>𝜃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sz="418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</m:ctrlPr>
                              </m:sSupPr>
                              <m:e>
                                <m:r>
                                  <a:rPr lang="en-US" sz="418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  <m:t>𝜃</m:t>
                                </m:r>
                              </m:e>
                              <m:sup>
                                <m:r>
                                  <a:rPr lang="en-US" sz="418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sz="4180" dirty="0">
                    <a:solidFill>
                      <a:srgbClr val="000000"/>
                    </a:solidFill>
                    <a:latin typeface="Alatsi" panose="020B0604020202020204" charset="0"/>
                    <a:ea typeface="Alatsi"/>
                    <a:cs typeface="Alatsi"/>
                    <a:sym typeface="Alatsi"/>
                  </a:rPr>
                  <a:t> say, represents expected complete –data log likelihood computed in  E - step.</a:t>
                </a:r>
              </a:p>
              <a:p>
                <a:pPr>
                  <a:lnSpc>
                    <a:spcPts val="5852"/>
                  </a:lnSpc>
                </a:pPr>
                <a:r>
                  <a:rPr lang="en-US" sz="4180" dirty="0">
                    <a:solidFill>
                      <a:srgbClr val="000000"/>
                    </a:solidFill>
                    <a:latin typeface="Alatsi" panose="020B0604020202020204" charset="0"/>
                    <a:ea typeface="Alatsi"/>
                    <a:cs typeface="Alatsi"/>
                    <a:sym typeface="Alatsi"/>
                  </a:rPr>
                  <a:t>Also,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4180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g</m:t>
                    </m:r>
                    <m:d>
                      <m:dPr>
                        <m:ctrlPr>
                          <a:rPr lang="en-US" sz="418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418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dPr>
                          <m:e>
                            <m:r>
                              <a:rPr lang="en-US" sz="418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𝜃</m:t>
                            </m:r>
                          </m:e>
                        </m:d>
                        <m:sSup>
                          <m:sSupPr>
                            <m:ctrlPr>
                              <a:rPr lang="en-US" sz="418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sSupPr>
                          <m:e>
                            <m:r>
                              <a:rPr lang="en-US" sz="418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𝜃</m:t>
                            </m:r>
                          </m:e>
                          <m:sup>
                            <m:r>
                              <a:rPr lang="en-US" sz="418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4180" dirty="0">
                    <a:solidFill>
                      <a:srgbClr val="000000"/>
                    </a:solidFill>
                    <a:latin typeface="Alatsi" panose="020B0604020202020204" charset="0"/>
                    <a:ea typeface="Alatsi"/>
                    <a:cs typeface="Alatsi"/>
                    <a:sym typeface="Alatsi"/>
                  </a:rPr>
                  <a:t> denote the right hand side of the inequality.</a:t>
                </a:r>
              </a:p>
            </p:txBody>
          </p:sp>
        </mc:Choice>
        <mc:Fallback xmlns="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5B4A4DC2-1B7B-2118-B5FE-6D2F1CD99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670" y="2895980"/>
                <a:ext cx="15554330" cy="5247911"/>
              </a:xfrm>
              <a:prstGeom prst="rect">
                <a:avLst/>
              </a:prstGeom>
              <a:blipFill>
                <a:blip r:embed="rId4"/>
                <a:stretch>
                  <a:fillRect l="-2038" t="-1858" b="-51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544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4833E-7611-E16A-10AC-75013F198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006758A7-3F42-B181-10CA-7489F41D0917}"/>
              </a:ext>
            </a:extLst>
          </p:cNvPr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IIST| 2025</a:t>
            </a:r>
          </a:p>
        </p:txBody>
      </p:sp>
      <p:sp>
        <p:nvSpPr>
          <p:cNvPr id="3" name="AutoShape 3">
            <a:extLst>
              <a:ext uri="{FF2B5EF4-FFF2-40B4-BE49-F238E27FC236}">
                <a16:creationId xmlns:a16="http://schemas.microsoft.com/office/drawing/2014/main" id="{514899CC-AC3C-456D-24A4-F238064E6BD8}"/>
              </a:ext>
            </a:extLst>
          </p:cNvPr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>
            <a:extLst>
              <a:ext uri="{FF2B5EF4-FFF2-40B4-BE49-F238E27FC236}">
                <a16:creationId xmlns:a16="http://schemas.microsoft.com/office/drawing/2014/main" id="{8B1B889F-EF78-4FFA-5576-BED0968B7B5C}"/>
              </a:ext>
            </a:extLst>
          </p:cNvPr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E521617-7EEB-E318-17CF-C19EB937D9B1}"/>
              </a:ext>
            </a:extLst>
          </p:cNvPr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BBF88F2B-829B-E52C-C313-BB1B0BD9311F}"/>
              </a:ext>
            </a:extLst>
          </p:cNvPr>
          <p:cNvSpPr txBox="1"/>
          <p:nvPr/>
        </p:nvSpPr>
        <p:spPr>
          <a:xfrm>
            <a:off x="2553980" y="866775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CONNECTION</a:t>
            </a:r>
          </a:p>
        </p:txBody>
      </p:sp>
      <p:grpSp>
        <p:nvGrpSpPr>
          <p:cNvPr id="9" name="Group 9">
            <a:extLst>
              <a:ext uri="{FF2B5EF4-FFF2-40B4-BE49-F238E27FC236}">
                <a16:creationId xmlns:a16="http://schemas.microsoft.com/office/drawing/2014/main" id="{76453B82-1C00-127E-257D-D4AC70332B99}"/>
              </a:ext>
            </a:extLst>
          </p:cNvPr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>
              <a:extLst>
                <a:ext uri="{FF2B5EF4-FFF2-40B4-BE49-F238E27FC236}">
                  <a16:creationId xmlns:a16="http://schemas.microsoft.com/office/drawing/2014/main" id="{0CFB4583-9634-5B81-F027-D6242C67A80B}"/>
                </a:ext>
              </a:extLst>
            </p:cNvPr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>
                <a:extLst>
                  <a:ext uri="{FF2B5EF4-FFF2-40B4-BE49-F238E27FC236}">
                    <a16:creationId xmlns:a16="http://schemas.microsoft.com/office/drawing/2014/main" id="{5804401D-1E29-5C07-7029-58920ECFFB09}"/>
                  </a:ext>
                </a:extLst>
              </p:cNvPr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>
                <a:extLst>
                  <a:ext uri="{FF2B5EF4-FFF2-40B4-BE49-F238E27FC236}">
                    <a16:creationId xmlns:a16="http://schemas.microsoft.com/office/drawing/2014/main" id="{FC524A74-EC98-C10B-9F8A-F05D0033AA78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7100279D-1F4E-81D7-6A21-BAF4DC90367E}"/>
                </a:ext>
              </a:extLst>
            </p:cNvPr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6</a:t>
              </a:r>
            </a:p>
          </p:txBody>
        </p:sp>
      </p:grpSp>
      <p:sp>
        <p:nvSpPr>
          <p:cNvPr id="14" name="Freeform 14">
            <a:extLst>
              <a:ext uri="{FF2B5EF4-FFF2-40B4-BE49-F238E27FC236}">
                <a16:creationId xmlns:a16="http://schemas.microsoft.com/office/drawing/2014/main" id="{0EFBF51D-8746-B037-18A4-547EC815E643}"/>
              </a:ext>
            </a:extLst>
          </p:cNvPr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494CA768-74E0-7B39-8B42-1472D3535FBD}"/>
                  </a:ext>
                </a:extLst>
              </p:cNvPr>
              <p:cNvSpPr txBox="1"/>
              <p:nvPr/>
            </p:nvSpPr>
            <p:spPr>
              <a:xfrm>
                <a:off x="1209670" y="2895980"/>
                <a:ext cx="15554330" cy="5247911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>
                  <a:lnSpc>
                    <a:spcPts val="5852"/>
                  </a:lnSpc>
                </a:pPr>
                <a:r>
                  <a:rPr lang="en-US" sz="4180" dirty="0">
                    <a:solidFill>
                      <a:srgbClr val="000000"/>
                    </a:solidFill>
                    <a:latin typeface="Alatsi"/>
                    <a:ea typeface="Alatsi"/>
                    <a:cs typeface="Alatsi"/>
                    <a:sym typeface="Alatsi"/>
                  </a:rPr>
                  <a:t> Now,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18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18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log</m:t>
                        </m:r>
                      </m:fName>
                      <m:e>
                        <m:r>
                          <a:rPr lang="en-US" sz="418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𝑝</m:t>
                        </m:r>
                        <m:d>
                          <m:dPr>
                            <m:ctrlPr>
                              <a:rPr lang="en-US" sz="418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418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</m:ctrlPr>
                              </m:dPr>
                              <m:e>
                                <m:r>
                                  <a:rPr lang="en-US" sz="418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418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𝜃</m:t>
                            </m:r>
                          </m:e>
                        </m:d>
                      </m:e>
                    </m:func>
                    <m:r>
                      <a:rPr lang="en-US" sz="418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 </m:t>
                    </m:r>
                  </m:oMath>
                </a14:m>
                <a:r>
                  <a:rPr lang="en-US" sz="4180" dirty="0">
                    <a:solidFill>
                      <a:srgbClr val="000000"/>
                    </a:solidFill>
                    <a:latin typeface="Alatsi"/>
                    <a:ea typeface="Alatsi"/>
                    <a:cs typeface="Alatsi"/>
                    <a:sym typeface="Alatsi"/>
                  </a:rPr>
                  <a:t> is always upper bounded and the inequality in previous slide lower bounds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418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18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log</m:t>
                        </m:r>
                      </m:fName>
                      <m:e>
                        <m:r>
                          <a:rPr lang="en-US" sz="418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  <m:t>𝑝</m:t>
                        </m:r>
                        <m:d>
                          <m:dPr>
                            <m:ctrlPr>
                              <a:rPr lang="en-US" sz="418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dPr>
                          <m:e>
                            <m:d>
                              <m:dPr>
                                <m:begChr m:val=""/>
                                <m:endChr m:val="|"/>
                                <m:ctrlPr>
                                  <a:rPr lang="en-US" sz="418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</m:ctrlPr>
                              </m:dPr>
                              <m:e>
                                <m:r>
                                  <a:rPr lang="en-US" sz="418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sym typeface="Alatsi"/>
                                  </a:rPr>
                                  <m:t>𝑋</m:t>
                                </m:r>
                              </m:e>
                            </m:d>
                            <m:r>
                              <a:rPr lang="en-US" sz="418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4180" dirty="0">
                    <a:solidFill>
                      <a:srgbClr val="000000"/>
                    </a:solidFill>
                    <a:latin typeface="Alatsi"/>
                    <a:ea typeface="Alatsi"/>
                    <a:cs typeface="Alatsi"/>
                    <a:sym typeface="Alatsi"/>
                  </a:rPr>
                  <a:t> by </a:t>
                </a:r>
                <a14:m>
                  <m:oMath xmlns:m="http://schemas.openxmlformats.org/officeDocument/2006/math">
                    <m:r>
                      <a:rPr lang="en-US" sz="418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𝑔</m:t>
                    </m:r>
                    <m:d>
                      <m:dPr>
                        <m:ctrlPr>
                          <a:rPr lang="en-US" sz="418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418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dPr>
                          <m:e>
                            <m:r>
                              <a:rPr lang="en-US" sz="418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𝜃</m:t>
                            </m:r>
                          </m:e>
                        </m:d>
                        <m:sSup>
                          <m:sSupPr>
                            <m:ctrlPr>
                              <a:rPr lang="en-US" sz="418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sSupPr>
                          <m:e>
                            <m:r>
                              <a:rPr lang="en-US" sz="418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𝜃</m:t>
                            </m:r>
                          </m:e>
                          <m:sup>
                            <m:r>
                              <a:rPr lang="en-US" sz="418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4180" dirty="0">
                    <a:solidFill>
                      <a:srgbClr val="000000"/>
                    </a:solidFill>
                    <a:latin typeface="Alatsi"/>
                    <a:ea typeface="Alatsi"/>
                    <a:cs typeface="Alatsi"/>
                    <a:sym typeface="Alatsi"/>
                  </a:rPr>
                  <a:t>. </a:t>
                </a:r>
              </a:p>
              <a:p>
                <a:pPr>
                  <a:lnSpc>
                    <a:spcPts val="5852"/>
                  </a:lnSpc>
                </a:pPr>
                <a:r>
                  <a:rPr lang="en-US" sz="4180" dirty="0">
                    <a:solidFill>
                      <a:srgbClr val="000000"/>
                    </a:solidFill>
                    <a:latin typeface="Alatsi"/>
                    <a:ea typeface="Alatsi"/>
                    <a:cs typeface="Alatsi"/>
                    <a:sym typeface="Alatsi"/>
                  </a:rPr>
                  <a:t>	The M-step finds a new value of </a:t>
                </a:r>
                <a14:m>
                  <m:oMath xmlns:m="http://schemas.openxmlformats.org/officeDocument/2006/math">
                    <m:r>
                      <a:rPr lang="en-US" sz="418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𝜃</m:t>
                    </m:r>
                  </m:oMath>
                </a14:m>
                <a:r>
                  <a:rPr lang="en-US" sz="4180" dirty="0">
                    <a:solidFill>
                      <a:srgbClr val="000000"/>
                    </a:solidFill>
                    <a:latin typeface="Alatsi"/>
                    <a:ea typeface="Alatsi"/>
                    <a:cs typeface="Alatsi"/>
                    <a:sym typeface="Alatsi"/>
                  </a:rPr>
                  <a:t> by maximizing </a:t>
                </a:r>
                <a14:m>
                  <m:oMath xmlns:m="http://schemas.openxmlformats.org/officeDocument/2006/math">
                    <m:r>
                      <a:rPr lang="en-US" sz="418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𝑄</m:t>
                    </m:r>
                    <m:d>
                      <m:dPr>
                        <m:ctrlPr>
                          <a:rPr lang="en-US" sz="418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418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dPr>
                          <m:e>
                            <m:r>
                              <a:rPr lang="en-US" sz="418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𝜃</m:t>
                            </m:r>
                          </m:e>
                        </m:d>
                        <m:sSup>
                          <m:sSupPr>
                            <m:ctrlPr>
                              <a:rPr lang="en-US" sz="418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sSupPr>
                          <m:e>
                            <m:r>
                              <a:rPr lang="en-US" sz="418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𝜃</m:t>
                            </m:r>
                          </m:e>
                          <m:sup>
                            <m:r>
                              <a:rPr lang="en-US" sz="418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4180" dirty="0">
                    <a:solidFill>
                      <a:srgbClr val="000000"/>
                    </a:solidFill>
                    <a:latin typeface="Alatsi"/>
                    <a:ea typeface="Alatsi"/>
                    <a:cs typeface="Alatsi"/>
                    <a:sym typeface="Alatsi"/>
                  </a:rPr>
                  <a:t> over </a:t>
                </a:r>
                <a14:m>
                  <m:oMath xmlns:m="http://schemas.openxmlformats.org/officeDocument/2006/math">
                    <m:r>
                      <a:rPr lang="en-US" sz="418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𝜃</m:t>
                    </m:r>
                  </m:oMath>
                </a14:m>
                <a:r>
                  <a:rPr lang="en-US" sz="4180" dirty="0">
                    <a:solidFill>
                      <a:srgbClr val="000000"/>
                    </a:solidFill>
                    <a:latin typeface="Alatsi"/>
                    <a:ea typeface="Alatsi"/>
                    <a:cs typeface="Alatsi"/>
                    <a:sym typeface="Alatsi"/>
                  </a:rPr>
                  <a:t> which is equivalent  to maximizing the </a:t>
                </a:r>
                <a14:m>
                  <m:oMath xmlns:m="http://schemas.openxmlformats.org/officeDocument/2006/math">
                    <m:r>
                      <a:rPr lang="en-US" sz="418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𝑔</m:t>
                    </m:r>
                    <m:d>
                      <m:dPr>
                        <m:ctrlPr>
                          <a:rPr lang="en-US" sz="418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sym typeface="Alatsi"/>
                          </a:rPr>
                        </m:ctrlPr>
                      </m:d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sz="418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dPr>
                          <m:e>
                            <m:r>
                              <a:rPr lang="en-US" sz="418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𝜃</m:t>
                            </m:r>
                          </m:e>
                        </m:d>
                        <m:sSup>
                          <m:sSupPr>
                            <m:ctrlPr>
                              <a:rPr lang="en-US" sz="418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</m:ctrlPr>
                          </m:sSupPr>
                          <m:e>
                            <m:r>
                              <a:rPr lang="en-US" sz="418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𝜃</m:t>
                            </m:r>
                          </m:e>
                          <m:sup>
                            <m:r>
                              <a:rPr lang="en-US" sz="418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sym typeface="Alatsi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4180" dirty="0">
                    <a:solidFill>
                      <a:srgbClr val="000000"/>
                    </a:solidFill>
                    <a:latin typeface="Alatsi"/>
                    <a:ea typeface="Alatsi"/>
                    <a:cs typeface="Alatsi"/>
                    <a:sym typeface="Alatsi"/>
                  </a:rPr>
                  <a:t> over </a:t>
                </a:r>
                <a14:m>
                  <m:oMath xmlns:m="http://schemas.openxmlformats.org/officeDocument/2006/math">
                    <m:r>
                      <a:rPr lang="en-US" sz="418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sym typeface="Alatsi"/>
                      </a:rPr>
                      <m:t>𝜃</m:t>
                    </m:r>
                  </m:oMath>
                </a14:m>
                <a:r>
                  <a:rPr lang="en-US" sz="4180" dirty="0">
                    <a:solidFill>
                      <a:srgbClr val="000000"/>
                    </a:solidFill>
                    <a:latin typeface="Alatsi"/>
                    <a:ea typeface="Alatsi"/>
                    <a:cs typeface="Alatsi"/>
                    <a:sym typeface="Alatsi"/>
                  </a:rPr>
                  <a:t> in previous equation. </a:t>
                </a:r>
              </a:p>
              <a:p>
                <a:pPr>
                  <a:lnSpc>
                    <a:spcPts val="5852"/>
                  </a:lnSpc>
                </a:pPr>
                <a:r>
                  <a:rPr lang="en-US" sz="4180" dirty="0">
                    <a:solidFill>
                      <a:srgbClr val="000000"/>
                    </a:solidFill>
                    <a:latin typeface="Alatsi"/>
                    <a:ea typeface="Alatsi"/>
                    <a:cs typeface="Alatsi"/>
                    <a:sym typeface="Alatsi"/>
                  </a:rPr>
                  <a:t> This process in iteration ensures convergence to </a:t>
                </a:r>
                <a:r>
                  <a:rPr lang="en-US" sz="4180" dirty="0" err="1">
                    <a:solidFill>
                      <a:srgbClr val="000000"/>
                    </a:solidFill>
                    <a:latin typeface="Alatsi"/>
                    <a:ea typeface="Alatsi"/>
                    <a:cs typeface="Alatsi"/>
                    <a:sym typeface="Alatsi"/>
                  </a:rPr>
                  <a:t>atleast</a:t>
                </a:r>
                <a:r>
                  <a:rPr lang="en-US" sz="4180" dirty="0">
                    <a:solidFill>
                      <a:srgbClr val="000000"/>
                    </a:solidFill>
                    <a:latin typeface="Alatsi"/>
                    <a:ea typeface="Alatsi"/>
                    <a:cs typeface="Alatsi"/>
                    <a:sym typeface="Alatsi"/>
                  </a:rPr>
                  <a:t> a local maximum.</a:t>
                </a:r>
              </a:p>
            </p:txBody>
          </p:sp>
        </mc:Choice>
        <mc:Fallback xmlns="">
          <p:sp>
            <p:nvSpPr>
              <p:cNvPr id="15" name="TextBox 15">
                <a:extLst>
                  <a:ext uri="{FF2B5EF4-FFF2-40B4-BE49-F238E27FC236}">
                    <a16:creationId xmlns:a16="http://schemas.microsoft.com/office/drawing/2014/main" id="{494CA768-74E0-7B39-8B42-1472D3535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670" y="2895980"/>
                <a:ext cx="15554330" cy="5247911"/>
              </a:xfrm>
              <a:prstGeom prst="rect">
                <a:avLst/>
              </a:prstGeom>
              <a:blipFill>
                <a:blip r:embed="rId4"/>
                <a:stretch>
                  <a:fillRect l="-2038" t="-1858" b="-511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8185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18390" y="866775"/>
            <a:ext cx="1045121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APPLICATIONS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673194" y="3268672"/>
            <a:ext cx="6651535" cy="2465844"/>
            <a:chOff x="0" y="0"/>
            <a:chExt cx="8868713" cy="3287792"/>
          </a:xfrm>
        </p:grpSpPr>
        <p:grpSp>
          <p:nvGrpSpPr>
            <p:cNvPr id="4" name="Group 4"/>
            <p:cNvGrpSpPr/>
            <p:nvPr/>
          </p:nvGrpSpPr>
          <p:grpSpPr>
            <a:xfrm>
              <a:off x="0" y="0"/>
              <a:ext cx="8868713" cy="3287792"/>
              <a:chOff x="0" y="0"/>
              <a:chExt cx="1751844" cy="649440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avLst/>
                <a:gdLst/>
                <a:ahLst/>
                <a:cxnLst/>
                <a:rect l="l" t="t" r="r" b="b"/>
                <a:pathLst>
                  <a:path w="1751844" h="649440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7" name="TextBox 7"/>
            <p:cNvSpPr txBox="1"/>
            <p:nvPr/>
          </p:nvSpPr>
          <p:spPr>
            <a:xfrm>
              <a:off x="695604" y="133351"/>
              <a:ext cx="7735510" cy="673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3"/>
                </a:lnSpc>
              </a:pPr>
              <a:endParaRPr lang="en-US" sz="299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endParaRPr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9550637" y="2620338"/>
            <a:ext cx="5801633" cy="660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Gaussian Mixture Models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52253" y="2883406"/>
            <a:ext cx="6691747" cy="52929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92"/>
              </a:lnSpc>
            </a:pP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The EM algorithm is a versatile tool that can be used in various problems. The feat of handling incomplete or missing data makes it a very sought-after algorithm in various ML applications.  </a:t>
            </a:r>
          </a:p>
          <a:p>
            <a:pPr algn="l">
              <a:lnSpc>
                <a:spcPts val="5192"/>
              </a:lnSpc>
            </a:pPr>
            <a:r>
              <a:rPr lang="en-US" sz="370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Let us discuss some of them.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9673194" y="6685437"/>
            <a:ext cx="6651535" cy="2465844"/>
            <a:chOff x="0" y="0"/>
            <a:chExt cx="8868713" cy="3287792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8868713" cy="3287792"/>
              <a:chOff x="0" y="0"/>
              <a:chExt cx="1751844" cy="64944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1751844" cy="649440"/>
              </a:xfrm>
              <a:custGeom>
                <a:avLst/>
                <a:gdLst/>
                <a:ahLst/>
                <a:cxnLst/>
                <a:rect l="l" t="t" r="r" b="b"/>
                <a:pathLst>
                  <a:path w="1751844" h="649440">
                    <a:moveTo>
                      <a:pt x="59360" y="0"/>
                    </a:moveTo>
                    <a:lnTo>
                      <a:pt x="1692484" y="0"/>
                    </a:lnTo>
                    <a:cubicBezTo>
                      <a:pt x="1725268" y="0"/>
                      <a:pt x="1751844" y="26577"/>
                      <a:pt x="1751844" y="59360"/>
                    </a:cubicBezTo>
                    <a:lnTo>
                      <a:pt x="1751844" y="590080"/>
                    </a:lnTo>
                    <a:cubicBezTo>
                      <a:pt x="1751844" y="622864"/>
                      <a:pt x="1725268" y="649440"/>
                      <a:pt x="1692484" y="649440"/>
                    </a:cubicBezTo>
                    <a:lnTo>
                      <a:pt x="59360" y="649440"/>
                    </a:lnTo>
                    <a:cubicBezTo>
                      <a:pt x="26577" y="649440"/>
                      <a:pt x="0" y="622864"/>
                      <a:pt x="0" y="590080"/>
                    </a:cubicBezTo>
                    <a:lnTo>
                      <a:pt x="0" y="59360"/>
                    </a:lnTo>
                    <a:cubicBezTo>
                      <a:pt x="0" y="26577"/>
                      <a:pt x="26577" y="0"/>
                      <a:pt x="59360" y="0"/>
                    </a:cubicBezTo>
                    <a:close/>
                  </a:path>
                </a:pathLst>
              </a:custGeom>
              <a:solidFill>
                <a:srgbClr val="E9C7C6"/>
              </a:solidFill>
            </p:spPr>
          </p:sp>
          <p:sp>
            <p:nvSpPr>
              <p:cNvPr id="13" name="TextBox 13"/>
              <p:cNvSpPr txBox="1"/>
              <p:nvPr/>
            </p:nvSpPr>
            <p:spPr>
              <a:xfrm>
                <a:off x="0" y="-38100"/>
                <a:ext cx="1751844" cy="68754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695604" y="133351"/>
              <a:ext cx="7735510" cy="6730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193"/>
                </a:lnSpc>
              </a:pPr>
              <a:endParaRPr lang="en-US" sz="2995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 rot="-5400000">
            <a:off x="-2373736" y="491109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IIST | 2025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550637" y="5986928"/>
            <a:ext cx="6774092" cy="6609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487"/>
              </a:lnSpc>
            </a:pPr>
            <a:r>
              <a:rPr lang="en-US" sz="391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Latent Dirichlet Allocation</a:t>
            </a:r>
          </a:p>
        </p:txBody>
      </p:sp>
      <p:sp>
        <p:nvSpPr>
          <p:cNvPr id="17" name="AutoShape 17"/>
          <p:cNvSpPr/>
          <p:nvPr/>
        </p:nvSpPr>
        <p:spPr>
          <a:xfrm flipH="1" flipV="1">
            <a:off x="1090490" y="-104525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 flipH="1" flipV="1">
            <a:off x="1085850" y="7289441"/>
            <a:ext cx="5403" cy="2997456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9" name="Group 1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20" name="Group 2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3" name="TextBox 2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7</a:t>
              </a:r>
            </a:p>
          </p:txBody>
        </p:sp>
      </p:grpSp>
      <p:sp>
        <p:nvSpPr>
          <p:cNvPr id="24" name="Freeform 24"/>
          <p:cNvSpPr/>
          <p:nvPr/>
        </p:nvSpPr>
        <p:spPr>
          <a:xfrm>
            <a:off x="7512165" y="-155385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892058" y="9048108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90681874-9EA0-A417-889F-FCE392B87BE5}"/>
                  </a:ext>
                </a:extLst>
              </p14:cNvPr>
              <p14:cNvContentPartPr/>
              <p14:nvPr/>
            </p14:nvContentPartPr>
            <p14:xfrm>
              <a:off x="10124257" y="3567375"/>
              <a:ext cx="720" cy="192420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90681874-9EA0-A417-889F-FCE392B87BE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06257" y="3558735"/>
                <a:ext cx="36000" cy="194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C308F1D4-886E-1E8E-B945-409A72C020A7}"/>
                  </a:ext>
                </a:extLst>
              </p14:cNvPr>
              <p14:cNvContentPartPr/>
              <p14:nvPr/>
            </p14:nvContentPartPr>
            <p14:xfrm>
              <a:off x="10138297" y="5436135"/>
              <a:ext cx="5546880" cy="36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C308F1D4-886E-1E8E-B945-409A72C020A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129297" y="5427135"/>
                <a:ext cx="55645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B54414B1-9B3F-8E34-5249-A0EBF6696CE5}"/>
                  </a:ext>
                </a:extLst>
              </p14:cNvPr>
              <p14:cNvContentPartPr/>
              <p14:nvPr/>
            </p14:nvContentPartPr>
            <p14:xfrm>
              <a:off x="10087897" y="3979575"/>
              <a:ext cx="1354680" cy="1470960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B54414B1-9B3F-8E34-5249-A0EBF6696CE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079257" y="3970575"/>
                <a:ext cx="1372320" cy="14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3C7A0AC-DF03-272E-C4BC-CC0407621330}"/>
                  </a:ext>
                </a:extLst>
              </p14:cNvPr>
              <p14:cNvContentPartPr/>
              <p14:nvPr/>
            </p14:nvContentPartPr>
            <p14:xfrm>
              <a:off x="11332777" y="4005855"/>
              <a:ext cx="1566720" cy="137556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33C7A0AC-DF03-272E-C4BC-CC04076213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23777" y="3996855"/>
                <a:ext cx="1584360" cy="139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77BCCBC9-E4CE-3AB0-A347-C6259B2AF8F2}"/>
                  </a:ext>
                </a:extLst>
              </p14:cNvPr>
              <p14:cNvContentPartPr/>
              <p14:nvPr/>
            </p14:nvContentPartPr>
            <p14:xfrm>
              <a:off x="11318377" y="4350375"/>
              <a:ext cx="1497600" cy="104508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77BCCBC9-E4CE-3AB0-A347-C6259B2AF8F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309737" y="4341735"/>
                <a:ext cx="1515240" cy="10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A7D55611-1CC9-C74B-EC4A-75135D70FE10}"/>
                  </a:ext>
                </a:extLst>
              </p14:cNvPr>
              <p14:cNvContentPartPr/>
              <p14:nvPr/>
            </p14:nvContentPartPr>
            <p14:xfrm>
              <a:off x="12720217" y="4350375"/>
              <a:ext cx="1392480" cy="103032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A7D55611-1CC9-C74B-EC4A-75135D70FE1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2711217" y="4341735"/>
                <a:ext cx="1410120" cy="1047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CE0261BC-639E-2E00-A868-D1F8BC9CFC31}"/>
              </a:ext>
            </a:extLst>
          </p:cNvPr>
          <p:cNvGrpSpPr/>
          <p:nvPr/>
        </p:nvGrpSpPr>
        <p:grpSpPr>
          <a:xfrm>
            <a:off x="12938737" y="3856095"/>
            <a:ext cx="2646000" cy="1620360"/>
            <a:chOff x="12938737" y="3856095"/>
            <a:chExt cx="2646000" cy="162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21BB3184-E437-9781-6C11-D41EE323248A}"/>
                    </a:ext>
                  </a:extLst>
                </p14:cNvPr>
                <p14:cNvContentPartPr/>
                <p14:nvPr/>
              </p14:nvContentPartPr>
              <p14:xfrm>
                <a:off x="12938737" y="3856095"/>
                <a:ext cx="1607400" cy="15253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21BB3184-E437-9781-6C11-D41EE323248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2929737" y="3847095"/>
                  <a:ext cx="1625040" cy="154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830ACCA-F695-A599-2CBF-13E11EE2B8B3}"/>
                    </a:ext>
                  </a:extLst>
                </p14:cNvPr>
                <p14:cNvContentPartPr/>
                <p14:nvPr/>
              </p14:nvContentPartPr>
              <p14:xfrm>
                <a:off x="14394217" y="3902535"/>
                <a:ext cx="1190520" cy="15739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830ACCA-F695-A599-2CBF-13E11EE2B8B3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4385217" y="3893895"/>
                  <a:ext cx="1208160" cy="1591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68B203DE-EA65-B34A-81E2-7D04F49CF7F2}"/>
                  </a:ext>
                </a:extLst>
              </p14:cNvPr>
              <p14:cNvContentPartPr/>
              <p14:nvPr/>
            </p14:nvContentPartPr>
            <p14:xfrm>
              <a:off x="10138297" y="5339655"/>
              <a:ext cx="360" cy="36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68B203DE-EA65-B34A-81E2-7D04F49CF7F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120297" y="5321655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0C0C914-E91C-7659-0F1D-438E18B2362D}"/>
                  </a:ext>
                </a:extLst>
              </p14:cNvPr>
              <p14:cNvContentPartPr/>
              <p14:nvPr/>
            </p14:nvContentPartPr>
            <p14:xfrm>
              <a:off x="10124257" y="3895695"/>
              <a:ext cx="5796720" cy="14864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0C0C914-E91C-7659-0F1D-438E18B2362D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106257" y="3877695"/>
                <a:ext cx="5832360" cy="152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E06BFD62-F8BF-8BC7-1C77-844D2665B9AB}"/>
                  </a:ext>
                </a:extLst>
              </p14:cNvPr>
              <p14:cNvContentPartPr/>
              <p14:nvPr/>
            </p14:nvContentPartPr>
            <p14:xfrm>
              <a:off x="9944977" y="6946695"/>
              <a:ext cx="1278720" cy="18021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E06BFD62-F8BF-8BC7-1C77-844D2665B9AB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9927337" y="6928695"/>
                <a:ext cx="1314360" cy="18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68695DD3-0B66-B6AC-D3C6-4387F7F0E76E}"/>
              </a:ext>
            </a:extLst>
          </p:cNvPr>
          <p:cNvGrpSpPr/>
          <p:nvPr/>
        </p:nvGrpSpPr>
        <p:grpSpPr>
          <a:xfrm>
            <a:off x="10207417" y="7016175"/>
            <a:ext cx="961200" cy="1483920"/>
            <a:chOff x="10207417" y="7016175"/>
            <a:chExt cx="961200" cy="148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42DF926-1F94-3BA8-E861-B3FCE46886F4}"/>
                    </a:ext>
                  </a:extLst>
                </p14:cNvPr>
                <p14:cNvContentPartPr/>
                <p14:nvPr/>
              </p14:nvContentPartPr>
              <p14:xfrm>
                <a:off x="10207417" y="7416135"/>
                <a:ext cx="714240" cy="561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42DF926-1F94-3BA8-E861-B3FCE46886F4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189417" y="7398495"/>
                  <a:ext cx="74988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616A4D2-B34E-249C-54AE-077430A67A59}"/>
                    </a:ext>
                  </a:extLst>
                </p14:cNvPr>
                <p14:cNvContentPartPr/>
                <p14:nvPr/>
              </p14:nvContentPartPr>
              <p14:xfrm>
                <a:off x="10220737" y="7672815"/>
                <a:ext cx="727560" cy="18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616A4D2-B34E-249C-54AE-077430A67A5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0202737" y="7654815"/>
                  <a:ext cx="76320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F80BBC5-508B-6525-2808-6ADE4DADCC04}"/>
                    </a:ext>
                  </a:extLst>
                </p14:cNvPr>
                <p14:cNvContentPartPr/>
                <p14:nvPr/>
              </p14:nvContentPartPr>
              <p14:xfrm>
                <a:off x="10220737" y="7921575"/>
                <a:ext cx="715320" cy="561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F80BBC5-508B-6525-2808-6ADE4DADCC0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202737" y="7903935"/>
                  <a:ext cx="75096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F2FB8C6-CD5D-6A48-1B28-139F7C81053C}"/>
                    </a:ext>
                  </a:extLst>
                </p14:cNvPr>
                <p14:cNvContentPartPr/>
                <p14:nvPr/>
              </p14:nvContentPartPr>
              <p14:xfrm>
                <a:off x="10220737" y="8238375"/>
                <a:ext cx="785520" cy="417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F2FB8C6-CD5D-6A48-1B28-139F7C81053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202737" y="8220735"/>
                  <a:ext cx="8211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4042817A-1AB6-1CCA-ECF6-54A096429069}"/>
                    </a:ext>
                  </a:extLst>
                </p14:cNvPr>
                <p14:cNvContentPartPr/>
                <p14:nvPr/>
              </p14:nvContentPartPr>
              <p14:xfrm>
                <a:off x="10220737" y="8444295"/>
                <a:ext cx="698760" cy="558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4042817A-1AB6-1CCA-ECF6-54A09642906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202737" y="8426655"/>
                  <a:ext cx="7344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1459EBF7-1FAD-5DAA-C695-5A6ECC40C242}"/>
                    </a:ext>
                  </a:extLst>
                </p14:cNvPr>
                <p14:cNvContentPartPr/>
                <p14:nvPr/>
              </p14:nvContentPartPr>
              <p14:xfrm>
                <a:off x="10947937" y="7016175"/>
                <a:ext cx="220680" cy="3582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1459EBF7-1FAD-5DAA-C695-5A6ECC40C24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0929937" y="6998175"/>
                  <a:ext cx="256320" cy="39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04B5AB93-FA90-8AE4-0A40-6DC35227F087}"/>
                  </a:ext>
                </a:extLst>
              </p14:cNvPr>
              <p14:cNvContentPartPr/>
              <p14:nvPr/>
            </p14:nvContentPartPr>
            <p14:xfrm>
              <a:off x="12815617" y="6960375"/>
              <a:ext cx="720" cy="1980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04B5AB93-FA90-8AE4-0A40-6DC35227F087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12779617" y="6942375"/>
                <a:ext cx="72000" cy="201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A81F33EE-21FE-8769-555B-514C547D66AF}"/>
                  </a:ext>
                </a:extLst>
              </p14:cNvPr>
              <p14:cNvContentPartPr/>
              <p14:nvPr/>
            </p14:nvContentPartPr>
            <p14:xfrm>
              <a:off x="12815617" y="8637255"/>
              <a:ext cx="2486880" cy="72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A81F33EE-21FE-8769-555B-514C547D66AF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12752617" y="8511255"/>
                <a:ext cx="261252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354A6FD3-11A7-BCF9-E25C-8B95E40C9C27}"/>
                  </a:ext>
                </a:extLst>
              </p14:cNvPr>
              <p14:cNvContentPartPr/>
              <p14:nvPr/>
            </p14:nvContentPartPr>
            <p14:xfrm>
              <a:off x="12828937" y="8142615"/>
              <a:ext cx="1222920" cy="720"/>
            </p14:xfrm>
          </p:contentPart>
        </mc:Choice>
        <mc:Fallback xmlns=""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354A6FD3-11A7-BCF9-E25C-8B95E40C9C27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2766297" y="8016615"/>
                <a:ext cx="13485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449186DB-593B-6998-5F5E-EA1AE88AF53F}"/>
                  </a:ext>
                </a:extLst>
              </p14:cNvPr>
              <p14:cNvContentPartPr/>
              <p14:nvPr/>
            </p14:nvContentPartPr>
            <p14:xfrm>
              <a:off x="12842977" y="7428015"/>
              <a:ext cx="3034440" cy="720"/>
            </p14:xfrm>
          </p:contentPart>
        </mc:Choice>
        <mc:Fallback xmlns=""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449186DB-593B-6998-5F5E-EA1AE88AF53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2780337" y="7302015"/>
                <a:ext cx="3160080" cy="252000"/>
              </a:xfrm>
              <a:prstGeom prst="rect">
                <a:avLst/>
              </a:prstGeom>
            </p:spPr>
          </p:pic>
        </mc:Fallback>
      </mc:AlternateContent>
      <p:grpSp>
        <p:nvGrpSpPr>
          <p:cNvPr id="93" name="Group 92">
            <a:extLst>
              <a:ext uri="{FF2B5EF4-FFF2-40B4-BE49-F238E27FC236}">
                <a16:creationId xmlns:a16="http://schemas.microsoft.com/office/drawing/2014/main" id="{60CC3C71-C68C-FE9B-1E06-A3CB483C545A}"/>
              </a:ext>
            </a:extLst>
          </p:cNvPr>
          <p:cNvGrpSpPr/>
          <p:nvPr/>
        </p:nvGrpSpPr>
        <p:grpSpPr>
          <a:xfrm>
            <a:off x="12210817" y="7184655"/>
            <a:ext cx="329040" cy="356040"/>
            <a:chOff x="12210817" y="7184655"/>
            <a:chExt cx="329040" cy="35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1E066976-2E1D-78BE-F333-49BDFBDEA61F}"/>
                    </a:ext>
                  </a:extLst>
                </p14:cNvPr>
                <p14:cNvContentPartPr/>
                <p14:nvPr/>
              </p14:nvContentPartPr>
              <p14:xfrm>
                <a:off x="12210817" y="7184655"/>
                <a:ext cx="329040" cy="655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1E066976-2E1D-78BE-F333-49BDFBDEA61F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201817" y="7176015"/>
                  <a:ext cx="3466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20C88BC-4183-C8E9-9E02-B66B1D23C7BC}"/>
                    </a:ext>
                  </a:extLst>
                </p14:cNvPr>
                <p14:cNvContentPartPr/>
                <p14:nvPr/>
              </p14:nvContentPartPr>
              <p14:xfrm>
                <a:off x="12307657" y="7222095"/>
                <a:ext cx="56160" cy="2516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20C88BC-4183-C8E9-9E02-B66B1D23C7B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299017" y="7213455"/>
                  <a:ext cx="73800" cy="26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EE25101-ACB1-C791-F510-9AACB69BB334}"/>
                    </a:ext>
                  </a:extLst>
                </p14:cNvPr>
                <p14:cNvContentPartPr/>
                <p14:nvPr/>
              </p14:nvContentPartPr>
              <p14:xfrm>
                <a:off x="12458497" y="7359615"/>
                <a:ext cx="14760" cy="1810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EE25101-ACB1-C791-F510-9AACB69BB33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449497" y="7350615"/>
                  <a:ext cx="32400" cy="19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245B636-9A07-71C0-B4E3-0B17F6D21D79}"/>
              </a:ext>
            </a:extLst>
          </p:cNvPr>
          <p:cNvGrpSpPr/>
          <p:nvPr/>
        </p:nvGrpSpPr>
        <p:grpSpPr>
          <a:xfrm>
            <a:off x="12183817" y="7881255"/>
            <a:ext cx="291240" cy="303840"/>
            <a:chOff x="12183817" y="7881255"/>
            <a:chExt cx="29124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2052F4B0-C546-7385-4D9A-76CF5A045CC2}"/>
                    </a:ext>
                  </a:extLst>
                </p14:cNvPr>
                <p14:cNvContentPartPr/>
                <p14:nvPr/>
              </p14:nvContentPartPr>
              <p14:xfrm>
                <a:off x="12183817" y="7881255"/>
                <a:ext cx="263160" cy="6948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2052F4B0-C546-7385-4D9A-76CF5A045CC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2175177" y="7872615"/>
                  <a:ext cx="28080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E2C37E5A-A810-B422-BDF8-4DD0BB3ABA65}"/>
                    </a:ext>
                  </a:extLst>
                </p14:cNvPr>
                <p14:cNvContentPartPr/>
                <p14:nvPr/>
              </p14:nvContentPartPr>
              <p14:xfrm>
                <a:off x="12293617" y="7922655"/>
                <a:ext cx="360" cy="1548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E2C37E5A-A810-B422-BDF8-4DD0BB3ABA6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2284977" y="7914015"/>
                  <a:ext cx="1800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37E524A3-8412-5ED9-41A2-F361DCC29457}"/>
                    </a:ext>
                  </a:extLst>
                </p14:cNvPr>
                <p14:cNvContentPartPr/>
                <p14:nvPr/>
              </p14:nvContentPartPr>
              <p14:xfrm>
                <a:off x="12348697" y="8021295"/>
                <a:ext cx="126360" cy="1638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37E524A3-8412-5ED9-41A2-F361DCC2945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2339697" y="8012295"/>
                  <a:ext cx="144000" cy="181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A7BEE482-8D2E-C1BD-1B4D-AD76756775C7}"/>
              </a:ext>
            </a:extLst>
          </p:cNvPr>
          <p:cNvGrpSpPr/>
          <p:nvPr/>
        </p:nvGrpSpPr>
        <p:grpSpPr>
          <a:xfrm>
            <a:off x="12211537" y="8365455"/>
            <a:ext cx="289440" cy="384120"/>
            <a:chOff x="12211537" y="8365455"/>
            <a:chExt cx="289440" cy="384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923BBE3-3ECF-05A9-1DE4-826CB7426F15}"/>
                    </a:ext>
                  </a:extLst>
                </p14:cNvPr>
                <p14:cNvContentPartPr/>
                <p14:nvPr/>
              </p14:nvContentPartPr>
              <p14:xfrm>
                <a:off x="12211537" y="8365455"/>
                <a:ext cx="247680" cy="939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923BBE3-3ECF-05A9-1DE4-826CB7426F1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202537" y="8356455"/>
                  <a:ext cx="26532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CABAD214-8D80-0822-9884-83DE37F635C5}"/>
                    </a:ext>
                  </a:extLst>
                </p14:cNvPr>
                <p14:cNvContentPartPr/>
                <p14:nvPr/>
              </p14:nvContentPartPr>
              <p14:xfrm>
                <a:off x="12322057" y="8417295"/>
                <a:ext cx="13680" cy="20844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CABAD214-8D80-0822-9884-83DE37F635C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313057" y="8408295"/>
                  <a:ext cx="313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FF05CAA-3808-D9C3-798F-EF39706F2CA3}"/>
                    </a:ext>
                  </a:extLst>
                </p14:cNvPr>
                <p14:cNvContentPartPr/>
                <p14:nvPr/>
              </p14:nvContentPartPr>
              <p14:xfrm>
                <a:off x="12375697" y="8531055"/>
                <a:ext cx="125280" cy="21852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FF05CAA-3808-D9C3-798F-EF39706F2CA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2367057" y="8522415"/>
                  <a:ext cx="142920" cy="23616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 14"/>
          <p:cNvSpPr/>
          <p:nvPr/>
        </p:nvSpPr>
        <p:spPr>
          <a:xfrm>
            <a:off x="-3482681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" name="TextBox 2"/>
          <p:cNvSpPr txBox="1"/>
          <p:nvPr/>
        </p:nvSpPr>
        <p:spPr>
          <a:xfrm>
            <a:off x="5702946" y="8800282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IIST | 2025</a:t>
            </a:r>
          </a:p>
        </p:txBody>
      </p:sp>
      <p:sp>
        <p:nvSpPr>
          <p:cNvPr id="3" name="AutoShape 3"/>
          <p:cNvSpPr/>
          <p:nvPr/>
        </p:nvSpPr>
        <p:spPr>
          <a:xfrm>
            <a:off x="-26059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1430169" y="9061267"/>
            <a:ext cx="7105264" cy="19050"/>
          </a:xfrm>
          <a:prstGeom prst="line">
            <a:avLst/>
          </a:prstGeom>
          <a:ln w="114300" cap="flat">
            <a:solidFill>
              <a:srgbClr val="9FC3D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Freeform 5"/>
          <p:cNvSpPr/>
          <p:nvPr/>
        </p:nvSpPr>
        <p:spPr>
          <a:xfrm>
            <a:off x="12982861" y="5933231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553980" y="492124"/>
            <a:ext cx="1318003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GAUSSIAN MIXTURE MODELS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5859155" y="0"/>
            <a:ext cx="1562612" cy="1673225"/>
            <a:chOff x="0" y="0"/>
            <a:chExt cx="2083482" cy="2230967"/>
          </a:xfrm>
        </p:grpSpPr>
        <p:grpSp>
          <p:nvGrpSpPr>
            <p:cNvPr id="10" name="Group 10"/>
            <p:cNvGrpSpPr/>
            <p:nvPr/>
          </p:nvGrpSpPr>
          <p:grpSpPr>
            <a:xfrm>
              <a:off x="75599" y="0"/>
              <a:ext cx="1932284" cy="2230967"/>
              <a:chOff x="0" y="0"/>
              <a:chExt cx="703982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703982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703982" h="812800">
                    <a:moveTo>
                      <a:pt x="234787" y="793731"/>
                    </a:moveTo>
                    <a:cubicBezTo>
                      <a:pt x="270879" y="805245"/>
                      <a:pt x="311910" y="812800"/>
                      <a:pt x="352180" y="812800"/>
                    </a:cubicBezTo>
                    <a:cubicBezTo>
                      <a:pt x="392452" y="812800"/>
                      <a:pt x="431204" y="806323"/>
                      <a:pt x="466915" y="794809"/>
                    </a:cubicBezTo>
                    <a:cubicBezTo>
                      <a:pt x="467675" y="794450"/>
                      <a:pt x="468435" y="794450"/>
                      <a:pt x="469194" y="794090"/>
                    </a:cubicBezTo>
                    <a:cubicBezTo>
                      <a:pt x="603304" y="748035"/>
                      <a:pt x="702082" y="626421"/>
                      <a:pt x="703982" y="484298"/>
                    </a:cubicBezTo>
                    <a:lnTo>
                      <a:pt x="703982" y="0"/>
                    </a:lnTo>
                    <a:lnTo>
                      <a:pt x="0" y="0"/>
                    </a:lnTo>
                    <a:lnTo>
                      <a:pt x="0" y="483939"/>
                    </a:lnTo>
                    <a:cubicBezTo>
                      <a:pt x="1900" y="627140"/>
                      <a:pt x="99158" y="748755"/>
                      <a:pt x="234787" y="793731"/>
                    </a:cubicBez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0" y="-47625"/>
                <a:ext cx="703982" cy="733425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3" name="TextBox 13"/>
            <p:cNvSpPr txBox="1"/>
            <p:nvPr/>
          </p:nvSpPr>
          <p:spPr>
            <a:xfrm>
              <a:off x="0" y="437582"/>
              <a:ext cx="2083482" cy="12415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805"/>
                </a:lnSpc>
              </a:pPr>
              <a:r>
                <a:rPr lang="en-US" sz="5575" b="1" dirty="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8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5"/>
              <p:cNvSpPr txBox="1"/>
              <p:nvPr/>
            </p:nvSpPr>
            <p:spPr>
              <a:xfrm>
                <a:off x="1209670" y="2317630"/>
                <a:ext cx="16155397" cy="6506205"/>
              </a:xfrm>
              <a:prstGeom prst="rect">
                <a:avLst/>
              </a:prstGeom>
            </p:spPr>
            <p:txBody>
              <a:bodyPr wrap="square" lIns="0" tIns="0" rIns="0" bIns="0" rtlCol="0" anchor="t">
                <a:spAutoFit/>
              </a:bodyPr>
              <a:lstStyle/>
              <a:p>
                <a:pPr algn="l">
                  <a:buNone/>
                </a:pPr>
                <a:r>
                  <a:rPr lang="en-IN" sz="3000" i="0" dirty="0">
                    <a:effectLst/>
                    <a:latin typeface="Alatsi" panose="020B0604020202020204" charset="0"/>
                  </a:rPr>
                  <a:t>The normal mixture model assumes that the observed data X=(X</a:t>
                </a:r>
                <a:r>
                  <a:rPr lang="en-IN" sz="3000" i="0" baseline="30000" dirty="0">
                    <a:effectLst/>
                    <a:latin typeface="Alatsi" panose="020B0604020202020204" charset="0"/>
                  </a:rPr>
                  <a:t>1</a:t>
                </a:r>
                <a:r>
                  <a:rPr lang="en-IN" sz="3000" i="0" dirty="0">
                    <a:effectLst/>
                    <a:latin typeface="Alatsi" panose="020B0604020202020204" charset="0"/>
                  </a:rPr>
                  <a:t>,…,</a:t>
                </a:r>
                <a:r>
                  <a:rPr lang="en-IN" sz="3000" i="0" dirty="0" err="1">
                    <a:effectLst/>
                    <a:latin typeface="Alatsi" panose="020B0604020202020204" charset="0"/>
                  </a:rPr>
                  <a:t>X</a:t>
                </a:r>
                <a:r>
                  <a:rPr lang="en-IN" sz="3000" i="0" baseline="30000" dirty="0" err="1">
                    <a:effectLst/>
                    <a:latin typeface="Alatsi" panose="020B0604020202020204" charset="0"/>
                  </a:rPr>
                  <a:t>n</a:t>
                </a:r>
                <a:r>
                  <a:rPr lang="en-IN" sz="3000" i="0" dirty="0">
                    <a:effectLst/>
                    <a:latin typeface="Alatsi" panose="020B0604020202020204" charset="0"/>
                  </a:rPr>
                  <a:t>)</a:t>
                </a:r>
                <a:r>
                  <a:rPr lang="en-IN" sz="3000" i="1" dirty="0">
                    <a:effectLst/>
                    <a:latin typeface="Alatsi" panose="020B0604020202020204" charset="0"/>
                  </a:rPr>
                  <a:t> </a:t>
                </a:r>
                <a:r>
                  <a:rPr lang="en-IN" sz="3000" i="0" dirty="0">
                    <a:effectLst/>
                    <a:latin typeface="Alatsi" panose="020B0604020202020204" charset="0"/>
                  </a:rPr>
                  <a:t>are independent and identically distributed (</a:t>
                </a:r>
                <a:r>
                  <a:rPr lang="en-IN" sz="3000" i="0" dirty="0" err="1">
                    <a:effectLst/>
                    <a:latin typeface="Alatsi" panose="020B0604020202020204" charset="0"/>
                  </a:rPr>
                  <a:t>i.i.d.</a:t>
                </a:r>
                <a:r>
                  <a:rPr lang="en-IN" sz="3000" i="0" dirty="0">
                    <a:effectLst/>
                    <a:latin typeface="Alatsi" panose="020B0604020202020204" charset="0"/>
                  </a:rPr>
                  <a:t>) random variables. The probability density function (PDF) is given by:</a:t>
                </a:r>
              </a:p>
              <a:p>
                <a:pPr algn="l">
                  <a:buNone/>
                </a:pPr>
                <a:endParaRPr lang="en-IN" sz="3000" dirty="0">
                  <a:latin typeface="Alatsi" panose="020B060402020202020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sz="2800" i="1" smtClean="0">
                              <a:solidFill>
                                <a:srgbClr val="83696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IN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IN" sz="2800" i="1" smtClean="0">
                              <a:solidFill>
                                <a:srgbClr val="836967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sz="28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grow m:val="on"/>
                          <m:ctrlPr>
                            <a:rPr lang="en-IN" sz="2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IN" sz="2800" b="0" i="1" smtClean="0"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IN" sz="2800" b="0" i="1" smtClean="0">
                              <a:effectLst/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IN" sz="2800" i="1" smtClean="0">
                                  <a:solidFill>
                                    <a:srgbClr val="836967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IN" sz="2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f>
                            <m:fPr>
                              <m:ctrlPr>
                                <a:rPr lang="en-US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fPr>
                            <m:num>
                              <m:r>
                                <a:rPr lang="en-US" sz="2800" b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1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2</m:t>
                                  </m:r>
                                  <m:r>
                                    <a:rPr lang="en-US" sz="2800" b="0" i="1" dirty="0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𝜋</m:t>
                                  </m:r>
                                  <m:sSubSup>
                                    <m:sSubSupPr>
                                      <m:ctrlPr>
                                        <a:rPr lang="en-US" sz="28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𝜎</m:t>
                                      </m:r>
                                    </m:e>
                                    <m:sub>
                                      <m:r>
                                        <a:rPr lang="en-IN" sz="28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IN" sz="2800" b="0" i="1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rad>
                            </m:den>
                          </m:f>
                          <m:func>
                            <m:funcPr>
                              <m:ctrlPr>
                                <a:rPr lang="en-US" sz="2800" i="1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b="0" dirty="0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sym typeface="Alatsi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</m:ctrlPr>
                                </m:dPr>
                                <m:e>
                                  <m:r>
                                    <a:rPr lang="en-IN" sz="280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sym typeface="Alatsi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IN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IN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r>
                                        <a:rPr lang="en-IN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2</m:t>
                                      </m:r>
                                    </m:den>
                                  </m:f>
                                  <m:sSup>
                                    <m:sSupPr>
                                      <m:ctrlPr>
                                        <a:rPr lang="en-US" sz="280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2800" i="1" dirty="0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  <a:sym typeface="Alatsi"/>
                                            </a:rPr>
                                          </m:ctrlPr>
                                        </m:dPr>
                                        <m:e>
                                          <m:f>
                                            <m:fPr>
                                              <m:ctrlPr>
                                                <a:rPr lang="en-US" sz="2800" i="1" dirty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sym typeface="Alatsi"/>
                                                </a:rPr>
                                              </m:ctrlPr>
                                            </m:fPr>
                                            <m:num>
                                              <m:sSub>
                                                <m:sSubPr>
                                                  <m:ctrlPr>
                                                    <a:rPr lang="en-US" sz="2800" i="1" dirty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sym typeface="Alatsi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dirty="0" smtClean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sym typeface="Alatsi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dirty="0" smtClean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sym typeface="Alatsi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  <m:r>
                                                <a:rPr lang="en-US" sz="2800" b="0" dirty="0" smtClean="0">
                                                  <a:solidFill>
                                                    <a:srgbClr val="000000"/>
                                                  </a:solidFill>
                                                  <a:latin typeface="Cambria Math" panose="02040503050406030204" pitchFamily="18" charset="0"/>
                                                  <a:sym typeface="Alatsi"/>
                                                </a:rPr>
                                                <m:t>−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en-US" sz="2800" i="1" dirty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sym typeface="Alatsi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IN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𝜇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num>
                                            <m:den>
                                              <m:sSub>
                                                <m:sSubPr>
                                                  <m:ctrlPr>
                                                    <a:rPr lang="en-US" sz="2800" i="1" dirty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sym typeface="Alatsi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2800" b="0" i="1" dirty="0" smtClean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sym typeface="Alatsi"/>
                                                    </a:rPr>
                                                    <m:t>𝜎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2800" b="0" i="1" dirty="0" smtClean="0">
                                                      <a:solidFill>
                                                        <a:srgbClr val="000000"/>
                                                      </a:solidFill>
                                                      <a:latin typeface="Cambria Math" panose="02040503050406030204" pitchFamily="18" charset="0"/>
                                                      <a:sym typeface="Alatsi"/>
                                                    </a:rPr>
                                                    <m:t>𝑗</m:t>
                                                  </m:r>
                                                </m:sub>
                                              </m:sSub>
                                            </m:den>
                                          </m:f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800" b="0" dirty="0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sym typeface="Alatsi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IN" sz="3000" i="0" dirty="0">
                  <a:effectLst/>
                  <a:latin typeface="fkGroteskNeue"/>
                </a:endParaRPr>
              </a:p>
              <a:p>
                <a:pPr algn="l">
                  <a:buNone/>
                </a:pPr>
                <a:r>
                  <a:rPr lang="en-IN" sz="3000" i="0" dirty="0">
                    <a:effectLst/>
                    <a:latin typeface="Alatsi" panose="020B0604020202020204" charset="0"/>
                  </a:rPr>
                  <a:t>Here: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IN" sz="3000" i="0" dirty="0">
                    <a:effectLst/>
                    <a:latin typeface="Alatsi" panose="020B0604020202020204" charset="0"/>
                  </a:rPr>
                  <a:t>   m: Number of components in the mixture.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IN" sz="3000" i="0" dirty="0">
                    <a:effectLst/>
                    <a:latin typeface="Alatsi" panose="020B0604020202020204" charset="0"/>
                  </a:rPr>
                  <a:t>   </a:t>
                </a:r>
                <a:r>
                  <a:rPr lang="en-IN" sz="3000" i="0" dirty="0" err="1">
                    <a:effectLst/>
                    <a:latin typeface="Alatsi" panose="020B0604020202020204" charset="0"/>
                  </a:rPr>
                  <a:t>pj</a:t>
                </a:r>
                <a:r>
                  <a:rPr lang="en-IN" sz="3000" i="0" dirty="0">
                    <a:effectLst/>
                    <a:latin typeface="Alatsi" panose="020B0604020202020204" charset="0"/>
                  </a:rPr>
                  <a:t>: Mixing proportions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3000" i="1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3000" b="0" i="1" smtClean="0">
                            <a:effectLst/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IN" sz="3000" b="0" i="1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IN" sz="3000" b="0" i="1" smtClean="0">
                        <a:effectLst/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IN" sz="3000" i="0" dirty="0">
                    <a:effectLst/>
                    <a:latin typeface="Alatsi" panose="020B0604020202020204" charset="0"/>
                  </a:rPr>
                  <a:t> and 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grow m:val="on"/>
                        <m:ctrlPr>
                          <a:rPr lang="en-IN" sz="24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sz="2400" b="0" i="1" smtClean="0">
                            <a:effectLst/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IN" sz="2400" b="0" i="1" smtClean="0">
                            <a:effectLst/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N" sz="2400" b="0" i="1" smtClean="0">
                            <a:effectLst/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IN" sz="2400" i="1" smtClean="0">
                                <a:solidFill>
                                  <a:srgbClr val="836967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24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IN" sz="2400" b="0" i="1" smtClean="0">
                        <a:effectLst/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IN" sz="3000" i="0" dirty="0">
                    <a:effectLst/>
                    <a:latin typeface="Alatsi" panose="020B0604020202020204" charset="0"/>
                  </a:rPr>
                  <a:t>).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3000" i="0" dirty="0">
                    <a:effectLst/>
                    <a:latin typeface="Alatsi" panose="020B0604020202020204" charset="0"/>
                  </a:rPr>
                  <a:t>   </a:t>
                </a:r>
                <a:r>
                  <a:rPr lang="el-GR" sz="3000" i="0" dirty="0">
                    <a:effectLst/>
                    <a:latin typeface="KaTeX_Main"/>
                  </a:rPr>
                  <a:t>μ</a:t>
                </a:r>
                <a:r>
                  <a:rPr lang="en-IN" sz="3000" i="0" baseline="-25000" dirty="0">
                    <a:effectLst/>
                    <a:latin typeface="Alatsi" panose="020B0604020202020204" charset="0"/>
                  </a:rPr>
                  <a:t>j</a:t>
                </a:r>
                <a:r>
                  <a:rPr lang="en-IN" sz="3000" i="0" dirty="0">
                    <a:effectLst/>
                    <a:latin typeface="Alatsi" panose="020B0604020202020204" charset="0"/>
                  </a:rPr>
                  <a:t>,</a:t>
                </a:r>
                <a:r>
                  <a:rPr lang="el-GR" sz="3000" i="0" dirty="0">
                    <a:effectLst/>
                    <a:latin typeface="KaTeX_Main"/>
                  </a:rPr>
                  <a:t>σ</a:t>
                </a:r>
                <a:r>
                  <a:rPr lang="en-IN" sz="3000" i="0" baseline="-25000" dirty="0">
                    <a:effectLst/>
                    <a:latin typeface="Alatsi" panose="020B0604020202020204" charset="0"/>
                  </a:rPr>
                  <a:t>j</a:t>
                </a:r>
                <a:r>
                  <a:rPr lang="en-IN" sz="3000" i="0" baseline="30000" dirty="0">
                    <a:effectLst/>
                    <a:latin typeface="Alatsi" panose="020B0604020202020204" charset="0"/>
                  </a:rPr>
                  <a:t>2</a:t>
                </a:r>
                <a:r>
                  <a:rPr lang="en-IN" sz="3000" i="0" dirty="0">
                    <a:effectLst/>
                    <a:latin typeface="Alatsi" panose="020B0604020202020204" charset="0"/>
                  </a:rPr>
                  <a:t>: Mean and variance of the j-</a:t>
                </a:r>
                <a:r>
                  <a:rPr lang="en-IN" sz="3000" i="0" dirty="0" err="1">
                    <a:effectLst/>
                    <a:latin typeface="Alatsi" panose="020B0604020202020204" charset="0"/>
                  </a:rPr>
                  <a:t>th</a:t>
                </a:r>
                <a:r>
                  <a:rPr lang="en-IN" sz="3000" i="0" dirty="0">
                    <a:effectLst/>
                    <a:latin typeface="Alatsi" panose="020B0604020202020204" charset="0"/>
                  </a:rPr>
                  <a:t> normal distribution.</a:t>
                </a:r>
              </a:p>
              <a:p>
                <a:endParaRPr lang="en-IN" sz="3000" i="0" dirty="0">
                  <a:effectLst/>
                  <a:latin typeface="Alatsi" panose="020B0604020202020204" charset="0"/>
                </a:endParaRPr>
              </a:p>
              <a:p>
                <a:r>
                  <a:rPr lang="en-IN" sz="3000" i="0" dirty="0">
                    <a:effectLst/>
                    <a:latin typeface="Alatsi" panose="020B0604020202020204" charset="0"/>
                  </a:rPr>
                  <a:t>The goal is to estimate the parameters </a:t>
                </a:r>
                <a14:m>
                  <m:oMath xmlns:m="http://schemas.openxmlformats.org/officeDocument/2006/math">
                    <m:r>
                      <a:rPr lang="en-IN" sz="3000" b="0" i="1" smtClean="0"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IN" sz="30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IN" sz="3000" i="1" smtClean="0">
                            <a:solidFill>
                              <a:srgbClr val="836967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sz="3000" i="1" smtClean="0">
                                <a:solidFill>
                                  <a:srgbClr val="836967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3000" b="0" i="1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3000" b="0" i="1" smtClean="0">
                            <a:effectLst/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IN" sz="3000" i="1" smtClean="0">
                                <a:solidFill>
                                  <a:srgbClr val="836967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IN" sz="3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IN" sz="3000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3000" i="1" smtClean="0">
                                <a:solidFill>
                                  <a:srgbClr val="836967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3000" b="0" i="1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sz="3000" b="0" i="1" smtClean="0">
                            <a:effectLst/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en-IN" sz="3000" i="1" smtClean="0">
                                <a:solidFill>
                                  <a:srgbClr val="836967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IN" sz="3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IN" sz="3000" b="0" i="1" smtClean="0">
                            <a:effectLst/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IN" sz="3000" i="1" smtClean="0">
                                <a:solidFill>
                                  <a:srgbClr val="836967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sz="3000" b="0" i="1" smtClean="0">
                                <a:effectLst/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IN" sz="3000" b="0" i="1" smtClean="0">
                                <a:effectLst/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000" b="0" i="1" smtClean="0">
                            <a:effectLst/>
                            <a:latin typeface="Cambria Math" panose="02040503050406030204" pitchFamily="18" charset="0"/>
                          </a:rPr>
                          <m:t>,…</m:t>
                        </m:r>
                        <m:r>
                          <a:rPr lang="en-IN" sz="3000" b="0" i="1" smtClean="0">
                            <a:effectLst/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IN" sz="300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IN" sz="30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3000" b="0" i="0" smtClean="0">
                                <a:effectLst/>
                                <a:latin typeface="Cambria Math" panose="02040503050406030204" pitchFamily="18" charset="0"/>
                              </a:rPr>
                              <m:t>m</m:t>
                            </m:r>
                          </m:sub>
                        </m:sSub>
                      </m:e>
                    </m:d>
                  </m:oMath>
                </a14:m>
                <a:endParaRPr lang="en-IN" sz="3000" i="0" dirty="0">
                  <a:effectLst/>
                  <a:latin typeface="Alatsi" panose="020B0604020202020204" charset="0"/>
                </a:endParaRPr>
              </a:p>
            </p:txBody>
          </p:sp>
        </mc:Choice>
        <mc:Fallback>
          <p:sp>
            <p:nvSpPr>
              <p:cNvPr id="15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670" y="2317630"/>
                <a:ext cx="16155397" cy="6506205"/>
              </a:xfrm>
              <a:prstGeom prst="rect">
                <a:avLst/>
              </a:prstGeom>
              <a:blipFill>
                <a:blip r:embed="rId4"/>
                <a:stretch>
                  <a:fillRect l="-1433" t="-1781" r="-151" b="-2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1731</TotalTime>
  <Words>1324</Words>
  <Application>Microsoft Office PowerPoint</Application>
  <PresentationFormat>Custom</PresentationFormat>
  <Paragraphs>185</Paragraphs>
  <Slides>19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Open Sans Bold</vt:lpstr>
      <vt:lpstr>fkGroteskNeue</vt:lpstr>
      <vt:lpstr>Alatsi</vt:lpstr>
      <vt:lpstr>Arial</vt:lpstr>
      <vt:lpstr>Cambria Math</vt:lpstr>
      <vt:lpstr>Calibri</vt:lpstr>
      <vt:lpstr>KaTeX_Main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HEMANT NISHAD</dc:creator>
  <cp:lastModifiedBy>HEMANT NISHAD</cp:lastModifiedBy>
  <cp:revision>16</cp:revision>
  <dcterms:created xsi:type="dcterms:W3CDTF">2006-08-16T00:00:00Z</dcterms:created>
  <dcterms:modified xsi:type="dcterms:W3CDTF">2025-04-16T19:31:30Z</dcterms:modified>
  <dc:identifier>DAGjebhKmLg</dc:identifier>
</cp:coreProperties>
</file>