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4850" y="1122363"/>
            <a:ext cx="5772150" cy="2387600"/>
          </a:xfrm>
        </p:spPr>
        <p:txBody>
          <a:bodyPr anchor="b"/>
          <a:lstStyle>
            <a:lvl1pPr algn="l">
              <a:defRPr sz="6000">
                <a:solidFill>
                  <a:srgbClr val="FBFBFB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4850" y="3602038"/>
            <a:ext cx="577215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FBFBF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 userDrawn="1"/>
        </p:nvSpPr>
        <p:spPr>
          <a:xfrm>
            <a:off x="2711624" y="1561541"/>
            <a:ext cx="6446837" cy="381476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rgbClr val="1C1C1C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TextBox 7"/>
          <p:cNvSpPr txBox="1"/>
          <p:nvPr userDrawn="1"/>
        </p:nvSpPr>
        <p:spPr>
          <a:xfrm>
            <a:off x="3780183" y="1247775"/>
            <a:ext cx="4468468" cy="511175"/>
          </a:xfrm>
          <a:prstGeom prst="roundRect">
            <a:avLst/>
          </a:prstGeom>
          <a:solidFill>
            <a:schemeClr val="accent1"/>
          </a:solidFill>
          <a:ln w="5715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endParaRPr lang="zh-CN" altLang="en-US" sz="2400" dirty="0">
              <a:solidFill>
                <a:srgbClr val="FBFBFB"/>
              </a:solidFill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12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586" y="4842903"/>
            <a:ext cx="21256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0000" y="1249200"/>
            <a:ext cx="4467600" cy="511200"/>
          </a:xfrm>
        </p:spPr>
        <p:txBody>
          <a:bodyPr anchor="t" anchorCtr="0">
            <a:norm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710800" y="1562400"/>
            <a:ext cx="6447600" cy="381600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0"/>
              </a:spcBef>
              <a:buFont typeface="Arial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/>
        </p:nvGrpSpPr>
        <p:grpSpPr>
          <a:xfrm>
            <a:off x="1655954" y="900974"/>
            <a:ext cx="9052996" cy="4378928"/>
            <a:chOff x="1655954" y="900974"/>
            <a:chExt cx="9052996" cy="4378928"/>
          </a:xfrm>
        </p:grpSpPr>
        <p:sp>
          <p:nvSpPr>
            <p:cNvPr id="7" name="菱形 6"/>
            <p:cNvSpPr/>
            <p:nvPr userDrawn="1"/>
          </p:nvSpPr>
          <p:spPr>
            <a:xfrm>
              <a:off x="1849119" y="1689809"/>
              <a:ext cx="2801258" cy="2801258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7200" dirty="0">
                <a:solidFill>
                  <a:srgbClr val="FBFBFB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cxnSp>
          <p:nvCxnSpPr>
            <p:cNvPr id="8" name="直接连接符 7"/>
            <p:cNvCxnSpPr/>
            <p:nvPr userDrawn="1"/>
          </p:nvCxnSpPr>
          <p:spPr>
            <a:xfrm>
              <a:off x="2844673" y="900974"/>
              <a:ext cx="1356215" cy="135621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 flipH="1">
              <a:off x="1655954" y="1305560"/>
              <a:ext cx="1581548" cy="158154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 userDrawn="1"/>
          </p:nvCxnSpPr>
          <p:spPr>
            <a:xfrm flipV="1">
              <a:off x="2452334" y="2624773"/>
              <a:ext cx="2655129" cy="265512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平行四边形 10"/>
            <p:cNvSpPr/>
            <p:nvPr userDrawn="1"/>
          </p:nvSpPr>
          <p:spPr>
            <a:xfrm>
              <a:off x="3249748" y="3655060"/>
              <a:ext cx="7459202" cy="604520"/>
            </a:xfrm>
            <a:prstGeom prst="parallelogram">
              <a:avLst>
                <a:gd name="adj" fmla="val 9603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200" dirty="0">
                <a:solidFill>
                  <a:srgbClr val="FBFBFB"/>
                </a:solidFill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50800" y="3654000"/>
            <a:ext cx="7459200" cy="604800"/>
          </a:xfrm>
        </p:spPr>
        <p:txBody>
          <a:bodyPr anchor="ctr" anchorCtr="0">
            <a:no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 userDrawn="1"/>
        </p:nvSpPr>
        <p:spPr>
          <a:xfrm>
            <a:off x="1092521" y="1561541"/>
            <a:ext cx="4755976" cy="381476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rgbClr val="1C1C1C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TextBox 7"/>
          <p:cNvSpPr txBox="1"/>
          <p:nvPr userDrawn="1"/>
        </p:nvSpPr>
        <p:spPr>
          <a:xfrm>
            <a:off x="1441938" y="389013"/>
            <a:ext cx="9355016" cy="511175"/>
          </a:xfrm>
          <a:prstGeom prst="roundRect">
            <a:avLst/>
          </a:prstGeom>
          <a:solidFill>
            <a:schemeClr val="accent1"/>
          </a:solidFill>
          <a:ln w="5715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endParaRPr lang="zh-CN" altLang="en-US" sz="2400" dirty="0">
              <a:solidFill>
                <a:srgbClr val="FBFBFB"/>
              </a:solidFill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10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678" y="4842903"/>
            <a:ext cx="21256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圆角矩形 10"/>
          <p:cNvSpPr/>
          <p:nvPr userDrawn="1"/>
        </p:nvSpPr>
        <p:spPr>
          <a:xfrm>
            <a:off x="6332736" y="1561541"/>
            <a:ext cx="4755976" cy="381476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rgbClr val="1C1C1C"/>
              </a:solidFill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12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893" y="4842903"/>
            <a:ext cx="21256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1938" y="389013"/>
            <a:ext cx="9355016" cy="511176"/>
          </a:xfrm>
        </p:spPr>
        <p:txBody>
          <a:bodyPr anchor="ctr" anchorCtr="0">
            <a:norm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166377" y="1561541"/>
            <a:ext cx="4603576" cy="3814762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Font typeface="Arial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Font typeface="Arial" pitchFamily="34" charset="0"/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Font typeface="Arial" pitchFamily="34" charset="0"/>
              <a:buNone/>
              <a:defRPr sz="1800">
                <a:solidFill>
                  <a:schemeClr val="tx1"/>
                </a:solidFill>
              </a:defRPr>
            </a:lvl4pPr>
            <a:lvl5pPr marL="1828800" indent="0" algn="ctr">
              <a:buFont typeface="Arial" pitchFamily="34" charset="0"/>
              <a:buNone/>
              <a:defRPr sz="1800">
                <a:solidFill>
                  <a:schemeClr val="tx1"/>
                </a:solidFill>
              </a:defRPr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78456" y="1561541"/>
            <a:ext cx="4679776" cy="3814762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Font typeface="Arial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Font typeface="Arial" pitchFamily="34" charset="0"/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Font typeface="Arial" pitchFamily="34" charset="0"/>
              <a:buNone/>
              <a:defRPr sz="1800">
                <a:solidFill>
                  <a:schemeClr val="tx1"/>
                </a:solidFill>
              </a:defRPr>
            </a:lvl4pPr>
            <a:lvl5pPr marL="1828800" indent="0" algn="ctr">
              <a:buFont typeface="Arial" pitchFamily="34" charset="0"/>
              <a:buNone/>
              <a:defRPr sz="1800">
                <a:solidFill>
                  <a:schemeClr val="tx1"/>
                </a:solidFill>
              </a:defRPr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0" y="724678"/>
            <a:ext cx="579120" cy="5302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629920" y="724678"/>
            <a:ext cx="121920" cy="530255"/>
          </a:xfrm>
          <a:prstGeom prst="rect">
            <a:avLst/>
          </a:prstGeom>
          <a:solidFill>
            <a:srgbClr val="8C8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05600" y="1123200"/>
            <a:ext cx="5770800" cy="2386800"/>
          </a:xfrm>
        </p:spPr>
        <p:txBody>
          <a:bodyPr anchor="b" anchorCtr="0">
            <a:noAutofit/>
          </a:bodyPr>
          <a:lstStyle>
            <a:lvl1pPr>
              <a:defRPr sz="8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7" y="457200"/>
            <a:ext cx="4165200" cy="1602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9509760" y="471805"/>
            <a:ext cx="1844040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471805"/>
            <a:ext cx="8534400" cy="5811838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4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150000"/>
        </a:lnSpc>
        <a:spcBef>
          <a:spcPts val="1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3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sym typeface="+mn-ea"/>
              </a:rPr>
              <a:t>基于iOS户外活动APP软件设计与实现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pPr algn="r"/>
            <a:r>
              <a:rPr lang="zh-CN" altLang="en-US">
                <a:sym typeface="+mn-ea"/>
              </a:rPr>
              <a:t>刘璐</a:t>
            </a:r>
            <a:endParaRPr lang="zh-CN" altLang="en-US"/>
          </a:p>
          <a:p>
            <a:pPr algn="r"/>
            <a:r>
              <a:rPr lang="en-US" altLang="zh-CN">
                <a:sym typeface="+mn-ea"/>
              </a:rPr>
              <a:t>2016/07/11</a:t>
            </a:r>
            <a:endParaRPr lang="en-US" altLang="zh-CN"/>
          </a:p>
          <a:p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>
            <p:custDataLst>
              <p:tags r:id="rId1"/>
            </p:custDataLst>
          </p:nvPr>
        </p:nvSpPr>
        <p:spPr>
          <a:xfrm>
            <a:off x="1849119" y="1689809"/>
            <a:ext cx="2801258" cy="2801258"/>
          </a:xfrm>
          <a:prstGeom prst="diamond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7200" smtClean="0">
                <a:solidFill>
                  <a:srgbClr val="FBFBFB"/>
                </a:solidFill>
              </a:rPr>
              <a:t>01</a:t>
            </a:r>
            <a:endParaRPr lang="en-US" altLang="zh-CN" sz="7200" smtClean="0">
              <a:solidFill>
                <a:srgbClr val="FBFBFB"/>
              </a:solidFill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选题目的和意义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950595" y="864235"/>
            <a:ext cx="10515600" cy="5243195"/>
          </a:xfrm>
          <a:prstGeom prst="rect">
            <a:avLst/>
          </a:prstGeom>
        </p:spPr>
        <p:txBody>
          <a:bodyPr>
            <a:normAutofit fontScale="90000"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9pPr>
          </a:lstStyle>
          <a:p>
            <a:r>
              <a:rPr lang="zh-CN" altLang="en-US" dirty="0"/>
              <a:t>经济的快速发展，使得人们的生活水平越来越高，现在越来越多的人喜欢在闲暇之余去户外游玩，爬山、钓鱼、露营等户外活动成了越来越多人的选择。但是当人们满心欢喜的想去户外活动时，有时候却因准备不充分，本来一次美好的户外游玩，却满是遗憾。</a:t>
            </a:r>
            <a:endParaRPr lang="zh-CN" altLang="en-US" dirty="0"/>
          </a:p>
          <a:p>
            <a:r>
              <a:rPr lang="zh-CN" altLang="en-US" dirty="0"/>
              <a:t>   所以，为了方便大众能更好的进行户外活动，有了做一款户外活动APP的想法。当用户想出去游玩的时候却苦于找不到一个好地方；当找到了一个好地方后，又因为准备不充分，被种种麻烦困扰着；当在家蹲久了，想出去游玩的时候，又苦于没有小伙伴结伴而行。这就是本APP致力解决的问题，为用户提供周边可游玩地点信息，为遇到困难的用户提供活动计划，告诉用户需要出行需要注意一些什么事项；为希望结伴而行用户提供平台，让用户可以发布一个户外活动，招募小伙伴参加，或者参加其他人发布的活动，从而不再孤单出行。</a:t>
            </a:r>
            <a:endParaRPr lang="zh-CN" altLang="en-US" dirty="0"/>
          </a:p>
          <a:p>
            <a:r>
              <a:rPr lang="zh-CN" altLang="en-US" dirty="0"/>
              <a:t>   这就是本APP的出发点，仅仅为了让用户的户外活动不留遗憾，有个更加美好的回忆。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>
            <p:custDataLst>
              <p:tags r:id="rId1"/>
            </p:custDataLst>
          </p:nvPr>
        </p:nvSpPr>
        <p:spPr>
          <a:xfrm>
            <a:off x="1849119" y="1689809"/>
            <a:ext cx="2801258" cy="2801258"/>
          </a:xfrm>
          <a:prstGeom prst="diamond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7200" smtClean="0">
                <a:solidFill>
                  <a:srgbClr val="FBFBFB"/>
                </a:solidFill>
              </a:rPr>
              <a:t>02</a:t>
            </a:r>
            <a:endParaRPr lang="en-US" altLang="zh-CN" sz="7200" smtClean="0">
              <a:solidFill>
                <a:srgbClr val="FBFBFB"/>
              </a:solidFill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系统功能介绍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-2147482622" name="图片 6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2445" y="224790"/>
            <a:ext cx="6854190" cy="63068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7410450" y="1442720"/>
            <a:ext cx="229235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系统总架构</a:t>
            </a:r>
            <a:endParaRPr lang="zh-CN" altLang="en-US" sz="24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-2147482617" name="图片 -2147482618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5190" y="46990"/>
            <a:ext cx="9971405" cy="52597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210185" y="5336540"/>
            <a:ext cx="11897995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用户在此页面可以浏览各类户外活动的实时新闻，以列表形式显示，点击每条实时新闻，可以吃查看详情。</a:t>
            </a:r>
            <a:endParaRPr lang="zh-CN" altLang="en-US" sz="24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-2147482620" name="图片 10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32385" y="8255"/>
            <a:ext cx="7683500" cy="67703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7474585" y="788670"/>
            <a:ext cx="3251200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户外活动的地点，用户分享APP还未有的地点</a:t>
            </a:r>
            <a:endParaRPr lang="zh-CN" altLang="en-US" sz="24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-2147482619" name="图片 1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3175" y="116205"/>
            <a:ext cx="10250805" cy="65258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0795000" y="1351280"/>
            <a:ext cx="548640" cy="37560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2400"/>
              <a:t>用户参加活动以及发布活动</a:t>
            </a:r>
            <a:endParaRPr lang="zh-CN" altLang="en-US" sz="24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-2147482612" name="图片 -2147482613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25" y="-10795"/>
            <a:ext cx="7920355" cy="68637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7828280" y="1082675"/>
            <a:ext cx="38404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/>
              <a:t>用户查看与个人相关的信息</a:t>
            </a:r>
            <a:endParaRPr lang="zh-CN" altLang="en-US" sz="24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ags/tag12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13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14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15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16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b"/>
  <p:tag name="KSO_WM_UNIT_INDEX" val="1"/>
  <p:tag name="KSO_WM_UNIT_ID" val="custom160161_1*b*1"/>
  <p:tag name="KSO_WM_UNIT_CLEAR" val="1"/>
  <p:tag name="KSO_WM_UNIT_LAYERLEVEL" val="1"/>
  <p:tag name="KSO_WM_UNIT_VALUE" val="6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p="http://schemas.openxmlformats.org/presentationml/2006/main">
  <p:tag name="KSO_WM_TEMPLATE_THUMBS_INDEX" val="1、4、8、13、17、21、24、25"/>
  <p:tag name="KSO_WM_TEMPLATE_CATEGORY" val="custom"/>
  <p:tag name="KSO_WM_TEMPLATE_INDEX" val="160161"/>
  <p:tag name="KSO_WM_TAG_VERSION" val="1.0"/>
  <p:tag name="KSO_WM_SLIDE_ID" val="custom16016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e"/>
  <p:tag name="KSO_WM_UNIT_INDEX" val="1"/>
  <p:tag name="KSO_WM_UNIT_ID" val="custom160161_12*e*1"/>
  <p:tag name="KSO_WM_UNIT_CLEAR" val="1"/>
  <p:tag name="KSO_WM_UNIT_LAYERLEVEL" val="1"/>
  <p:tag name="KSO_WM_UNIT_VALUE" val="6"/>
  <p:tag name="KSO_WM_UNIT_HIGHLIGHT" val="0"/>
  <p:tag name="KSO_WM_UNIT_COMPATIBLE" val="1"/>
  <p:tag name="KSO_WM_UNIT_PRESET_TEXT" val="01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f"/>
  <p:tag name="KSO_WM_UNIT_INDEX" val="1"/>
  <p:tag name="KSO_WM_UNIT_ID" val="custom1601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8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e"/>
  <p:tag name="KSO_WM_UNIT_INDEX" val="1"/>
  <p:tag name="KSO_WM_UNIT_ID" val="custom160161_12*e*1"/>
  <p:tag name="KSO_WM_UNIT_CLEAR" val="1"/>
  <p:tag name="KSO_WM_UNIT_LAYERLEVEL" val="1"/>
  <p:tag name="KSO_WM_UNIT_VALUE" val="6"/>
  <p:tag name="KSO_WM_UNIT_HIGHLIGHT" val="0"/>
  <p:tag name="KSO_WM_UNIT_COMPATIBLE" val="1"/>
  <p:tag name="KSO_WM_UNIT_PRESET_TEXT" val="01"/>
</p:tagLst>
</file>

<file path=ppt/theme/theme1.xml><?xml version="1.0" encoding="utf-8"?>
<a:theme xmlns:a="http://schemas.openxmlformats.org/drawingml/2006/main" name="自定义设计方案">
  <a:themeElements>
    <a:clrScheme name="自定义 12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4A5F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543</Words>
  <Application>WPS 演示</Application>
  <PresentationFormat>宽屏</PresentationFormat>
  <Paragraphs>28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自定义设计方案</vt:lpstr>
      <vt:lpstr>LOREM IPSUM DOLOR</vt:lpstr>
      <vt:lpstr>LOREM IPSUM DOLOR</vt:lpstr>
      <vt:lpstr>PowerPoint 演示文稿</vt:lpstr>
      <vt:lpstr>LOREM IPSUM DOLOR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21g</dc:creator>
  <cp:lastModifiedBy>21g</cp:lastModifiedBy>
  <cp:revision>1</cp:revision>
  <dcterms:created xsi:type="dcterms:W3CDTF">2016-07-10T16:07:58Z</dcterms:created>
  <dcterms:modified xsi:type="dcterms:W3CDTF">2016-07-10T16:22:45Z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