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1" r:id="rId8"/>
    <p:sldId id="268" r:id="rId9"/>
    <p:sldId id="269" r:id="rId10"/>
    <p:sldId id="260" r:id="rId11"/>
    <p:sldId id="262" r:id="rId12"/>
    <p:sldId id="264" r:id="rId13"/>
    <p:sldId id="265" r:id="rId14"/>
    <p:sldId id="266" r:id="rId15"/>
    <p:sldId id="267" r:id="rId16"/>
    <p:sldId id="263" r:id="rId17"/>
    <p:sldId id="270" r:id="rId1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21/06/2022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21/06/2022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6925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32" y="4424510"/>
            <a:ext cx="11745466" cy="1376507"/>
          </a:xfrm>
        </p:spPr>
        <p:txBody>
          <a:bodyPr rtlCol="0">
            <a:noAutofit/>
          </a:bodyPr>
          <a:lstStyle/>
          <a:p>
            <a:pPr algn="ctr"/>
            <a:r>
              <a:rPr lang="es-ES" sz="4500" dirty="0">
                <a:solidFill>
                  <a:schemeClr val="bg1"/>
                </a:solidFill>
              </a:rPr>
              <a:t>Despliegue de IaC mediante Terraform en Azure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5409314"/>
            <a:ext cx="10993546" cy="981249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mtClean="0">
                <a:solidFill>
                  <a:srgbClr val="7CEBFF"/>
                </a:solidFill>
              </a:rPr>
              <a:t>Achiban abdellah</a:t>
            </a:r>
            <a:endParaRPr lang="es-ES" dirty="0" smtClean="0">
              <a:solidFill>
                <a:srgbClr val="7CEBFF"/>
              </a:solidFill>
            </a:endParaRPr>
          </a:p>
          <a:p>
            <a:pPr rtl="0"/>
            <a:r>
              <a:rPr lang="es-ES" dirty="0" smtClean="0">
                <a:solidFill>
                  <a:srgbClr val="7CEBFF"/>
                </a:solidFill>
              </a:rPr>
              <a:t>2ºASir</a:t>
            </a:r>
          </a:p>
          <a:p>
            <a:pPr rtl="0"/>
            <a:r>
              <a:rPr lang="es-ES" dirty="0" smtClean="0">
                <a:solidFill>
                  <a:srgbClr val="7CEBFF"/>
                </a:solidFill>
              </a:rPr>
              <a:t>Proyecto intergrado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lgerian" panose="04020705040A02060702" pitchFamily="82" charset="0"/>
              </a:rPr>
              <a:t>Visual Studio Code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9752" y="1851699"/>
            <a:ext cx="11029615" cy="1598083"/>
          </a:xfrm>
        </p:spPr>
        <p:txBody>
          <a:bodyPr anchor="t"/>
          <a:lstStyle/>
          <a:p>
            <a:pPr marL="0" indent="0" algn="ctr">
              <a:buNone/>
            </a:pPr>
            <a:r>
              <a:rPr lang="es-ES" sz="2000" b="1" dirty="0"/>
              <a:t>Visual Studio </a:t>
            </a:r>
            <a:r>
              <a:rPr lang="es-ES" sz="2000" b="1" dirty="0" smtClean="0"/>
              <a:t>Code</a:t>
            </a:r>
          </a:p>
          <a:p>
            <a:pPr marL="0" indent="0" algn="ctr">
              <a:buNone/>
            </a:pPr>
            <a:r>
              <a:rPr lang="es-ES" sz="2000" dirty="0" smtClean="0"/>
              <a:t>Editor </a:t>
            </a:r>
            <a:r>
              <a:rPr lang="es-ES" sz="2000" dirty="0"/>
              <a:t>de código </a:t>
            </a:r>
            <a:r>
              <a:rPr lang="es-ES" sz="2000" dirty="0" smtClean="0"/>
              <a:t>desarrollado </a:t>
            </a:r>
            <a:r>
              <a:rPr lang="es-ES" sz="2000" dirty="0"/>
              <a:t>por Microsoft para Windows, linux, MacOs y web. </a:t>
            </a:r>
            <a:endParaRPr lang="es-ES" sz="2000" dirty="0" smtClean="0"/>
          </a:p>
          <a:p>
            <a:pPr marL="0" indent="0" algn="ctr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40" y="3316778"/>
            <a:ext cx="5778268" cy="32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>
                <a:latin typeface="Algerian" panose="04020705040A02060702" pitchFamily="82" charset="0"/>
              </a:rPr>
              <a:t>Terraform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60231"/>
          </a:xfrm>
        </p:spPr>
        <p:txBody>
          <a:bodyPr anchor="t">
            <a:normAutofit fontScale="55000" lnSpcReduction="20000"/>
          </a:bodyPr>
          <a:lstStyle/>
          <a:p>
            <a:pPr marL="0" indent="0" algn="ctr">
              <a:buNone/>
            </a:pPr>
            <a:r>
              <a:rPr lang="es-ES" sz="2000" b="1" dirty="0" smtClean="0"/>
              <a:t>Terraform -v 1.1.8 -1.2.1</a:t>
            </a:r>
          </a:p>
          <a:p>
            <a:pPr marL="0" indent="0" algn="ctr">
              <a:buNone/>
            </a:pPr>
            <a:r>
              <a:rPr lang="es-ES" sz="3600" dirty="0" smtClean="0"/>
              <a:t>Es </a:t>
            </a:r>
            <a:r>
              <a:rPr lang="es-ES" sz="3600" dirty="0"/>
              <a:t>una herramienta </a:t>
            </a:r>
            <a:r>
              <a:rPr lang="es-ES" sz="3600" dirty="0" smtClean="0"/>
              <a:t>creada </a:t>
            </a:r>
            <a:r>
              <a:rPr lang="es-ES" sz="3600" dirty="0"/>
              <a:t>por la compañía HashiCorpde, de código abierto</a:t>
            </a:r>
            <a:r>
              <a:rPr lang="es-ES" sz="3600" dirty="0" smtClean="0"/>
              <a:t>. Este </a:t>
            </a:r>
            <a:r>
              <a:rPr lang="es-ES" sz="3600" dirty="0"/>
              <a:t>funciona como un software de código y nos ofrece lo siguiente: </a:t>
            </a:r>
            <a:r>
              <a:rPr lang="es-ES" sz="3600" dirty="0" smtClean="0"/>
              <a:t>construir</a:t>
            </a:r>
            <a:r>
              <a:rPr lang="es-ES" sz="3600" dirty="0"/>
              <a:t>, combinar </a:t>
            </a:r>
            <a:r>
              <a:rPr lang="es-ES" sz="3600" dirty="0" smtClean="0"/>
              <a:t>y </a:t>
            </a:r>
            <a:r>
              <a:rPr lang="es-ES" sz="3600" dirty="0"/>
              <a:t>poner en marcha de manera segura y fácil la </a:t>
            </a:r>
            <a:r>
              <a:rPr lang="es-ES" sz="3600" dirty="0" smtClean="0"/>
              <a:t>infraestructura.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" y="3740727"/>
            <a:ext cx="5311833" cy="2998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25" y="3740727"/>
            <a:ext cx="5904762" cy="2998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11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 smtClean="0">
                <a:latin typeface="Algerian" panose="04020705040A02060702" pitchFamily="82" charset="0"/>
              </a:rPr>
              <a:t>Oracle  VM</a:t>
            </a:r>
            <a:endParaRPr lang="es-ES" sz="3200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635046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s-ES" sz="2000" b="1" dirty="0" smtClean="0"/>
              <a:t>VirtualBoxVersión </a:t>
            </a:r>
            <a:r>
              <a:rPr lang="es-ES" sz="2000" b="1" dirty="0"/>
              <a:t>6.1.32</a:t>
            </a:r>
            <a:r>
              <a:rPr lang="es-ES" sz="2000" b="1" dirty="0" smtClean="0"/>
              <a:t>.</a:t>
            </a:r>
          </a:p>
          <a:p>
            <a:pPr marL="0" indent="0" algn="ctr">
              <a:buNone/>
            </a:pPr>
            <a:r>
              <a:rPr lang="es-ES" sz="2000" dirty="0" smtClean="0"/>
              <a:t>Es </a:t>
            </a:r>
            <a:r>
              <a:rPr lang="es-ES" sz="2000" dirty="0"/>
              <a:t>un software de virtualización para arquitecturas x86/amd64. </a:t>
            </a:r>
            <a:endParaRPr lang="es-ES" sz="2000" dirty="0" smtClean="0"/>
          </a:p>
          <a:p>
            <a:pPr marL="0" indent="0" algn="ctr">
              <a:buNone/>
            </a:pPr>
            <a:r>
              <a:rPr lang="es-ES" sz="2000" dirty="0" smtClean="0"/>
              <a:t>Actualmente </a:t>
            </a:r>
            <a:r>
              <a:rPr lang="es-ES" sz="2000" dirty="0"/>
              <a:t>es desarrollado por Oracle Corporation como parte de su familia de productos de virtualización. </a:t>
            </a:r>
            <a:endParaRPr lang="es-ES" sz="2000" dirty="0" smtClean="0"/>
          </a:p>
          <a:p>
            <a:pPr marL="0" indent="0" algn="ctr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" y="3909748"/>
            <a:ext cx="4627335" cy="26433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07" y="3815543"/>
            <a:ext cx="4562618" cy="2737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38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 smtClean="0">
                <a:latin typeface="Algerian" panose="04020705040A02060702" pitchFamily="82" charset="0"/>
              </a:rPr>
              <a:t>Vídeo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257882" cy="3995715"/>
          </a:xfrm>
        </p:spPr>
        <p:txBody>
          <a:bodyPr/>
          <a:lstStyle/>
          <a:p>
            <a:r>
              <a:rPr lang="es-ES" dirty="0" smtClean="0"/>
              <a:t>https</a:t>
            </a:r>
            <a:r>
              <a:rPr lang="es-ES" dirty="0"/>
              <a:t>://youtu.be/gPx0BcwAl3Y</a:t>
            </a:r>
          </a:p>
        </p:txBody>
      </p:sp>
    </p:spTree>
    <p:extLst>
      <p:ext uri="{BB962C8B-B14F-4D97-AF65-F5344CB8AC3E}">
        <p14:creationId xmlns:p14="http://schemas.microsoft.com/office/powerpoint/2010/main" val="36091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5400" dirty="0" smtClean="0">
                <a:latin typeface="Algerian" panose="04020705040A02060702" pitchFamily="82" charset="0"/>
              </a:rPr>
              <a:t>fIN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3283218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GRACIAS POR SU ATENCIÓN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2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 smtClean="0">
                <a:latin typeface="Algerian" panose="04020705040A02060702" pitchFamily="82" charset="0"/>
              </a:rPr>
              <a:t>Índice</a:t>
            </a:r>
            <a:r>
              <a:rPr lang="es-ES" dirty="0" smtClean="0">
                <a:latin typeface="Algerian" panose="04020705040A02060702" pitchFamily="82" charset="0"/>
              </a:rPr>
              <a:t>	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892321"/>
            <a:ext cx="11029615" cy="46775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latin typeface="Algerian" panose="04020705040A02060702" pitchFamily="82" charset="0"/>
              </a:rPr>
              <a:t>Introducción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latin typeface="Algerian" panose="04020705040A02060702" pitchFamily="82" charset="0"/>
              </a:rPr>
              <a:t>Estructura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latin typeface="Algerian" panose="04020705040A02060702" pitchFamily="82" charset="0"/>
              </a:rPr>
              <a:t>Cómo y Porque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latin typeface="Algerian" panose="04020705040A02060702" pitchFamily="82" charset="0"/>
              </a:rPr>
              <a:t>Para qué y Donde se usa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latin typeface="Algerian" panose="04020705040A02060702" pitchFamily="82" charset="0"/>
              </a:rPr>
              <a:t>Diagrama </a:t>
            </a:r>
            <a:r>
              <a:rPr lang="es-ES" sz="3200" dirty="0">
                <a:latin typeface="Algerian" panose="04020705040A02060702" pitchFamily="82" charset="0"/>
              </a:rPr>
              <a:t>de </a:t>
            </a:r>
            <a:r>
              <a:rPr lang="es-ES" sz="3200" dirty="0" smtClean="0">
                <a:latin typeface="Algerian" panose="04020705040A02060702" pitchFamily="82" charset="0"/>
              </a:rPr>
              <a:t>Gantt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latin typeface="Algerian" panose="04020705040A02060702" pitchFamily="82" charset="0"/>
              </a:rPr>
              <a:t>Tecnologías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latin typeface="Algerian" panose="04020705040A02060702" pitchFamily="82" charset="0"/>
              </a:rPr>
              <a:t>Video</a:t>
            </a:r>
          </a:p>
        </p:txBody>
      </p:sp>
      <p:pic>
        <p:nvPicPr>
          <p:cNvPr id="15" name="Picture 6" descr="Historia Completa de Microsoft - Tienda de Descarg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37" y="2059718"/>
            <a:ext cx="2739723" cy="1826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rraform: Dando forma a nuestra infraestruc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4366490"/>
            <a:ext cx="2924008" cy="19457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0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lgerian" panose="04020705040A02060702" pitchFamily="82" charset="0"/>
              </a:rPr>
              <a:t>Introducción	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14" y="1033340"/>
            <a:ext cx="11029615" cy="5392398"/>
          </a:xfrm>
        </p:spPr>
        <p:txBody>
          <a:bodyPr>
            <a:normAutofit/>
          </a:bodyPr>
          <a:lstStyle/>
          <a:p>
            <a:pPr algn="just"/>
            <a:r>
              <a:rPr lang="es-ES" sz="2600" dirty="0"/>
              <a:t>Mi proyecto se trata sobre el despliegue de infraestructuras de manera </a:t>
            </a:r>
            <a:r>
              <a:rPr lang="es-ES" sz="2600" dirty="0" smtClean="0"/>
              <a:t>que, </a:t>
            </a:r>
            <a:r>
              <a:rPr lang="es-ES" sz="2600" dirty="0"/>
              <a:t>haciendo uso de terraform mediante código puedas desplegar una </a:t>
            </a:r>
            <a:r>
              <a:rPr lang="es-ES" sz="2600" dirty="0" smtClean="0"/>
              <a:t>máquina </a:t>
            </a:r>
            <a:r>
              <a:rPr lang="es-ES" sz="2600" dirty="0"/>
              <a:t>virtual a </a:t>
            </a:r>
            <a:r>
              <a:rPr lang="es-ES" sz="2600" dirty="0" smtClean="0"/>
              <a:t>Azure</a:t>
            </a:r>
            <a:r>
              <a:rPr lang="es-ES" sz="2600" dirty="0"/>
              <a:t>.</a:t>
            </a:r>
            <a:endParaRPr lang="es-ES" sz="2600" dirty="0" smtClean="0"/>
          </a:p>
          <a:p>
            <a:pPr algn="just"/>
            <a:endParaRPr lang="es-ES" sz="3600" dirty="0" smtClean="0"/>
          </a:p>
          <a:p>
            <a:pPr algn="just"/>
            <a:endParaRPr lang="es-ES" sz="3600" dirty="0"/>
          </a:p>
        </p:txBody>
      </p:sp>
      <p:pic>
        <p:nvPicPr>
          <p:cNvPr id="1038" name="Picture 14" descr="Terraform como herramienta para la automatización de infraestructur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/>
          <a:stretch/>
        </p:blipFill>
        <p:spPr bwMode="auto">
          <a:xfrm>
            <a:off x="3047999" y="3605145"/>
            <a:ext cx="6657976" cy="2820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372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21945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Algerian" panose="04020705040A02060702" pitchFamily="82" charset="0"/>
              </a:rPr>
              <a:t>Estructura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30" t="658" r="4386" b="7415"/>
          <a:stretch/>
        </p:blipFill>
        <p:spPr>
          <a:xfrm>
            <a:off x="1769225" y="1853642"/>
            <a:ext cx="8653549" cy="49366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749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 smtClean="0">
                <a:latin typeface="Algerian" panose="04020705040A02060702" pitchFamily="82" charset="0"/>
              </a:rPr>
              <a:t>Cómo y Porqué</a:t>
            </a:r>
            <a:endParaRPr lang="es-ES" sz="3600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806423"/>
            <a:ext cx="11029615" cy="3156275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Haciendo uso del </a:t>
            </a:r>
            <a:r>
              <a:rPr lang="es-ES" dirty="0"/>
              <a:t>terraform y el </a:t>
            </a:r>
            <a:r>
              <a:rPr lang="es-ES" dirty="0" smtClean="0"/>
              <a:t>Azure </a:t>
            </a:r>
            <a:r>
              <a:rPr lang="es-ES" dirty="0"/>
              <a:t>cli una vez instalado y logeados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Azure cli, conjunto de comandos que se utiliza para administrar, crear recursos de Azure.</a:t>
            </a:r>
          </a:p>
          <a:p>
            <a:r>
              <a:rPr lang="es-ES" dirty="0" smtClean="0"/>
              <a:t>Porque asi nos facilita la automatización de despliegue de máquinas, de manera que el personal encargado de ello no tiene porque estar al tanto del proceso.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66170">
            <a:off x="8081841" y="4679532"/>
            <a:ext cx="4194681" cy="1691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85227">
            <a:off x="-35059" y="4588259"/>
            <a:ext cx="4657907" cy="1271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504" y="3946074"/>
            <a:ext cx="3116729" cy="2142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575" y="6183110"/>
            <a:ext cx="3511591" cy="5202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360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Algerian" panose="04020705040A02060702" pitchFamily="82" charset="0"/>
              </a:rPr>
              <a:t>Para </a:t>
            </a:r>
            <a:r>
              <a:rPr lang="es-ES" sz="3600" dirty="0" smtClean="0">
                <a:latin typeface="Algerian" panose="04020705040A02060702" pitchFamily="82" charset="0"/>
              </a:rPr>
              <a:t>qué y Donde se usa</a:t>
            </a:r>
            <a:endParaRPr lang="es-ES" sz="3600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6501" y="1812174"/>
            <a:ext cx="11029615" cy="2892830"/>
          </a:xfrm>
        </p:spPr>
        <p:txBody>
          <a:bodyPr/>
          <a:lstStyle/>
          <a:p>
            <a:r>
              <a:rPr lang="es-ES" dirty="0"/>
              <a:t>A implementación de un entorno de máquinas virtuales, en el espacio de trabajo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lo podemos usar y lo podemos encontrar en todo sitios.</a:t>
            </a:r>
          </a:p>
          <a:p>
            <a:r>
              <a:rPr lang="es-ES" dirty="0" smtClean="0"/>
              <a:t>Pero, a nivel profesional, esto se ve y se usa mucho en empresas grandes ya que instalan un “X” número de máquinas en un mismo instante.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75" y="4469588"/>
            <a:ext cx="5054138" cy="1927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22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Algerian" panose="04020705040A02060702" pitchFamily="82" charset="0"/>
              </a:rPr>
              <a:t>Diagrama de </a:t>
            </a:r>
            <a:r>
              <a:rPr lang="es-ES" sz="3600" dirty="0" smtClean="0">
                <a:latin typeface="Algerian" panose="04020705040A02060702" pitchFamily="82" charset="0"/>
              </a:rPr>
              <a:t>Gantt</a:t>
            </a:r>
            <a:endParaRPr lang="es-ES" sz="3600" dirty="0">
              <a:latin typeface="Algerian" panose="04020705040A02060702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90" y="1807654"/>
            <a:ext cx="8436559" cy="5050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5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>
                <a:latin typeface="Algerian" panose="04020705040A02060702" pitchFamily="82" charset="0"/>
              </a:rPr>
              <a:t>Tecnologías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8888" y="1715956"/>
            <a:ext cx="11161920" cy="514204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s-ES" sz="2000" dirty="0" smtClean="0"/>
          </a:p>
          <a:p>
            <a:pPr marL="0" indent="0" algn="ctr">
              <a:buNone/>
            </a:pPr>
            <a:r>
              <a:rPr lang="es-ES" sz="2000" b="1" dirty="0" smtClean="0"/>
              <a:t>GitHub</a:t>
            </a:r>
          </a:p>
          <a:p>
            <a:pPr marL="0" indent="0" algn="ctr">
              <a:buNone/>
            </a:pPr>
            <a:r>
              <a:rPr lang="es-ES" sz="2000" dirty="0" smtClean="0"/>
              <a:t>Plataforma basada en la nube que ofrece servicios en línea para cargar y descargar recursos sin problemas. Es utilizada principalmente para la creación de código.</a:t>
            </a:r>
          </a:p>
          <a:p>
            <a:pPr marL="0" indent="0" algn="ctr">
              <a:buNone/>
            </a:pP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7" y="3998422"/>
            <a:ext cx="5044109" cy="2651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08" y="3998422"/>
            <a:ext cx="4512603" cy="2534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24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>
                <a:latin typeface="Algerian" panose="04020705040A02060702" pitchFamily="82" charset="0"/>
              </a:rPr>
              <a:t>Azure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78340"/>
          </a:xfrm>
        </p:spPr>
        <p:txBody>
          <a:bodyPr anchor="t"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ES" sz="2400" b="1" dirty="0" smtClean="0"/>
              <a:t>Azure</a:t>
            </a:r>
            <a:endParaRPr lang="es-ES" sz="2000" b="1" dirty="0" smtClean="0"/>
          </a:p>
          <a:p>
            <a:pPr marL="0" indent="0" algn="ctr">
              <a:buNone/>
            </a:pPr>
            <a:r>
              <a:rPr lang="es-ES" sz="3200" dirty="0" smtClean="0"/>
              <a:t>Una </a:t>
            </a:r>
            <a:r>
              <a:rPr lang="es-ES" sz="3200" dirty="0"/>
              <a:t>nube pública de pago por uso que permite compilar, implementar y administrar aplicaciones en una red center (centro de datos</a:t>
            </a:r>
            <a:r>
              <a:rPr lang="es-ES" sz="3200" dirty="0" smtClean="0"/>
              <a:t>).</a:t>
            </a:r>
          </a:p>
          <a:p>
            <a:pPr marL="0" indent="0" algn="ctr">
              <a:buNone/>
            </a:pP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" y="3398801"/>
            <a:ext cx="5361709" cy="3359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16" y="3398801"/>
            <a:ext cx="6364778" cy="3284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98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purl.org/dc/elements/1.1/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354</Words>
  <Application>Microsoft Office PowerPoint</Application>
  <PresentationFormat>Panorámica</PresentationFormat>
  <Paragraphs>49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Algerian</vt:lpstr>
      <vt:lpstr>Calibri</vt:lpstr>
      <vt:lpstr>Gill Sans MT</vt:lpstr>
      <vt:lpstr>Wingdings 2</vt:lpstr>
      <vt:lpstr>Dividendo</vt:lpstr>
      <vt:lpstr>Despliegue de IaC mediante Terraform en Azure</vt:lpstr>
      <vt:lpstr>Índice </vt:lpstr>
      <vt:lpstr>Introducción </vt:lpstr>
      <vt:lpstr>Estructura</vt:lpstr>
      <vt:lpstr>Cómo y Porqué</vt:lpstr>
      <vt:lpstr>Para qué y Donde se usa</vt:lpstr>
      <vt:lpstr>Diagrama de Gantt</vt:lpstr>
      <vt:lpstr>Tecnologías</vt:lpstr>
      <vt:lpstr>Azure</vt:lpstr>
      <vt:lpstr>Visual Studio Code</vt:lpstr>
      <vt:lpstr>Terraform</vt:lpstr>
      <vt:lpstr>Oracle  VM</vt:lpstr>
      <vt:lpstr>Vídeo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2022-06-06T10:57:27Z</dcterms:created>
  <dcterms:modified xsi:type="dcterms:W3CDTF">2022-06-21T19:22:35Z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