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3" r:id="rId8"/>
    <p:sldId id="264" r:id="rId9"/>
    <p:sldId id="266" r:id="rId10"/>
    <p:sldId id="265"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32212"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768607" y="2574368"/>
            <a:ext cx="9318625" cy="509114"/>
          </a:xfrm>
          <a:prstGeom prst="rect">
            <a:avLst/>
          </a:prstGeom>
        </p:spPr>
        <p:txBody>
          <a:bodyPr vert="horz" wrap="square" lIns="0" tIns="16510" rIns="0" bIns="0" rtlCol="0">
            <a:spAutoFit/>
          </a:bodyPr>
          <a:lstStyle/>
          <a:p>
            <a:pPr marL="3213735">
              <a:lnSpc>
                <a:spcPct val="100000"/>
              </a:lnSpc>
              <a:spcBef>
                <a:spcPts val="130"/>
              </a:spcBef>
            </a:pPr>
            <a:r>
              <a:rPr lang="en-US" spc="15" dirty="0" err="1" smtClean="0"/>
              <a:t>Chavakulla</a:t>
            </a:r>
            <a:r>
              <a:rPr lang="en-US" spc="15" dirty="0" smtClean="0"/>
              <a:t> </a:t>
            </a:r>
            <a:r>
              <a:rPr lang="en-US" spc="15" dirty="0" err="1"/>
              <a:t>Veerendra</a:t>
            </a:r>
            <a:endParaRPr spc="15" dirty="0"/>
          </a:p>
        </p:txBody>
      </p:sp>
      <p:sp>
        <p:nvSpPr>
          <p:cNvPr id="8" name="object 8"/>
          <p:cNvSpPr txBox="1"/>
          <p:nvPr/>
        </p:nvSpPr>
        <p:spPr>
          <a:xfrm>
            <a:off x="6705600" y="323310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10" name="Picture 9">
            <a:extLst>
              <a:ext uri="{FF2B5EF4-FFF2-40B4-BE49-F238E27FC236}">
                <a16:creationId xmlns="" xmlns:a16="http://schemas.microsoft.com/office/drawing/2014/main" id="{975E2451-9132-4E76-45B7-B7A42C7DA8E3}"/>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56951" y="1143634"/>
            <a:ext cx="3133725" cy="3045402"/>
          </a:xfrm>
          <a:prstGeom prst="rect">
            <a:avLst/>
          </a:prstGeom>
        </p:spPr>
      </p:pic>
      <p:pic>
        <p:nvPicPr>
          <p:cNvPr id="12" name="Picture 11">
            <a:extLst>
              <a:ext uri="{FF2B5EF4-FFF2-40B4-BE49-F238E27FC236}">
                <a16:creationId xmlns="" xmlns:a16="http://schemas.microsoft.com/office/drawing/2014/main" id="{02F99F69-B45D-3359-0C7B-61426504F968}"/>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5638800" y="1110419"/>
            <a:ext cx="3267048" cy="2411393"/>
          </a:xfrm>
          <a:prstGeom prst="rect">
            <a:avLst/>
          </a:prstGeom>
        </p:spPr>
      </p:pic>
      <p:pic>
        <p:nvPicPr>
          <p:cNvPr id="13" name="Picture 12" descr="Screenshot 2024-06-14 112543.png"/>
          <p:cNvPicPr>
            <a:picLocks noChangeAspect="1"/>
          </p:cNvPicPr>
          <p:nvPr/>
        </p:nvPicPr>
        <p:blipFill>
          <a:blip r:embed="rId5" cstate="print"/>
          <a:stretch>
            <a:fillRect/>
          </a:stretch>
        </p:blipFill>
        <p:spPr>
          <a:xfrm>
            <a:off x="990600" y="3581400"/>
            <a:ext cx="8077199" cy="182752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7CEA24-769B-1C10-88A0-6F016458090C}"/>
              </a:ext>
            </a:extLst>
          </p:cNvPr>
          <p:cNvSpPr>
            <a:spLocks noGrp="1"/>
          </p:cNvSpPr>
          <p:nvPr>
            <p:ph type="title"/>
          </p:nvPr>
        </p:nvSpPr>
        <p:spPr/>
        <p:txBody>
          <a:bodyPr/>
          <a:lstStyle/>
          <a:p>
            <a:r>
              <a:rPr lang="en-US" dirty="0"/>
              <a:t>RESULTS</a:t>
            </a:r>
            <a:endParaRPr lang="en-IN" dirty="0"/>
          </a:p>
        </p:txBody>
      </p:sp>
      <p:sp>
        <p:nvSpPr>
          <p:cNvPr id="3" name="Text Placeholder 2">
            <a:extLst>
              <a:ext uri="{FF2B5EF4-FFF2-40B4-BE49-F238E27FC236}">
                <a16:creationId xmlns="" xmlns:a16="http://schemas.microsoft.com/office/drawing/2014/main" id="{833BF0F5-F6BF-5B54-0E32-52C6A8B691D1}"/>
              </a:ext>
            </a:extLst>
          </p:cNvPr>
          <p:cNvSpPr>
            <a:spLocks noGrp="1"/>
          </p:cNvSpPr>
          <p:nvPr>
            <p:ph type="body" idx="1"/>
          </p:nvPr>
        </p:nvSpPr>
        <p:spPr>
          <a:xfrm>
            <a:off x="609600" y="1577340"/>
            <a:ext cx="10972800" cy="4308872"/>
          </a:xfrm>
        </p:spPr>
        <p:txBody>
          <a:bodyPr/>
          <a:lstStyle/>
          <a:p>
            <a:pPr marL="285750" indent="-285750" algn="just">
              <a:buFont typeface="Wingdings" panose="05000000000000000000" pitchFamily="2" charset="2"/>
              <a:buChar char="§"/>
            </a:pPr>
            <a:r>
              <a:rPr lang="en-US" sz="2800" dirty="0"/>
              <a:t>Successfully implemented a keylogger that captures keystrokes and records them into both text and </a:t>
            </a:r>
            <a:r>
              <a:rPr lang="en-US" sz="2800" dirty="0" err="1"/>
              <a:t>json</a:t>
            </a:r>
            <a:r>
              <a:rPr lang="en-US" sz="2800" dirty="0"/>
              <a:t> files.</a:t>
            </a:r>
          </a:p>
          <a:p>
            <a:pPr marL="285750" indent="-285750" algn="just">
              <a:buFont typeface="Wingdings" panose="05000000000000000000" pitchFamily="2" charset="2"/>
              <a:buChar char="§"/>
            </a:pPr>
            <a:r>
              <a:rPr lang="en-US" sz="2800" dirty="0"/>
              <a:t>Real time keylogging with start and stop functionality controlled via a sample GUI.</a:t>
            </a:r>
          </a:p>
          <a:p>
            <a:pPr marL="285750" indent="-285750" algn="just">
              <a:buFont typeface="Wingdings" panose="05000000000000000000" pitchFamily="2" charset="2"/>
              <a:buChar char="§"/>
            </a:pPr>
            <a:r>
              <a:rPr lang="en-US" sz="2800" dirty="0"/>
              <a:t>The keylogger project demonstrated the capability to effectively capture and log keystrokes in real time.</a:t>
            </a:r>
          </a:p>
          <a:p>
            <a:pPr marL="285750" indent="-285750" algn="just">
              <a:buFont typeface="Wingdings" panose="05000000000000000000" pitchFamily="2" charset="2"/>
              <a:buChar char="§"/>
            </a:pPr>
            <a:r>
              <a:rPr lang="en-US" sz="2800" dirty="0"/>
              <a:t>The GUI provides a user friendly way to control the keylogger, making it accessible and easy to use.</a:t>
            </a:r>
          </a:p>
          <a:p>
            <a:pPr marL="285750" indent="-285750" algn="just">
              <a:buFont typeface="Wingdings" panose="05000000000000000000" pitchFamily="2" charset="2"/>
              <a:buChar char="§"/>
            </a:pPr>
            <a:r>
              <a:rPr lang="en-US" sz="2800" dirty="0"/>
              <a:t>Emphasized the ethical use of keyloggers and the importance of implementing security measures to project against malicious use.</a:t>
            </a:r>
            <a:endParaRPr lang="en-IN" sz="2800" dirty="0"/>
          </a:p>
        </p:txBody>
      </p:sp>
    </p:spTree>
    <p:extLst>
      <p:ext uri="{BB962C8B-B14F-4D97-AF65-F5344CB8AC3E}">
        <p14:creationId xmlns="" xmlns:p14="http://schemas.microsoft.com/office/powerpoint/2010/main" val="34363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2B0428C1-86D1-D24A-EBB9-D7A6074A27EF}"/>
              </a:ext>
            </a:extLst>
          </p:cNvPr>
          <p:cNvSpPr txBox="1"/>
          <p:nvPr/>
        </p:nvSpPr>
        <p:spPr>
          <a:xfrm>
            <a:off x="1611229" y="2666196"/>
            <a:ext cx="7146394" cy="646331"/>
          </a:xfrm>
          <a:prstGeom prst="rect">
            <a:avLst/>
          </a:prstGeom>
          <a:noFill/>
        </p:spPr>
        <p:txBody>
          <a:bodyPr wrap="square" rtlCol="0">
            <a:spAutoFit/>
          </a:bodyPr>
          <a:lstStyle/>
          <a:p>
            <a:r>
              <a:rPr lang="en-US" sz="3600" b="1" dirty="0">
                <a:solidFill>
                  <a:schemeClr val="tx2">
                    <a:lumMod val="60000"/>
                    <a:lumOff val="40000"/>
                  </a:schemeClr>
                </a:solidFill>
                <a:latin typeface="Times New Roman" panose="02020603050405020304" pitchFamily="18" charset="0"/>
                <a:cs typeface="Times New Roman" panose="02020603050405020304" pitchFamily="18" charset="0"/>
              </a:rPr>
              <a:t>KEY LOGGER AND SECURITY</a:t>
            </a:r>
            <a:endParaRPr lang="en-IN" sz="36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560B5339-00E4-DC1E-A2B9-72BA9C4EBB80}"/>
              </a:ext>
            </a:extLst>
          </p:cNvPr>
          <p:cNvSpPr txBox="1"/>
          <p:nvPr/>
        </p:nvSpPr>
        <p:spPr>
          <a:xfrm>
            <a:off x="2057400" y="1524000"/>
            <a:ext cx="8266047" cy="3046988"/>
          </a:xfrm>
          <a:prstGeom prst="rect">
            <a:avLst/>
          </a:prstGeom>
          <a:noFill/>
        </p:spPr>
        <p:txBody>
          <a:bodyPr wrap="square" rtlCol="0">
            <a:spAutoFit/>
          </a:bodyPr>
          <a:lstStyle/>
          <a:p>
            <a:pPr marL="285750" indent="-285750">
              <a:buFont typeface="Wingdings" panose="05000000000000000000" pitchFamily="2" charset="2"/>
              <a:buChar char="Ø"/>
            </a:pPr>
            <a:r>
              <a:rPr lang="en-US" sz="3200" dirty="0"/>
              <a:t>Problem Statement</a:t>
            </a:r>
          </a:p>
          <a:p>
            <a:pPr marL="285750" indent="-285750">
              <a:buFont typeface="Wingdings" panose="05000000000000000000" pitchFamily="2" charset="2"/>
              <a:buChar char="Ø"/>
            </a:pPr>
            <a:r>
              <a:rPr lang="en-US" sz="3200" dirty="0"/>
              <a:t>Project Overview</a:t>
            </a:r>
          </a:p>
          <a:p>
            <a:pPr marL="285750" indent="-285750">
              <a:buFont typeface="Wingdings" panose="05000000000000000000" pitchFamily="2" charset="2"/>
              <a:buChar char="Ø"/>
            </a:pPr>
            <a:r>
              <a:rPr lang="en-US" sz="3200" dirty="0"/>
              <a:t>End Users</a:t>
            </a:r>
          </a:p>
          <a:p>
            <a:pPr marL="285750" indent="-285750">
              <a:buFont typeface="Wingdings" panose="05000000000000000000" pitchFamily="2" charset="2"/>
              <a:buChar char="Ø"/>
            </a:pPr>
            <a:r>
              <a:rPr lang="en-US" sz="3200" dirty="0" smtClean="0"/>
              <a:t>The </a:t>
            </a:r>
            <a:r>
              <a:rPr lang="en-US" sz="3200" dirty="0"/>
              <a:t>Wow Factor in our solution</a:t>
            </a:r>
          </a:p>
          <a:p>
            <a:pPr marL="285750" indent="-285750">
              <a:buFont typeface="Wingdings" panose="05000000000000000000" pitchFamily="2" charset="2"/>
              <a:buChar char="Ø"/>
            </a:pPr>
            <a:r>
              <a:rPr lang="en-US" sz="3200" dirty="0"/>
              <a:t>Modelling</a:t>
            </a:r>
          </a:p>
          <a:p>
            <a:pPr marL="285750" indent="-285750">
              <a:buFont typeface="Wingdings" panose="05000000000000000000" pitchFamily="2" charset="2"/>
              <a:buChar char="Ø"/>
            </a:pPr>
            <a:r>
              <a:rPr lang="en-US" sz="3200"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 xmlns:a16="http://schemas.microsoft.com/office/drawing/2014/main" id="{2CC6267A-8BF9-00F3-5C57-9B16E2245705}"/>
              </a:ext>
            </a:extLst>
          </p:cNvPr>
          <p:cNvSpPr txBox="1"/>
          <p:nvPr/>
        </p:nvSpPr>
        <p:spPr>
          <a:xfrm>
            <a:off x="762000" y="1143000"/>
            <a:ext cx="7870825" cy="5509200"/>
          </a:xfrm>
          <a:prstGeom prst="rect">
            <a:avLst/>
          </a:prstGeom>
          <a:noFill/>
        </p:spPr>
        <p:txBody>
          <a:bodyPr wrap="square" rtlCol="0">
            <a:spAutoFit/>
          </a:bodyPr>
          <a:lstStyle/>
          <a:p>
            <a:pPr algn="just"/>
            <a:r>
              <a:rPr lang="en-US" sz="3200" dirty="0" err="1" smtClean="0"/>
              <a:t>Keyloggers</a:t>
            </a:r>
            <a:r>
              <a:rPr lang="en-US" sz="3200" dirty="0" smtClean="0"/>
              <a:t> </a:t>
            </a:r>
            <a:r>
              <a:rPr lang="en-US" sz="3200" dirty="0" smtClean="0"/>
              <a:t>are malicious software designed to record keystrokes on a user's device without their knowledge. They are one of the most insidious forms of cyber threats, as they can capture sensitive information such as passwords, credit card numbers, personal messages, and other confidential data. Once this data is captured, it can be transmitted to unauthorized parties, leading to identity theft, financial loss, and various other forms of cybercrime.</a:t>
            </a: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42368AC7-D0AC-0F9A-BD26-BFA7F6456634}"/>
              </a:ext>
            </a:extLst>
          </p:cNvPr>
          <p:cNvSpPr txBox="1"/>
          <p:nvPr/>
        </p:nvSpPr>
        <p:spPr>
          <a:xfrm>
            <a:off x="739775" y="2019300"/>
            <a:ext cx="8175625" cy="4185761"/>
          </a:xfrm>
          <a:prstGeom prst="rect">
            <a:avLst/>
          </a:prstGeom>
          <a:noFill/>
        </p:spPr>
        <p:txBody>
          <a:bodyPr wrap="square" rtlCol="0">
            <a:spAutoFit/>
          </a:bodyPr>
          <a:lstStyle/>
          <a:p>
            <a:r>
              <a:rPr lang="en-US" sz="2800" b="1" dirty="0"/>
              <a:t>Objective:</a:t>
            </a:r>
          </a:p>
          <a:p>
            <a:pPr algn="just"/>
            <a:r>
              <a:rPr lang="en-IN" sz="2400" dirty="0"/>
              <a:t>Develop a comprehensive understanding of keyloggers and their types, how they work, and effective security measures to prevent keylogging attacks.</a:t>
            </a:r>
          </a:p>
          <a:p>
            <a:endParaRPr lang="en-IN" dirty="0"/>
          </a:p>
          <a:p>
            <a:r>
              <a:rPr lang="en-IN" sz="2800" b="1" dirty="0"/>
              <a:t>Overview:</a:t>
            </a:r>
          </a:p>
          <a:p>
            <a:pPr algn="just"/>
            <a:r>
              <a:rPr lang="en-IN" sz="2400" dirty="0"/>
              <a:t>A keylogger bot is a sophisticated tool that captures and records all user interactions with the keyboard. This includes every keystroke made and every button clicked. This bot then compiles the data obtained into user understandable format. Furthermore this is capable of tracking and recording users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 xmlns:a16="http://schemas.microsoft.com/office/drawing/2014/main" id="{88737931-2BA9-25AD-C116-71176D98F288}"/>
              </a:ext>
            </a:extLst>
          </p:cNvPr>
          <p:cNvSpPr txBox="1"/>
          <p:nvPr/>
        </p:nvSpPr>
        <p:spPr>
          <a:xfrm>
            <a:off x="723900" y="1695450"/>
            <a:ext cx="9486900" cy="4093428"/>
          </a:xfrm>
          <a:prstGeom prst="rect">
            <a:avLst/>
          </a:prstGeom>
          <a:noFill/>
        </p:spPr>
        <p:txBody>
          <a:bodyPr wrap="square" rtlCol="0">
            <a:spAutoFit/>
          </a:bodyPr>
          <a:lstStyle/>
          <a:p>
            <a:pPr algn="just"/>
            <a:r>
              <a:rPr lang="en-US" sz="2000" b="1" dirty="0"/>
              <a:t>Cybersecurity Professionals:</a:t>
            </a:r>
          </a:p>
          <a:p>
            <a:pPr algn="just"/>
            <a:r>
              <a:rPr lang="en-US" sz="2000" dirty="0"/>
              <a:t>They use keyloggers to detect and analyze potential security threats, test the strength of security measures, and conduct penetration testing and </a:t>
            </a:r>
            <a:r>
              <a:rPr lang="en-US" sz="2000" dirty="0" err="1"/>
              <a:t>sql</a:t>
            </a:r>
            <a:r>
              <a:rPr lang="en-US" sz="2000" dirty="0"/>
              <a:t> </a:t>
            </a:r>
            <a:r>
              <a:rPr lang="en-US" sz="2000" dirty="0" err="1"/>
              <a:t>injectons</a:t>
            </a:r>
            <a:r>
              <a:rPr lang="en-US" sz="2000" dirty="0"/>
              <a:t>.</a:t>
            </a:r>
          </a:p>
          <a:p>
            <a:pPr algn="just"/>
            <a:r>
              <a:rPr lang="en-US" sz="2000" b="1" dirty="0"/>
              <a:t>IT Security Professionals:</a:t>
            </a:r>
          </a:p>
          <a:p>
            <a:pPr algn="just"/>
            <a:r>
              <a:rPr lang="en-US" sz="2000" dirty="0"/>
              <a:t>The primary end users for this keylogger security are IT professionals who are responsible for their organization network and devices protection from cyber threats.</a:t>
            </a:r>
          </a:p>
          <a:p>
            <a:pPr algn="just"/>
            <a:r>
              <a:rPr lang="en-US" sz="2000" b="1" dirty="0"/>
              <a:t>Remote employees:</a:t>
            </a:r>
          </a:p>
          <a:p>
            <a:pPr algn="just"/>
            <a:r>
              <a:rPr lang="en-US" sz="2000" dirty="0"/>
              <a:t>This keylogger tool can help protect employees accessing company systems and data from their personal devices outside the office network.</a:t>
            </a:r>
          </a:p>
          <a:p>
            <a:pPr algn="just"/>
            <a:r>
              <a:rPr lang="en-IN" sz="2000" b="1" dirty="0"/>
              <a:t>Cyber criminals:</a:t>
            </a:r>
          </a:p>
          <a:p>
            <a:pPr algn="just"/>
            <a:r>
              <a:rPr lang="en-IN" sz="2000" dirty="0"/>
              <a:t>Unfortunately, keyloggers are also used maliciously to steal sensitive information like passwords and net banking details etc.,. Unauthorised access leads to several consequences. Always ensure you have proper authorisation before using such tools.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TextBox 8">
            <a:extLst>
              <a:ext uri="{FF2B5EF4-FFF2-40B4-BE49-F238E27FC236}">
                <a16:creationId xmlns="" xmlns:a16="http://schemas.microsoft.com/office/drawing/2014/main" id="{F8E8A546-4C51-0369-2ABC-971F0C4205D0}"/>
              </a:ext>
            </a:extLst>
          </p:cNvPr>
          <p:cNvSpPr txBox="1"/>
          <p:nvPr/>
        </p:nvSpPr>
        <p:spPr>
          <a:xfrm>
            <a:off x="2362200" y="1695450"/>
            <a:ext cx="8382000" cy="4801314"/>
          </a:xfrm>
          <a:prstGeom prst="rect">
            <a:avLst/>
          </a:prstGeom>
          <a:noFill/>
        </p:spPr>
        <p:txBody>
          <a:bodyPr wrap="square" rtlCol="0">
            <a:spAutoFit/>
          </a:bodyPr>
          <a:lstStyle/>
          <a:p>
            <a:pPr algn="just"/>
            <a:r>
              <a:rPr lang="en-US" dirty="0"/>
              <a:t>The “wow” factor in the ethical use of a keylogger lies in its ability to provide comprehensive, real-time data about keyboard activities. Here are a few points that make it stand out:</a:t>
            </a:r>
          </a:p>
          <a:p>
            <a:pPr algn="just"/>
            <a:r>
              <a:rPr lang="en-US" b="1" dirty="0"/>
              <a:t>Detailed Monitoring: </a:t>
            </a:r>
            <a:r>
              <a:rPr lang="en-US" dirty="0"/>
              <a:t>A keylogger can capture every single keystroke, providing an extremely detailed record of all keyboard activities. This can be particularly useful in cybersecurity for identifying patterns and detecting potential threats.</a:t>
            </a:r>
          </a:p>
          <a:p>
            <a:pPr algn="just"/>
            <a:r>
              <a:rPr lang="en-US" b="1" dirty="0"/>
              <a:t>Real-Time Tracking: </a:t>
            </a:r>
            <a:r>
              <a:rPr lang="en-US" dirty="0"/>
              <a:t>Keyloggers operate in real time, meaning they can provide immediate updates about keyboard activities. This can be crucial in time-sensitive situations, such as detecting and preventing unauthorized access.</a:t>
            </a:r>
          </a:p>
          <a:p>
            <a:pPr algn="just"/>
            <a:r>
              <a:rPr lang="en-US" b="1" dirty="0"/>
              <a:t>Stealth Operation: </a:t>
            </a:r>
            <a:r>
              <a:rPr lang="en-US" dirty="0"/>
              <a:t>Keyloggers can operate in a stealth mode, remaining undetected while they monitor keyboard activities. This allows for unobtrusive monitoring and minimizes the risk of alerting potential cybercriminals.</a:t>
            </a:r>
          </a:p>
          <a:p>
            <a:pPr algn="just"/>
            <a:r>
              <a:rPr lang="en-US" b="1" dirty="0"/>
              <a:t>Versatility: </a:t>
            </a:r>
            <a:r>
              <a:rPr lang="en-US" dirty="0"/>
              <a:t>Keyloggers can be used in a variety of scenarios, from parental control and employee monitoring to cybersecurity and law enforcement investigations. Remember, while these features can be impressive, they also highlight the potential for misuse. It’s crucial to always use such tools ethically and legally, respecting privacy rights and adhering to all relevant laws and regulations.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 xmlns:a16="http://schemas.microsoft.com/office/drawing/2014/main" id="{A2B2B12B-D380-E249-1E57-63321D934485}"/>
              </a:ext>
            </a:extLst>
          </p:cNvPr>
          <p:cNvSpPr txBox="1"/>
          <p:nvPr/>
        </p:nvSpPr>
        <p:spPr>
          <a:xfrm>
            <a:off x="752475" y="1371600"/>
            <a:ext cx="9763125" cy="4832092"/>
          </a:xfrm>
          <a:prstGeom prst="rect">
            <a:avLst/>
          </a:prstGeom>
          <a:noFill/>
        </p:spPr>
        <p:txBody>
          <a:bodyPr wrap="square" rtlCol="0">
            <a:spAutoFit/>
          </a:bodyPr>
          <a:lstStyle/>
          <a:p>
            <a:pPr algn="just"/>
            <a:r>
              <a:rPr lang="en-US" sz="2800" b="1" dirty="0"/>
              <a:t>Components of keylogger models:</a:t>
            </a:r>
          </a:p>
          <a:p>
            <a:pPr marL="285750" indent="-285750" algn="just">
              <a:buFont typeface="Wingdings" panose="05000000000000000000" pitchFamily="2" charset="2"/>
              <a:buChar char="Ø"/>
            </a:pPr>
            <a:r>
              <a:rPr lang="en-IN" sz="2800" b="1" dirty="0"/>
              <a:t>Data Capture Mechanisms: </a:t>
            </a:r>
            <a:r>
              <a:rPr lang="en-IN" sz="2800" dirty="0"/>
              <a:t>How keystrokes are captured</a:t>
            </a:r>
          </a:p>
          <a:p>
            <a:pPr marL="285750" indent="-285750" algn="just">
              <a:buFont typeface="Wingdings" panose="05000000000000000000" pitchFamily="2" charset="2"/>
              <a:buChar char="§"/>
            </a:pPr>
            <a:r>
              <a:rPr lang="en-IN" sz="2800" b="1" dirty="0"/>
              <a:t>Polling: </a:t>
            </a:r>
            <a:r>
              <a:rPr lang="en-IN" sz="2800" dirty="0"/>
              <a:t>Regularly checking keyboard buffer.</a:t>
            </a:r>
          </a:p>
          <a:p>
            <a:pPr marL="285750" indent="-285750" algn="just">
              <a:buFont typeface="Wingdings" panose="05000000000000000000" pitchFamily="2" charset="2"/>
              <a:buChar char="§"/>
            </a:pPr>
            <a:r>
              <a:rPr lang="en-IN" sz="2800" b="1" dirty="0"/>
              <a:t>Hooking: </a:t>
            </a:r>
            <a:r>
              <a:rPr lang="en-IN" sz="2800" dirty="0"/>
              <a:t>Intercepting keystrokes via system hooks.</a:t>
            </a:r>
          </a:p>
          <a:p>
            <a:pPr marL="285750" indent="-285750" algn="just">
              <a:buFont typeface="Wingdings" panose="05000000000000000000" pitchFamily="2" charset="2"/>
              <a:buChar char="Ø"/>
            </a:pPr>
            <a:r>
              <a:rPr lang="en-IN" sz="2800" b="1" dirty="0"/>
              <a:t>Data Storage and Transmission: </a:t>
            </a:r>
            <a:r>
              <a:rPr lang="en-IN" sz="2800" dirty="0"/>
              <a:t>Methods for storing and sending captured data</a:t>
            </a:r>
          </a:p>
          <a:p>
            <a:pPr marL="285750" indent="-285750" algn="just">
              <a:buFont typeface="Wingdings" panose="05000000000000000000" pitchFamily="2" charset="2"/>
              <a:buChar char="§"/>
            </a:pPr>
            <a:r>
              <a:rPr lang="en-IN" sz="2800" b="1" dirty="0"/>
              <a:t>Local storage: </a:t>
            </a:r>
            <a:r>
              <a:rPr lang="en-IN" sz="2800" dirty="0"/>
              <a:t>Data saved on the device.</a:t>
            </a:r>
          </a:p>
          <a:p>
            <a:pPr marL="285750" indent="-285750" algn="just">
              <a:buFont typeface="Wingdings" panose="05000000000000000000" pitchFamily="2" charset="2"/>
              <a:buChar char="§"/>
            </a:pPr>
            <a:r>
              <a:rPr lang="en-IN" sz="2800" b="1" dirty="0"/>
              <a:t>Remote Transmission: </a:t>
            </a:r>
            <a:r>
              <a:rPr lang="en-IN" sz="2800" dirty="0"/>
              <a:t>Data sent to a remote server.</a:t>
            </a:r>
          </a:p>
          <a:p>
            <a:pPr marL="285750" indent="-285750" algn="just">
              <a:buFont typeface="Wingdings" panose="05000000000000000000" pitchFamily="2" charset="2"/>
              <a:buChar char="Ø"/>
            </a:pPr>
            <a:r>
              <a:rPr lang="en-IN" sz="2800" b="1" dirty="0"/>
              <a:t>Evasion Techniques: </a:t>
            </a:r>
            <a:r>
              <a:rPr lang="en-IN" sz="2800" dirty="0"/>
              <a:t>Methods to avoid detection</a:t>
            </a:r>
          </a:p>
          <a:p>
            <a:pPr marL="285750" indent="-285750" algn="just">
              <a:buFont typeface="Wingdings" panose="05000000000000000000" pitchFamily="2" charset="2"/>
              <a:buChar char="§"/>
            </a:pPr>
            <a:r>
              <a:rPr lang="en-IN" sz="2800" b="1" dirty="0"/>
              <a:t>Rootkit Integration: </a:t>
            </a:r>
            <a:r>
              <a:rPr lang="en-IN" sz="2800" dirty="0"/>
              <a:t>Embedded within the OS.</a:t>
            </a:r>
          </a:p>
          <a:p>
            <a:pPr marL="285750" indent="-285750" algn="just">
              <a:buFont typeface="Wingdings" panose="05000000000000000000" pitchFamily="2" charset="2"/>
              <a:buChar char="§"/>
            </a:pPr>
            <a:r>
              <a:rPr lang="en-IN" sz="2800" b="1" dirty="0"/>
              <a:t>Obfuscation: </a:t>
            </a:r>
            <a:r>
              <a:rPr lang="en-IN" sz="2800" dirty="0"/>
              <a:t>Hiding code to avoid detection by anti-malware.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12F141-3D57-34A4-351D-2D1448C48746}"/>
              </a:ext>
            </a:extLst>
          </p:cNvPr>
          <p:cNvSpPr>
            <a:spLocks noGrp="1"/>
          </p:cNvSpPr>
          <p:nvPr>
            <p:ph type="title"/>
          </p:nvPr>
        </p:nvSpPr>
        <p:spPr/>
        <p:txBody>
          <a:bodyPr/>
          <a:lstStyle/>
          <a:p>
            <a:r>
              <a:rPr lang="en-US" dirty="0"/>
              <a:t>MODELLING</a:t>
            </a:r>
            <a:endParaRPr lang="en-IN" dirty="0"/>
          </a:p>
        </p:txBody>
      </p:sp>
      <p:sp>
        <p:nvSpPr>
          <p:cNvPr id="3" name="TextBox 2">
            <a:extLst>
              <a:ext uri="{FF2B5EF4-FFF2-40B4-BE49-F238E27FC236}">
                <a16:creationId xmlns="" xmlns:a16="http://schemas.microsoft.com/office/drawing/2014/main" id="{47C3443A-6D1A-87D7-7EEB-F190B57CBE55}"/>
              </a:ext>
            </a:extLst>
          </p:cNvPr>
          <p:cNvSpPr txBox="1"/>
          <p:nvPr/>
        </p:nvSpPr>
        <p:spPr>
          <a:xfrm>
            <a:off x="755332" y="1295400"/>
            <a:ext cx="9226868" cy="4524315"/>
          </a:xfrm>
          <a:prstGeom prst="rect">
            <a:avLst/>
          </a:prstGeom>
          <a:noFill/>
        </p:spPr>
        <p:txBody>
          <a:bodyPr wrap="square" rtlCol="0">
            <a:spAutoFit/>
          </a:bodyPr>
          <a:lstStyle/>
          <a:p>
            <a:pPr algn="just"/>
            <a:r>
              <a:rPr lang="en-US" sz="2400" b="1" dirty="0"/>
              <a:t>Flow Diagram:</a:t>
            </a:r>
          </a:p>
          <a:p>
            <a:pPr algn="just"/>
            <a:r>
              <a:rPr lang="en-US" sz="2400" b="1" dirty="0" smtClean="0"/>
              <a:t>Initialization:</a:t>
            </a:r>
            <a:endParaRPr lang="en-US" sz="2400" b="1" dirty="0"/>
          </a:p>
          <a:p>
            <a:pPr marL="285750" indent="-285750" algn="just">
              <a:buFont typeface="Arial" panose="020B0604020202020204" pitchFamily="34" charset="0"/>
              <a:buChar char="•"/>
            </a:pPr>
            <a:r>
              <a:rPr lang="en-US" sz="2400" dirty="0"/>
              <a:t>Set up the main GUI window.</a:t>
            </a:r>
          </a:p>
          <a:p>
            <a:pPr marL="285750" indent="-285750" algn="just">
              <a:buFont typeface="Arial" panose="020B0604020202020204" pitchFamily="34" charset="0"/>
              <a:buChar char="•"/>
            </a:pPr>
            <a:r>
              <a:rPr lang="en-US" sz="2400" dirty="0" smtClean="0"/>
              <a:t>Initialize  </a:t>
            </a:r>
            <a:r>
              <a:rPr lang="en-US" sz="2400" dirty="0"/>
              <a:t>global variables for key logging.</a:t>
            </a:r>
          </a:p>
          <a:p>
            <a:pPr algn="just"/>
            <a:r>
              <a:rPr lang="en-US" sz="2400" b="1" dirty="0"/>
              <a:t>Event Capture:</a:t>
            </a:r>
          </a:p>
          <a:p>
            <a:pPr marL="285750" indent="-285750" algn="just">
              <a:buFont typeface="Arial" panose="020B0604020202020204" pitchFamily="34" charset="0"/>
              <a:buChar char="•"/>
            </a:pPr>
            <a:r>
              <a:rPr lang="en-IN" sz="2400" dirty="0"/>
              <a:t>Start capturing key events when the “Start” button is pressed.</a:t>
            </a:r>
          </a:p>
          <a:p>
            <a:pPr marL="285750" indent="-285750" algn="just">
              <a:buFont typeface="Arial" panose="020B0604020202020204" pitchFamily="34" charset="0"/>
              <a:buChar char="•"/>
            </a:pPr>
            <a:r>
              <a:rPr lang="en-IN" sz="2400" dirty="0"/>
              <a:t>Log key press and release events.</a:t>
            </a:r>
          </a:p>
          <a:p>
            <a:pPr algn="just"/>
            <a:r>
              <a:rPr lang="en-IN" sz="2400" b="1" dirty="0"/>
              <a:t>Data Logging:</a:t>
            </a:r>
          </a:p>
          <a:p>
            <a:pPr marL="285750" indent="-285750" algn="just">
              <a:buFont typeface="Arial" panose="020B0604020202020204" pitchFamily="34" charset="0"/>
              <a:buChar char="•"/>
            </a:pPr>
            <a:r>
              <a:rPr lang="en-IN" sz="2400" dirty="0" err="1"/>
              <a:t>Continuosly</a:t>
            </a:r>
            <a:r>
              <a:rPr lang="en-IN" sz="2400" dirty="0"/>
              <a:t> update text and </a:t>
            </a:r>
            <a:r>
              <a:rPr lang="en-IN" sz="2400" dirty="0" err="1"/>
              <a:t>json</a:t>
            </a:r>
            <a:r>
              <a:rPr lang="en-IN" sz="2400" dirty="0"/>
              <a:t> log files with captured key events.</a:t>
            </a:r>
          </a:p>
          <a:p>
            <a:pPr algn="just"/>
            <a:r>
              <a:rPr lang="en-IN" sz="2400" b="1" dirty="0"/>
              <a:t>Stop logging:</a:t>
            </a:r>
          </a:p>
          <a:p>
            <a:pPr marL="285750" indent="-285750" algn="just">
              <a:buFont typeface="Arial" panose="020B0604020202020204" pitchFamily="34" charset="0"/>
              <a:buChar char="•"/>
            </a:pPr>
            <a:r>
              <a:rPr lang="en-IN" sz="2400" dirty="0"/>
              <a:t>Stop capturing key events when the “Stop” button is pressed.</a:t>
            </a:r>
          </a:p>
          <a:p>
            <a:pPr marL="285750" indent="-285750" algn="just">
              <a:buFont typeface="Arial" panose="020B0604020202020204" pitchFamily="34" charset="0"/>
              <a:buChar char="•"/>
            </a:pPr>
            <a:r>
              <a:rPr lang="en-IN" sz="2400" dirty="0"/>
              <a:t>Update the GUI status to indicate the keylogger is stopped.</a:t>
            </a:r>
          </a:p>
        </p:txBody>
      </p:sp>
    </p:spTree>
    <p:extLst>
      <p:ext uri="{BB962C8B-B14F-4D97-AF65-F5344CB8AC3E}">
        <p14:creationId xmlns="" xmlns:p14="http://schemas.microsoft.com/office/powerpoint/2010/main" val="97752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TotalTime>
  <Words>817</Words>
  <Application>Microsoft Office PowerPoint</Application>
  <PresentationFormat>Custom</PresentationFormat>
  <Paragraphs>83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Chavakulla Veerendra</vt:lpstr>
      <vt:lpstr>PROJECT TITLE</vt:lpstr>
      <vt:lpstr>AGENDA</vt:lpstr>
      <vt:lpstr>PROBLEM STATEMENT</vt:lpstr>
      <vt:lpstr>PROJECT OVERVIEW</vt:lpstr>
      <vt:lpstr>WHO ARE THE END USERS?</vt:lpstr>
      <vt:lpstr>THE WOW IN YOUR SOLUTION</vt:lpstr>
      <vt:lpstr>Slide 8</vt:lpstr>
      <vt:lpstr>MODELLING</vt:lpstr>
      <vt:lpstr>RESULTS</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Jyothula Sri Sai Durga Veerendra</dc:title>
  <dc:creator>veerendra</dc:creator>
  <cp:lastModifiedBy>VEERENDRA</cp:lastModifiedBy>
  <cp:revision>6</cp:revision>
  <dcterms:created xsi:type="dcterms:W3CDTF">2024-06-03T05:48:59Z</dcterms:created>
  <dcterms:modified xsi:type="dcterms:W3CDTF">2024-06-14T06:49:14Z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