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1" r:id="rId2"/>
    <p:sldId id="280" r:id="rId3"/>
    <p:sldId id="322" r:id="rId4"/>
    <p:sldId id="331" r:id="rId5"/>
    <p:sldId id="335" r:id="rId6"/>
    <p:sldId id="333" r:id="rId7"/>
    <p:sldId id="353" r:id="rId8"/>
    <p:sldId id="336" r:id="rId9"/>
    <p:sldId id="326" r:id="rId10"/>
    <p:sldId id="337" r:id="rId11"/>
    <p:sldId id="352" r:id="rId12"/>
    <p:sldId id="300" r:id="rId13"/>
    <p:sldId id="350" r:id="rId14"/>
    <p:sldId id="354" r:id="rId15"/>
    <p:sldId id="299" r:id="rId16"/>
    <p:sldId id="25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74" autoAdjust="0"/>
  </p:normalViewPr>
  <p:slideViewPr>
    <p:cSldViewPr>
      <p:cViewPr varScale="1">
        <p:scale>
          <a:sx n="120" d="100"/>
          <a:sy n="120" d="100"/>
        </p:scale>
        <p:origin x="100" y="2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12/10/2023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12/10/2023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12/10/2023</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12/10/2023</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12/10/2023</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12/10/2023</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12/10/2023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12/10/2023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4499992" y="627534"/>
            <a:ext cx="4496363" cy="2009378"/>
          </a:xfrm>
        </p:spPr>
        <p:txBody>
          <a:bodyPr/>
          <a:lstStyle/>
          <a:p>
            <a:r>
              <a:rPr lang="en-IN" sz="2800" dirty="0">
                <a:latin typeface="Forte" panose="03060902040502070203" pitchFamily="66" charset="0"/>
              </a:rPr>
              <a:t>Crop Prediction System On Environmental Factors Using Machine Learning, </a:t>
            </a:r>
            <a:r>
              <a:rPr lang="en-IN" sz="2800" dirty="0" err="1">
                <a:latin typeface="Forte" panose="03060902040502070203" pitchFamily="66" charset="0"/>
              </a:rPr>
              <a:t>iot</a:t>
            </a:r>
            <a:r>
              <a:rPr lang="en-IN" sz="2800" dirty="0">
                <a:latin typeface="Forte" panose="03060902040502070203" pitchFamily="66" charset="0"/>
              </a:rPr>
              <a:t>, python, </a:t>
            </a:r>
            <a:r>
              <a:rPr lang="en-IN" sz="2800" dirty="0" err="1">
                <a:latin typeface="Forte" panose="03060902040502070203" pitchFamily="66" charset="0"/>
              </a:rPr>
              <a:t>goole</a:t>
            </a:r>
            <a:r>
              <a:rPr lang="en-IN" sz="2800" dirty="0">
                <a:latin typeface="Forte" panose="03060902040502070203" pitchFamily="66" charset="0"/>
              </a:rPr>
              <a:t> sheets</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8246-F608-45A2-94C6-FE760E5F59BE}"/>
              </a:ext>
            </a:extLst>
          </p:cNvPr>
          <p:cNvSpPr>
            <a:spLocks noGrp="1"/>
          </p:cNvSpPr>
          <p:nvPr>
            <p:ph type="title"/>
          </p:nvPr>
        </p:nvSpPr>
        <p:spPr>
          <a:xfrm>
            <a:off x="1157499" y="209401"/>
            <a:ext cx="6829002" cy="857250"/>
          </a:xfrm>
        </p:spPr>
        <p:txBody>
          <a:bodyPr>
            <a:normAutofit/>
          </a:bodyPr>
          <a:lstStyle/>
          <a:p>
            <a:r>
              <a:rPr lang="en-US" sz="3600" dirty="0">
                <a:latin typeface="Comic Sans MS" panose="030F0702030302020204" pitchFamily="66" charset="0"/>
              </a:rPr>
              <a:t>Proposed system architecture</a:t>
            </a:r>
          </a:p>
        </p:txBody>
      </p:sp>
      <p:sp>
        <p:nvSpPr>
          <p:cNvPr id="3" name="Text Placeholder 2">
            <a:extLst>
              <a:ext uri="{FF2B5EF4-FFF2-40B4-BE49-F238E27FC236}">
                <a16:creationId xmlns:a16="http://schemas.microsoft.com/office/drawing/2014/main" id="{2A4C5B4C-59EE-42CD-A18C-949C408DC330}"/>
              </a:ext>
            </a:extLst>
          </p:cNvPr>
          <p:cNvSpPr>
            <a:spLocks noGrp="1"/>
          </p:cNvSpPr>
          <p:nvPr>
            <p:ph type="body" sz="quarter" idx="35"/>
          </p:nvPr>
        </p:nvSpPr>
        <p:spPr>
          <a:xfrm>
            <a:off x="1857798" y="1347614"/>
            <a:ext cx="6818658" cy="3024335"/>
          </a:xfrm>
        </p:spPr>
        <p:txBody>
          <a:bodyPr/>
          <a:lstStyle/>
          <a:p>
            <a:endParaRPr lang="en-US" dirty="0"/>
          </a:p>
        </p:txBody>
      </p:sp>
      <p:pic>
        <p:nvPicPr>
          <p:cNvPr id="10" name="Picture 9">
            <a:extLst>
              <a:ext uri="{FF2B5EF4-FFF2-40B4-BE49-F238E27FC236}">
                <a16:creationId xmlns:a16="http://schemas.microsoft.com/office/drawing/2014/main" id="{AFD0A290-D2C8-459B-832C-08F37FE48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798" y="1347614"/>
            <a:ext cx="7080373" cy="3024335"/>
          </a:xfrm>
          <a:prstGeom prst="rect">
            <a:avLst/>
          </a:prstGeom>
        </p:spPr>
      </p:pic>
    </p:spTree>
    <p:extLst>
      <p:ext uri="{BB962C8B-B14F-4D97-AF65-F5344CB8AC3E}">
        <p14:creationId xmlns:p14="http://schemas.microsoft.com/office/powerpoint/2010/main" val="55227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F1FA-AA5A-49A9-BED3-B7C1D28AB162}"/>
              </a:ext>
            </a:extLst>
          </p:cNvPr>
          <p:cNvSpPr>
            <a:spLocks noGrp="1"/>
          </p:cNvSpPr>
          <p:nvPr>
            <p:ph type="title"/>
          </p:nvPr>
        </p:nvSpPr>
        <p:spPr>
          <a:xfrm>
            <a:off x="1475656" y="228081"/>
            <a:ext cx="6829002" cy="720080"/>
          </a:xfrm>
        </p:spPr>
        <p:txBody>
          <a:bodyPr>
            <a:normAutofit fontScale="90000"/>
          </a:bodyPr>
          <a:lstStyle/>
          <a:p>
            <a:r>
              <a:rPr lang="en-US" dirty="0">
                <a:latin typeface="Comic Sans MS" panose="030F0702030302020204" pitchFamily="66" charset="0"/>
              </a:rPr>
              <a:t>Use Case Diagram:</a:t>
            </a:r>
          </a:p>
        </p:txBody>
      </p:sp>
      <p:pic>
        <p:nvPicPr>
          <p:cNvPr id="5" name="Picture 4">
            <a:extLst>
              <a:ext uri="{FF2B5EF4-FFF2-40B4-BE49-F238E27FC236}">
                <a16:creationId xmlns:a16="http://schemas.microsoft.com/office/drawing/2014/main" id="{F78E9F07-0B24-4D43-A884-09B677D5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419622"/>
            <a:ext cx="6324543" cy="3312368"/>
          </a:xfrm>
          <a:prstGeom prst="rect">
            <a:avLst/>
          </a:prstGeom>
        </p:spPr>
      </p:pic>
    </p:spTree>
    <p:extLst>
      <p:ext uri="{BB962C8B-B14F-4D97-AF65-F5344CB8AC3E}">
        <p14:creationId xmlns:p14="http://schemas.microsoft.com/office/powerpoint/2010/main" val="206648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7494"/>
            <a:ext cx="7704856" cy="1152128"/>
          </a:xfrm>
        </p:spPr>
        <p:txBody>
          <a:bodyPr>
            <a:noAutofit/>
          </a:bodyPr>
          <a:lstStyle/>
          <a:p>
            <a:pPr marL="342900" indent="-342900"/>
            <a:r>
              <a:rPr lang="en-US" sz="3600" dirty="0">
                <a:latin typeface="Comic Sans MS" panose="030F0702030302020204" pitchFamily="66" charset="0"/>
              </a:rPr>
              <a:t>Feature extracting in the proposed</a:t>
            </a:r>
            <a:br>
              <a:rPr lang="en-US" sz="3600" dirty="0">
                <a:latin typeface="Comic Sans MS" panose="030F0702030302020204" pitchFamily="66" charset="0"/>
              </a:rPr>
            </a:br>
            <a:r>
              <a:rPr lang="en-US" sz="3600" dirty="0">
                <a:latin typeface="Comic Sans MS" panose="030F0702030302020204" pitchFamily="66" charset="0"/>
              </a:rPr>
              <a:t>method </a:t>
            </a:r>
          </a:p>
        </p:txBody>
      </p:sp>
      <p:sp>
        <p:nvSpPr>
          <p:cNvPr id="4" name="Text Placeholder 2"/>
          <p:cNvSpPr>
            <a:spLocks noGrp="1"/>
          </p:cNvSpPr>
          <p:nvPr>
            <p:ph type="body" sz="quarter" idx="35"/>
          </p:nvPr>
        </p:nvSpPr>
        <p:spPr>
          <a:xfrm>
            <a:off x="1691680" y="1491630"/>
            <a:ext cx="6818658" cy="2448272"/>
          </a:xfrm>
        </p:spPr>
        <p:txBody>
          <a:bodyPr/>
          <a:lstStyle/>
          <a:p>
            <a:pPr marL="285750" indent="-285750" algn="just">
              <a:buFont typeface="Arial" pitchFamily="34" charset="0"/>
              <a:buChar char="•"/>
            </a:pPr>
            <a:r>
              <a:rPr lang="en-GB" sz="1800" dirty="0"/>
              <a:t>We use different environmental factors like Ph value, rainfall, and humidity to extract the best features for our prediction.</a:t>
            </a:r>
          </a:p>
          <a:p>
            <a:pPr marL="285750" indent="-285750" algn="just">
              <a:buFont typeface="Arial" pitchFamily="34" charset="0"/>
              <a:buChar char="•"/>
            </a:pPr>
            <a:r>
              <a:rPr lang="en-GB" sz="1800" dirty="0"/>
              <a:t>We use different classification machine learning algorithms to get the best features from our dataset.</a:t>
            </a:r>
          </a:p>
          <a:p>
            <a:pPr marL="285750" indent="-285750" algn="just">
              <a:buFont typeface="Arial" pitchFamily="34" charset="0"/>
              <a:buChar char="•"/>
            </a:pPr>
            <a:r>
              <a:rPr lang="en-GB" sz="1800" dirty="0"/>
              <a:t>The machine learning algorithms can learn from our dataset and generate the desired features.</a:t>
            </a:r>
          </a:p>
          <a:p>
            <a:pPr algn="just"/>
            <a:endParaRPr lang="en-GB" sz="1600" dirty="0"/>
          </a:p>
        </p:txBody>
      </p:sp>
    </p:spTree>
    <p:extLst>
      <p:ext uri="{BB962C8B-B14F-4D97-AF65-F5344CB8AC3E}">
        <p14:creationId xmlns:p14="http://schemas.microsoft.com/office/powerpoint/2010/main" val="159236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1B903-32BA-40CB-8963-A92FDF36D72A}"/>
              </a:ext>
            </a:extLst>
          </p:cNvPr>
          <p:cNvSpPr txBox="1"/>
          <p:nvPr/>
        </p:nvSpPr>
        <p:spPr>
          <a:xfrm flipH="1">
            <a:off x="1475656" y="339502"/>
            <a:ext cx="2762593" cy="523220"/>
          </a:xfrm>
          <a:prstGeom prst="rect">
            <a:avLst/>
          </a:prstGeom>
          <a:noFill/>
        </p:spPr>
        <p:txBody>
          <a:bodyPr wrap="square" rtlCol="0">
            <a:spAutoFit/>
          </a:bodyPr>
          <a:lstStyle/>
          <a:p>
            <a:r>
              <a:rPr lang="en-US" sz="2800" dirty="0">
                <a:latin typeface="Comic Sans MS" panose="030F0702030302020204" pitchFamily="66" charset="0"/>
              </a:rPr>
              <a:t>Results:</a:t>
            </a:r>
          </a:p>
        </p:txBody>
      </p:sp>
      <p:pic>
        <p:nvPicPr>
          <p:cNvPr id="4" name="Picture 3">
            <a:extLst>
              <a:ext uri="{FF2B5EF4-FFF2-40B4-BE49-F238E27FC236}">
                <a16:creationId xmlns:a16="http://schemas.microsoft.com/office/drawing/2014/main" id="{05BEFA1C-3DF6-4FF0-1676-9CBEF283AF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3" y="705926"/>
            <a:ext cx="3456385" cy="4170080"/>
          </a:xfrm>
          <a:prstGeom prst="rect">
            <a:avLst/>
          </a:prstGeom>
        </p:spPr>
      </p:pic>
    </p:spTree>
    <p:extLst>
      <p:ext uri="{BB962C8B-B14F-4D97-AF65-F5344CB8AC3E}">
        <p14:creationId xmlns:p14="http://schemas.microsoft.com/office/powerpoint/2010/main" val="411804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1B903-32BA-40CB-8963-A92FDF36D72A}"/>
              </a:ext>
            </a:extLst>
          </p:cNvPr>
          <p:cNvSpPr txBox="1"/>
          <p:nvPr/>
        </p:nvSpPr>
        <p:spPr>
          <a:xfrm flipH="1">
            <a:off x="1475656" y="339502"/>
            <a:ext cx="2762593" cy="523220"/>
          </a:xfrm>
          <a:prstGeom prst="rect">
            <a:avLst/>
          </a:prstGeom>
          <a:noFill/>
        </p:spPr>
        <p:txBody>
          <a:bodyPr wrap="square" rtlCol="0">
            <a:spAutoFit/>
          </a:bodyPr>
          <a:lstStyle/>
          <a:p>
            <a:r>
              <a:rPr lang="en-US" sz="2800" dirty="0">
                <a:latin typeface="Comic Sans MS" panose="030F0702030302020204" pitchFamily="66" charset="0"/>
              </a:rPr>
              <a:t>Results:</a:t>
            </a:r>
          </a:p>
        </p:txBody>
      </p:sp>
      <p:pic>
        <p:nvPicPr>
          <p:cNvPr id="5" name="Picture 4">
            <a:extLst>
              <a:ext uri="{FF2B5EF4-FFF2-40B4-BE49-F238E27FC236}">
                <a16:creationId xmlns:a16="http://schemas.microsoft.com/office/drawing/2014/main" id="{AF10E6E0-188C-9D4E-B397-0B5A9FE32C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956962"/>
            <a:ext cx="5723705" cy="3651870"/>
          </a:xfrm>
          <a:prstGeom prst="rect">
            <a:avLst/>
          </a:prstGeom>
        </p:spPr>
      </p:pic>
    </p:spTree>
    <p:extLst>
      <p:ext uri="{BB962C8B-B14F-4D97-AF65-F5344CB8AC3E}">
        <p14:creationId xmlns:p14="http://schemas.microsoft.com/office/powerpoint/2010/main" val="74983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9502"/>
            <a:ext cx="6829002" cy="857250"/>
          </a:xfrm>
        </p:spPr>
        <p:txBody>
          <a:bodyPr>
            <a:normAutofit/>
          </a:bodyPr>
          <a:lstStyle/>
          <a:p>
            <a:r>
              <a:rPr lang="en-US" sz="3600" dirty="0">
                <a:latin typeface="Comic Sans MS" panose="030F0702030302020204" pitchFamily="66" charset="0"/>
              </a:rPr>
              <a:t>Conclusion</a:t>
            </a:r>
          </a:p>
        </p:txBody>
      </p:sp>
      <p:sp>
        <p:nvSpPr>
          <p:cNvPr id="4" name="Rectangle 3"/>
          <p:cNvSpPr/>
          <p:nvPr/>
        </p:nvSpPr>
        <p:spPr>
          <a:xfrm>
            <a:off x="1691680" y="1275606"/>
            <a:ext cx="7272808" cy="2862322"/>
          </a:xfrm>
          <a:prstGeom prst="rect">
            <a:avLst/>
          </a:prstGeom>
        </p:spPr>
        <p:txBody>
          <a:bodyPr wrap="square">
            <a:spAutoFit/>
          </a:bodyPr>
          <a:lstStyle/>
          <a:p>
            <a:pPr marL="342900" indent="-342900" algn="just">
              <a:buFont typeface="Arial" pitchFamily="34" charset="0"/>
              <a:buChar char="•"/>
            </a:pPr>
            <a:r>
              <a:rPr lang="en-GB" sz="2000" dirty="0"/>
              <a:t>To eliminate the disadvantages in the existing IOT based farm monitoring we have included the machine learning method before farmers staring the crop.</a:t>
            </a:r>
          </a:p>
          <a:p>
            <a:pPr marL="342900" indent="-342900" algn="just">
              <a:buFont typeface="Arial" pitchFamily="34" charset="0"/>
              <a:buChar char="•"/>
            </a:pPr>
            <a:r>
              <a:rPr lang="en-GB" sz="2000" dirty="0"/>
              <a:t>So we can suggest them the good crop for their crop using the different machine learning algorithms.</a:t>
            </a:r>
          </a:p>
          <a:p>
            <a:pPr marL="342900" indent="-342900" algn="just">
              <a:buFont typeface="Arial" pitchFamily="34" charset="0"/>
              <a:buChar char="•"/>
            </a:pPr>
            <a:r>
              <a:rPr lang="en-GB" sz="2000" dirty="0"/>
              <a:t>We also decrease the use of fertilizes for the crop because we analyse the farm land before we staring to grow the crop.</a:t>
            </a:r>
          </a:p>
          <a:p>
            <a:pPr marL="342900" indent="-342900" algn="just">
              <a:buFont typeface="Arial" pitchFamily="34" charset="0"/>
              <a:buChar char="•"/>
            </a:pPr>
            <a:r>
              <a:rPr lang="en-GB" sz="2000" dirty="0"/>
              <a:t>And our machine learning models can perform good on large amount dataset and can generate good results.</a:t>
            </a:r>
          </a:p>
        </p:txBody>
      </p:sp>
    </p:spTree>
    <p:extLst>
      <p:ext uri="{BB962C8B-B14F-4D97-AF65-F5344CB8AC3E}">
        <p14:creationId xmlns:p14="http://schemas.microsoft.com/office/powerpoint/2010/main" val="168482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7614"/>
            <a:ext cx="8301608" cy="2160240"/>
          </a:xfrm>
        </p:spPr>
        <p:txBody>
          <a:bodyPr>
            <a:normAutofit/>
          </a:bodyPr>
          <a:lstStyle/>
          <a:p>
            <a:r>
              <a:rPr lang="en-US" sz="8800" b="1" dirty="0">
                <a:latin typeface="Comic Sans MS" panose="030F0702030302020204" pitchFamily="66" charset="0"/>
              </a:rPr>
              <a:t>Thank you!!</a:t>
            </a:r>
            <a:br>
              <a:rPr lang="en-US" dirty="0"/>
            </a:br>
            <a:endParaRPr lang="en-US" dirty="0"/>
          </a:p>
        </p:txBody>
      </p:sp>
    </p:spTree>
    <p:extLst>
      <p:ext uri="{BB962C8B-B14F-4D97-AF65-F5344CB8AC3E}">
        <p14:creationId xmlns:p14="http://schemas.microsoft.com/office/powerpoint/2010/main" val="395658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US" sz="3600" dirty="0">
                <a:latin typeface="Comic Sans MS" panose="030F0702030302020204" pitchFamily="66" charset="0"/>
              </a:rPr>
              <a:t>Contents</a:t>
            </a:r>
          </a:p>
        </p:txBody>
      </p:sp>
      <p:sp>
        <p:nvSpPr>
          <p:cNvPr id="3" name="Text Placeholder 2"/>
          <p:cNvSpPr>
            <a:spLocks noGrp="1"/>
          </p:cNvSpPr>
          <p:nvPr>
            <p:ph type="body" sz="quarter" idx="35"/>
          </p:nvPr>
        </p:nvSpPr>
        <p:spPr>
          <a:xfrm>
            <a:off x="1763688" y="1052736"/>
            <a:ext cx="7200800" cy="3679254"/>
          </a:xfrm>
        </p:spPr>
        <p:txBody>
          <a:bodyPr/>
          <a:lstStyle/>
          <a:p>
            <a:pPr marL="342900" indent="-342900">
              <a:buFont typeface="Arial" pitchFamily="34" charset="0"/>
              <a:buChar char="•"/>
            </a:pPr>
            <a:r>
              <a:rPr lang="en-US" sz="1800" dirty="0"/>
              <a:t>Abstract</a:t>
            </a:r>
          </a:p>
          <a:p>
            <a:pPr marL="342900" indent="-342900">
              <a:buFont typeface="Arial" pitchFamily="34" charset="0"/>
              <a:buChar char="•"/>
            </a:pPr>
            <a:r>
              <a:rPr lang="en-US" sz="1800" dirty="0"/>
              <a:t>Problem statement</a:t>
            </a:r>
          </a:p>
          <a:p>
            <a:pPr marL="342900" indent="-342900">
              <a:buFont typeface="Arial" pitchFamily="34" charset="0"/>
              <a:buChar char="•"/>
            </a:pPr>
            <a:r>
              <a:rPr lang="en-US" sz="1800" dirty="0"/>
              <a:t>Requirements</a:t>
            </a:r>
          </a:p>
          <a:p>
            <a:pPr marL="342900" indent="-342900">
              <a:buFont typeface="Arial" pitchFamily="34" charset="0"/>
              <a:buChar char="•"/>
            </a:pPr>
            <a:r>
              <a:rPr lang="en-US" sz="1800" dirty="0"/>
              <a:t>Proposed method</a:t>
            </a:r>
          </a:p>
          <a:p>
            <a:pPr marL="342900" indent="-342900">
              <a:buFont typeface="Arial" pitchFamily="34" charset="0"/>
              <a:buChar char="•"/>
            </a:pPr>
            <a:r>
              <a:rPr lang="en-US" sz="1800" dirty="0"/>
              <a:t>Features extracting in the proposed method</a:t>
            </a:r>
          </a:p>
          <a:p>
            <a:pPr marL="342900" indent="-342900">
              <a:buFont typeface="Arial" pitchFamily="34" charset="0"/>
              <a:buChar char="•"/>
            </a:pPr>
            <a:r>
              <a:rPr lang="en-US" sz="1800" dirty="0"/>
              <a:t>Results and Discussions </a:t>
            </a:r>
          </a:p>
          <a:p>
            <a:pPr marL="342900" indent="-342900">
              <a:buFont typeface="Arial" pitchFamily="34" charset="0"/>
              <a:buChar char="•"/>
            </a:pPr>
            <a:r>
              <a:rPr lang="en-US" sz="1800" dirty="0"/>
              <a:t>Conclusion</a:t>
            </a:r>
          </a:p>
        </p:txBody>
      </p:sp>
    </p:spTree>
    <p:extLst>
      <p:ext uri="{BB962C8B-B14F-4D97-AF65-F5344CB8AC3E}">
        <p14:creationId xmlns:p14="http://schemas.microsoft.com/office/powerpoint/2010/main" val="11052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US" sz="3600" dirty="0">
                <a:latin typeface="Comic Sans MS" panose="030F0702030302020204" pitchFamily="66" charset="0"/>
              </a:rPr>
              <a:t>Abstract</a:t>
            </a:r>
          </a:p>
        </p:txBody>
      </p:sp>
      <p:sp>
        <p:nvSpPr>
          <p:cNvPr id="3" name="Text Placeholder 2"/>
          <p:cNvSpPr>
            <a:spLocks noGrp="1"/>
          </p:cNvSpPr>
          <p:nvPr>
            <p:ph type="body" sz="quarter" idx="35"/>
          </p:nvPr>
        </p:nvSpPr>
        <p:spPr>
          <a:xfrm>
            <a:off x="1763688" y="1058590"/>
            <a:ext cx="6818658" cy="2448272"/>
          </a:xfrm>
        </p:spPr>
        <p:txBody>
          <a:bodyPr/>
          <a:lstStyle/>
          <a:p>
            <a:pPr marL="285750" indent="-285750" algn="just">
              <a:buFont typeface="Arial" pitchFamily="34" charset="0"/>
              <a:buChar char="•"/>
            </a:pPr>
            <a:r>
              <a:rPr lang="en-IN" sz="1800" dirty="0"/>
              <a:t>India being an agricultural country, the most part of economy is depends on yield growth. Agriculture, is largely depends on rain water, and also depends on diverse soil parameters namely nitrogen, phosphorous, potassium and weather aspects like temperature, rainfall etc. </a:t>
            </a:r>
          </a:p>
          <a:p>
            <a:pPr marL="285750" indent="-285750" algn="just">
              <a:buFont typeface="Arial" pitchFamily="34" charset="0"/>
              <a:buChar char="•"/>
            </a:pPr>
            <a:r>
              <a:rPr lang="en-IN" sz="1800" dirty="0"/>
              <a:t>The technological growth in agriculture will increase the crop productivity. Remote sensing systems like IOT systems are being more widely used in smart farming systems, these systems produce generous amount of data.</a:t>
            </a:r>
          </a:p>
          <a:p>
            <a:pPr marL="285750" indent="-285750" algn="just">
              <a:buFont typeface="Arial" pitchFamily="34" charset="0"/>
              <a:buChar char="•"/>
            </a:pPr>
            <a:r>
              <a:rPr lang="en-IN" sz="1800" dirty="0"/>
              <a:t>Machine learning is an emerging research filed to predict the crop based on the patterns of the data.</a:t>
            </a:r>
            <a:endParaRPr lang="en-US" sz="1800" dirty="0"/>
          </a:p>
          <a:p>
            <a:endParaRPr lang="en-US" sz="1600" dirty="0"/>
          </a:p>
        </p:txBody>
      </p:sp>
    </p:spTree>
    <p:extLst>
      <p:ext uri="{BB962C8B-B14F-4D97-AF65-F5344CB8AC3E}">
        <p14:creationId xmlns:p14="http://schemas.microsoft.com/office/powerpoint/2010/main" val="145493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US" sz="3600" dirty="0">
                <a:latin typeface="Comic Sans MS" panose="030F0702030302020204" pitchFamily="66" charset="0"/>
              </a:rPr>
              <a:t>Abstract</a:t>
            </a:r>
          </a:p>
        </p:txBody>
      </p:sp>
      <p:sp>
        <p:nvSpPr>
          <p:cNvPr id="3" name="Text Placeholder 2"/>
          <p:cNvSpPr>
            <a:spLocks noGrp="1"/>
          </p:cNvSpPr>
          <p:nvPr>
            <p:ph type="body" sz="quarter" idx="35"/>
          </p:nvPr>
        </p:nvSpPr>
        <p:spPr>
          <a:xfrm>
            <a:off x="1763688" y="1058590"/>
            <a:ext cx="6818658" cy="2448272"/>
          </a:xfrm>
        </p:spPr>
        <p:txBody>
          <a:bodyPr/>
          <a:lstStyle/>
          <a:p>
            <a:pPr marL="285750" indent="-285750" algn="just">
              <a:buFont typeface="Arial" pitchFamily="34" charset="0"/>
              <a:buChar char="•"/>
            </a:pPr>
            <a:r>
              <a:rPr lang="en-IN" sz="1800" dirty="0"/>
              <a:t>The proposed system will integrate the IOT sensors like Ph., Moisture, Rainfall, Temperature and Humidity sensors observe the data from those sensors and applying machine learning algorithms: Logistic Regression, Decision Trees.</a:t>
            </a:r>
            <a:endParaRPr lang="en-GB" sz="1800" dirty="0"/>
          </a:p>
          <a:p>
            <a:pPr marL="285750" indent="-285750" algn="just">
              <a:buFont typeface="Arial" pitchFamily="34" charset="0"/>
              <a:buChar char="•"/>
            </a:pPr>
            <a:r>
              <a:rPr lang="en-IN" sz="1800" dirty="0"/>
              <a:t>A prediction of most suitable crops according the current environmental is made. </a:t>
            </a:r>
          </a:p>
          <a:p>
            <a:pPr marL="285750" indent="-285750" algn="just">
              <a:buFont typeface="Arial" pitchFamily="34" charset="0"/>
              <a:buChar char="•"/>
            </a:pPr>
            <a:r>
              <a:rPr lang="en-IN" sz="1800" dirty="0"/>
              <a:t>This work gives a better prediction for the farmers to plant which kind of crops to their farm field based on above mention parameters to improve the productivity of Smart Farming.</a:t>
            </a:r>
          </a:p>
        </p:txBody>
      </p:sp>
    </p:spTree>
    <p:extLst>
      <p:ext uri="{BB962C8B-B14F-4D97-AF65-F5344CB8AC3E}">
        <p14:creationId xmlns:p14="http://schemas.microsoft.com/office/powerpoint/2010/main" val="368595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5D53-9505-4BDA-A100-1318EE64F106}"/>
              </a:ext>
            </a:extLst>
          </p:cNvPr>
          <p:cNvSpPr>
            <a:spLocks noGrp="1"/>
          </p:cNvSpPr>
          <p:nvPr>
            <p:ph type="title"/>
          </p:nvPr>
        </p:nvSpPr>
        <p:spPr>
          <a:xfrm>
            <a:off x="1403648" y="339502"/>
            <a:ext cx="6829002" cy="857250"/>
          </a:xfrm>
        </p:spPr>
        <p:txBody>
          <a:bodyPr>
            <a:normAutofit/>
          </a:bodyPr>
          <a:lstStyle/>
          <a:p>
            <a:r>
              <a:rPr lang="en-US" sz="3600" dirty="0">
                <a:latin typeface="Comic Sans MS" panose="030F0702030302020204" pitchFamily="66" charset="0"/>
              </a:rPr>
              <a:t>Problem Statement</a:t>
            </a:r>
          </a:p>
        </p:txBody>
      </p:sp>
      <p:sp>
        <p:nvSpPr>
          <p:cNvPr id="3" name="Text Placeholder 2">
            <a:extLst>
              <a:ext uri="{FF2B5EF4-FFF2-40B4-BE49-F238E27FC236}">
                <a16:creationId xmlns:a16="http://schemas.microsoft.com/office/drawing/2014/main" id="{645BC095-97EC-4835-B9EC-746C49070BB9}"/>
              </a:ext>
            </a:extLst>
          </p:cNvPr>
          <p:cNvSpPr>
            <a:spLocks noGrp="1"/>
          </p:cNvSpPr>
          <p:nvPr>
            <p:ph type="body" sz="quarter" idx="35"/>
          </p:nvPr>
        </p:nvSpPr>
        <p:spPr>
          <a:xfrm>
            <a:off x="1691680" y="1225921"/>
            <a:ext cx="6818658" cy="2448272"/>
          </a:xfrm>
        </p:spPr>
        <p:txBody>
          <a:bodyPr/>
          <a:lstStyle/>
          <a:p>
            <a:pPr marL="342900" indent="-342900" algn="just">
              <a:buFont typeface="Arial" pitchFamily="34" charset="0"/>
              <a:buChar char="•"/>
            </a:pPr>
            <a:r>
              <a:rPr lang="en-GB" sz="1800" dirty="0"/>
              <a:t>In previous days we use IOT sensors to monitor the crop and we take actions according to the situations.</a:t>
            </a:r>
          </a:p>
          <a:p>
            <a:pPr marL="342900" indent="-342900" algn="just">
              <a:buFont typeface="Arial" pitchFamily="34" charset="0"/>
              <a:buChar char="•"/>
            </a:pPr>
            <a:r>
              <a:rPr lang="en-GB" sz="1800" dirty="0"/>
              <a:t>We don’t use the power of machine learning on those IOT sensors data and there is a high chance of getting less results on crop growth.</a:t>
            </a:r>
          </a:p>
          <a:p>
            <a:pPr marL="342900" indent="-342900" algn="just">
              <a:buFont typeface="Arial" pitchFamily="34" charset="0"/>
              <a:buChar char="•"/>
            </a:pPr>
            <a:r>
              <a:rPr lang="en-GB" sz="1800" dirty="0"/>
              <a:t>So now analyse the farm before we starting the crop environmental factors using machine learning algorithms and suggest the best suitable crop on particular field. </a:t>
            </a:r>
          </a:p>
          <a:p>
            <a:pPr marL="342900" indent="-342900" algn="just">
              <a:buFont typeface="Arial" pitchFamily="34" charset="0"/>
              <a:buChar char="•"/>
            </a:pPr>
            <a:r>
              <a:rPr lang="en-GB" sz="1800" dirty="0"/>
              <a:t>So the formers can get high growth of the crop and highest profits</a:t>
            </a:r>
            <a:endParaRPr lang="en-US" sz="1800" dirty="0"/>
          </a:p>
          <a:p>
            <a:endParaRPr lang="en-US" dirty="0"/>
          </a:p>
        </p:txBody>
      </p:sp>
    </p:spTree>
    <p:extLst>
      <p:ext uri="{BB962C8B-B14F-4D97-AF65-F5344CB8AC3E}">
        <p14:creationId xmlns:p14="http://schemas.microsoft.com/office/powerpoint/2010/main" val="387375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339502"/>
            <a:ext cx="6829002" cy="857250"/>
          </a:xfrm>
        </p:spPr>
        <p:txBody>
          <a:bodyPr>
            <a:normAutofit/>
          </a:bodyPr>
          <a:lstStyle/>
          <a:p>
            <a:r>
              <a:rPr lang="en-US" sz="3600" dirty="0">
                <a:latin typeface="Comic Sans MS" panose="030F0702030302020204" pitchFamily="66" charset="0"/>
              </a:rPr>
              <a:t>Requirements</a:t>
            </a:r>
          </a:p>
        </p:txBody>
      </p:sp>
      <p:sp>
        <p:nvSpPr>
          <p:cNvPr id="6" name="Text Placeholder 3">
            <a:extLst>
              <a:ext uri="{FF2B5EF4-FFF2-40B4-BE49-F238E27FC236}">
                <a16:creationId xmlns:a16="http://schemas.microsoft.com/office/drawing/2014/main" id="{EC39BF86-2653-4FB2-8B65-E562724FFE21}"/>
              </a:ext>
            </a:extLst>
          </p:cNvPr>
          <p:cNvSpPr txBox="1">
            <a:spLocks/>
          </p:cNvSpPr>
          <p:nvPr/>
        </p:nvSpPr>
        <p:spPr>
          <a:xfrm>
            <a:off x="1691680" y="1196133"/>
            <a:ext cx="7128792" cy="28803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GB" sz="1600" dirty="0"/>
              <a:t>Software requirements:</a:t>
            </a:r>
          </a:p>
          <a:p>
            <a:pPr lvl="1" algn="just">
              <a:buFont typeface="+mj-lt"/>
              <a:buAutoNum type="arabicPeriod"/>
            </a:pPr>
            <a:r>
              <a:rPr lang="en-GB" sz="1600" dirty="0"/>
              <a:t>Python </a:t>
            </a:r>
          </a:p>
          <a:p>
            <a:pPr lvl="1" algn="just">
              <a:buFont typeface="+mj-lt"/>
              <a:buAutoNum type="arabicPeriod"/>
            </a:pPr>
            <a:r>
              <a:rPr lang="en-GB" sz="1600" dirty="0"/>
              <a:t>Machine Learning</a:t>
            </a:r>
          </a:p>
          <a:p>
            <a:pPr lvl="1" algn="just">
              <a:buFont typeface="+mj-lt"/>
              <a:buAutoNum type="arabicPeriod"/>
            </a:pPr>
            <a:r>
              <a:rPr lang="en-GB" sz="1600" dirty="0"/>
              <a:t>IOT</a:t>
            </a:r>
          </a:p>
          <a:p>
            <a:pPr lvl="1" algn="just">
              <a:buFont typeface="+mj-lt"/>
              <a:buAutoNum type="arabicPeriod"/>
            </a:pPr>
            <a:r>
              <a:rPr lang="en-GB" sz="1600" dirty="0"/>
              <a:t>Google Sheets</a:t>
            </a:r>
          </a:p>
          <a:p>
            <a:pPr lvl="1" algn="just">
              <a:buFont typeface="+mj-lt"/>
              <a:buAutoNum type="arabicPeriod"/>
            </a:pPr>
            <a:r>
              <a:rPr lang="en-GB" sz="1600" dirty="0"/>
              <a:t>Visual Studio</a:t>
            </a:r>
          </a:p>
          <a:p>
            <a:pPr lvl="1" algn="just">
              <a:buFont typeface="+mj-lt"/>
              <a:buAutoNum type="arabicPeriod"/>
            </a:pPr>
            <a:r>
              <a:rPr lang="en-GB" sz="1600" dirty="0"/>
              <a:t>HTML, CSS, JS.</a:t>
            </a:r>
          </a:p>
          <a:p>
            <a:pPr lvl="1" algn="just">
              <a:buFont typeface="+mj-lt"/>
              <a:buAutoNum type="arabicPeriod"/>
            </a:pPr>
            <a:r>
              <a:rPr lang="en-GB" sz="1600" dirty="0"/>
              <a:t>Windows.</a:t>
            </a:r>
            <a:endParaRPr lang="en-GB" sz="1200" dirty="0"/>
          </a:p>
        </p:txBody>
      </p:sp>
    </p:spTree>
    <p:extLst>
      <p:ext uri="{BB962C8B-B14F-4D97-AF65-F5344CB8AC3E}">
        <p14:creationId xmlns:p14="http://schemas.microsoft.com/office/powerpoint/2010/main" val="99755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339502"/>
            <a:ext cx="6829002" cy="857250"/>
          </a:xfrm>
        </p:spPr>
        <p:txBody>
          <a:bodyPr>
            <a:normAutofit/>
          </a:bodyPr>
          <a:lstStyle/>
          <a:p>
            <a:r>
              <a:rPr lang="en-US" sz="3600" dirty="0">
                <a:latin typeface="Comic Sans MS" panose="030F0702030302020204" pitchFamily="66" charset="0"/>
              </a:rPr>
              <a:t>Requirements</a:t>
            </a:r>
          </a:p>
        </p:txBody>
      </p:sp>
      <p:sp>
        <p:nvSpPr>
          <p:cNvPr id="6" name="Text Placeholder 3">
            <a:extLst>
              <a:ext uri="{FF2B5EF4-FFF2-40B4-BE49-F238E27FC236}">
                <a16:creationId xmlns:a16="http://schemas.microsoft.com/office/drawing/2014/main" id="{EC39BF86-2653-4FB2-8B65-E562724FFE21}"/>
              </a:ext>
            </a:extLst>
          </p:cNvPr>
          <p:cNvSpPr txBox="1">
            <a:spLocks/>
          </p:cNvSpPr>
          <p:nvPr/>
        </p:nvSpPr>
        <p:spPr>
          <a:xfrm>
            <a:off x="1691680" y="1196133"/>
            <a:ext cx="7128792" cy="28803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GB" sz="1600" dirty="0"/>
              <a:t>Hardware requirements:</a:t>
            </a:r>
          </a:p>
          <a:p>
            <a:pPr lvl="1" algn="just">
              <a:buFont typeface="+mj-lt"/>
              <a:buAutoNum type="arabicPeriod"/>
            </a:pPr>
            <a:r>
              <a:rPr lang="en-GB" sz="1600" dirty="0"/>
              <a:t>ESP8266 Microcontroller</a:t>
            </a:r>
          </a:p>
          <a:p>
            <a:pPr lvl="1" algn="just">
              <a:buFont typeface="+mj-lt"/>
              <a:buAutoNum type="arabicPeriod"/>
            </a:pPr>
            <a:r>
              <a:rPr lang="en-GB" sz="1600" dirty="0"/>
              <a:t>NPK Sensor</a:t>
            </a:r>
          </a:p>
          <a:p>
            <a:pPr lvl="1" algn="just">
              <a:buFont typeface="+mj-lt"/>
              <a:buAutoNum type="arabicPeriod"/>
            </a:pPr>
            <a:r>
              <a:rPr lang="en-GB" sz="1600" dirty="0"/>
              <a:t>Ph Sensor</a:t>
            </a:r>
          </a:p>
          <a:p>
            <a:pPr lvl="1" algn="just">
              <a:buFont typeface="+mj-lt"/>
              <a:buAutoNum type="arabicPeriod"/>
            </a:pPr>
            <a:r>
              <a:rPr lang="en-GB" sz="1600" dirty="0"/>
              <a:t>Dht11 Sensor</a:t>
            </a:r>
          </a:p>
          <a:p>
            <a:pPr lvl="1" algn="just">
              <a:buFont typeface="+mj-lt"/>
              <a:buAutoNum type="arabicPeriod"/>
            </a:pPr>
            <a:r>
              <a:rPr lang="en-GB" sz="1600" dirty="0"/>
              <a:t>Rainfall sensor</a:t>
            </a:r>
          </a:p>
          <a:p>
            <a:pPr lvl="1" algn="just">
              <a:buFont typeface="+mj-lt"/>
              <a:buAutoNum type="arabicPeriod"/>
            </a:pPr>
            <a:r>
              <a:rPr lang="en-GB" sz="1600" dirty="0" err="1"/>
              <a:t>Oled</a:t>
            </a:r>
            <a:r>
              <a:rPr lang="en-GB" sz="1600" dirty="0"/>
              <a:t> Display</a:t>
            </a:r>
          </a:p>
          <a:p>
            <a:pPr lvl="1" algn="just">
              <a:buFont typeface="+mj-lt"/>
              <a:buAutoNum type="arabicPeriod"/>
            </a:pPr>
            <a:r>
              <a:rPr lang="en-GB" sz="1600" dirty="0"/>
              <a:t>Bug Convertors</a:t>
            </a:r>
          </a:p>
          <a:p>
            <a:pPr marL="0" indent="0" algn="just">
              <a:buNone/>
            </a:pPr>
            <a:endParaRPr lang="en-GB" sz="1200" dirty="0"/>
          </a:p>
        </p:txBody>
      </p:sp>
    </p:spTree>
    <p:extLst>
      <p:ext uri="{BB962C8B-B14F-4D97-AF65-F5344CB8AC3E}">
        <p14:creationId xmlns:p14="http://schemas.microsoft.com/office/powerpoint/2010/main" val="420731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5A25-C8EE-4B92-AD2A-CA1880DA429B}"/>
              </a:ext>
            </a:extLst>
          </p:cNvPr>
          <p:cNvSpPr>
            <a:spLocks noGrp="1"/>
          </p:cNvSpPr>
          <p:nvPr>
            <p:ph type="title"/>
          </p:nvPr>
        </p:nvSpPr>
        <p:spPr>
          <a:xfrm>
            <a:off x="1259632" y="209401"/>
            <a:ext cx="6829002" cy="857250"/>
          </a:xfrm>
        </p:spPr>
        <p:txBody>
          <a:bodyPr>
            <a:noAutofit/>
          </a:bodyPr>
          <a:lstStyle/>
          <a:p>
            <a:r>
              <a:rPr lang="en-US" sz="3600" dirty="0">
                <a:latin typeface="Comic Sans MS" panose="030F0702030302020204" pitchFamily="66" charset="0"/>
              </a:rPr>
              <a:t>Dataset considered to build the model</a:t>
            </a:r>
          </a:p>
        </p:txBody>
      </p:sp>
      <p:sp>
        <p:nvSpPr>
          <p:cNvPr id="3" name="Text Placeholder 2">
            <a:extLst>
              <a:ext uri="{FF2B5EF4-FFF2-40B4-BE49-F238E27FC236}">
                <a16:creationId xmlns:a16="http://schemas.microsoft.com/office/drawing/2014/main" id="{CE90E65C-7F82-42BD-9A5B-7054D9894A6F}"/>
              </a:ext>
            </a:extLst>
          </p:cNvPr>
          <p:cNvSpPr>
            <a:spLocks noGrp="1"/>
          </p:cNvSpPr>
          <p:nvPr>
            <p:ph type="body" sz="quarter" idx="35"/>
          </p:nvPr>
        </p:nvSpPr>
        <p:spPr>
          <a:xfrm>
            <a:off x="1609328" y="1347614"/>
            <a:ext cx="6818658" cy="2808312"/>
          </a:xfrm>
        </p:spPr>
        <p:txBody>
          <a:bodyPr/>
          <a:lstStyle/>
          <a:p>
            <a:r>
              <a:rPr lang="en-US" sz="1800" dirty="0"/>
              <a:t>Our project uses </a:t>
            </a:r>
            <a:r>
              <a:rPr lang="en-US" sz="1800" dirty="0" err="1"/>
              <a:t>crop_recommendation</a:t>
            </a:r>
            <a:r>
              <a:rPr lang="en-US" sz="1800" dirty="0"/>
              <a:t> dataset as a data source.</a:t>
            </a:r>
          </a:p>
        </p:txBody>
      </p:sp>
      <p:pic>
        <p:nvPicPr>
          <p:cNvPr id="7" name="Picture 6">
            <a:extLst>
              <a:ext uri="{FF2B5EF4-FFF2-40B4-BE49-F238E27FC236}">
                <a16:creationId xmlns:a16="http://schemas.microsoft.com/office/drawing/2014/main" id="{54FCDD82-23F9-4454-9D45-B9E835C8AD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7704" y="1810683"/>
            <a:ext cx="6352428" cy="3123416"/>
          </a:xfrm>
          <a:prstGeom prst="rect">
            <a:avLst/>
          </a:prstGeom>
        </p:spPr>
      </p:pic>
    </p:spTree>
    <p:extLst>
      <p:ext uri="{BB962C8B-B14F-4D97-AF65-F5344CB8AC3E}">
        <p14:creationId xmlns:p14="http://schemas.microsoft.com/office/powerpoint/2010/main" val="395979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23478"/>
            <a:ext cx="6829002" cy="857250"/>
          </a:xfrm>
        </p:spPr>
        <p:txBody>
          <a:bodyPr>
            <a:normAutofit/>
          </a:bodyPr>
          <a:lstStyle/>
          <a:p>
            <a:r>
              <a:rPr lang="en-IN" sz="3600" dirty="0">
                <a:latin typeface="Comic Sans MS" panose="030F0702030302020204" pitchFamily="66" charset="0"/>
              </a:rPr>
              <a:t>Proposed system</a:t>
            </a:r>
            <a:endParaRPr lang="en-US" sz="3600" dirty="0">
              <a:latin typeface="Comic Sans MS" panose="030F0702030302020204" pitchFamily="66" charset="0"/>
            </a:endParaRPr>
          </a:p>
        </p:txBody>
      </p:sp>
      <p:sp>
        <p:nvSpPr>
          <p:cNvPr id="3" name="Text Placeholder 2"/>
          <p:cNvSpPr>
            <a:spLocks noGrp="1"/>
          </p:cNvSpPr>
          <p:nvPr>
            <p:ph type="body" sz="quarter" idx="35"/>
          </p:nvPr>
        </p:nvSpPr>
        <p:spPr>
          <a:xfrm>
            <a:off x="1763688" y="1058590"/>
            <a:ext cx="6818658" cy="2448272"/>
          </a:xfrm>
        </p:spPr>
        <p:txBody>
          <a:bodyPr/>
          <a:lstStyle/>
          <a:p>
            <a:pPr marL="285750" indent="-285750" algn="just">
              <a:buFont typeface="Arial" pitchFamily="34" charset="0"/>
              <a:buChar char="•"/>
            </a:pPr>
            <a:r>
              <a:rPr lang="en-GB" sz="1600" dirty="0"/>
              <a:t>In our proposed system we collect the data about the farm before start growing the crop.</a:t>
            </a:r>
          </a:p>
          <a:p>
            <a:pPr marL="285750" indent="-285750" algn="just">
              <a:buFont typeface="Arial" pitchFamily="34" charset="0"/>
              <a:buChar char="•"/>
            </a:pPr>
            <a:r>
              <a:rPr lang="en-GB" sz="1600" dirty="0"/>
              <a:t>We take different environmental factors using IOT sensors like </a:t>
            </a:r>
            <a:r>
              <a:rPr lang="en-GB" sz="1600" dirty="0" err="1"/>
              <a:t>ph</a:t>
            </a:r>
            <a:r>
              <a:rPr lang="en-GB" sz="1600" dirty="0"/>
              <a:t> of the water, temperature, rainfall of that area, nitrogen, potassium ,phosphorus and humidity also.</a:t>
            </a:r>
          </a:p>
          <a:p>
            <a:pPr marL="285750" indent="-285750" algn="just">
              <a:buFont typeface="Arial" pitchFamily="34" charset="0"/>
              <a:buChar char="•"/>
            </a:pPr>
            <a:r>
              <a:rPr lang="en-GB" sz="1600" dirty="0"/>
              <a:t>So we can use machine learning on top of those IOT sensors data and then we can predict the which crop is good for that particular farm.</a:t>
            </a:r>
          </a:p>
          <a:p>
            <a:pPr marL="285750" indent="-285750" algn="just">
              <a:buFont typeface="Arial" pitchFamily="34" charset="0"/>
              <a:buChar char="•"/>
            </a:pPr>
            <a:r>
              <a:rPr lang="en-GB" sz="1600" dirty="0"/>
              <a:t>So it’s very useful for the farmers to get good profits and get healthy crop on the farm.</a:t>
            </a:r>
          </a:p>
          <a:p>
            <a:pPr marL="285750" indent="-285750" algn="just">
              <a:buFont typeface="Arial" pitchFamily="34" charset="0"/>
              <a:buChar char="•"/>
            </a:pPr>
            <a:r>
              <a:rPr lang="en-GB" sz="1600" dirty="0"/>
              <a:t>We can suggest the farmers which crop is best for that particular farm from a set of 20 different crops and they can start growing that crop.</a:t>
            </a:r>
          </a:p>
        </p:txBody>
      </p:sp>
    </p:spTree>
    <p:extLst>
      <p:ext uri="{BB962C8B-B14F-4D97-AF65-F5344CB8AC3E}">
        <p14:creationId xmlns:p14="http://schemas.microsoft.com/office/powerpoint/2010/main" val="4177136389"/>
      </p:ext>
    </p:extLst>
  </p:cSld>
  <p:clrMapOvr>
    <a:masterClrMapping/>
  </p:clrMapOvr>
</p:sld>
</file>

<file path=ppt/theme/theme1.xml><?xml version="1.0" encoding="utf-8"?>
<a:theme xmlns:a="http://schemas.openxmlformats.org/drawingml/2006/main" name="2803">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themeOverride>
</file>

<file path=docProps/app.xml><?xml version="1.0" encoding="utf-8"?>
<Properties xmlns="http://schemas.openxmlformats.org/officeDocument/2006/extended-properties" xmlns:vt="http://schemas.openxmlformats.org/officeDocument/2006/docPropsVTypes">
  <Template/>
  <TotalTime>1425</TotalTime>
  <Words>651</Words>
  <Application>Microsoft Office PowerPoint</Application>
  <PresentationFormat>On-screen Show (16:9)</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Comic Sans MS</vt:lpstr>
      <vt:lpstr>Forte</vt:lpstr>
      <vt:lpstr>2803</vt:lpstr>
      <vt:lpstr>Crop Prediction System On Environmental Factors Using Machine Learning, iot, python, goole sheets</vt:lpstr>
      <vt:lpstr>Contents</vt:lpstr>
      <vt:lpstr>Abstract</vt:lpstr>
      <vt:lpstr>Abstract</vt:lpstr>
      <vt:lpstr>Problem Statement</vt:lpstr>
      <vt:lpstr>Requirements</vt:lpstr>
      <vt:lpstr>Requirements</vt:lpstr>
      <vt:lpstr>Dataset considered to build the model</vt:lpstr>
      <vt:lpstr>Proposed system</vt:lpstr>
      <vt:lpstr>Proposed system architecture</vt:lpstr>
      <vt:lpstr>Use Case Diagram:</vt:lpstr>
      <vt:lpstr>Feature extracting in the proposed method </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AI</dc:title>
  <dc:creator>sai madhav</dc:creator>
  <cp:lastModifiedBy>surya kiran</cp:lastModifiedBy>
  <cp:revision>219</cp:revision>
  <dcterms:created xsi:type="dcterms:W3CDTF">2020-04-03T04:42:33Z</dcterms:created>
  <dcterms:modified xsi:type="dcterms:W3CDTF">2023-12-10T02:36:49Z</dcterms:modified>
</cp:coreProperties>
</file>