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7" r:id="rId6"/>
    <p:sldId id="295" r:id="rId7"/>
    <p:sldId id="296" r:id="rId8"/>
    <p:sldId id="289" r:id="rId9"/>
    <p:sldId id="297" r:id="rId10"/>
    <p:sldId id="266" r:id="rId11"/>
    <p:sldId id="311" r:id="rId12"/>
    <p:sldId id="292" r:id="rId13"/>
    <p:sldId id="268" r:id="rId14"/>
    <p:sldId id="280" r:id="rId15"/>
    <p:sldId id="303" r:id="rId16"/>
    <p:sldId id="270" r:id="rId17"/>
    <p:sldId id="298" r:id="rId18"/>
    <p:sldId id="300" r:id="rId19"/>
    <p:sldId id="260" r:id="rId20"/>
    <p:sldId id="302" r:id="rId21"/>
    <p:sldId id="312" r:id="rId22"/>
    <p:sldId id="276" r:id="rId23"/>
    <p:sldId id="304" r:id="rId24"/>
    <p:sldId id="305" r:id="rId25"/>
    <p:sldId id="308" r:id="rId26"/>
    <p:sldId id="313" r:id="rId27"/>
    <p:sldId id="310" r:id="rId28"/>
    <p:sldId id="309" r:id="rId29"/>
  </p:sldIdLst>
  <p:sldSz cx="9144000" cy="6858000" type="screen4x3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37" y="53"/>
      </p:cViewPr>
      <p:guideLst>
        <p:guide orient="horz" pos="33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F8075-1A65-4E2D-86FD-3149223795BF}" type="datetime1">
              <a:rPr lang="ru-RU" smtClean="0"/>
              <a:t>20.06.2024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F6790-AAC1-45DA-A380-9B168CABEF7B}" type="datetime1">
              <a:rPr lang="ru-RU" smtClean="0"/>
              <a:pPr/>
              <a:t>20.06.2024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128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7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008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335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806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226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694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97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621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534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428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084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40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078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290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01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94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390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565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482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646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192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74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12031" y="4434840"/>
            <a:ext cx="3706328" cy="1122202"/>
          </a:xfrm>
        </p:spPr>
        <p:txBody>
          <a:bodyPr rtlCol="0" anchor="b">
            <a:noAutofit/>
          </a:bodyPr>
          <a:lstStyle>
            <a:lvl1pPr algn="l">
              <a:defRPr sz="2700" cap="all" spc="113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2031" y="5586890"/>
            <a:ext cx="3706328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116234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</p:spPr>
        <p:txBody>
          <a:bodyPr rtlCol="0">
            <a:normAutofit/>
          </a:bodyPr>
          <a:lstStyle>
            <a:lvl1pPr algn="ctr">
              <a:defRPr lang="en-US" sz="2100" kern="1200" cap="all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47892" y="3064615"/>
            <a:ext cx="930728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3000" kern="1200" cap="all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106636" y="3064615"/>
            <a:ext cx="930728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3000" kern="1200" cap="all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665381" y="3064615"/>
            <a:ext cx="930728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3000" kern="1200" cap="all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7274" y="4824189"/>
            <a:ext cx="2343070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cap="all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394696" y="4824189"/>
            <a:ext cx="235460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cap="all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00000"/>
              </a:lnSpc>
              <a:buNone/>
              <a:defRPr sz="1500" cap="all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53658" y="4824189"/>
            <a:ext cx="2343070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cap="all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856" y="2358007"/>
            <a:ext cx="18288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0469" y="2531837"/>
            <a:ext cx="1643063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9206" y="2421056"/>
            <a:ext cx="1743075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47274" y="5280764"/>
            <a:ext cx="2343070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cap="none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394696" y="5280764"/>
            <a:ext cx="235460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cap="none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lnSpc>
                <a:spcPct val="100000"/>
              </a:lnSpc>
              <a:buNone/>
              <a:defRPr sz="1050" cap="none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5953658" y="5280764"/>
            <a:ext cx="2343070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cap="none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0275" y="892178"/>
            <a:ext cx="6316266" cy="1325563"/>
          </a:xfrm>
        </p:spPr>
        <p:txBody>
          <a:bodyPr rtlCol="0">
            <a:normAutofit/>
          </a:bodyPr>
          <a:lstStyle>
            <a:lvl1pPr>
              <a:defRPr lang="en-US" sz="2100" kern="1200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00275" y="2776936"/>
            <a:ext cx="294322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1500" kern="1200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00275" y="3834607"/>
            <a:ext cx="294322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557630" y="2776936"/>
            <a:ext cx="295772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1500" kern="1200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557630" y="3834607"/>
            <a:ext cx="295772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19339" y="0"/>
            <a:ext cx="3276023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Квадра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</p:spPr>
        <p:txBody>
          <a:bodyPr rtlCol="0">
            <a:normAutofit/>
          </a:bodyPr>
          <a:lstStyle>
            <a:lvl1pPr algn="l">
              <a:defRPr lang="en-US" sz="2100" kern="1200" cap="all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1888" y="1599948"/>
            <a:ext cx="1280224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18" name="Текст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04050" y="2378453"/>
            <a:ext cx="887384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788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6" name="Текст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641702" y="2169264"/>
            <a:ext cx="1280224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3" name="Текст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1421" y="3528830"/>
            <a:ext cx="1045397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17" name="Текст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5337" y="3528830"/>
            <a:ext cx="103551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0" name="Текст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78311" y="4634332"/>
            <a:ext cx="887384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788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19" name="Текст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31419" y="4459861"/>
            <a:ext cx="887384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788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1" name="Текст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14536" y="4321789"/>
            <a:ext cx="887384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788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1888" y="5468791"/>
            <a:ext cx="1280224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2" name="Текст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851393" y="5195674"/>
            <a:ext cx="887384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788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1736818" y="3774842"/>
            <a:ext cx="5718519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0" y="2091972"/>
            <a:ext cx="3509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Дата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2" name="Нижний колонтитул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3" name="Номер слайда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4081416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0127" y="1152772"/>
            <a:ext cx="4073978" cy="846301"/>
          </a:xfrm>
        </p:spPr>
        <p:txBody>
          <a:bodyPr rtlCol="0" anchor="t">
            <a:normAutofit/>
          </a:bodyPr>
          <a:lstStyle>
            <a:lvl1pPr>
              <a:defRPr lang="en-US" sz="2100" kern="1200" cap="all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691" y="2469516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1500" kern="1200" cap="all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1372" y="2798940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41691" y="3569311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1500" kern="1200" cap="all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1372" y="3898736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41691" y="4669108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1500" kern="1200" cap="all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41372" y="4998532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5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9143999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350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100" kern="1200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85799" y="3354712"/>
            <a:ext cx="548640" cy="457200"/>
          </a:xfrm>
        </p:spPr>
        <p:txBody>
          <a:bodyPr rtlCol="0" anchor="ctr"/>
          <a:lstStyle>
            <a:lvl1pPr marL="0" indent="0" algn="l">
              <a:buNone/>
              <a:defRPr sz="105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47447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06541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65635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4729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5800" y="4292468"/>
            <a:ext cx="548640" cy="457200"/>
          </a:xfrm>
        </p:spPr>
        <p:txBody>
          <a:bodyPr rtlCol="0" anchor="ctr"/>
          <a:lstStyle>
            <a:lvl1pPr marL="0" indent="0" algn="l">
              <a:buNone/>
              <a:defRPr sz="105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3823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2917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2011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9293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61105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20199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38387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974814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477436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068202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658967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49732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840497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31263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022028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794324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612793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203558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385089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975854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697230" y="4034785"/>
            <a:ext cx="774954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350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628650" y="2136777"/>
            <a:ext cx="78867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100" kern="1200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9431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528638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</p:spPr>
        <p:txBody>
          <a:bodyPr rtlCol="0">
            <a:normAutofit/>
          </a:bodyPr>
          <a:lstStyle>
            <a:lvl1pPr algn="ctr">
              <a:defRPr lang="en-US" sz="2100" kern="1200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15386" y="2886075"/>
            <a:ext cx="1384133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77686" y="2886075"/>
            <a:ext cx="1384133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45684" y="2886075"/>
            <a:ext cx="1384133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050"/>
            </a:lvl1pPr>
            <a:lvl2pPr marL="342900" indent="0" algn="l">
              <a:lnSpc>
                <a:spcPct val="100000"/>
              </a:lnSpc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560594" y="2886075"/>
            <a:ext cx="1384133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07437" y="5084525"/>
            <a:ext cx="15928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769736" y="5099207"/>
            <a:ext cx="1601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637734" y="5099207"/>
            <a:ext cx="15928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452644" y="5084525"/>
            <a:ext cx="15928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115386" y="5464115"/>
            <a:ext cx="1384133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750" kern="1200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877685" y="5478797"/>
            <a:ext cx="1391962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750" kern="1200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745683" y="5478797"/>
            <a:ext cx="1384133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750" kern="1200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560593" y="5464115"/>
            <a:ext cx="1384133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750" kern="1200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500687" y="0"/>
            <a:ext cx="3643313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15362" y="1"/>
            <a:ext cx="528638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7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</p:spPr>
        <p:txBody>
          <a:bodyPr rtlCol="0">
            <a:normAutofit/>
          </a:bodyPr>
          <a:lstStyle>
            <a:lvl1pPr algn="ctr">
              <a:defRPr lang="en-US" sz="2100" kern="1200" spc="113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07882" y="2428875"/>
            <a:ext cx="8001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675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169703" y="2428875"/>
            <a:ext cx="8001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675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37701" y="2428875"/>
            <a:ext cx="8001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675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852611" y="2428875"/>
            <a:ext cx="8001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675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25126" y="3654379"/>
            <a:ext cx="13716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042590" y="3782040"/>
            <a:ext cx="154305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886947" y="3669061"/>
            <a:ext cx="13716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804411" y="3796722"/>
            <a:ext cx="154305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754945" y="3669061"/>
            <a:ext cx="13716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663472" y="3796722"/>
            <a:ext cx="154305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69855" y="3654379"/>
            <a:ext cx="13716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475824" y="3782040"/>
            <a:ext cx="154305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407882" y="4287711"/>
            <a:ext cx="8001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675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169703" y="4287711"/>
            <a:ext cx="8001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675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037701" y="4287711"/>
            <a:ext cx="8001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675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852611" y="4287711"/>
            <a:ext cx="8001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675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125126" y="5513215"/>
            <a:ext cx="13716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042590" y="5640876"/>
            <a:ext cx="154305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2886947" y="5527897"/>
            <a:ext cx="13716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2804411" y="5655558"/>
            <a:ext cx="154305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4754945" y="5527897"/>
            <a:ext cx="13716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4672409" y="5655558"/>
            <a:ext cx="154305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569855" y="5513215"/>
            <a:ext cx="13716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6475824" y="5640876"/>
            <a:ext cx="154305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675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675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675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4"/>
            <a:ext cx="154305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6750" y="5180889"/>
            <a:ext cx="857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</p:spPr>
        <p:txBody>
          <a:bodyPr rtlCol="0">
            <a:normAutofit/>
          </a:bodyPr>
          <a:lstStyle>
            <a:lvl1pPr algn="ctr">
              <a:defRPr lang="en-US" sz="2100" kern="1200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06585" y="2370670"/>
            <a:ext cx="1392174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825"/>
            </a:lvl3pPr>
            <a:lvl4pPr marL="1028700" indent="0">
              <a:buNone/>
              <a:defRPr sz="788"/>
            </a:lvl4pPr>
            <a:lvl5pPr marL="1371600" indent="0">
              <a:buNone/>
              <a:defRPr sz="788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650" y="3788814"/>
            <a:ext cx="174804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2400" kern="1200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50" y="4464811"/>
            <a:ext cx="174804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8650" y="5120723"/>
            <a:ext cx="174804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2854238" y="2370670"/>
            <a:ext cx="1392174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825"/>
            </a:lvl3pPr>
            <a:lvl4pPr marL="1028700" indent="0">
              <a:buNone/>
              <a:defRPr sz="788"/>
            </a:lvl4pPr>
            <a:lvl5pPr marL="1371600" indent="0">
              <a:buNone/>
              <a:defRPr sz="788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671999" y="3788814"/>
            <a:ext cx="1756654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2400" kern="1200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71999" y="4464811"/>
            <a:ext cx="1756654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2671999" y="5120723"/>
            <a:ext cx="1756654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897588" y="2370670"/>
            <a:ext cx="1392174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825"/>
            </a:lvl3pPr>
            <a:lvl4pPr marL="1028700" indent="0">
              <a:buNone/>
              <a:defRPr sz="788"/>
            </a:lvl4pPr>
            <a:lvl5pPr marL="1371600" indent="0">
              <a:buNone/>
              <a:defRPr sz="788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723957" y="3788814"/>
            <a:ext cx="174804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2400" kern="1200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723957" y="4464811"/>
            <a:ext cx="174804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23957" y="5120723"/>
            <a:ext cx="174804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945241" y="2370670"/>
            <a:ext cx="1392174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825"/>
            </a:lvl3pPr>
            <a:lvl4pPr marL="1028700" indent="0">
              <a:buNone/>
              <a:defRPr sz="788"/>
            </a:lvl4pPr>
            <a:lvl5pPr marL="1371600" indent="0">
              <a:buNone/>
              <a:defRPr sz="788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67305" y="3788458"/>
            <a:ext cx="174804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2400" kern="1200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767305" y="4464455"/>
            <a:ext cx="174804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1"/>
            <a:ext cx="928688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1"/>
            <a:ext cx="2843213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767305" y="5120367"/>
            <a:ext cx="174804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7656" y="1671639"/>
            <a:ext cx="3833813" cy="1204912"/>
          </a:xfrm>
        </p:spPr>
        <p:txBody>
          <a:bodyPr rtlCol="0" anchor="b">
            <a:normAutofit/>
          </a:bodyPr>
          <a:lstStyle>
            <a:lvl1pPr>
              <a:defRPr lang="en-US" sz="2100" kern="1200" cap="all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07656" y="3682546"/>
            <a:ext cx="3833813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1"/>
            <a:ext cx="3571875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1978819" y="1"/>
            <a:ext cx="1593057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5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116612" y="0"/>
            <a:ext cx="50273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125" y="1020446"/>
            <a:ext cx="2378869" cy="1325563"/>
          </a:xfrm>
        </p:spPr>
        <p:txBody>
          <a:bodyPr rtlCol="0" anchor="b">
            <a:normAutofit/>
          </a:bodyPr>
          <a:lstStyle>
            <a:lvl1pPr>
              <a:defRPr sz="2100" spc="113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00125" y="2924176"/>
            <a:ext cx="2378869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750"/>
              </a:spcBef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20000"/>
              </a:lnSpc>
              <a:spcBef>
                <a:spcPts val="750"/>
              </a:spcBef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0">
              <a:lnSpc>
                <a:spcPct val="120000"/>
              </a:lnSpc>
              <a:spcBef>
                <a:spcPts val="750"/>
              </a:spcBef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28700" indent="0">
              <a:lnSpc>
                <a:spcPct val="120000"/>
              </a:lnSpc>
              <a:spcBef>
                <a:spcPts val="750"/>
              </a:spcBef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71600" indent="0">
              <a:lnSpc>
                <a:spcPct val="120000"/>
              </a:lnSpc>
              <a:spcBef>
                <a:spcPts val="750"/>
              </a:spcBef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0125" y="6356351"/>
            <a:ext cx="738868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2414" y="6356350"/>
            <a:ext cx="1862132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52229" y="6356351"/>
            <a:ext cx="740664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1615737"/>
            <a:ext cx="3134678" cy="1524735"/>
          </a:xfrm>
        </p:spPr>
        <p:txBody>
          <a:bodyPr rtlCol="0" anchor="b">
            <a:noAutofit/>
          </a:bodyPr>
          <a:lstStyle>
            <a:lvl1pPr algn="l">
              <a:defRPr sz="2400" spc="113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3238104"/>
            <a:ext cx="3134678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382704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0401" y="6356351"/>
            <a:ext cx="1330778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59791" y="6356351"/>
            <a:ext cx="1996168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84572" y="6356351"/>
            <a:ext cx="1330778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5413" y="0"/>
            <a:ext cx="7558587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sz="1350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509419"/>
            <a:ext cx="3061607" cy="585788"/>
          </a:xfrm>
        </p:spPr>
        <p:txBody>
          <a:bodyPr rtlCol="0">
            <a:normAutofit/>
          </a:bodyPr>
          <a:lstStyle>
            <a:lvl1pPr>
              <a:defRPr lang="en-US" sz="2100" kern="1200" cap="all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239" y="1481138"/>
            <a:ext cx="1606323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200" cap="all" spc="113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781" y="2557463"/>
            <a:ext cx="1606323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200" cap="all" spc="113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3633788"/>
            <a:ext cx="1606323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200" cap="all" spc="113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28750" y="4710114"/>
            <a:ext cx="1606323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200" cap="all" spc="113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01152" y="1594478"/>
            <a:ext cx="4154321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9522" y="2682564"/>
            <a:ext cx="4154321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82703" y="3755394"/>
            <a:ext cx="4154321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31460" y="4824430"/>
            <a:ext cx="4154321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5137" y="5023933"/>
            <a:ext cx="1134908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19938" y="3948451"/>
            <a:ext cx="1134908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80090" y="2872686"/>
            <a:ext cx="1134908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9698" y="1796083"/>
            <a:ext cx="1134908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675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16867" y="6356351"/>
            <a:ext cx="1356534" cy="365125"/>
          </a:xfrm>
        </p:spPr>
        <p:txBody>
          <a:bodyPr rtlCol="0"/>
          <a:lstStyle>
            <a:lvl1pPr algn="l">
              <a:defRPr sz="675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8156" y="6356351"/>
            <a:ext cx="407194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</p:spPr>
        <p:txBody>
          <a:bodyPr rtlCol="0">
            <a:normAutofit/>
          </a:bodyPr>
          <a:lstStyle>
            <a:lvl1pPr algn="ctr">
              <a:defRPr lang="en-US" sz="2100" kern="1200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4425" y="2563124"/>
            <a:ext cx="3023959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500" kern="1200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14248" y="3070348"/>
            <a:ext cx="3023273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4753" y="2563124"/>
            <a:ext cx="3023959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500" kern="1200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4857" y="3070348"/>
            <a:ext cx="3023273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14425" y="4319432"/>
            <a:ext cx="3023959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500" kern="1200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14809" y="4826656"/>
            <a:ext cx="3023273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04473" y="4319432"/>
            <a:ext cx="3023959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500" kern="1200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04857" y="4826656"/>
            <a:ext cx="3023273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516291" y="1"/>
            <a:ext cx="2627709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90708" y="0"/>
            <a:ext cx="1853293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4"/>
            <a:ext cx="154305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6750" y="5180889"/>
            <a:ext cx="857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1570" y="4156406"/>
            <a:ext cx="2354580" cy="1325563"/>
          </a:xfrm>
        </p:spPr>
        <p:txBody>
          <a:bodyPr rtlCol="0" anchor="b">
            <a:normAutofit/>
          </a:bodyPr>
          <a:lstStyle>
            <a:lvl1pPr algn="l">
              <a:defRPr lang="en-US" sz="2100" kern="1200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691" y="1530636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1500" kern="1200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1372" y="1860060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41691" y="2630432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1500" kern="1200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1372" y="2959856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41691" y="3730228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1500" kern="1200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41372" y="4059652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40080" y="4830025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1500" kern="1200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39761" y="5159449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439760" y="6356351"/>
            <a:ext cx="710637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5371466" y="6356351"/>
            <a:ext cx="2432957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025493" y="6356351"/>
            <a:ext cx="489857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3522" y="-1"/>
            <a:ext cx="3672551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1556" y="1671639"/>
            <a:ext cx="3833813" cy="1204912"/>
          </a:xfrm>
        </p:spPr>
        <p:txBody>
          <a:bodyPr rtlCol="0" anchor="b">
            <a:normAutofit/>
          </a:bodyPr>
          <a:lstStyle>
            <a:lvl1pPr>
              <a:defRPr lang="en-US" sz="2100" kern="1200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21556" y="3660774"/>
            <a:ext cx="3833813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6822282" y="1497012"/>
            <a:ext cx="232171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5214937" y="-25401"/>
            <a:ext cx="2843213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8348" y="6356351"/>
            <a:ext cx="1307306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43512" y="2571236"/>
            <a:ext cx="3134678" cy="1715531"/>
          </a:xfrm>
        </p:spPr>
        <p:txBody>
          <a:bodyPr rtlCol="0" anchor="ctr">
            <a:noAutofit/>
          </a:bodyPr>
          <a:lstStyle>
            <a:lvl1pPr algn="l">
              <a:defRPr sz="2700" spc="113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4407694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4186238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0127" y="1152772"/>
            <a:ext cx="4073978" cy="846301"/>
          </a:xfrm>
        </p:spPr>
        <p:txBody>
          <a:bodyPr rtlCol="0" anchor="t">
            <a:normAutofit/>
          </a:bodyPr>
          <a:lstStyle>
            <a:lvl1pPr>
              <a:defRPr lang="en-US" sz="2100" kern="1200" cap="all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1657350" y="0"/>
            <a:ext cx="18288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691" y="2469516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1500" kern="1200" cap="all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1372" y="2798940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41691" y="3569311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1500" kern="1200" cap="all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1372" y="3898736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41691" y="4669108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1500" kern="1200" cap="all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41372" y="4998532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439760" y="6356351"/>
            <a:ext cx="710637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5371466" y="6356351"/>
            <a:ext cx="2432957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025493" y="6356351"/>
            <a:ext cx="489857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</p:spPr>
        <p:txBody>
          <a:bodyPr rtlCol="0">
            <a:normAutofit/>
          </a:bodyPr>
          <a:lstStyle>
            <a:lvl1pPr algn="ctr">
              <a:defRPr lang="en-US" sz="2100" kern="1200" cap="all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2329" y="2776936"/>
            <a:ext cx="2161856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1500" kern="1200" cap="all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32329" y="3834607"/>
            <a:ext cx="2161856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85749" y="2776936"/>
            <a:ext cx="2172503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1500" kern="1200" cap="all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485749" y="3834607"/>
            <a:ext cx="2172503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49816" y="2776936"/>
            <a:ext cx="2161856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1500" kern="1200" cap="all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049816" y="3834607"/>
            <a:ext cx="2161856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28688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678782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7988" y="1018015"/>
            <a:ext cx="4276296" cy="1773446"/>
          </a:xfrm>
        </p:spPr>
        <p:txBody>
          <a:bodyPr rtlCol="0"/>
          <a:lstStyle/>
          <a:p>
            <a:pPr algn="r" rtl="0"/>
            <a:r>
              <a:rPr lang="ru-RU" sz="2100" b="1" i="1" dirty="0">
                <a:ea typeface="Calibri" panose="020F0502020204030204" pitchFamily="34" charset="0"/>
              </a:rPr>
              <a:t>Разработка персонализированной системы рекомендаций для онлайн-платформы просмотра фильмов</a:t>
            </a:r>
            <a:endParaRPr lang="ru-RU" sz="3600" b="1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758E989-EC70-88C3-D0FC-82B766BBBEDF}"/>
              </a:ext>
            </a:extLst>
          </p:cNvPr>
          <p:cNvSpPr txBox="1">
            <a:spLocks/>
          </p:cNvSpPr>
          <p:nvPr/>
        </p:nvSpPr>
        <p:spPr>
          <a:xfrm>
            <a:off x="5599522" y="4493450"/>
            <a:ext cx="3314762" cy="184136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tx1"/>
                </a:solidFill>
              </a:rPr>
              <a:t>Автор: студент группы 035</a:t>
            </a:r>
          </a:p>
          <a:p>
            <a:pPr algn="r"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tx1"/>
                </a:solidFill>
              </a:rPr>
              <a:t>Кулибаба Михаил Владимирович </a:t>
            </a:r>
          </a:p>
          <a:p>
            <a:pPr algn="r">
              <a:buClr>
                <a:schemeClr val="dk1"/>
              </a:buClr>
              <a:buSzPts val="1100"/>
            </a:pP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Научный руководитель:</a:t>
            </a:r>
          </a:p>
          <a:p>
            <a:pPr lvl="0" algn="r"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tx1"/>
                </a:solidFill>
              </a:rPr>
              <a:t>Брянцев Андрей Анатольевич</a:t>
            </a:r>
          </a:p>
          <a:p>
            <a:pPr algn="r">
              <a:spcBef>
                <a:spcPts val="0"/>
              </a:spcBef>
              <a:buClr>
                <a:schemeClr val="dk1"/>
              </a:buClr>
              <a:buSzPts val="1100"/>
            </a:pPr>
            <a:endParaRPr lang="ru-RU" dirty="0">
              <a:solidFill>
                <a:schemeClr val="tx1"/>
              </a:solidFill>
            </a:endParaRPr>
          </a:p>
          <a:p>
            <a:pPr algn="r">
              <a:spcBef>
                <a:spcPts val="0"/>
              </a:spcBef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06685087-C3B5-8FF5-8352-FAB34539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974" y="51974"/>
            <a:ext cx="7319108" cy="1050398"/>
          </a:xfrm>
        </p:spPr>
        <p:txBody>
          <a:bodyPr>
            <a:normAutofit/>
          </a:bodyPr>
          <a:lstStyle/>
          <a:p>
            <a:r>
              <a:rPr lang="ru-RU" sz="2400" dirty="0"/>
              <a:t>Разработка функциональной модели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389644F-ADDC-EC92-0F89-1A9B80FB4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74" y="1114956"/>
            <a:ext cx="7074052" cy="4628087"/>
          </a:xfrm>
          <a:prstGeom prst="rect">
            <a:avLst/>
          </a:prstGeom>
        </p:spPr>
      </p:pic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1CB3E344-CDA1-9CAB-6592-18F7F6C85912}"/>
              </a:ext>
            </a:extLst>
          </p:cNvPr>
          <p:cNvSpPr txBox="1">
            <a:spLocks/>
          </p:cNvSpPr>
          <p:nvPr/>
        </p:nvSpPr>
        <p:spPr>
          <a:xfrm>
            <a:off x="8318876" y="6501206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67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ru-RU" sz="2800" smtClean="0"/>
              <a:pPr/>
              <a:t>10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CBAC952F-66A3-3A4E-93E9-257F1A78741D}"/>
              </a:ext>
            </a:extLst>
          </p:cNvPr>
          <p:cNvSpPr txBox="1"/>
          <p:nvPr/>
        </p:nvSpPr>
        <p:spPr>
          <a:xfrm>
            <a:off x="1030498" y="220900"/>
            <a:ext cx="7549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cap="all" spc="11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Разработка диаграмм потоков данных</a:t>
            </a:r>
          </a:p>
        </p:txBody>
      </p: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9CCD0133-733D-C6FF-E21F-BFCBB358392D}"/>
              </a:ext>
            </a:extLst>
          </p:cNvPr>
          <p:cNvSpPr txBox="1">
            <a:spLocks/>
          </p:cNvSpPr>
          <p:nvPr/>
        </p:nvSpPr>
        <p:spPr>
          <a:xfrm>
            <a:off x="8318876" y="6501206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67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ru-RU" sz="2800" smtClean="0"/>
              <a:pPr/>
              <a:t>11</a:t>
            </a:fld>
            <a:endParaRPr lang="ru-RU" sz="2800" dirty="0"/>
          </a:p>
        </p:txBody>
      </p:sp>
      <p:pic>
        <p:nvPicPr>
          <p:cNvPr id="5" name="Изображение3" descr="Изображение выглядит как текст, снимок экрана, диаграмма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63D465F3-A8AB-A9A4-BDFF-143FB1A0E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98" y="948719"/>
            <a:ext cx="7083003" cy="49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3C312D-4BA1-7981-F2BF-989E281A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8876" y="6501206"/>
            <a:ext cx="740664" cy="273844"/>
          </a:xfrm>
        </p:spPr>
        <p:txBody>
          <a:bodyPr rtlCol="0"/>
          <a:lstStyle/>
          <a:p>
            <a:pPr rtl="0"/>
            <a:fld id="{19B51A1E-902D-48AF-9020-955120F399B6}" type="slidenum">
              <a:rPr lang="ru-RU" sz="2800" smtClean="0"/>
              <a:pPr rtl="0"/>
              <a:t>12</a:t>
            </a:fld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63D12-7371-3184-BC6E-19637F4AFFB1}"/>
              </a:ext>
            </a:extLst>
          </p:cNvPr>
          <p:cNvSpPr txBox="1"/>
          <p:nvPr/>
        </p:nvSpPr>
        <p:spPr>
          <a:xfrm>
            <a:off x="1042227" y="140858"/>
            <a:ext cx="7650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cap="all" spc="11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Разработка диаграмм потоков данных</a:t>
            </a:r>
          </a:p>
        </p:txBody>
      </p:sp>
      <p:pic>
        <p:nvPicPr>
          <p:cNvPr id="11" name="Изображение4" descr="Изображение выглядит как текст, снимок экрана, диаграмма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EA71A278-F3F5-275D-F01C-2D6C4BB14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28" y="743490"/>
            <a:ext cx="7650104" cy="537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17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3844"/>
          </a:xfrm>
        </p:spPr>
        <p:txBody>
          <a:bodyPr rtlCol="0"/>
          <a:lstStyle/>
          <a:p>
            <a:pPr rtl="0"/>
            <a:r>
              <a:rPr lang="ru-RU"/>
              <a:t>Набор слайдов для презентации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91AE5B-983D-654E-1717-D39BA60D2614}"/>
              </a:ext>
            </a:extLst>
          </p:cNvPr>
          <p:cNvSpPr txBox="1"/>
          <p:nvPr/>
        </p:nvSpPr>
        <p:spPr>
          <a:xfrm>
            <a:off x="1588626" y="72798"/>
            <a:ext cx="6204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cap="all" spc="11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Разработка локальных моделей</a:t>
            </a:r>
          </a:p>
        </p:txBody>
      </p:sp>
      <p:pic>
        <p:nvPicPr>
          <p:cNvPr id="2" name="Изображение19">
            <a:extLst>
              <a:ext uri="{FF2B5EF4-FFF2-40B4-BE49-F238E27FC236}">
                <a16:creationId xmlns:a16="http://schemas.microsoft.com/office/drawing/2014/main" id="{11E4F6B5-E82A-E8B2-6D8F-AA621213D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101" y="696036"/>
            <a:ext cx="6756600" cy="5565861"/>
          </a:xfrm>
          <a:prstGeom prst="rect">
            <a:avLst/>
          </a:prstGeom>
        </p:spPr>
      </p:pic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3F6F63E2-C993-B4A5-A927-406F4DC9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8876" y="6501206"/>
            <a:ext cx="740664" cy="273844"/>
          </a:xfrm>
        </p:spPr>
        <p:txBody>
          <a:bodyPr rtlCol="0"/>
          <a:lstStyle/>
          <a:p>
            <a:pPr rtl="0"/>
            <a:fld id="{19B51A1E-902D-48AF-9020-955120F399B6}" type="slidenum">
              <a:rPr lang="ru-RU" sz="2800" smtClean="0"/>
              <a:pPr rtl="0"/>
              <a:t>13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3844"/>
          </a:xfrm>
        </p:spPr>
        <p:txBody>
          <a:bodyPr rtlCol="0"/>
          <a:lstStyle/>
          <a:p>
            <a:pPr rtl="0"/>
            <a:r>
              <a:rPr lang="ru-RU"/>
              <a:t>Набор слайдов для презентации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91AE5B-983D-654E-1717-D39BA60D2614}"/>
              </a:ext>
            </a:extLst>
          </p:cNvPr>
          <p:cNvSpPr txBox="1"/>
          <p:nvPr/>
        </p:nvSpPr>
        <p:spPr>
          <a:xfrm>
            <a:off x="1145784" y="38302"/>
            <a:ext cx="64731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cap="all" spc="11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Разработка Физической моделей</a:t>
            </a:r>
          </a:p>
        </p:txBody>
      </p:sp>
      <p:pic>
        <p:nvPicPr>
          <p:cNvPr id="3" name="Изображение20">
            <a:extLst>
              <a:ext uri="{FF2B5EF4-FFF2-40B4-BE49-F238E27FC236}">
                <a16:creationId xmlns:a16="http://schemas.microsoft.com/office/drawing/2014/main" id="{57B8ABC7-F27E-BAA3-9F7D-D4F054544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784" y="501858"/>
            <a:ext cx="7220293" cy="568620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AD3D42-2A9C-51C2-E50E-CE6E9142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8876" y="6501206"/>
            <a:ext cx="740664" cy="273844"/>
          </a:xfrm>
        </p:spPr>
        <p:txBody>
          <a:bodyPr rtlCol="0"/>
          <a:lstStyle/>
          <a:p>
            <a:pPr rtl="0"/>
            <a:fld id="{19B51A1E-902D-48AF-9020-955120F399B6}" type="slidenum">
              <a:rPr lang="ru-RU" sz="2800" smtClean="0"/>
              <a:pPr rtl="0"/>
              <a:t>14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27346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CE485C-BC40-D33A-AED1-DBB087C74047}"/>
              </a:ext>
            </a:extLst>
          </p:cNvPr>
          <p:cNvSpPr txBox="1"/>
          <p:nvPr/>
        </p:nvSpPr>
        <p:spPr>
          <a:xfrm>
            <a:off x="980122" y="416757"/>
            <a:ext cx="7183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ФУНКЦИЙ И ПРОЦЕДУР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8CC4C-92FC-A54E-75FD-56F5EE1DDB94}"/>
              </a:ext>
            </a:extLst>
          </p:cNvPr>
          <p:cNvSpPr txBox="1"/>
          <p:nvPr/>
        </p:nvSpPr>
        <p:spPr>
          <a:xfrm>
            <a:off x="980122" y="1197943"/>
            <a:ext cx="718375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Процедуры:</a:t>
            </a: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ru-RU" sz="1400" i="1" dirty="0">
                <a:latin typeface="Arial" panose="020B0604020202020204" pitchFamily="34" charset="0"/>
                <a:cs typeface="Arial" panose="020B0604020202020204" pitchFamily="34" charset="0"/>
              </a:rPr>
              <a:t>получить рекомендации пользователя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: персонализированные рекомендации фильмов для пользователя.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ru-RU" sz="1400" i="1" dirty="0">
                <a:latin typeface="Arial" panose="020B0604020202020204" pitchFamily="34" charset="0"/>
                <a:cs typeface="Arial" panose="020B0604020202020204" pitchFamily="34" charset="0"/>
              </a:rPr>
              <a:t>получить популярные фильмы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: список самых популярных фильмов на платформе.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ru-RU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ru-RU" sz="1400" i="1" dirty="0">
                <a:latin typeface="Arial" panose="020B0604020202020204" pitchFamily="34" charset="0"/>
                <a:cs typeface="Arial" panose="020B0604020202020204" pitchFamily="34" charset="0"/>
              </a:rPr>
              <a:t>получить фильмы по жанру: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поиск фильмов по любимым жанрам пользователя.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ru-RU" sz="1400" i="1" dirty="0">
                <a:latin typeface="Arial" panose="020B0604020202020204" pitchFamily="34" charset="0"/>
                <a:cs typeface="Arial" panose="020B0604020202020204" pitchFamily="34" charset="0"/>
              </a:rPr>
              <a:t>вычислить средний рейтинг фильма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: вычисление среднего рейтинга фильма.</a:t>
            </a: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Триггеры:</a:t>
            </a: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ru-RU" sz="1400" i="1" dirty="0">
                <a:latin typeface="Arial" panose="020B0604020202020204" pitchFamily="34" charset="0"/>
                <a:cs typeface="Arial" panose="020B0604020202020204" pitchFamily="34" charset="0"/>
              </a:rPr>
              <a:t>обновить средний рейтинг: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пересчет среднего рейтинга фильма при добавлении новой оценки.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ru-RU" sz="1400" i="1" dirty="0">
                <a:latin typeface="Arial" panose="020B0604020202020204" pitchFamily="34" charset="0"/>
                <a:cs typeface="Arial" panose="020B0604020202020204" pitchFamily="34" charset="0"/>
              </a:rPr>
              <a:t>связать отношения контента: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автоматическое связывание фильма с жанрами, актерами и режиссерами.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ru-RU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ru-RU" sz="1400" i="1" dirty="0">
                <a:latin typeface="Arial" panose="020B0604020202020204" pitchFamily="34" charset="0"/>
                <a:cs typeface="Arial" panose="020B0604020202020204" pitchFamily="34" charset="0"/>
              </a:rPr>
              <a:t>запретить удаление контента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: запрет удаления фильмов, связанных с рекомендациями пользователей.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EF2DEF49-7359-C36B-2E77-BA902D52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8876" y="6501206"/>
            <a:ext cx="740664" cy="273844"/>
          </a:xfrm>
        </p:spPr>
        <p:txBody>
          <a:bodyPr rtlCol="0"/>
          <a:lstStyle/>
          <a:p>
            <a:pPr rtl="0"/>
            <a:fld id="{19B51A1E-902D-48AF-9020-955120F399B6}" type="slidenum">
              <a:rPr lang="ru-RU" sz="2800" smtClean="0"/>
              <a:pPr rtl="0"/>
              <a:t>15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97374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C706BD11-C916-E627-98B5-EA4AA9B5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8876" y="6501206"/>
            <a:ext cx="740664" cy="273844"/>
          </a:xfrm>
        </p:spPr>
        <p:txBody>
          <a:bodyPr rtlCol="0"/>
          <a:lstStyle/>
          <a:p>
            <a:pPr rtl="0"/>
            <a:fld id="{19B51A1E-902D-48AF-9020-955120F399B6}" type="slidenum">
              <a:rPr lang="ru-RU" sz="2800" smtClean="0"/>
              <a:pPr rtl="0"/>
              <a:t>16</a:t>
            </a:fld>
            <a:endParaRPr lang="ru-RU" sz="28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89FB597F-0E32-3509-1400-617C01979F80}"/>
              </a:ext>
            </a:extLst>
          </p:cNvPr>
          <p:cNvSpPr/>
          <p:nvPr/>
        </p:nvSpPr>
        <p:spPr>
          <a:xfrm>
            <a:off x="546553" y="217103"/>
            <a:ext cx="6068162" cy="656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221"/>
              </a:lnSpc>
            </a:pPr>
            <a:r>
              <a:rPr lang="ru-RU" sz="2400" dirty="0">
                <a:solidFill>
                  <a:srgbClr val="101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ПОЛИТИКИ БЕЗОПАСНОСТИ</a:t>
            </a:r>
            <a:endParaRPr lang="en-US" sz="2400" dirty="0">
              <a:solidFill>
                <a:srgbClr val="1010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6">
            <a:extLst>
              <a:ext uri="{FF2B5EF4-FFF2-40B4-BE49-F238E27FC236}">
                <a16:creationId xmlns:a16="http://schemas.microsoft.com/office/drawing/2014/main" id="{6A834885-5A6D-B913-58AE-EF01F07B2E98}"/>
              </a:ext>
            </a:extLst>
          </p:cNvPr>
          <p:cNvSpPr/>
          <p:nvPr/>
        </p:nvSpPr>
        <p:spPr>
          <a:xfrm>
            <a:off x="584061" y="1210055"/>
            <a:ext cx="7734816" cy="16466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51"/>
              </a:lnSpc>
            </a:pPr>
            <a:r>
              <a:rPr lang="ru-RU" sz="1400" b="1" dirty="0">
                <a:solidFill>
                  <a:srgbClr val="39393C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Роли и права доступа:</a:t>
            </a:r>
          </a:p>
          <a:p>
            <a:pPr marL="285750" indent="-285750">
              <a:lnSpc>
                <a:spcPts val="2051"/>
              </a:lnSpc>
              <a:buFont typeface="Wingdings" panose="05000000000000000000" pitchFamily="2" charset="2"/>
              <a:buChar char="Ø"/>
            </a:pPr>
            <a:r>
              <a:rPr lang="ru-RU" sz="1400" i="1" dirty="0">
                <a:solidFill>
                  <a:srgbClr val="39393C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администратор</a:t>
            </a:r>
            <a:r>
              <a:rPr lang="ru-RU" sz="1400" dirty="0">
                <a:solidFill>
                  <a:srgbClr val="39393C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: полный контроль и управление.</a:t>
            </a:r>
          </a:p>
          <a:p>
            <a:pPr marL="285750" indent="-285750">
              <a:lnSpc>
                <a:spcPts val="2051"/>
              </a:lnSpc>
              <a:buFont typeface="Wingdings" panose="05000000000000000000" pitchFamily="2" charset="2"/>
              <a:buChar char="Ø"/>
            </a:pPr>
            <a:r>
              <a:rPr lang="ru-RU" sz="1400" i="1" dirty="0">
                <a:solidFill>
                  <a:srgbClr val="39393C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специалист по поддержке</a:t>
            </a:r>
            <a:r>
              <a:rPr lang="ru-RU" sz="1400" dirty="0">
                <a:solidFill>
                  <a:srgbClr val="39393C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: доступ к данным и отзывам пользователей для эффективной помощи.</a:t>
            </a:r>
          </a:p>
          <a:p>
            <a:pPr marL="285750" indent="-285750">
              <a:lnSpc>
                <a:spcPts val="2051"/>
              </a:lnSpc>
              <a:buFont typeface="Wingdings" panose="05000000000000000000" pitchFamily="2" charset="2"/>
              <a:buChar char="Ø"/>
            </a:pPr>
            <a:r>
              <a:rPr lang="ru-RU" sz="1400" i="1" dirty="0">
                <a:solidFill>
                  <a:srgbClr val="39393C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обычные пользователи</a:t>
            </a:r>
            <a:r>
              <a:rPr lang="ru-RU" sz="1400" dirty="0">
                <a:solidFill>
                  <a:srgbClr val="39393C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: взаимодействие с рекомендациями, управление профилем и предпочтениями.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CDC17CA-8527-8AC2-6EA1-522305E1C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669" y="3429000"/>
            <a:ext cx="3214540" cy="321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8B22F6A-1A5E-C72C-CEBE-421BFC4AA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2580080"/>
            <a:ext cx="1160422" cy="116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FECDB3-92D4-B0EF-EC5C-D311D26B3EAA}"/>
              </a:ext>
            </a:extLst>
          </p:cNvPr>
          <p:cNvSpPr txBox="1"/>
          <p:nvPr/>
        </p:nvSpPr>
        <p:spPr>
          <a:xfrm>
            <a:off x="598200" y="3069349"/>
            <a:ext cx="5533936" cy="168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51"/>
              </a:lnSpc>
            </a:pPr>
            <a:r>
              <a:rPr lang="ru-RU" sz="1400" b="1" dirty="0">
                <a:solidFill>
                  <a:srgbClr val="39393C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Создание ролей и назначение прав:</a:t>
            </a:r>
          </a:p>
          <a:p>
            <a:pPr marL="285750" indent="-285750">
              <a:lnSpc>
                <a:spcPts val="2051"/>
              </a:lnSpc>
              <a:buFont typeface="Wingdings" panose="05000000000000000000" pitchFamily="2" charset="2"/>
              <a:buChar char="Ø"/>
            </a:pPr>
            <a:r>
              <a:rPr lang="ru-RU" sz="1400" dirty="0">
                <a:solidFill>
                  <a:srgbClr val="39393C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администратор: полный доступ к системе и данным, управление ролями и правами.</a:t>
            </a:r>
          </a:p>
          <a:p>
            <a:pPr marL="285750" indent="-285750">
              <a:lnSpc>
                <a:spcPts val="2051"/>
              </a:lnSpc>
              <a:buFont typeface="Wingdings" panose="05000000000000000000" pitchFamily="2" charset="2"/>
              <a:buChar char="Ø"/>
            </a:pPr>
            <a:r>
              <a:rPr lang="ru-RU" sz="1400" dirty="0">
                <a:solidFill>
                  <a:srgbClr val="39393C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специалист: доступ к данным и отзывам пользователей для быстрого реагирования и помощи.</a:t>
            </a:r>
          </a:p>
          <a:p>
            <a:pPr>
              <a:lnSpc>
                <a:spcPts val="2051"/>
              </a:lnSpc>
            </a:pPr>
            <a:endParaRPr lang="ru-RU" sz="1400" dirty="0">
              <a:solidFill>
                <a:srgbClr val="39393C"/>
              </a:solidFill>
              <a:latin typeface="Arial" panose="020B0604020202020204" pitchFamily="34" charset="0"/>
              <a:ea typeface="Open Sans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EF2DEF49-7359-C36B-2E77-BA902D52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8876" y="6501206"/>
            <a:ext cx="740664" cy="273844"/>
          </a:xfrm>
        </p:spPr>
        <p:txBody>
          <a:bodyPr rtlCol="0"/>
          <a:lstStyle/>
          <a:p>
            <a:pPr rtl="0"/>
            <a:fld id="{19B51A1E-902D-48AF-9020-955120F399B6}" type="slidenum">
              <a:rPr lang="ru-RU" sz="2800" smtClean="0"/>
              <a:pPr rtl="0"/>
              <a:t>17</a:t>
            </a:fld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CE8FE-174E-685B-5F80-B092802114F5}"/>
              </a:ext>
            </a:extLst>
          </p:cNvPr>
          <p:cNvSpPr txBox="1"/>
          <p:nvPr/>
        </p:nvSpPr>
        <p:spPr>
          <a:xfrm>
            <a:off x="480768" y="80028"/>
            <a:ext cx="7140524" cy="470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221"/>
              </a:lnSpc>
            </a:pPr>
            <a:r>
              <a:rPr lang="ru-RU" sz="2400" dirty="0">
                <a:solidFill>
                  <a:srgbClr val="101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АЛГОРИТМОВ РЕКОМЕНДАЦИЙ</a:t>
            </a:r>
            <a:endParaRPr lang="en-US" sz="2400" dirty="0">
              <a:solidFill>
                <a:srgbClr val="1010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6DA2B83C-59D7-7829-0AA7-8B6D5BDBE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3571"/>
            <a:ext cx="9118547" cy="534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0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EF2DEF49-7359-C36B-2E77-BA902D52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8876" y="6501206"/>
            <a:ext cx="740664" cy="273844"/>
          </a:xfrm>
        </p:spPr>
        <p:txBody>
          <a:bodyPr rtlCol="0"/>
          <a:lstStyle/>
          <a:p>
            <a:pPr rtl="0"/>
            <a:fld id="{19B51A1E-902D-48AF-9020-955120F399B6}" type="slidenum">
              <a:rPr lang="ru-RU" sz="2800" smtClean="0"/>
              <a:pPr rtl="0"/>
              <a:t>18</a:t>
            </a:fld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47324-F145-6517-D5BE-A294BBA3209B}"/>
              </a:ext>
            </a:extLst>
          </p:cNvPr>
          <p:cNvSpPr txBox="1"/>
          <p:nvPr/>
        </p:nvSpPr>
        <p:spPr>
          <a:xfrm>
            <a:off x="1412462" y="124950"/>
            <a:ext cx="5154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ВЕБ-ПРИЛОЖЕНИЯ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96134B6-B473-344A-C133-85A6732C2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462" y="1054121"/>
            <a:ext cx="2601172" cy="128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AD62D023-1FB0-AA6D-01CD-87951471E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902" y="941001"/>
            <a:ext cx="2105616" cy="210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48DF8DAE-9061-C40A-027F-AB8CC6EBC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037" y="3046617"/>
            <a:ext cx="2456505" cy="245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628BA1D8-98F0-B787-C8E5-BE9374049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40" y="2947551"/>
            <a:ext cx="2834878" cy="283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052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3C312D-4BA1-7981-F2BF-989E281A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8876" y="6501206"/>
            <a:ext cx="740664" cy="273844"/>
          </a:xfrm>
        </p:spPr>
        <p:txBody>
          <a:bodyPr rtlCol="0"/>
          <a:lstStyle/>
          <a:p>
            <a:pPr rtl="0"/>
            <a:fld id="{19B51A1E-902D-48AF-9020-955120F399B6}" type="slidenum">
              <a:rPr lang="ru-RU" sz="2800" smtClean="0"/>
              <a:pPr rtl="0"/>
              <a:t>19</a:t>
            </a:fld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201D7-9115-2C72-9430-E0610223D733}"/>
              </a:ext>
            </a:extLst>
          </p:cNvPr>
          <p:cNvSpPr txBox="1"/>
          <p:nvPr/>
        </p:nvSpPr>
        <p:spPr>
          <a:xfrm>
            <a:off x="2276573" y="101545"/>
            <a:ext cx="4934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ЭКСПЕРИМЕНТАЛЬНАЯ ЧАСТЬ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5B9C649-104C-938F-967B-8DF8AC636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69" y="654182"/>
            <a:ext cx="6563622" cy="319003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F86E6BF-A147-2D76-B376-DC7052C25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10" y="3744076"/>
            <a:ext cx="3583527" cy="270928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2AB432C-7101-5DB5-1E17-8B8CCD94B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364" y="3835047"/>
            <a:ext cx="4759826" cy="252734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DC43297-2295-0093-33DA-F9BB0A89D9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7893" y="5409802"/>
            <a:ext cx="1711822" cy="436964"/>
          </a:xfrm>
          <a:prstGeom prst="rect">
            <a:avLst/>
          </a:prstGeom>
        </p:spPr>
      </p:pic>
      <p:sp>
        <p:nvSpPr>
          <p:cNvPr id="22" name="Овал 21">
            <a:extLst>
              <a:ext uri="{FF2B5EF4-FFF2-40B4-BE49-F238E27FC236}">
                <a16:creationId xmlns:a16="http://schemas.microsoft.com/office/drawing/2014/main" id="{531098DC-8726-8F9D-EC48-9D5EA87444A5}"/>
              </a:ext>
            </a:extLst>
          </p:cNvPr>
          <p:cNvSpPr/>
          <p:nvPr/>
        </p:nvSpPr>
        <p:spPr>
          <a:xfrm>
            <a:off x="7482891" y="559967"/>
            <a:ext cx="254524" cy="28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801D05F7-716C-7B0C-7723-41BC59B10AE2}"/>
              </a:ext>
            </a:extLst>
          </p:cNvPr>
          <p:cNvSpPr/>
          <p:nvPr/>
        </p:nvSpPr>
        <p:spPr>
          <a:xfrm>
            <a:off x="3644840" y="4162630"/>
            <a:ext cx="254524" cy="28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06573A7-A860-2FE0-2040-A89C49C88DF4}"/>
              </a:ext>
            </a:extLst>
          </p:cNvPr>
          <p:cNvSpPr/>
          <p:nvPr/>
        </p:nvSpPr>
        <p:spPr>
          <a:xfrm>
            <a:off x="8064352" y="4304032"/>
            <a:ext cx="254524" cy="28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8876" y="6501206"/>
            <a:ext cx="740664" cy="273844"/>
          </a:xfrm>
        </p:spPr>
        <p:txBody>
          <a:bodyPr rtlCol="0"/>
          <a:lstStyle/>
          <a:p>
            <a:pPr rtl="0"/>
            <a:fld id="{19B51A1E-902D-48AF-9020-955120F399B6}" type="slidenum">
              <a:rPr lang="ru-RU" sz="2800" smtClean="0"/>
              <a:pPr/>
              <a:t>2</a:t>
            </a:fld>
            <a:endParaRPr lang="ru-RU" sz="28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78E0292-2ACA-036A-10DD-2C01E6CDF6A0}"/>
              </a:ext>
            </a:extLst>
          </p:cNvPr>
          <p:cNvSpPr txBox="1">
            <a:spLocks/>
          </p:cNvSpPr>
          <p:nvPr/>
        </p:nvSpPr>
        <p:spPr>
          <a:xfrm>
            <a:off x="660000" y="515057"/>
            <a:ext cx="4232893" cy="52031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altLang="ko-KR" sz="2400" dirty="0">
                <a:solidFill>
                  <a:schemeClr val="tx1"/>
                </a:solidFill>
              </a:rPr>
              <a:t>Актуальность темы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645081-814D-3130-6175-1820BD734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9999" y="3882970"/>
            <a:ext cx="6325263" cy="1577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14313" indent="-21431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ru-RU" altLang="ru-RU" sz="1400" dirty="0">
                <a:solidFill>
                  <a:schemeClr val="tx1"/>
                </a:solidFill>
              </a:rPr>
              <a:t>Персонализация контента является ключевым фактором </a:t>
            </a:r>
            <a:endParaRPr lang="en-US" altLang="ru-RU" sz="1400" dirty="0">
              <a:solidFill>
                <a:schemeClr val="tx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chemeClr val="tx1"/>
                </a:solidFill>
              </a:rPr>
              <a:t>привлечения и удержания пользователей в условиях цифровой экономики.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sz="1400" dirty="0">
              <a:solidFill>
                <a:schemeClr val="tx1"/>
              </a:solidFill>
            </a:endParaRPr>
          </a:p>
          <a:p>
            <a:pPr marL="214313" indent="-21431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ru-RU" altLang="ru-RU" sz="1400" dirty="0">
                <a:solidFill>
                  <a:schemeClr val="tx1"/>
                </a:solidFill>
              </a:rPr>
              <a:t>Онлайн-платформы для просмотра фильмов нуждаются </a:t>
            </a:r>
            <a:endParaRPr lang="en-US" altLang="ru-RU" sz="1400" dirty="0">
              <a:solidFill>
                <a:schemeClr val="tx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chemeClr val="tx1"/>
                </a:solidFill>
              </a:rPr>
              <a:t>в точных и эффективных системах рекомендаций для улучшения пользовательского опыта.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6DC84E-54CD-7E08-F792-707FB37FEDE3}"/>
              </a:ext>
            </a:extLst>
          </p:cNvPr>
          <p:cNvSpPr txBox="1"/>
          <p:nvPr/>
        </p:nvSpPr>
        <p:spPr>
          <a:xfrm>
            <a:off x="659999" y="1397675"/>
            <a:ext cx="60141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персонализированных систем рекомендаций для онлайн-платформ просмотра фильмов является актуальной задачей в контексте современной цифровой индустрии развлечений. Пользователи ожидают от системы рекомендаций точных и персонализированных предложений, соответствующих их предпочтениям и интересам. Это не только улучшает пользовательский опыт, но и способствует увеличению времени, проведенного на платформе, и повышению уровня удовлетворенности.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3C312D-4BA1-7981-F2BF-989E281A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8876" y="6501206"/>
            <a:ext cx="740664" cy="273844"/>
          </a:xfrm>
        </p:spPr>
        <p:txBody>
          <a:bodyPr rtlCol="0"/>
          <a:lstStyle/>
          <a:p>
            <a:pPr rtl="0"/>
            <a:fld id="{19B51A1E-902D-48AF-9020-955120F399B6}" type="slidenum">
              <a:rPr lang="ru-RU" sz="2800" smtClean="0"/>
              <a:pPr rtl="0"/>
              <a:t>20</a:t>
            </a:fld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201D7-9115-2C72-9430-E0610223D733}"/>
              </a:ext>
            </a:extLst>
          </p:cNvPr>
          <p:cNvSpPr txBox="1"/>
          <p:nvPr/>
        </p:nvSpPr>
        <p:spPr>
          <a:xfrm>
            <a:off x="2276574" y="253681"/>
            <a:ext cx="4963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ЭКСПЕРИМЕНТАЛЬНАЯ ЧАСТЬ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966A20-5481-F682-9EAC-FB4729F18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68" y="2555833"/>
            <a:ext cx="4590852" cy="261829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8F5511-9B6A-A149-1019-3F650A99C0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742"/>
          <a:stretch/>
        </p:blipFill>
        <p:spPr>
          <a:xfrm>
            <a:off x="4572000" y="2555833"/>
            <a:ext cx="4053525" cy="43469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418641C-4B54-AA73-C391-DCE67FCCF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007" y="715346"/>
            <a:ext cx="6539826" cy="1823782"/>
          </a:xfrm>
          <a:prstGeom prst="rect">
            <a:avLst/>
          </a:prstGeom>
        </p:spPr>
      </p:pic>
      <p:sp>
        <p:nvSpPr>
          <p:cNvPr id="12" name="Овал 11">
            <a:extLst>
              <a:ext uri="{FF2B5EF4-FFF2-40B4-BE49-F238E27FC236}">
                <a16:creationId xmlns:a16="http://schemas.microsoft.com/office/drawing/2014/main" id="{5FD2587E-2A14-38F3-2CAB-140D2E05F2AD}"/>
              </a:ext>
            </a:extLst>
          </p:cNvPr>
          <p:cNvSpPr/>
          <p:nvPr/>
        </p:nvSpPr>
        <p:spPr>
          <a:xfrm>
            <a:off x="7621571" y="573944"/>
            <a:ext cx="254524" cy="28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D744B015-8636-4D7E-EBFC-8CB9D8EAD4FB}"/>
              </a:ext>
            </a:extLst>
          </p:cNvPr>
          <p:cNvSpPr/>
          <p:nvPr/>
        </p:nvSpPr>
        <p:spPr>
          <a:xfrm>
            <a:off x="4351658" y="3000793"/>
            <a:ext cx="254524" cy="28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0A2AE06-A4F5-015E-D5D8-B4E5035D62F3}"/>
              </a:ext>
            </a:extLst>
          </p:cNvPr>
          <p:cNvSpPr/>
          <p:nvPr/>
        </p:nvSpPr>
        <p:spPr>
          <a:xfrm>
            <a:off x="8434684" y="2670843"/>
            <a:ext cx="254524" cy="28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5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3C312D-4BA1-7981-F2BF-989E281A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8876" y="6501206"/>
            <a:ext cx="740664" cy="273844"/>
          </a:xfrm>
        </p:spPr>
        <p:txBody>
          <a:bodyPr rtlCol="0"/>
          <a:lstStyle/>
          <a:p>
            <a:pPr rtl="0"/>
            <a:fld id="{19B51A1E-902D-48AF-9020-955120F399B6}" type="slidenum">
              <a:rPr lang="ru-RU" sz="2800" smtClean="0"/>
              <a:pPr rtl="0"/>
              <a:t>21</a:t>
            </a:fld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201D7-9115-2C72-9430-E0610223D733}"/>
              </a:ext>
            </a:extLst>
          </p:cNvPr>
          <p:cNvSpPr txBox="1"/>
          <p:nvPr/>
        </p:nvSpPr>
        <p:spPr>
          <a:xfrm>
            <a:off x="2276574" y="253681"/>
            <a:ext cx="45908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ЭКСПЕРИМЕНТАЛЬНАЯ ЧАСТЬ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E85F2FB-F8DA-A743-510F-D41EA9515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90" y="715346"/>
            <a:ext cx="6620799" cy="281979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896FBD4-5B2A-AE88-6534-E9BDB88986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59"/>
          <a:stretch/>
        </p:blipFill>
        <p:spPr>
          <a:xfrm>
            <a:off x="1082490" y="3439437"/>
            <a:ext cx="2362530" cy="55736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4696478-6627-D8F9-8A9C-6AB45A361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963" y="3980282"/>
            <a:ext cx="6277851" cy="2657846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6B5D97D2-5D7E-86E3-F48C-59D1EBB44592}"/>
              </a:ext>
            </a:extLst>
          </p:cNvPr>
          <p:cNvSpPr/>
          <p:nvPr/>
        </p:nvSpPr>
        <p:spPr>
          <a:xfrm>
            <a:off x="7404552" y="1105994"/>
            <a:ext cx="254524" cy="28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BE42329-7BC5-D05A-E31C-3DC9AFD421EA}"/>
              </a:ext>
            </a:extLst>
          </p:cNvPr>
          <p:cNvSpPr/>
          <p:nvPr/>
        </p:nvSpPr>
        <p:spPr>
          <a:xfrm>
            <a:off x="3317758" y="3298035"/>
            <a:ext cx="254524" cy="28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7107B643-0DE3-5734-A269-55128E5ACEA4}"/>
              </a:ext>
            </a:extLst>
          </p:cNvPr>
          <p:cNvSpPr/>
          <p:nvPr/>
        </p:nvSpPr>
        <p:spPr>
          <a:xfrm>
            <a:off x="7150028" y="4466909"/>
            <a:ext cx="254524" cy="28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780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3C312D-4BA1-7981-F2BF-989E281A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8876" y="6501206"/>
            <a:ext cx="740664" cy="273844"/>
          </a:xfrm>
        </p:spPr>
        <p:txBody>
          <a:bodyPr rtlCol="0"/>
          <a:lstStyle/>
          <a:p>
            <a:pPr rtl="0"/>
            <a:fld id="{19B51A1E-902D-48AF-9020-955120F399B6}" type="slidenum">
              <a:rPr lang="ru-RU" sz="2800" smtClean="0"/>
              <a:pPr rtl="0"/>
              <a:t>22</a:t>
            </a:fld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201D7-9115-2C72-9430-E0610223D733}"/>
              </a:ext>
            </a:extLst>
          </p:cNvPr>
          <p:cNvSpPr txBox="1"/>
          <p:nvPr/>
        </p:nvSpPr>
        <p:spPr>
          <a:xfrm>
            <a:off x="2276573" y="253681"/>
            <a:ext cx="53025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ЭКСПЕРИМЕНТАЛЬНАЯ ЧАСТЬ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5FF05B-0220-DA53-78EC-A34E774A2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25" y="904522"/>
            <a:ext cx="4163006" cy="50489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C3449D-8520-1EE8-7301-74529B643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843" y="1085522"/>
            <a:ext cx="4750493" cy="4466866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E20FAF60-E12F-7D4C-DDA8-7A2E38D29D04}"/>
              </a:ext>
            </a:extLst>
          </p:cNvPr>
          <p:cNvSpPr/>
          <p:nvPr/>
        </p:nvSpPr>
        <p:spPr>
          <a:xfrm>
            <a:off x="4050319" y="802718"/>
            <a:ext cx="254524" cy="28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1030076-B3AA-7C4D-7C8B-EFCD4104D5D1}"/>
              </a:ext>
            </a:extLst>
          </p:cNvPr>
          <p:cNvSpPr/>
          <p:nvPr/>
        </p:nvSpPr>
        <p:spPr>
          <a:xfrm>
            <a:off x="8594939" y="775730"/>
            <a:ext cx="539634" cy="3701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283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3C312D-4BA1-7981-F2BF-989E281A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8876" y="6501206"/>
            <a:ext cx="740664" cy="273844"/>
          </a:xfrm>
        </p:spPr>
        <p:txBody>
          <a:bodyPr rtlCol="0"/>
          <a:lstStyle/>
          <a:p>
            <a:pPr rtl="0"/>
            <a:fld id="{19B51A1E-902D-48AF-9020-955120F399B6}" type="slidenum">
              <a:rPr lang="ru-RU" sz="2800" smtClean="0"/>
              <a:pPr rtl="0"/>
              <a:t>23</a:t>
            </a:fld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201D7-9115-2C72-9430-E0610223D733}"/>
              </a:ext>
            </a:extLst>
          </p:cNvPr>
          <p:cNvSpPr txBox="1"/>
          <p:nvPr/>
        </p:nvSpPr>
        <p:spPr>
          <a:xfrm>
            <a:off x="2276574" y="253681"/>
            <a:ext cx="5132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ЭКСПЕРИМЕНТАЛЬНАЯ ЧАСТЬ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1030076-B3AA-7C4D-7C8B-EFCD4104D5D1}"/>
              </a:ext>
            </a:extLst>
          </p:cNvPr>
          <p:cNvSpPr/>
          <p:nvPr/>
        </p:nvSpPr>
        <p:spPr>
          <a:xfrm>
            <a:off x="8594939" y="775730"/>
            <a:ext cx="539634" cy="3701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975E95-F3AA-E588-4984-31E8C9AEA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7" y="1097665"/>
            <a:ext cx="9144000" cy="45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08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F3841-9CF1-FD4E-93A8-3A4601783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640" y="199726"/>
            <a:ext cx="3134678" cy="501587"/>
          </a:xfrm>
        </p:spPr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8E75BA-CB99-D6DA-25E6-6F0DDBB06F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D318B6-B719-52D0-2972-9EABF180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31326" y="6419592"/>
            <a:ext cx="1330778" cy="365125"/>
          </a:xfrm>
        </p:spPr>
        <p:txBody>
          <a:bodyPr/>
          <a:lstStyle/>
          <a:p>
            <a:pPr rtl="0"/>
            <a:fld id="{19B51A1E-902D-48AF-9020-955120F399B6}" type="slidenum">
              <a:rPr lang="ru-RU" sz="2400" smtClean="0"/>
              <a:pPr rtl="0"/>
              <a:t>24</a:t>
            </a:fld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BAC91-89E3-670E-121E-3390DADC470A}"/>
              </a:ext>
            </a:extLst>
          </p:cNvPr>
          <p:cNvSpPr txBox="1"/>
          <p:nvPr/>
        </p:nvSpPr>
        <p:spPr>
          <a:xfrm>
            <a:off x="1281640" y="790558"/>
            <a:ext cx="6580719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 результате выполнения выпускной квалификационной работы достигнуты следующие результаты:</a:t>
            </a:r>
          </a:p>
          <a:p>
            <a:pPr>
              <a:spcAft>
                <a:spcPts val="600"/>
              </a:spcAft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проведен анализ функционирования системы персонализированных рекомендаций фильмов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выбраны инструменты для проектирования и разработки системы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разработаны необходимые модели и диаграммы для описания алгоритмов рекомендаций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создана и подключена база данных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разработано и протестировано приложение для предоставления рекомендаций.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Все поставленные задачи выполнены, что позволяет считать цель работы достигнутой. Разработанная информационная система улучшит качество рекомендаций фильмов, обеспечивая персонализированный подход к каждому пользователю и повышая удовлетворенность зрителей. </a:t>
            </a:r>
          </a:p>
        </p:txBody>
      </p:sp>
    </p:spTree>
    <p:extLst>
      <p:ext uri="{BB962C8B-B14F-4D97-AF65-F5344CB8AC3E}">
        <p14:creationId xmlns:p14="http://schemas.microsoft.com/office/powerpoint/2010/main" val="2329809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087906"/>
            <a:ext cx="3134678" cy="1143551"/>
          </a:xfrm>
        </p:spPr>
        <p:txBody>
          <a:bodyPr rtlCol="0"/>
          <a:lstStyle/>
          <a:p>
            <a:pPr rtl="0"/>
            <a:r>
              <a:rPr lang="ru-RU" sz="3200" dirty="0"/>
              <a:t>СПАСИБО</a:t>
            </a:r>
            <a:endParaRPr lang="ru-RU" sz="27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3305206"/>
            <a:ext cx="2587658" cy="680383"/>
          </a:xfrm>
        </p:spPr>
        <p:txBody>
          <a:bodyPr rtlCol="0">
            <a:noAutofit/>
          </a:bodyPr>
          <a:lstStyle/>
          <a:p>
            <a:pPr rtl="0"/>
            <a:r>
              <a:rPr lang="ru-RU" sz="1400" dirty="0"/>
              <a:t>Кулибаба Михаил </a:t>
            </a:r>
          </a:p>
          <a:p>
            <a:pPr rtl="0"/>
            <a:r>
              <a:rPr lang="en-US" sz="1400" dirty="0"/>
              <a:t>kulibabamiha21@yandex.ru</a:t>
            </a:r>
            <a:endParaRPr lang="ru-RU" sz="1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3C312D-4BA1-7981-F2BF-989E281A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8876" y="6501206"/>
            <a:ext cx="740664" cy="273844"/>
          </a:xfrm>
        </p:spPr>
        <p:txBody>
          <a:bodyPr rtlCol="0"/>
          <a:lstStyle/>
          <a:p>
            <a:pPr rtl="0"/>
            <a:fld id="{19B51A1E-902D-48AF-9020-955120F399B6}" type="slidenum">
              <a:rPr lang="ru-RU" sz="2800" smtClean="0"/>
              <a:pPr rtl="0"/>
              <a:t>25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7097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78E0292-2ACA-036A-10DD-2C01E6CDF6A0}"/>
              </a:ext>
            </a:extLst>
          </p:cNvPr>
          <p:cNvSpPr txBox="1">
            <a:spLocks/>
          </p:cNvSpPr>
          <p:nvPr/>
        </p:nvSpPr>
        <p:spPr>
          <a:xfrm>
            <a:off x="660000" y="538074"/>
            <a:ext cx="4034548" cy="52031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ru-RU" sz="2400" dirty="0"/>
              <a:t>Цель исследования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61ACFA-0A10-AB77-DAA4-79ABA3B30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01" y="1417494"/>
            <a:ext cx="6523224" cy="4766489"/>
          </a:xfrm>
        </p:spPr>
        <p:txBody>
          <a:bodyPr>
            <a:no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ru-RU" sz="1400" dirty="0"/>
              <a:t>Цель:</a:t>
            </a:r>
            <a:r>
              <a:rPr lang="en-US" sz="1400" dirty="0"/>
              <a:t> </a:t>
            </a:r>
            <a:r>
              <a:rPr lang="ru-RU" sz="1400" dirty="0"/>
              <a:t>оптимизировать процесс рекомендации контента пользователям онлайн-платформы просмотра фильмов.</a:t>
            </a:r>
          </a:p>
          <a:p>
            <a:r>
              <a:rPr lang="ru-RU" sz="1400" dirty="0"/>
              <a:t>Задачи:</a:t>
            </a:r>
          </a:p>
          <a:p>
            <a:r>
              <a:rPr lang="ru-RU" sz="1400" b="1" dirty="0"/>
              <a:t>1)</a:t>
            </a:r>
            <a:r>
              <a:rPr lang="ru-RU" sz="1400" dirty="0"/>
              <a:t> проанализировать предметную область и обосновать необходимость разработки системы рекомендаций;</a:t>
            </a:r>
          </a:p>
          <a:p>
            <a:r>
              <a:rPr lang="ru-RU" sz="1400" b="1" dirty="0"/>
              <a:t>2)</a:t>
            </a:r>
            <a:r>
              <a:rPr lang="ru-RU" sz="1400" dirty="0"/>
              <a:t> изучить существующие решения в области систем рекомендаций и определить их недостатки;</a:t>
            </a:r>
          </a:p>
          <a:p>
            <a:r>
              <a:rPr lang="ru-RU" sz="1400" b="1" dirty="0"/>
              <a:t>3)</a:t>
            </a:r>
            <a:r>
              <a:rPr lang="ru-RU" sz="1400" dirty="0"/>
              <a:t> разработать требования к системе персонализированных рекомендаций;</a:t>
            </a:r>
          </a:p>
          <a:p>
            <a:r>
              <a:rPr lang="ru-RU" sz="1400" b="1" dirty="0"/>
              <a:t>4)</a:t>
            </a:r>
            <a:r>
              <a:rPr lang="ru-RU" sz="1400" dirty="0"/>
              <a:t> выбрать инструментальные средства для проектирования и разработки системы;</a:t>
            </a:r>
          </a:p>
          <a:p>
            <a:r>
              <a:rPr lang="ru-RU" sz="1400" b="1" dirty="0"/>
              <a:t>5)</a:t>
            </a:r>
            <a:r>
              <a:rPr lang="ru-RU" sz="1400" dirty="0"/>
              <a:t> спроектировать архитектуру системы и модель данных;</a:t>
            </a:r>
          </a:p>
          <a:p>
            <a:r>
              <a:rPr lang="ru-RU" sz="1400" b="1" dirty="0"/>
              <a:t>6)</a:t>
            </a:r>
            <a:r>
              <a:rPr lang="ru-RU" sz="1400" dirty="0"/>
              <a:t> разработать алгоритмы рекомендаций и пользовательский интерфейс;</a:t>
            </a:r>
          </a:p>
          <a:p>
            <a:r>
              <a:rPr lang="ru-RU" sz="1400" b="1" dirty="0"/>
              <a:t>7)</a:t>
            </a:r>
            <a:r>
              <a:rPr lang="ru-RU" sz="1400" dirty="0"/>
              <a:t> реализовать базу данных и веб-приложение на языке Python;</a:t>
            </a:r>
          </a:p>
          <a:p>
            <a:r>
              <a:rPr lang="ru-RU" sz="1400" b="1" dirty="0"/>
              <a:t>8)</a:t>
            </a:r>
            <a:r>
              <a:rPr lang="ru-RU" sz="1400" dirty="0"/>
              <a:t> провести экспериментальную проверку работы системы.</a:t>
            </a:r>
          </a:p>
          <a:p>
            <a:endParaRPr lang="ru-RU" sz="1400" dirty="0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B7EA4E69-E81A-F1A4-21B9-C59B912B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8876" y="6501206"/>
            <a:ext cx="740664" cy="273844"/>
          </a:xfrm>
        </p:spPr>
        <p:txBody>
          <a:bodyPr rtlCol="0"/>
          <a:lstStyle/>
          <a:p>
            <a:pPr rtl="0"/>
            <a:fld id="{19B51A1E-902D-48AF-9020-955120F399B6}" type="slidenum">
              <a:rPr lang="ru-RU" sz="2800" smtClean="0"/>
              <a:pPr rtl="0"/>
              <a:t>3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207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78E0292-2ACA-036A-10DD-2C01E6CDF6A0}"/>
              </a:ext>
            </a:extLst>
          </p:cNvPr>
          <p:cNvSpPr txBox="1">
            <a:spLocks/>
          </p:cNvSpPr>
          <p:nvPr/>
        </p:nvSpPr>
        <p:spPr>
          <a:xfrm>
            <a:off x="733730" y="439325"/>
            <a:ext cx="6261631" cy="52031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sz="2400" dirty="0">
                <a:solidFill>
                  <a:schemeClr val="tx1"/>
                </a:solidFill>
              </a:rPr>
              <a:t>Описание предметной области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61ACFA-0A10-AB77-DAA4-79ABA3B30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730" y="1417495"/>
            <a:ext cx="6807713" cy="4540245"/>
          </a:xfrm>
        </p:spPr>
        <p:txBody>
          <a:bodyPr>
            <a:noAutofit/>
          </a:bodyPr>
          <a:lstStyle/>
          <a:p>
            <a:r>
              <a:rPr lang="ru-RU" sz="1400" b="1" dirty="0"/>
              <a:t>Предметная область – онлайн-платформа просмотра фильмов с рекомендательной системой</a:t>
            </a:r>
          </a:p>
          <a:p>
            <a:endParaRPr lang="ru-RU" sz="1400" dirty="0"/>
          </a:p>
          <a:p>
            <a:r>
              <a:rPr lang="ru-RU" sz="1400" dirty="0"/>
              <a:t>Выявлены следующие бизнес-процессы: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ru-RU" sz="1400" b="1" dirty="0"/>
              <a:t>Сбор данных:</a:t>
            </a:r>
            <a:r>
              <a:rPr lang="ru-RU" sz="1400" dirty="0"/>
              <a:t> анализ предпочтений и поведения пользователей.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ru-RU" sz="1400" b="1" dirty="0"/>
              <a:t>Формирование рекомендаций:</a:t>
            </a:r>
            <a:r>
              <a:rPr lang="ru-RU" sz="1400" dirty="0"/>
              <a:t> использование алгоритмов для создания персонализированных предложений.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ru-RU" sz="1400" b="1" dirty="0"/>
              <a:t>Отображение рекомендаций:</a:t>
            </a:r>
            <a:r>
              <a:rPr lang="ru-RU" sz="1400" dirty="0"/>
              <a:t> показ рекомендованных фильмов пользователям.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ru-RU" sz="1400" b="1" dirty="0"/>
              <a:t>Сбор обратной связи:</a:t>
            </a:r>
            <a:r>
              <a:rPr lang="ru-RU" sz="1400" dirty="0"/>
              <a:t> оценка рекомендаций и улучшение алгоритмов на основе обратной связи.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ru-RU" sz="1400" b="1" dirty="0"/>
              <a:t>Обновление контента:</a:t>
            </a:r>
            <a:r>
              <a:rPr lang="ru-RU" sz="1400" dirty="0"/>
              <a:t> поддержание актуальности базы данных фильмов.</a:t>
            </a:r>
          </a:p>
          <a:p>
            <a:endParaRPr lang="ru-RU" sz="1400" dirty="0"/>
          </a:p>
        </p:txBody>
      </p: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B529582A-1791-C487-B420-FABEE0B1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8876" y="6501206"/>
            <a:ext cx="740664" cy="273844"/>
          </a:xfrm>
        </p:spPr>
        <p:txBody>
          <a:bodyPr rtlCol="0"/>
          <a:lstStyle/>
          <a:p>
            <a:pPr rtl="0"/>
            <a:fld id="{19B51A1E-902D-48AF-9020-955120F399B6}" type="slidenum">
              <a:rPr lang="ru-RU" sz="2800" smtClean="0"/>
              <a:pPr rtl="0"/>
              <a:t>4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3248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870F5FD-67BF-23F0-D17E-7598CA3CEE4C}"/>
              </a:ext>
            </a:extLst>
          </p:cNvPr>
          <p:cNvSpPr txBox="1"/>
          <p:nvPr/>
        </p:nvSpPr>
        <p:spPr>
          <a:xfrm>
            <a:off x="516117" y="565487"/>
            <a:ext cx="79208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ВЫЯВЛЕНИЕ И ФОРМУЛИРОВАНИЕ ТРЕБОВАНИЙ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E27976-C4D8-B69F-24DF-998FD53A6D3A}"/>
              </a:ext>
            </a:extLst>
          </p:cNvPr>
          <p:cNvSpPr txBox="1"/>
          <p:nvPr/>
        </p:nvSpPr>
        <p:spPr>
          <a:xfrm>
            <a:off x="516118" y="1684453"/>
            <a:ext cx="8462913" cy="304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ru-RU" sz="105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4C55C-F7E1-A9D8-FD99-A441C05E5CAC}"/>
              </a:ext>
            </a:extLst>
          </p:cNvPr>
          <p:cNvSpPr txBox="1"/>
          <p:nvPr/>
        </p:nvSpPr>
        <p:spPr>
          <a:xfrm>
            <a:off x="516117" y="1336119"/>
            <a:ext cx="767106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пользовательских предпочтений: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система должна анализировать просмотры, оценки и жанровые предпочтения пользователей в реальном времени.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Учет контентных характеристик: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учитывать жанр, актерский состав, режиссер, рейтинг и описание фильмов для точных рекомендаций.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Применение алгоритмов машинного обучения: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использовать адаптивные алгоритмы для выявления скрытых паттернов и зависимостей в данных.</a:t>
            </a: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Интуитивный интерфейс: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обеспечить простой интерфейс для взаимодействия с рекомендациями и выражения предпочтений.</a:t>
            </a: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Контроль качества рекомендаций: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включить механизмы контроля качества рекомендаций и учитывать обратную связь пользователей.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FBF36D3B-27E5-3682-3095-A0F29FA21C32}"/>
              </a:ext>
            </a:extLst>
          </p:cNvPr>
          <p:cNvSpPr txBox="1">
            <a:spLocks/>
          </p:cNvSpPr>
          <p:nvPr/>
        </p:nvSpPr>
        <p:spPr>
          <a:xfrm>
            <a:off x="8436990" y="6292513"/>
            <a:ext cx="740664" cy="273844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ru-RU" sz="2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ru-RU" sz="2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8F2605DC-51E4-8FBF-9604-01FA98F7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082" y="0"/>
            <a:ext cx="7340630" cy="105039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cs typeface="Arial" panose="020B0604020202020204" pitchFamily="34" charset="0"/>
              </a:rPr>
              <a:t>Обзор существующих решений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85DABA-15AA-7A94-8596-844A9A103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22" y="946222"/>
            <a:ext cx="5596136" cy="5451771"/>
          </a:xfrm>
          <a:prstGeom prst="rect">
            <a:avLst/>
          </a:prstGeom>
        </p:spPr>
      </p:pic>
      <p:sp>
        <p:nvSpPr>
          <p:cNvPr id="15" name="Номер слайда 3">
            <a:extLst>
              <a:ext uri="{FF2B5EF4-FFF2-40B4-BE49-F238E27FC236}">
                <a16:creationId xmlns:a16="http://schemas.microsoft.com/office/drawing/2014/main" id="{C453404A-B03E-4FF4-EC09-271E2B3B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3983" y="6293816"/>
            <a:ext cx="2057400" cy="274637"/>
          </a:xfrm>
        </p:spPr>
        <p:txBody>
          <a:bodyPr rtlCol="0"/>
          <a:lstStyle/>
          <a:p>
            <a:pPr rtl="0"/>
            <a:fld id="{19B51A1E-902D-48AF-9020-955120F399B6}" type="slidenum">
              <a:rPr lang="ru-RU" sz="2800" smtClean="0"/>
              <a:pPr rtl="0"/>
              <a:t>6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2301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 dirty="0"/>
          </a:p>
        </p:txBody>
      </p:sp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8F2605DC-51E4-8FBF-9604-01FA98F7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860" y="0"/>
            <a:ext cx="6916544" cy="1050398"/>
          </a:xfrm>
        </p:spPr>
        <p:txBody>
          <a:bodyPr>
            <a:normAutofit/>
          </a:bodyPr>
          <a:lstStyle/>
          <a:p>
            <a:r>
              <a:rPr lang="ru-RU" sz="2400" dirty="0"/>
              <a:t>Выбор инструментальных средств разработки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4D485C7-BA48-B3DC-1EB4-95F7D6E9E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60" y="959643"/>
            <a:ext cx="6319819" cy="552291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94DC2A-84C7-67D2-E77D-C367B9752B06}"/>
              </a:ext>
            </a:extLst>
          </p:cNvPr>
          <p:cNvSpPr txBox="1">
            <a:spLocks/>
          </p:cNvSpPr>
          <p:nvPr/>
        </p:nvSpPr>
        <p:spPr>
          <a:xfrm>
            <a:off x="8318876" y="6501206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67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ru-RU" sz="2800" smtClean="0"/>
              <a:pPr/>
              <a:t>7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8F2605DC-51E4-8FBF-9604-01FA98F7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" y="0"/>
            <a:ext cx="9059159" cy="1050398"/>
          </a:xfrm>
        </p:spPr>
        <p:txBody>
          <a:bodyPr>
            <a:normAutofit/>
          </a:bodyPr>
          <a:lstStyle/>
          <a:p>
            <a:r>
              <a:rPr lang="ru-RU" sz="2400" dirty="0"/>
              <a:t>Выбор инструментальных средств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94DC2A-84C7-67D2-E77D-C367B9752B06}"/>
              </a:ext>
            </a:extLst>
          </p:cNvPr>
          <p:cNvSpPr txBox="1">
            <a:spLocks/>
          </p:cNvSpPr>
          <p:nvPr/>
        </p:nvSpPr>
        <p:spPr>
          <a:xfrm>
            <a:off x="8318876" y="6501206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67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ru-RU" sz="2800" smtClean="0"/>
              <a:pPr/>
              <a:t>8</a:t>
            </a:fld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C070C6-FD24-6324-B24C-8B326DB2D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1180"/>
            <a:ext cx="4355184" cy="18395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11CDC6-C1A0-78A7-30D5-F9040A61C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77336"/>
            <a:ext cx="4400552" cy="20535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9FE822-89D7-CB33-2591-AAC5CECAD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025" y="921180"/>
            <a:ext cx="4590605" cy="188766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878949D-4D22-56CA-493F-2B75F81694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0031" y="3177336"/>
            <a:ext cx="4579509" cy="207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1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63166BF-43C8-E340-D6A6-54629C75770C}"/>
              </a:ext>
            </a:extLst>
          </p:cNvPr>
          <p:cNvSpPr txBox="1"/>
          <p:nvPr/>
        </p:nvSpPr>
        <p:spPr>
          <a:xfrm>
            <a:off x="864697" y="220112"/>
            <a:ext cx="720471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2400" cap="all" spc="11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Разработка функциональной модели</a:t>
            </a: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1043985-6A50-EF65-0696-1E70D6DBC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97" y="644844"/>
            <a:ext cx="7658896" cy="5308422"/>
          </a:xfrm>
          <a:prstGeom prst="rect">
            <a:avLst/>
          </a:prstGeom>
        </p:spPr>
      </p:pic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D3363E1C-0691-2013-9C1D-C5C1E978AB7A}"/>
              </a:ext>
            </a:extLst>
          </p:cNvPr>
          <p:cNvSpPr txBox="1">
            <a:spLocks/>
          </p:cNvSpPr>
          <p:nvPr/>
        </p:nvSpPr>
        <p:spPr>
          <a:xfrm>
            <a:off x="8318876" y="6501206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67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ru-RU" sz="2800" smtClean="0"/>
              <a:pPr/>
              <a:t>9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75DC67E-4FAC-4989-A1C6-9CCFAE724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4BA2C8-4C3C-4809-AD4F-FED9B4D74B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14FED0-9A95-4A83-8CAA-A3BB5938F8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0</TotalTime>
  <Words>734</Words>
  <Application>Microsoft Office PowerPoint</Application>
  <PresentationFormat>Экран (4:3)</PresentationFormat>
  <Paragraphs>171</Paragraphs>
  <Slides>25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Одиночная линия</vt:lpstr>
      <vt:lpstr>Разработка персонализированной системы рекомендаций для онлайн-платформы просмотра фильмов</vt:lpstr>
      <vt:lpstr>Презентация PowerPoint</vt:lpstr>
      <vt:lpstr>Презентация PowerPoint</vt:lpstr>
      <vt:lpstr>Презентация PowerPoint</vt:lpstr>
      <vt:lpstr>Презентация PowerPoint</vt:lpstr>
      <vt:lpstr>Обзор существующих решений</vt:lpstr>
      <vt:lpstr>Выбор инструментальных средств разработки</vt:lpstr>
      <vt:lpstr>Выбор инструментальных средств разработки</vt:lpstr>
      <vt:lpstr>Презентация PowerPoint</vt:lpstr>
      <vt:lpstr>Разработка функциональной модели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2021-06-15T17:20:32Z</dcterms:created>
  <dcterms:modified xsi:type="dcterms:W3CDTF">2024-06-20T16:21:32Z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