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8" r:id="rId9"/>
    <p:sldId id="262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1" r:id="rId25"/>
    <p:sldId id="282" r:id="rId26"/>
    <p:sldId id="285" r:id="rId27"/>
    <p:sldId id="283" r:id="rId28"/>
    <p:sldId id="284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9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8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BA5C-1BE2-4AF4-84FC-A77C910FC663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870D-789C-4FA6-9E66-B41AC65B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Fancy Math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Stupid Chat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14162"/>
            <a:ext cx="6858000" cy="1655762"/>
          </a:xfrm>
        </p:spPr>
        <p:txBody>
          <a:bodyPr/>
          <a:lstStyle/>
          <a:p>
            <a:r>
              <a:rPr lang="en-US" dirty="0" smtClean="0"/>
              <a:t>By Milkey Mouse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The Zero-Crossing Algorithm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" y="1474839"/>
            <a:ext cx="9138970" cy="51406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27320" y="3793714"/>
            <a:ext cx="502920" cy="502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1380" y="3793714"/>
            <a:ext cx="502920" cy="502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2" y="5762625"/>
            <a:ext cx="4181475" cy="82867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033260" y="3792668"/>
            <a:ext cx="502920" cy="502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72902" y="2192852"/>
            <a:ext cx="166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÷ 2 = 1.5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7580" y="3379377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3520" y="3385326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9460" y="3396419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3442" y="1427027"/>
            <a:ext cx="297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count the times the wave crosses zero!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650" y="5922466"/>
            <a:ext cx="2708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saw a sine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it was made of points and lines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47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smtClean="0"/>
              <a:t>Problems with the Zero-Crossing Algorithm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" y="1954899"/>
            <a:ext cx="9138968" cy="5140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650" t="19479" r="16659" b="19755"/>
          <a:stretch/>
        </p:blipFill>
        <p:spPr>
          <a:xfrm>
            <a:off x="376236" y="1525588"/>
            <a:ext cx="2097035" cy="11261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70999" y="1940390"/>
            <a:ext cx="34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76235" y="2688250"/>
            <a:ext cx="2017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Ultrasonic frequency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3130468" y="2688250"/>
            <a:ext cx="2017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Audible frequency (e.g. talking)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5320833" y="1940069"/>
            <a:ext cx="34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sz="2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787" y="1525588"/>
            <a:ext cx="2346260" cy="131977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667787" y="2669043"/>
            <a:ext cx="2017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weird thing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112909" y="6170590"/>
            <a:ext cx="6720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fine and dandy when the ultrasound is louder than the speech…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4" y="1735678"/>
            <a:ext cx="1904074" cy="94656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72286" y="2651760"/>
            <a:ext cx="180164" cy="7625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86172" y="3505072"/>
            <a:ext cx="2017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loser to this one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7132183" y="3851397"/>
            <a:ext cx="2097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is the same as that of the ultrasonic transmission</a:t>
            </a:r>
          </a:p>
        </p:txBody>
      </p:sp>
    </p:spTree>
    <p:extLst>
      <p:ext uri="{BB962C8B-B14F-4D97-AF65-F5344CB8AC3E}">
        <p14:creationId xmlns:p14="http://schemas.microsoft.com/office/powerpoint/2010/main" val="21351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Problems with the Zero-Crossing Algorithm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670999" y="1940390"/>
            <a:ext cx="34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76235" y="2688250"/>
            <a:ext cx="2017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Ultrasonic frequency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3130468" y="2688250"/>
            <a:ext cx="2017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Audible frequency (e.g. talking)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5320833" y="1940069"/>
            <a:ext cx="34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5667787" y="2669043"/>
            <a:ext cx="2017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even weirder thing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112909" y="6170590"/>
            <a:ext cx="6720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…but when talking is louder than the transmission it wonks out (the technical term)</a:t>
            </a:r>
            <a:endParaRPr lang="en-US" sz="2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6281" t="21154" r="18856" b="20775"/>
          <a:stretch/>
        </p:blipFill>
        <p:spPr>
          <a:xfrm>
            <a:off x="3235211" y="1694071"/>
            <a:ext cx="1908413" cy="961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2" y="1558696"/>
            <a:ext cx="2017559" cy="1129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741" y="1801503"/>
            <a:ext cx="1538768" cy="7668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593" y="3267618"/>
            <a:ext cx="5346814" cy="26646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065434" y="2315629"/>
            <a:ext cx="759320" cy="9641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28245" y="3223425"/>
            <a:ext cx="2017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loser to this one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7132183" y="3851397"/>
            <a:ext cx="2097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is the same as the talking!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So with any noise in the background the Zero Crossing Algorithm won’t work.</a:t>
            </a:r>
            <a:endParaRPr 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Enter Fast Fourier Transform (FFT)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515236" y="4695592"/>
            <a:ext cx="4316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Wonky wave</a:t>
            </a:r>
            <a:endParaRPr lang="en-US" sz="1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470"/>
            <a:ext cx="5346814" cy="26646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58167" y="1205567"/>
            <a:ext cx="1762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(pronounced four-</a:t>
            </a:r>
            <a:r>
              <a:rPr lang="en-US" sz="1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-yay)</a:t>
            </a:r>
            <a:endParaRPr lang="en-US" sz="1000" dirty="0"/>
          </a:p>
        </p:txBody>
      </p:sp>
      <p:sp>
        <p:nvSpPr>
          <p:cNvPr id="3" name="Explosion 2 2"/>
          <p:cNvSpPr/>
          <p:nvPr/>
        </p:nvSpPr>
        <p:spPr>
          <a:xfrm>
            <a:off x="6238875" y="2741385"/>
            <a:ext cx="2371725" cy="1701321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ritannic Bold" panose="020B0903060703020204" pitchFamily="34" charset="0"/>
              </a:rPr>
              <a:t>FFT!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19725" y="3200400"/>
            <a:ext cx="1295400" cy="3213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15100" y="4122443"/>
            <a:ext cx="704850" cy="1030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5605769"/>
            <a:ext cx="45050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FFT outputs a nice pretty histogram of possible frequencies.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91" y="5275679"/>
            <a:ext cx="4217609" cy="15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How does it do this?</a:t>
            </a:r>
            <a:endParaRPr 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lumenosys.com/images/fourierwaves-chart-w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-314328"/>
            <a:ext cx="34956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bp.blogspot.com/-S0GX8S4w1TE/TyrK8-tnGpI/AAAAAAAAKFY/kOM6ADRkOeI/s1600/sFFT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21" y="2184310"/>
            <a:ext cx="4036057" cy="2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9/9c/Variations_of_the_Fourier_transform.tif/lossless-page1-400px-Variations_of_the_Fourier_transform.ti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692150"/>
            <a:ext cx="6273800" cy="5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ourier.eng.hmc.edu/e161/lectures/figures/fft_butter_fl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5" y="-280989"/>
            <a:ext cx="5715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49" y="2838449"/>
            <a:ext cx="6419851" cy="14954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Impact" panose="020B0806030902050204" pitchFamily="34" charset="0"/>
              </a:rPr>
              <a:t>Math too complicated to go into here.</a:t>
            </a:r>
            <a:endParaRPr lang="en-US" sz="5400" dirty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95825"/>
            <a:ext cx="4191632" cy="2162175"/>
          </a:xfrm>
          <a:prstGeom prst="rect">
            <a:avLst/>
          </a:prstGeom>
        </p:spPr>
      </p:pic>
      <p:pic>
        <p:nvPicPr>
          <p:cNvPr id="9" name="Picture 10" descr="http://www.mathworks.com/help/images/transform38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49842" y="5568951"/>
            <a:ext cx="248586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mathworks.com/help/images/transform38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0"/>
          <a:stretch/>
        </p:blipFill>
        <p:spPr bwMode="auto">
          <a:xfrm rot="5400000">
            <a:off x="7256501" y="5021302"/>
            <a:ext cx="1292146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Enter Fast Fourier Transform (FFT)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3258167" y="1205567"/>
            <a:ext cx="1762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(pronounced four-</a:t>
            </a:r>
            <a:r>
              <a:rPr lang="en-US" sz="1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-yay)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362434" y="1466519"/>
            <a:ext cx="45050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let’s take a look at that histogram, shall we?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76" y="2792082"/>
            <a:ext cx="6871182" cy="245100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63374" y="5506817"/>
            <a:ext cx="4505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153832" y="3817527"/>
            <a:ext cx="1653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423394" y="2411399"/>
            <a:ext cx="4505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Frequencies in Captured Sound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65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Enter Fast Fourier Transform (FFT)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3258167" y="1205567"/>
            <a:ext cx="1762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(pronounced four-</a:t>
            </a:r>
            <a:r>
              <a:rPr lang="en-US" sz="1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-yay)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362434" y="1466519"/>
            <a:ext cx="45050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order of business: cut off the audible range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76" y="2792082"/>
            <a:ext cx="6871182" cy="245100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63374" y="5506817"/>
            <a:ext cx="4505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153832" y="3817527"/>
            <a:ext cx="1653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423394" y="2411399"/>
            <a:ext cx="4505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Frequencies in Captured Sound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811780" y="3183308"/>
            <a:ext cx="342900" cy="9467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93999" y="4595232"/>
            <a:ext cx="255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of these are probably talking, as they’re in the audible range…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65567" y="3070851"/>
            <a:ext cx="342900" cy="1059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5751" y="3070851"/>
            <a:ext cx="342900" cy="1059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463540" y="2792082"/>
            <a:ext cx="0" cy="226481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Enter Fast Fourier Transform (FFT)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05" y="3832492"/>
            <a:ext cx="2017559" cy="112955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58167" y="1205567"/>
            <a:ext cx="1762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(pronounced four-</a:t>
            </a:r>
            <a:r>
              <a:rPr lang="en-US" sz="1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-yay)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1680597" y="1466519"/>
            <a:ext cx="57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 we get the frequency over the threshold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54614" y="5506817"/>
            <a:ext cx="4505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653888" y="3817527"/>
            <a:ext cx="1653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14634" y="2411399"/>
            <a:ext cx="4505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Frequencies in Captured Sound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65960" y="2792082"/>
            <a:ext cx="2310998" cy="2451001"/>
            <a:chOff x="3474720" y="2792082"/>
            <a:chExt cx="2310998" cy="245100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66367"/>
            <a:stretch/>
          </p:blipFill>
          <p:spPr>
            <a:xfrm>
              <a:off x="3474720" y="2792082"/>
              <a:ext cx="2310998" cy="2451001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3497580" y="2792082"/>
              <a:ext cx="0" cy="226481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067527" y="2840994"/>
            <a:ext cx="210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…so we chop them all off!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8178" y="4613402"/>
            <a:ext cx="219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find the highest one above our threshold…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80607" y="3069159"/>
            <a:ext cx="342900" cy="1059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19725" y="3154573"/>
            <a:ext cx="186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voila! Here’s the frequency we were looking for.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8120" y="3695700"/>
            <a:ext cx="1251585" cy="1082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8820" y="3800904"/>
            <a:ext cx="2277359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I just feel like somebody’s watching 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School tracks all Wi-Fi, Bluetooth, and radio communications from any school computer</a:t>
            </a:r>
          </a:p>
          <a:p>
            <a:r>
              <a:rPr lang="en-US" dirty="0" err="1" smtClean="0"/>
              <a:t>DyKnow</a:t>
            </a:r>
            <a:r>
              <a:rPr lang="en-US" dirty="0" smtClean="0"/>
              <a:t> makes the situation even worse if you’re not in Safe Mode</a:t>
            </a:r>
          </a:p>
          <a:p>
            <a:r>
              <a:rPr lang="en-US" dirty="0" smtClean="0"/>
              <a:t>If you’re on your own device and connected to LWSD-GUEST they also track you</a:t>
            </a:r>
          </a:p>
          <a:p>
            <a:r>
              <a:rPr lang="en-US" dirty="0" smtClean="0"/>
              <a:t>They scramble signals from cell towers so nobody uses their data plan</a:t>
            </a:r>
          </a:p>
          <a:p>
            <a:r>
              <a:rPr lang="en-US" dirty="0" smtClean="0"/>
              <a:t>Their Microsoft Exchange server is set to keep all emails and conversations for 100 days after deletion, even if </a:t>
            </a:r>
            <a:r>
              <a:rPr lang="en-US" dirty="0" err="1" smtClean="0"/>
              <a:t>perma</a:t>
            </a:r>
            <a:r>
              <a:rPr lang="en-US" dirty="0" smtClean="0"/>
              <a:t>-deleted by the user</a:t>
            </a:r>
          </a:p>
          <a:p>
            <a:r>
              <a:rPr lang="en-US" dirty="0" smtClean="0"/>
              <a:t>But the one thing they DON’T track…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238250" y="780719"/>
            <a:ext cx="6505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evidenced by the heights of the original audible peaks, the FFT algorithm filters noise very well and can be used to pick up transmissions even from across the room!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76" y="2792082"/>
            <a:ext cx="6871182" cy="245100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63374" y="5506817"/>
            <a:ext cx="4505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153832" y="3817527"/>
            <a:ext cx="1653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423394" y="2411399"/>
            <a:ext cx="4505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Frequencies in Captured Sound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811780" y="3183308"/>
            <a:ext cx="342900" cy="9467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93999" y="4595232"/>
            <a:ext cx="255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of these are probably talking, as they’re in the audible range…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65567" y="3070851"/>
            <a:ext cx="342900" cy="1059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5751" y="3070851"/>
            <a:ext cx="342900" cy="1059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463540" y="2792082"/>
            <a:ext cx="0" cy="226481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Conversion back to text is pretty much the same but backwards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2826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 smtClean="0"/>
              <a:t>Stream audio from the mic and run FFTs until you get outlier frequencies (the FFT conveniently has bin sizes of 100 by default)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With the same conversion table as last time, turn the numbers back into letters and process the data.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Use Base64/Base32 if needed to decode the message into a string again.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5638385"/>
            <a:ext cx="1859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“Hello World”</a:t>
            </a:r>
            <a:endParaRPr lang="en-US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142545"/>
            <a:ext cx="4600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“JBSWY3DPEBLW64TMMQ======”</a:t>
            </a:r>
            <a:endParaRPr lang="en-US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5" y="2901119"/>
            <a:ext cx="6524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[9, 9, 1, 18, 22, 24, 27, 3, 15, 4, 1, 11, 22, 30, 28, 19, 12, 33, 12, 16, 32, 33, 32, 33, 32, 33, 32, 33, 32, 33, 32]</a:t>
            </a:r>
            <a:endParaRPr lang="en-US" sz="1400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But what if you’re </a:t>
            </a:r>
            <a:r>
              <a:rPr lang="en-US" sz="5400" i="1" dirty="0" smtClean="0">
                <a:solidFill>
                  <a:schemeClr val="bg1"/>
                </a:solidFill>
                <a:latin typeface="Impact" panose="020B0806030902050204" pitchFamily="34" charset="0"/>
              </a:rPr>
              <a:t>really </a:t>
            </a:r>
            <a: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 far away?</a:t>
            </a:r>
            <a:endParaRPr 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Take clues from torrents and make it P2P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28958">
            <a:off x="1959743" y="4083817"/>
            <a:ext cx="404862" cy="404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0128">
            <a:off x="4266524" y="4083818"/>
            <a:ext cx="404862" cy="404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5022" y="3920770"/>
            <a:ext cx="952633" cy="95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26608">
            <a:off x="4252830" y="4142606"/>
            <a:ext cx="404862" cy="4048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0293" y="3868720"/>
            <a:ext cx="952633" cy="952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61531" y="2661914"/>
            <a:ext cx="952633" cy="952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792482">
            <a:off x="5495980" y="5137006"/>
            <a:ext cx="404862" cy="404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22095" y="4753951"/>
            <a:ext cx="952633" cy="9526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80676" y="2086950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2222E-6 1.11022E-16 L 0.17482 -0.1724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863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-4.81481E-6 L 0.13108 0.1314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6476 -0.3854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0" y="-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And have error correction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4734" y="2626991"/>
            <a:ext cx="952633" cy="9526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80676" y="2086950"/>
            <a:ext cx="952633" cy="9526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59627" y="5236196"/>
            <a:ext cx="952633" cy="95263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639872" y="1869703"/>
            <a:ext cx="959827" cy="666858"/>
            <a:chOff x="2722026" y="3520787"/>
            <a:chExt cx="2203942" cy="666858"/>
          </a:xfrm>
        </p:grpSpPr>
        <p:sp>
          <p:nvSpPr>
            <p:cNvPr id="19" name="Oval Callout 18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8995"/>
                <a:gd name="adj2" fmla="val 730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2028" y="3759320"/>
              <a:ext cx="2203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B0F0"/>
                  </a:solidFill>
                  <a:latin typeface="Lucida Console" panose="020B0609040504020204" pitchFamily="49" charset="0"/>
                </a:rPr>
                <a:t>OK</a:t>
              </a:r>
              <a:endParaRPr lang="en-US" sz="1100" dirty="0">
                <a:solidFill>
                  <a:srgbClr val="00B0F0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39246" y="1357260"/>
            <a:ext cx="959827" cy="666858"/>
            <a:chOff x="2722026" y="3520787"/>
            <a:chExt cx="2203942" cy="666858"/>
          </a:xfrm>
        </p:grpSpPr>
        <p:sp>
          <p:nvSpPr>
            <p:cNvPr id="23" name="Oval Callout 22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8995"/>
                <a:gd name="adj2" fmla="val 730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22028" y="3759320"/>
              <a:ext cx="2203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00B0F0"/>
                  </a:solidFill>
                  <a:latin typeface="Lucida Console" panose="020B0609040504020204" pitchFamily="49" charset="0"/>
                </a:rPr>
                <a:t>lolwut</a:t>
              </a:r>
              <a:endParaRPr lang="en-US" sz="1100" dirty="0">
                <a:solidFill>
                  <a:srgbClr val="00B0F0"/>
                </a:solidFill>
                <a:latin typeface="Lucida Console" panose="020B0609040504020204" pitchFamily="49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2756" y="5241618"/>
            <a:ext cx="952633" cy="95263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840548" y="4347582"/>
            <a:ext cx="959827" cy="666858"/>
            <a:chOff x="2722026" y="3520787"/>
            <a:chExt cx="2203942" cy="666858"/>
          </a:xfrm>
        </p:grpSpPr>
        <p:sp>
          <p:nvSpPr>
            <p:cNvPr id="28" name="Oval Callout 27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8995"/>
                <a:gd name="adj2" fmla="val 730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22028" y="3759320"/>
              <a:ext cx="2203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Lucida Console" panose="020B0609040504020204" pitchFamily="49" charset="0"/>
                </a:rPr>
                <a:t>Sos</a:t>
              </a:r>
              <a:endParaRPr lang="en-US" sz="1100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99800" y="4515926"/>
            <a:ext cx="959827" cy="666858"/>
            <a:chOff x="2722026" y="3520787"/>
            <a:chExt cx="2203942" cy="666858"/>
          </a:xfrm>
        </p:grpSpPr>
        <p:sp>
          <p:nvSpPr>
            <p:cNvPr id="31" name="Oval Callout 30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8995"/>
                <a:gd name="adj2" fmla="val 730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22028" y="3759320"/>
              <a:ext cx="2203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92D050"/>
                  </a:solidFill>
                  <a:latin typeface="Lucida Console" panose="020B0609040504020204" pitchFamily="49" charset="0"/>
                </a:rPr>
                <a:t>OK</a:t>
              </a:r>
              <a:endParaRPr lang="en-US" sz="1100" dirty="0">
                <a:solidFill>
                  <a:srgbClr val="92D050"/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8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And have error correction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4734" y="2626991"/>
            <a:ext cx="952633" cy="9526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80676" y="2086950"/>
            <a:ext cx="952633" cy="9526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59627" y="5236196"/>
            <a:ext cx="952633" cy="95263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039246" y="1357260"/>
            <a:ext cx="959827" cy="666858"/>
            <a:chOff x="2722026" y="3520787"/>
            <a:chExt cx="2203942" cy="666858"/>
          </a:xfrm>
        </p:grpSpPr>
        <p:sp>
          <p:nvSpPr>
            <p:cNvPr id="23" name="Oval Callout 22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8995"/>
                <a:gd name="adj2" fmla="val 730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22028" y="3759320"/>
              <a:ext cx="2203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B0F0"/>
                  </a:solidFill>
                  <a:latin typeface="Lucida Console" panose="020B0609040504020204" pitchFamily="49" charset="0"/>
                </a:rPr>
                <a:t>Oh OK</a:t>
              </a:r>
              <a:endParaRPr lang="en-US" sz="1100" dirty="0">
                <a:solidFill>
                  <a:srgbClr val="00B0F0"/>
                </a:solidFill>
                <a:latin typeface="Lucida Console" panose="020B0609040504020204" pitchFamily="49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2756" y="5241618"/>
            <a:ext cx="952633" cy="95263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744985" y="4347582"/>
            <a:ext cx="2203942" cy="666858"/>
            <a:chOff x="2722026" y="3520787"/>
            <a:chExt cx="2203942" cy="666858"/>
          </a:xfrm>
        </p:grpSpPr>
        <p:sp>
          <p:nvSpPr>
            <p:cNvPr id="26" name="Oval Callout 25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3221"/>
                <a:gd name="adj2" fmla="val 8653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5919" y="3723411"/>
              <a:ext cx="13740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Lucida Console" panose="020B0609040504020204" pitchFamily="49" charset="0"/>
                </a:rPr>
                <a:t>He said, “Sos”</a:t>
              </a:r>
              <a:endParaRPr lang="en-US" sz="1100" dirty="0">
                <a:solidFill>
                  <a:schemeClr val="accent6"/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1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Or even pipe internet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80676" y="2086950"/>
            <a:ext cx="952633" cy="9526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59627" y="5236196"/>
            <a:ext cx="952633" cy="95263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537854" y="1357260"/>
            <a:ext cx="1461219" cy="666858"/>
            <a:chOff x="2722024" y="3520787"/>
            <a:chExt cx="2203944" cy="666858"/>
          </a:xfrm>
        </p:grpSpPr>
        <p:sp>
          <p:nvSpPr>
            <p:cNvPr id="23" name="Oval Callout 22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8995"/>
                <a:gd name="adj2" fmla="val 730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22024" y="3650313"/>
              <a:ext cx="2203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B0F0"/>
                  </a:solidFill>
                  <a:latin typeface="Lucida Console" panose="020B0609040504020204" pitchFamily="49" charset="0"/>
                </a:rPr>
                <a:t>Get me “blocked.com”</a:t>
              </a:r>
              <a:endParaRPr lang="en-US" sz="1100" dirty="0">
                <a:solidFill>
                  <a:srgbClr val="00B0F0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44985" y="4347582"/>
            <a:ext cx="2203942" cy="666858"/>
            <a:chOff x="2722026" y="3520787"/>
            <a:chExt cx="2203942" cy="666858"/>
          </a:xfrm>
        </p:grpSpPr>
        <p:sp>
          <p:nvSpPr>
            <p:cNvPr id="26" name="Oval Callout 25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3221"/>
                <a:gd name="adj2" fmla="val 8653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5919" y="3723411"/>
              <a:ext cx="179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Lucida Console" panose="020B0609040504020204" pitchFamily="49" charset="0"/>
                </a:rPr>
                <a:t>Here is blocked.com</a:t>
              </a:r>
              <a:endParaRPr lang="en-US" sz="1100" dirty="0">
                <a:solidFill>
                  <a:schemeClr val="accent6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99364" y="1415106"/>
            <a:ext cx="2678523" cy="659562"/>
            <a:chOff x="4738255" y="1745673"/>
            <a:chExt cx="2678523" cy="659562"/>
          </a:xfrm>
        </p:grpSpPr>
        <p:sp>
          <p:nvSpPr>
            <p:cNvPr id="3" name="Oval 2"/>
            <p:cNvSpPr/>
            <p:nvPr/>
          </p:nvSpPr>
          <p:spPr>
            <a:xfrm>
              <a:off x="4738255" y="1745673"/>
              <a:ext cx="2542309" cy="6595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88323" y="1859033"/>
              <a:ext cx="2528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Crappy School Internet</a:t>
              </a:r>
              <a:endParaRPr lang="en-US" dirty="0"/>
            </a:p>
          </p:txBody>
        </p:sp>
      </p:grpSp>
      <p:cxnSp>
        <p:nvCxnSpPr>
          <p:cNvPr id="7" name="Straight Connector 6"/>
          <p:cNvCxnSpPr>
            <a:endCxn id="3" idx="2"/>
          </p:cNvCxnSpPr>
          <p:nvPr/>
        </p:nvCxnSpPr>
        <p:spPr>
          <a:xfrm flipV="1">
            <a:off x="3744985" y="1744887"/>
            <a:ext cx="1554379" cy="10977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flipH="1">
            <a:off x="7146175" y="571378"/>
            <a:ext cx="1519844" cy="666858"/>
            <a:chOff x="2722024" y="3520787"/>
            <a:chExt cx="2203944" cy="666858"/>
          </a:xfrm>
        </p:grpSpPr>
        <p:sp>
          <p:nvSpPr>
            <p:cNvPr id="29" name="Oval Callout 28"/>
            <p:cNvSpPr/>
            <p:nvPr/>
          </p:nvSpPr>
          <p:spPr>
            <a:xfrm flipH="1">
              <a:off x="2722026" y="3520787"/>
              <a:ext cx="2203942" cy="666858"/>
            </a:xfrm>
            <a:prstGeom prst="wedgeEllipseCallout">
              <a:avLst>
                <a:gd name="adj1" fmla="val -38995"/>
                <a:gd name="adj2" fmla="val 730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22024" y="3650313"/>
              <a:ext cx="22039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B0F0"/>
                  </a:solidFill>
                  <a:latin typeface="Lucida Console" panose="020B0609040504020204" pitchFamily="49" charset="0"/>
                </a:rPr>
                <a:t>You can’t have</a:t>
              </a:r>
              <a:br>
                <a:rPr lang="en-US" sz="1100" dirty="0" smtClean="0">
                  <a:solidFill>
                    <a:srgbClr val="00B0F0"/>
                  </a:solidFill>
                  <a:latin typeface="Lucida Console" panose="020B0609040504020204" pitchFamily="49" charset="0"/>
                </a:rPr>
              </a:br>
              <a:r>
                <a:rPr lang="en-US" sz="1100" dirty="0" smtClean="0">
                  <a:solidFill>
                    <a:srgbClr val="00B0F0"/>
                  </a:solidFill>
                  <a:latin typeface="Lucida Console" panose="020B0609040504020204" pitchFamily="49" charset="0"/>
                </a:rPr>
                <a:t>“blocked.com”</a:t>
              </a:r>
              <a:endParaRPr lang="en-US" sz="1100" dirty="0">
                <a:solidFill>
                  <a:srgbClr val="00B0F0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22073" y="5312497"/>
            <a:ext cx="1549643" cy="659562"/>
            <a:chOff x="4738255" y="1745673"/>
            <a:chExt cx="2696191" cy="659562"/>
          </a:xfrm>
        </p:grpSpPr>
        <p:sp>
          <p:nvSpPr>
            <p:cNvPr id="32" name="Oval 31"/>
            <p:cNvSpPr/>
            <p:nvPr/>
          </p:nvSpPr>
          <p:spPr>
            <a:xfrm>
              <a:off x="4738255" y="1745673"/>
              <a:ext cx="2542309" cy="6595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38255" y="1894238"/>
              <a:ext cx="269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Legit Internet</a:t>
              </a:r>
              <a:endParaRPr lang="en-US" dirty="0"/>
            </a:p>
          </p:txBody>
        </p:sp>
      </p:grpSp>
      <p:cxnSp>
        <p:nvCxnSpPr>
          <p:cNvPr id="35" name="Straight Connector 34"/>
          <p:cNvCxnSpPr>
            <a:stCxn id="17" idx="1"/>
          </p:cNvCxnSpPr>
          <p:nvPr/>
        </p:nvCxnSpPr>
        <p:spPr>
          <a:xfrm flipH="1">
            <a:off x="4821382" y="5712513"/>
            <a:ext cx="938245" cy="64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9458" y="2912153"/>
            <a:ext cx="1461218" cy="842591"/>
            <a:chOff x="1269387" y="3024705"/>
            <a:chExt cx="1461218" cy="842591"/>
          </a:xfrm>
        </p:grpSpPr>
        <p:sp>
          <p:nvSpPr>
            <p:cNvPr id="38" name="Oval Callout 37"/>
            <p:cNvSpPr/>
            <p:nvPr/>
          </p:nvSpPr>
          <p:spPr>
            <a:xfrm flipH="1" flipV="1">
              <a:off x="1269387" y="3052766"/>
              <a:ext cx="1461218" cy="814530"/>
            </a:xfrm>
            <a:prstGeom prst="wedgeEllipseCallout">
              <a:avLst>
                <a:gd name="adj1" fmla="val -38995"/>
                <a:gd name="adj2" fmla="val 730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10800000" flipV="1">
              <a:off x="1269389" y="3024705"/>
              <a:ext cx="14612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B0F0"/>
                  </a:solidFill>
                  <a:latin typeface="Lucida Console" panose="020B0609040504020204" pitchFamily="49" charset="0"/>
                </a:rPr>
                <a:t>Fine then. Ultrasound Node, get me “blocked.com”</a:t>
              </a:r>
              <a:endParaRPr lang="en-US" sz="1100" dirty="0">
                <a:solidFill>
                  <a:srgbClr val="00B0F0"/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5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12572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Messages </a:t>
            </a:r>
            <a:r>
              <a:rPr lang="en-US" sz="3200" dirty="0" smtClean="0"/>
              <a:t>are above </a:t>
            </a:r>
            <a:r>
              <a:rPr lang="en-US" sz="3200" dirty="0" smtClean="0"/>
              <a:t>the hearing ranges of most people above 25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1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12572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And who knows, maybe we won’t get caught this time</a:t>
            </a:r>
            <a:r>
              <a:rPr lang="en-US" sz="320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05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12572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Time for a demo!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1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19900" dirty="0" smtClean="0"/>
              <a:t>AUDIO!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9971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Audio as a Transport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too weird for them to think of</a:t>
            </a:r>
          </a:p>
          <a:p>
            <a:r>
              <a:rPr lang="en-US" dirty="0" smtClean="0"/>
              <a:t>Why would </a:t>
            </a:r>
            <a:r>
              <a:rPr lang="en-US" dirty="0" err="1" smtClean="0"/>
              <a:t>DyKnow</a:t>
            </a:r>
            <a:r>
              <a:rPr lang="en-US" dirty="0" smtClean="0"/>
              <a:t> need audio mirroring?</a:t>
            </a:r>
          </a:p>
          <a:p>
            <a:r>
              <a:rPr lang="en-US" dirty="0" smtClean="0"/>
              <a:t>Worst case scenario some kid is listening to Justin Bieber, right?</a:t>
            </a:r>
          </a:p>
          <a:p>
            <a:r>
              <a:rPr lang="en-US" dirty="0" smtClean="0"/>
              <a:t>WRONG!</a:t>
            </a:r>
          </a:p>
          <a:p>
            <a:r>
              <a:rPr lang="en-US" dirty="0" smtClean="0"/>
              <a:t>By using sound you can transfer quite a bit of data (I’ll get back to this in a second)</a:t>
            </a:r>
          </a:p>
        </p:txBody>
      </p:sp>
    </p:spTree>
    <p:extLst>
      <p:ext uri="{BB962C8B-B14F-4D97-AF65-F5344CB8AC3E}">
        <p14:creationId xmlns:p14="http://schemas.microsoft.com/office/powerpoint/2010/main" val="5105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Mosquito Tone</a:t>
            </a:r>
          </a:p>
          <a:p>
            <a:pPr lvl="1"/>
            <a:r>
              <a:rPr lang="en-US" dirty="0" smtClean="0"/>
              <a:t>Invented by a shopkeeper and an age-discriminatory sonic weapon</a:t>
            </a:r>
          </a:p>
          <a:p>
            <a:pPr lvl="1"/>
            <a:r>
              <a:rPr lang="en-US" dirty="0" smtClean="0"/>
              <a:t>It would make an interesting argumentative essay</a:t>
            </a:r>
          </a:p>
          <a:p>
            <a:pPr lvl="1"/>
            <a:r>
              <a:rPr lang="en-US" dirty="0" smtClean="0"/>
              <a:t>Very high-pitched</a:t>
            </a:r>
          </a:p>
          <a:p>
            <a:pPr lvl="1"/>
            <a:r>
              <a:rPr lang="en-US" b="1" dirty="0" smtClean="0"/>
              <a:t>Can only be heard by people under 25 </a:t>
            </a:r>
            <a:r>
              <a:rPr lang="en-US" sz="1900" dirty="0" smtClean="0"/>
              <a:t>(so no teacher snooping!)</a:t>
            </a:r>
            <a:endParaRPr lang="en-US" sz="1900" b="1" dirty="0" smtClean="0"/>
          </a:p>
          <a:p>
            <a:pPr lvl="2"/>
            <a:r>
              <a:rPr lang="en-US" dirty="0" smtClean="0"/>
              <a:t>The cutoff age can change by changing the frequency minute amounts</a:t>
            </a:r>
          </a:p>
          <a:p>
            <a:r>
              <a:rPr lang="en-US" dirty="0" smtClean="0"/>
              <a:t>No known side effects</a:t>
            </a:r>
          </a:p>
        </p:txBody>
      </p:sp>
    </p:spTree>
    <p:extLst>
      <p:ext uri="{BB962C8B-B14F-4D97-AF65-F5344CB8AC3E}">
        <p14:creationId xmlns:p14="http://schemas.microsoft.com/office/powerpoint/2010/main" val="36361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Transmission Formats (or encodings, as they’re known in the 1337 h4x0r biz)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6085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Using different frequencies (and rounding to the nearest bin in case of error) for multiple characters</a:t>
            </a:r>
          </a:p>
          <a:p>
            <a:r>
              <a:rPr lang="en-US" dirty="0" smtClean="0"/>
              <a:t>Morse code (…---…)</a:t>
            </a:r>
          </a:p>
          <a:p>
            <a:pPr lvl="1"/>
            <a:r>
              <a:rPr lang="en-US" dirty="0" smtClean="0"/>
              <a:t>Pretty much the original, used as early as 1844</a:t>
            </a:r>
          </a:p>
          <a:p>
            <a:pPr lvl="1"/>
            <a:r>
              <a:rPr lang="en-US" dirty="0" smtClean="0"/>
              <a:t>Very good margins for error with only 2 possibilities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slooow</a:t>
            </a:r>
            <a:endParaRPr lang="en-US" dirty="0" smtClean="0"/>
          </a:p>
          <a:p>
            <a:pPr lvl="2"/>
            <a:r>
              <a:rPr lang="en-US" dirty="0" smtClean="0"/>
              <a:t>If each dot took 0.2 seconds and each dash took 0.5, </a:t>
            </a:r>
            <a:r>
              <a:rPr lang="en-US" dirty="0"/>
              <a:t>this would take </a:t>
            </a:r>
            <a:r>
              <a:rPr lang="en-US" dirty="0" smtClean="0"/>
              <a:t>1.8 seconds to transmit the word “</a:t>
            </a:r>
            <a:r>
              <a:rPr lang="en-US" dirty="0" err="1" smtClean="0"/>
              <a:t>sos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ASCII</a:t>
            </a:r>
          </a:p>
          <a:p>
            <a:pPr lvl="1"/>
            <a:r>
              <a:rPr lang="en-US" dirty="0" smtClean="0"/>
              <a:t>128 characters of stuff</a:t>
            </a:r>
          </a:p>
          <a:p>
            <a:pPr lvl="1"/>
            <a:r>
              <a:rPr lang="en-US" dirty="0" smtClean="0"/>
              <a:t>What early computers/computer enthusiasts used</a:t>
            </a:r>
          </a:p>
          <a:p>
            <a:pPr lvl="1"/>
            <a:r>
              <a:rPr lang="en-US" dirty="0" smtClean="0"/>
              <a:t>Only Latin characters, numbers, and some punctuation</a:t>
            </a:r>
          </a:p>
          <a:p>
            <a:pPr lvl="1"/>
            <a:r>
              <a:rPr lang="en-US" dirty="0" smtClean="0"/>
              <a:t>Needless to say, that’s not what they use today</a:t>
            </a:r>
          </a:p>
          <a:p>
            <a:pPr lvl="1"/>
            <a:r>
              <a:rPr lang="en-US" dirty="0" smtClean="0"/>
              <a:t>Margin for error would be too small with 128 discrete frequencies/”bins”</a:t>
            </a:r>
          </a:p>
          <a:p>
            <a:r>
              <a:rPr lang="en-US" dirty="0" smtClean="0"/>
              <a:t>Base64</a:t>
            </a:r>
          </a:p>
          <a:p>
            <a:pPr lvl="1"/>
            <a:r>
              <a:rPr lang="en-US" dirty="0" smtClean="0"/>
              <a:t>Uses only 64 characters to represent any other character, it just takes more of them</a:t>
            </a:r>
          </a:p>
          <a:p>
            <a:pPr lvl="1"/>
            <a:r>
              <a:rPr lang="en-US" dirty="0" smtClean="0"/>
              <a:t>Doubles the size of each bin for the frequencies</a:t>
            </a:r>
          </a:p>
          <a:p>
            <a:r>
              <a:rPr lang="en-US" dirty="0" smtClean="0"/>
              <a:t>Base32</a:t>
            </a:r>
          </a:p>
          <a:p>
            <a:pPr lvl="1"/>
            <a:r>
              <a:rPr lang="en-US" dirty="0" smtClean="0"/>
              <a:t>Like Base64, but uses 32 characters instead of 64 and the resulting messages are even longer</a:t>
            </a:r>
          </a:p>
          <a:p>
            <a:pPr lvl="1"/>
            <a:r>
              <a:rPr lang="en-US" dirty="0" smtClean="0"/>
              <a:t>Doubles the margins again from Base64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3262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chose Base32, because after testing even Base64 didn’t have small enough bins.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bright side, the bins of each frequency are so large that each character can be transmitted in under 0.1 seconds.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847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Now how to generate the sound?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2826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 smtClean="0"/>
              <a:t>If using Base32/Base64, encode the message now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Get a numerical index for each character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For each resulting number, multiply by 100 and add 17000 </a:t>
            </a:r>
            <a:r>
              <a:rPr lang="en-US" dirty="0"/>
              <a:t>Hz (just a little bit below the Mosquito Tone</a:t>
            </a:r>
            <a:r>
              <a:rPr lang="en-US" dirty="0" smtClean="0"/>
              <a:t>). Save this to an audio file in memory, so it never gets stored on the hard drive and becomes </a:t>
            </a:r>
            <a:r>
              <a:rPr lang="en-US" dirty="0" err="1" smtClean="0"/>
              <a:t>trackable</a:t>
            </a:r>
            <a:r>
              <a:rPr lang="en-US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Play the audio file at full volume. (Since the sounds are so high-pitched, it doesn’t matter how loud it is.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29000" y="1352135"/>
            <a:ext cx="1859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“Hello World”</a:t>
            </a:r>
            <a:endParaRPr lang="en-US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1712" y="2301044"/>
            <a:ext cx="4600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“JJBSWY3DPEBLW64TM MQ= = = = = =”</a:t>
            </a:r>
            <a:endParaRPr lang="en-US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6" y="2939219"/>
            <a:ext cx="6524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[9, 9, 1, 18, 22, 24, 27, 3, 15, 4, 1, 11, 22, 30, 28, 19, 12, 33, 12, 16, 32, 33, 32, 33, 32, 33, 32, 33, 32, 33, 32]</a:t>
            </a:r>
            <a:endParaRPr lang="en-US" sz="1400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But there’s another problem…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978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WARNING:</a:t>
            </a:r>
            <a:b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MATH INCOMING</a:t>
            </a:r>
            <a:endParaRPr 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1181</Words>
  <PresentationFormat>On-screen Show (4:3)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Britannic Bold</vt:lpstr>
      <vt:lpstr>Calibri</vt:lpstr>
      <vt:lpstr>Calibri Light</vt:lpstr>
      <vt:lpstr>Impact</vt:lpstr>
      <vt:lpstr>Lucida Console</vt:lpstr>
      <vt:lpstr>Times New Roman</vt:lpstr>
      <vt:lpstr>Wingdings</vt:lpstr>
      <vt:lpstr>Office Theme</vt:lpstr>
      <vt:lpstr>Fancy Math for a Stupid Chat</vt:lpstr>
      <vt:lpstr>I just feel like somebody’s watching me</vt:lpstr>
      <vt:lpstr>AUDIO!</vt:lpstr>
      <vt:lpstr>Audio as a Transport</vt:lpstr>
      <vt:lpstr>But wait, there’s more</vt:lpstr>
      <vt:lpstr>Transmission Formats (or encodings, as they’re known in the 1337 h4x0r biz)</vt:lpstr>
      <vt:lpstr>Now how to generate the sound?</vt:lpstr>
      <vt:lpstr>But there’s another problem…</vt:lpstr>
      <vt:lpstr>WARNING: MATH INCOMING</vt:lpstr>
      <vt:lpstr>The Zero-Crossing Algorithm</vt:lpstr>
      <vt:lpstr>Problems with the Zero-Crossing Algorithm</vt:lpstr>
      <vt:lpstr>Problems with the Zero-Crossing Algorithm</vt:lpstr>
      <vt:lpstr>So with any noise in the background the Zero Crossing Algorithm won’t work.</vt:lpstr>
      <vt:lpstr>Enter Fast Fourier Transform (FFT)</vt:lpstr>
      <vt:lpstr>How does it do this?</vt:lpstr>
      <vt:lpstr>Math too complicated to go into here.</vt:lpstr>
      <vt:lpstr>Enter Fast Fourier Transform (FFT)</vt:lpstr>
      <vt:lpstr>Enter Fast Fourier Transform (FFT)</vt:lpstr>
      <vt:lpstr>Enter Fast Fourier Transform (FFT)</vt:lpstr>
      <vt:lpstr>PowerPoint Presentation</vt:lpstr>
      <vt:lpstr>Conversion back to text is pretty much the same but backwards</vt:lpstr>
      <vt:lpstr>But what if you’re really  far away?</vt:lpstr>
      <vt:lpstr>Take clues from torrents and make it P2P</vt:lpstr>
      <vt:lpstr>And have error correction</vt:lpstr>
      <vt:lpstr>And have error correction</vt:lpstr>
      <vt:lpstr>Or even pipe internet</vt:lpstr>
      <vt:lpstr> Messages are above the hearing ranges of most people above 25 </vt:lpstr>
      <vt:lpstr>And who knows, maybe we won’t get caught this time. </vt:lpstr>
      <vt:lpstr>Time for a demo!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2015-06-02T00:11:25Z</dcterms:created>
  <dcterms:modified xsi:type="dcterms:W3CDTF">2015-09-06T23:47:10Z</dcterms:modified>
</cp:coreProperties>
</file>