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21p31a0561/Apssd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8607" y="2574368"/>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Satya Kumari </a:t>
            </a:r>
            <a:r>
              <a:rPr lang="en-US" spc="15" dirty="0" err="1"/>
              <a:t>Potabathula</a:t>
            </a:r>
            <a:endParaRPr spc="15" dirty="0"/>
          </a:p>
        </p:txBody>
      </p:sp>
      <p:sp>
        <p:nvSpPr>
          <p:cNvPr id="8" name="object 8"/>
          <p:cNvSpPr txBox="1"/>
          <p:nvPr/>
        </p:nvSpPr>
        <p:spPr>
          <a:xfrm>
            <a:off x="67056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err="1"/>
              <a:t>Initialisation</a:t>
            </a:r>
            <a:r>
              <a:rPr lang="en-US" sz="2400" b="1" dirty="0"/>
              <a:t>:</a:t>
            </a:r>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err="1"/>
              <a:t>Initialise</a:t>
            </a:r>
            <a:r>
              <a:rPr lang="en-US" sz="2400" dirty="0"/>
              <a:t> 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p14="http://schemas.microsoft.com/office/powerpoint/2010/main" val="977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75E2451-9132-4E76-45B7-B7A42C7DA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951" y="1143634"/>
            <a:ext cx="3133725" cy="3045402"/>
          </a:xfrm>
          <a:prstGeom prst="rect">
            <a:avLst/>
          </a:prstGeom>
        </p:spPr>
      </p:pic>
      <p:pic>
        <p:nvPicPr>
          <p:cNvPr id="12" name="Picture 11">
            <a:extLst>
              <a:ext uri="{FF2B5EF4-FFF2-40B4-BE49-F238E27FC236}">
                <a16:creationId xmlns:a16="http://schemas.microsoft.com/office/drawing/2014/main" id="{02F99F69-B45D-3359-0C7B-61426504F9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1110419"/>
            <a:ext cx="3267048" cy="2411393"/>
          </a:xfrm>
          <a:prstGeom prst="rect">
            <a:avLst/>
          </a:prstGeom>
        </p:spPr>
      </p:pic>
      <p:pic>
        <p:nvPicPr>
          <p:cNvPr id="14" name="Picture 13">
            <a:extLst>
              <a:ext uri="{FF2B5EF4-FFF2-40B4-BE49-F238E27FC236}">
                <a16:creationId xmlns:a16="http://schemas.microsoft.com/office/drawing/2014/main" id="{FF8E7880-9BD2-D113-A4E6-366032665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3725074"/>
            <a:ext cx="7186012" cy="1834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7F02-9AEF-1FD6-5595-792C7B91A742}"/>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13520C3E-A1F1-760F-7174-AB4B609831A2}"/>
              </a:ext>
            </a:extLst>
          </p:cNvPr>
          <p:cNvSpPr>
            <a:spLocks noGrp="1"/>
          </p:cNvSpPr>
          <p:nvPr>
            <p:ph type="body" idx="1"/>
          </p:nvPr>
        </p:nvSpPr>
        <p:spPr>
          <a:xfrm>
            <a:off x="609600" y="1577340"/>
            <a:ext cx="10972800" cy="1384995"/>
          </a:xfrm>
        </p:spPr>
        <p:txBody>
          <a:bodyPr/>
          <a:lstStyle/>
          <a:p>
            <a:pPr algn="ctr"/>
            <a:endParaRPr lang="en-IN" dirty="0"/>
          </a:p>
          <a:p>
            <a:pPr algn="ctr"/>
            <a:endParaRPr lang="en-IN" dirty="0"/>
          </a:p>
          <a:p>
            <a:pPr algn="ctr"/>
            <a:endParaRPr lang="en-IN" dirty="0"/>
          </a:p>
          <a:p>
            <a:pPr algn="ctr"/>
            <a:endParaRPr lang="en-IN" dirty="0"/>
          </a:p>
          <a:p>
            <a:pPr algn="ctr"/>
            <a:r>
              <a:rPr lang="en-IN" dirty="0">
                <a:hlinkClick r:id="rId2"/>
              </a:rPr>
              <a:t>21p31a0561/</a:t>
            </a:r>
            <a:r>
              <a:rPr lang="en-IN" dirty="0" err="1">
                <a:hlinkClick r:id="rId2"/>
              </a:rPr>
              <a:t>Apssdc</a:t>
            </a:r>
            <a:r>
              <a:rPr lang="en-IN" dirty="0">
                <a:hlinkClick r:id="rId2"/>
              </a:rPr>
              <a:t> (github.com)</a:t>
            </a:r>
            <a:endParaRPr lang="en-IN" dirty="0"/>
          </a:p>
        </p:txBody>
      </p:sp>
    </p:spTree>
    <p:extLst>
      <p:ext uri="{BB962C8B-B14F-4D97-AF65-F5344CB8AC3E}">
        <p14:creationId xmlns:p14="http://schemas.microsoft.com/office/powerpoint/2010/main" val="21668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60B5339-00E4-DC1E-A2B9-72BA9C4EBB80}"/>
              </a:ext>
            </a:extLst>
          </p:cNvPr>
          <p:cNvSpPr txBox="1"/>
          <p:nvPr/>
        </p:nvSpPr>
        <p:spPr>
          <a:xfrm>
            <a:off x="2057400" y="1524000"/>
            <a:ext cx="8266047"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a:t>Solution and Value Proposition</a:t>
            </a:r>
          </a:p>
          <a:p>
            <a:pPr marL="285750" indent="-285750">
              <a:buFont typeface="Wingdings" panose="05000000000000000000" pitchFamily="2" charset="2"/>
              <a:buChar char="Ø"/>
            </a:pPr>
            <a:r>
              <a:rPr lang="en-US" sz="3200" dirty="0"/>
              <a:t>The 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C6267A-8BF9-00F3-5C57-9B16E2245705}"/>
              </a:ext>
            </a:extLst>
          </p:cNvPr>
          <p:cNvSpPr txBox="1"/>
          <p:nvPr/>
        </p:nvSpPr>
        <p:spPr>
          <a:xfrm>
            <a:off x="739775" y="1828800"/>
            <a:ext cx="7870825" cy="3046988"/>
          </a:xfrm>
          <a:prstGeom prst="rect">
            <a:avLst/>
          </a:prstGeom>
          <a:noFill/>
        </p:spPr>
        <p:txBody>
          <a:bodyPr wrap="square" rtlCol="0">
            <a:spAutoFit/>
          </a:bodyPr>
          <a:lstStyle/>
          <a:p>
            <a:pPr algn="just"/>
            <a:r>
              <a:rPr lang="en-US" sz="3200" dirty="0"/>
              <a:t>Develop a robust and secure keylogger software that effectively logs keystrokes on a target system while implementing strong encryption and access controls to prevent unauthorized access to the logged data and ensuring privacy and data integrity.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2368AC7-D0AC-0F9A-BD26-BFA7F6456634}"/>
              </a:ext>
            </a:extLst>
          </p:cNvPr>
          <p:cNvSpPr txBox="1"/>
          <p:nvPr/>
        </p:nvSpPr>
        <p:spPr>
          <a:xfrm>
            <a:off x="761898" y="1894760"/>
            <a:ext cx="8175625" cy="4647426"/>
          </a:xfrm>
          <a:prstGeom prst="rect">
            <a:avLst/>
          </a:prstGeom>
          <a:noFill/>
        </p:spPr>
        <p:txBody>
          <a:bodyPr wrap="square" rtlCol="0">
            <a:spAutoFit/>
          </a:bodyPr>
          <a:lstStyle/>
          <a:p>
            <a:r>
              <a:rPr lang="en-US" sz="2800" b="1" dirty="0"/>
              <a:t>Objective:</a:t>
            </a:r>
          </a:p>
          <a:p>
            <a:r>
              <a:rPr lang="en-US" sz="2400" dirty="0"/>
              <a:t>Develop a keylogger program that runs in the background and logs all keystrokes made by the user. The keylogger should capture each keystroke, including special keys (like Enter, Shift, Backspace, etc.), and save the logged data to a file for later review</a:t>
            </a:r>
            <a:r>
              <a:rPr lang="en-US" dirty="0"/>
              <a:t>.</a:t>
            </a:r>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95DA181-F29C-40C0-F2DF-35C79D6DFEF3}"/>
              </a:ext>
            </a:extLst>
          </p:cNvPr>
          <p:cNvSpPr txBox="1"/>
          <p:nvPr/>
        </p:nvSpPr>
        <p:spPr>
          <a:xfrm>
            <a:off x="2819400" y="1695450"/>
            <a:ext cx="7501890" cy="4801314"/>
          </a:xfrm>
          <a:prstGeom prst="rect">
            <a:avLst/>
          </a:prstGeom>
          <a:noFill/>
        </p:spPr>
        <p:txBody>
          <a:bodyPr wrap="square" rtlCol="0">
            <a:spAutoFit/>
          </a:bodyPr>
          <a:lstStyle/>
          <a:p>
            <a:pPr marL="342900" indent="-342900" algn="just">
              <a:buAutoNum type="arabicPeriod"/>
            </a:pPr>
            <a:r>
              <a:rPr lang="en-US" dirty="0"/>
              <a:t>Use Anti-Malware and Anti-Virus Software regularly update and run comprehensive scans with reputable anti-malware and anti-virus software to detect and remove keyloggers. Use real-time protection features to block suspicious activities and files.</a:t>
            </a:r>
          </a:p>
          <a:p>
            <a:pPr marL="342900" indent="-342900" algn="just">
              <a:buAutoNum type="arabicPeriod"/>
            </a:pPr>
            <a:r>
              <a:rPr lang="en-US" dirty="0"/>
              <a:t>Implement Two-Factor Authentication (2FA)Enable 2FA for all accounts whenever possible. Even if a keylogger captures your password, the attacker would still need the second factor to gain access.</a:t>
            </a:r>
          </a:p>
          <a:p>
            <a:pPr marL="342900" indent="-342900" algn="just">
              <a:buAutoNum type="arabicPeriod"/>
            </a:pPr>
            <a:r>
              <a:rPr lang="en-US" dirty="0"/>
              <a:t>Keep Software Updated regularly update your operating system, browsers, and all installed software to patch known vulnerabilities that keyloggers might exploit.</a:t>
            </a:r>
          </a:p>
          <a:p>
            <a:pPr marL="342900" indent="-342900" algn="just">
              <a:buAutoNum type="arabicPeriod"/>
            </a:pPr>
            <a:r>
              <a:rPr lang="en-US" dirty="0"/>
              <a:t>Use a Virtual Keyboard for entering sensitive information, use a virtual on-screen keyboard to avoid keystroke logging.</a:t>
            </a:r>
          </a:p>
          <a:p>
            <a:pPr marL="342900" indent="-342900" algn="just">
              <a:buAutoNum type="arabicPeriod"/>
            </a:pPr>
            <a:r>
              <a:rPr lang="en-US" dirty="0"/>
              <a:t>Employ Password Managers use password managers to generate and enter passwords automatically. This limits the exposure of typing sensitive data.</a:t>
            </a:r>
          </a:p>
          <a:p>
            <a:pPr marL="342900" indent="-342900" algn="just">
              <a:buAutoNum type="arabicPeriod"/>
            </a:pPr>
            <a:r>
              <a:rPr lang="en-US" dirty="0"/>
              <a:t>Monitor Network Activity utilize network monitoring tools to detect unusual data transmissions that might indicate the presence of a keylogger sending captured data to an attacker.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Self-Monitoring and Troubleshooting: </a:t>
            </a:r>
            <a:r>
              <a:rPr lang="en-US" dirty="0"/>
              <a:t>As a troubleshooting tool, keyloggers can be employed with a user's consent to analyze their keystrokes and identify potential causes of technical difficulties</a:t>
            </a:r>
          </a:p>
          <a:p>
            <a:pPr algn="just"/>
            <a:r>
              <a:rPr lang="en-US" b="1" dirty="0"/>
              <a:t>Cybersecurity Testing and Penetration Testing: </a:t>
            </a:r>
            <a:r>
              <a:rPr lang="en-US" dirty="0"/>
              <a:t>To simulate real-world attacks, penetration tests may incorporate keyloggers, uncovering weaknesses in software, logins, and network security.</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976</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Satya Kumari Potabathula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RESULTS</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SAI JYOTHULA</dc:creator>
  <cp:lastModifiedBy>21p31a0561 Satya</cp:lastModifiedBy>
  <cp:revision>7</cp:revision>
  <dcterms:created xsi:type="dcterms:W3CDTF">2024-06-03T05:48:59Z</dcterms:created>
  <dcterms:modified xsi:type="dcterms:W3CDTF">2024-06-24T09:45:47Z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