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281D6-E6FB-E352-B13E-DCA04A21D513}" v="623" dt="2024-02-18T17:34:46.310"/>
    <p1510:client id="{4F6B4328-34A5-4A41-818A-E4457C269ABE}" v="46" dt="2024-02-17T14:38:21.004"/>
    <p1510:client id="{C4C2C2D3-2B25-DA92-474C-71FADCF51E89}" v="1712" dt="2024-02-18T15:47:17.155"/>
    <p1510:client id="{ECEF1B45-6FA7-5D12-742A-7DE2246DB68E}" v="233" dt="2024-02-18T11:45:31.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250F1-3A48-4339-A799-7216F80F8678}" type="doc">
      <dgm:prSet loTypeId="urn:microsoft.com/office/officeart/2008/layout/LinedList" loCatId="list" qsTypeId="urn:microsoft.com/office/officeart/2005/8/quickstyle/simple2" qsCatId="simple" csTypeId="urn:microsoft.com/office/officeart/2005/8/colors/accent0_3" csCatId="mainScheme"/>
      <dgm:spPr/>
      <dgm:t>
        <a:bodyPr/>
        <a:lstStyle/>
        <a:p>
          <a:endParaRPr lang="en-US"/>
        </a:p>
      </dgm:t>
    </dgm:pt>
    <dgm:pt modelId="{7BB125E5-005A-403E-B581-5B9C6B630FE9}">
      <dgm:prSet/>
      <dgm:spPr/>
      <dgm:t>
        <a:bodyPr/>
        <a:lstStyle/>
        <a:p>
          <a:r>
            <a:rPr lang="en-US"/>
            <a:t>Data Description</a:t>
          </a:r>
        </a:p>
      </dgm:t>
    </dgm:pt>
    <dgm:pt modelId="{7D1ECBDC-8C26-46E8-A6C5-76D0421DD0B2}" type="parTrans" cxnId="{2AA0E909-3745-495A-B1BF-21173E1BFBAC}">
      <dgm:prSet/>
      <dgm:spPr/>
      <dgm:t>
        <a:bodyPr/>
        <a:lstStyle/>
        <a:p>
          <a:endParaRPr lang="en-US"/>
        </a:p>
      </dgm:t>
    </dgm:pt>
    <dgm:pt modelId="{6C1222C4-92C5-4B59-9463-0C3B88B44570}" type="sibTrans" cxnId="{2AA0E909-3745-495A-B1BF-21173E1BFBAC}">
      <dgm:prSet/>
      <dgm:spPr/>
      <dgm:t>
        <a:bodyPr/>
        <a:lstStyle/>
        <a:p>
          <a:endParaRPr lang="en-US"/>
        </a:p>
      </dgm:t>
    </dgm:pt>
    <dgm:pt modelId="{B68B34A6-D403-47B8-939C-9E4C480D77BD}">
      <dgm:prSet/>
      <dgm:spPr/>
      <dgm:t>
        <a:bodyPr/>
        <a:lstStyle/>
        <a:p>
          <a:r>
            <a:rPr lang="en-US"/>
            <a:t>Descriptive Statistics Comparison</a:t>
          </a:r>
        </a:p>
      </dgm:t>
    </dgm:pt>
    <dgm:pt modelId="{82A07FD3-9F3F-4124-9B06-6179412B3AFC}" type="parTrans" cxnId="{E9DB1803-6F76-4F03-BA5E-786BB09F8FA6}">
      <dgm:prSet/>
      <dgm:spPr/>
      <dgm:t>
        <a:bodyPr/>
        <a:lstStyle/>
        <a:p>
          <a:endParaRPr lang="en-US"/>
        </a:p>
      </dgm:t>
    </dgm:pt>
    <dgm:pt modelId="{EC931D09-D494-4083-BE87-FBA606C0551D}" type="sibTrans" cxnId="{E9DB1803-6F76-4F03-BA5E-786BB09F8FA6}">
      <dgm:prSet/>
      <dgm:spPr/>
      <dgm:t>
        <a:bodyPr/>
        <a:lstStyle/>
        <a:p>
          <a:endParaRPr lang="en-US"/>
        </a:p>
      </dgm:t>
    </dgm:pt>
    <dgm:pt modelId="{FF04345C-7486-477F-8546-3DE9D1381F22}">
      <dgm:prSet/>
      <dgm:spPr/>
      <dgm:t>
        <a:bodyPr/>
        <a:lstStyle/>
        <a:p>
          <a:r>
            <a:rPr lang="en-US"/>
            <a:t>Performance Analysis </a:t>
          </a:r>
        </a:p>
      </dgm:t>
    </dgm:pt>
    <dgm:pt modelId="{6239490B-C60C-4461-9F3F-6E5FEBC855CC}" type="parTrans" cxnId="{4F57F762-64B0-4649-B242-0769BED41B3D}">
      <dgm:prSet/>
      <dgm:spPr/>
      <dgm:t>
        <a:bodyPr/>
        <a:lstStyle/>
        <a:p>
          <a:endParaRPr lang="en-US"/>
        </a:p>
      </dgm:t>
    </dgm:pt>
    <dgm:pt modelId="{5507F343-DA9E-4B50-8D5F-A196F2691066}" type="sibTrans" cxnId="{4F57F762-64B0-4649-B242-0769BED41B3D}">
      <dgm:prSet/>
      <dgm:spPr/>
      <dgm:t>
        <a:bodyPr/>
        <a:lstStyle/>
        <a:p>
          <a:endParaRPr lang="en-US"/>
        </a:p>
      </dgm:t>
    </dgm:pt>
    <dgm:pt modelId="{99F70553-4C5D-4A81-B2B1-12D4A272F7CF}">
      <dgm:prSet/>
      <dgm:spPr/>
      <dgm:t>
        <a:bodyPr/>
        <a:lstStyle/>
        <a:p>
          <a:r>
            <a:rPr lang="en-US"/>
            <a:t>Trends of Stocks</a:t>
          </a:r>
        </a:p>
      </dgm:t>
    </dgm:pt>
    <dgm:pt modelId="{08BA61F1-72FD-4D3A-B040-21E2F2D01D2A}" type="parTrans" cxnId="{695263EE-E724-48A0-BB00-E05C52B8C8EB}">
      <dgm:prSet/>
      <dgm:spPr/>
      <dgm:t>
        <a:bodyPr/>
        <a:lstStyle/>
        <a:p>
          <a:endParaRPr lang="en-US"/>
        </a:p>
      </dgm:t>
    </dgm:pt>
    <dgm:pt modelId="{030F4739-DA8F-46AF-9B30-BF4DD36D2764}" type="sibTrans" cxnId="{695263EE-E724-48A0-BB00-E05C52B8C8EB}">
      <dgm:prSet/>
      <dgm:spPr/>
      <dgm:t>
        <a:bodyPr/>
        <a:lstStyle/>
        <a:p>
          <a:endParaRPr lang="en-US"/>
        </a:p>
      </dgm:t>
    </dgm:pt>
    <dgm:pt modelId="{3FB8C139-E6AA-4A14-81EF-C24EF3C20EFB}">
      <dgm:prSet/>
      <dgm:spPr/>
      <dgm:t>
        <a:bodyPr/>
        <a:lstStyle/>
        <a:p>
          <a:r>
            <a:rPr lang="en-US"/>
            <a:t>Volume of Stocks</a:t>
          </a:r>
        </a:p>
      </dgm:t>
    </dgm:pt>
    <dgm:pt modelId="{7A3D3D14-E088-4056-A2DB-2DE8F8B14824}" type="parTrans" cxnId="{0D7F26F1-3C7E-424F-8813-7411142D3ADF}">
      <dgm:prSet/>
      <dgm:spPr/>
      <dgm:t>
        <a:bodyPr/>
        <a:lstStyle/>
        <a:p>
          <a:endParaRPr lang="en-US"/>
        </a:p>
      </dgm:t>
    </dgm:pt>
    <dgm:pt modelId="{7177DB99-00C8-4770-B395-C06C54A8D9FB}" type="sibTrans" cxnId="{0D7F26F1-3C7E-424F-8813-7411142D3ADF}">
      <dgm:prSet/>
      <dgm:spPr/>
      <dgm:t>
        <a:bodyPr/>
        <a:lstStyle/>
        <a:p>
          <a:endParaRPr lang="en-US"/>
        </a:p>
      </dgm:t>
    </dgm:pt>
    <dgm:pt modelId="{1362B8E9-854D-4B98-8C08-D8BC81814980}">
      <dgm:prSet/>
      <dgm:spPr/>
      <dgm:t>
        <a:bodyPr/>
        <a:lstStyle/>
        <a:p>
          <a:r>
            <a:rPr lang="en-US"/>
            <a:t>Time Series Analysis</a:t>
          </a:r>
        </a:p>
      </dgm:t>
    </dgm:pt>
    <dgm:pt modelId="{4EC250F5-5AC3-4F44-92B6-011ED27AEA0A}" type="parTrans" cxnId="{92D47AF4-971F-4616-B07D-490B38A62926}">
      <dgm:prSet/>
      <dgm:spPr/>
      <dgm:t>
        <a:bodyPr/>
        <a:lstStyle/>
        <a:p>
          <a:endParaRPr lang="en-US"/>
        </a:p>
      </dgm:t>
    </dgm:pt>
    <dgm:pt modelId="{CBB5C477-F951-4DB1-8DCC-D5B8BBE21571}" type="sibTrans" cxnId="{92D47AF4-971F-4616-B07D-490B38A62926}">
      <dgm:prSet/>
      <dgm:spPr/>
      <dgm:t>
        <a:bodyPr/>
        <a:lstStyle/>
        <a:p>
          <a:endParaRPr lang="en-US"/>
        </a:p>
      </dgm:t>
    </dgm:pt>
    <dgm:pt modelId="{173A4FA7-047B-4F90-AEB1-4A786BBE1BA7}">
      <dgm:prSet/>
      <dgm:spPr/>
      <dgm:t>
        <a:bodyPr/>
        <a:lstStyle/>
        <a:p>
          <a:r>
            <a:rPr lang="en-US"/>
            <a:t>Market's Regression Analysis</a:t>
          </a:r>
        </a:p>
      </dgm:t>
    </dgm:pt>
    <dgm:pt modelId="{FCE245D8-3D06-40D5-9AF7-3BA626F24D3C}" type="parTrans" cxnId="{0D47095C-4C76-4705-9C6C-915544CF7939}">
      <dgm:prSet/>
      <dgm:spPr/>
      <dgm:t>
        <a:bodyPr/>
        <a:lstStyle/>
        <a:p>
          <a:endParaRPr lang="en-US"/>
        </a:p>
      </dgm:t>
    </dgm:pt>
    <dgm:pt modelId="{5AE05B92-607B-4CBC-A059-F97F525EBEDD}" type="sibTrans" cxnId="{0D47095C-4C76-4705-9C6C-915544CF7939}">
      <dgm:prSet/>
      <dgm:spPr/>
      <dgm:t>
        <a:bodyPr/>
        <a:lstStyle/>
        <a:p>
          <a:endParaRPr lang="en-US"/>
        </a:p>
      </dgm:t>
    </dgm:pt>
    <dgm:pt modelId="{5DBCB2DF-548A-4F53-B7B3-1AC5C5CBF783}">
      <dgm:prSet/>
      <dgm:spPr/>
      <dgm:t>
        <a:bodyPr/>
        <a:lstStyle/>
        <a:p>
          <a:r>
            <a:rPr lang="en-US"/>
            <a:t>Appendix</a:t>
          </a:r>
        </a:p>
      </dgm:t>
    </dgm:pt>
    <dgm:pt modelId="{342DDA33-E5FC-417A-877C-F12167658675}" type="parTrans" cxnId="{4955D5F4-6CD2-4590-AA05-BCFE66C8F449}">
      <dgm:prSet/>
      <dgm:spPr/>
      <dgm:t>
        <a:bodyPr/>
        <a:lstStyle/>
        <a:p>
          <a:endParaRPr lang="en-US"/>
        </a:p>
      </dgm:t>
    </dgm:pt>
    <dgm:pt modelId="{A4CB2CB9-1D9F-4AB1-BC4E-FABD9DFF1B86}" type="sibTrans" cxnId="{4955D5F4-6CD2-4590-AA05-BCFE66C8F449}">
      <dgm:prSet/>
      <dgm:spPr/>
      <dgm:t>
        <a:bodyPr/>
        <a:lstStyle/>
        <a:p>
          <a:endParaRPr lang="en-US"/>
        </a:p>
      </dgm:t>
    </dgm:pt>
    <dgm:pt modelId="{0B3E7616-FA3A-4159-8982-578AA3C333A1}">
      <dgm:prSet/>
      <dgm:spPr/>
      <dgm:t>
        <a:bodyPr/>
        <a:lstStyle/>
        <a:p>
          <a:r>
            <a:rPr lang="en-US"/>
            <a:t>Conclusion</a:t>
          </a:r>
        </a:p>
      </dgm:t>
    </dgm:pt>
    <dgm:pt modelId="{11147B8D-4DDC-44EB-A80A-C24CDB41ABE4}" type="parTrans" cxnId="{32EE4CE0-FB6E-42DF-B1B6-3FA48049C0FD}">
      <dgm:prSet/>
      <dgm:spPr/>
      <dgm:t>
        <a:bodyPr/>
        <a:lstStyle/>
        <a:p>
          <a:endParaRPr lang="en-US"/>
        </a:p>
      </dgm:t>
    </dgm:pt>
    <dgm:pt modelId="{DF63AE8E-AD45-4533-A287-E7223B6C1455}" type="sibTrans" cxnId="{32EE4CE0-FB6E-42DF-B1B6-3FA48049C0FD}">
      <dgm:prSet/>
      <dgm:spPr/>
      <dgm:t>
        <a:bodyPr/>
        <a:lstStyle/>
        <a:p>
          <a:endParaRPr lang="en-US"/>
        </a:p>
      </dgm:t>
    </dgm:pt>
    <dgm:pt modelId="{C0E6A8CE-4848-42F5-868E-8ABEF35A2F61}" type="pres">
      <dgm:prSet presAssocID="{C79250F1-3A48-4339-A799-7216F80F8678}" presName="vert0" presStyleCnt="0">
        <dgm:presLayoutVars>
          <dgm:dir/>
          <dgm:animOne val="branch"/>
          <dgm:animLvl val="lvl"/>
        </dgm:presLayoutVars>
      </dgm:prSet>
      <dgm:spPr/>
    </dgm:pt>
    <dgm:pt modelId="{01346A17-11A5-4C84-A9FE-11A269EF5C98}" type="pres">
      <dgm:prSet presAssocID="{7BB125E5-005A-403E-B581-5B9C6B630FE9}" presName="thickLine" presStyleLbl="alignNode1" presStyleIdx="0" presStyleCnt="9"/>
      <dgm:spPr/>
    </dgm:pt>
    <dgm:pt modelId="{2ECB8B83-2A5F-4B73-B193-99428B2C322E}" type="pres">
      <dgm:prSet presAssocID="{7BB125E5-005A-403E-B581-5B9C6B630FE9}" presName="horz1" presStyleCnt="0"/>
      <dgm:spPr/>
    </dgm:pt>
    <dgm:pt modelId="{62F5CC5A-70A8-4B35-9FD8-F0B21FB3FCA1}" type="pres">
      <dgm:prSet presAssocID="{7BB125E5-005A-403E-B581-5B9C6B630FE9}" presName="tx1" presStyleLbl="revTx" presStyleIdx="0" presStyleCnt="9"/>
      <dgm:spPr/>
    </dgm:pt>
    <dgm:pt modelId="{81F322BC-1F70-4027-B053-00D2F22133BC}" type="pres">
      <dgm:prSet presAssocID="{7BB125E5-005A-403E-B581-5B9C6B630FE9}" presName="vert1" presStyleCnt="0"/>
      <dgm:spPr/>
    </dgm:pt>
    <dgm:pt modelId="{CAEC320A-113D-4E2D-9ADF-7F72355F5365}" type="pres">
      <dgm:prSet presAssocID="{B68B34A6-D403-47B8-939C-9E4C480D77BD}" presName="thickLine" presStyleLbl="alignNode1" presStyleIdx="1" presStyleCnt="9"/>
      <dgm:spPr/>
    </dgm:pt>
    <dgm:pt modelId="{4A7F5CE9-A9C8-41C1-A0D1-662C83EFCA48}" type="pres">
      <dgm:prSet presAssocID="{B68B34A6-D403-47B8-939C-9E4C480D77BD}" presName="horz1" presStyleCnt="0"/>
      <dgm:spPr/>
    </dgm:pt>
    <dgm:pt modelId="{41E455D9-2CF9-4658-BE90-5577D1E507C2}" type="pres">
      <dgm:prSet presAssocID="{B68B34A6-D403-47B8-939C-9E4C480D77BD}" presName="tx1" presStyleLbl="revTx" presStyleIdx="1" presStyleCnt="9"/>
      <dgm:spPr/>
    </dgm:pt>
    <dgm:pt modelId="{3B620163-A97D-4AF9-B59E-ECE2BD23C167}" type="pres">
      <dgm:prSet presAssocID="{B68B34A6-D403-47B8-939C-9E4C480D77BD}" presName="vert1" presStyleCnt="0"/>
      <dgm:spPr/>
    </dgm:pt>
    <dgm:pt modelId="{3D6CBED4-E480-4282-9061-9F3D6D0D1293}" type="pres">
      <dgm:prSet presAssocID="{FF04345C-7486-477F-8546-3DE9D1381F22}" presName="thickLine" presStyleLbl="alignNode1" presStyleIdx="2" presStyleCnt="9"/>
      <dgm:spPr/>
    </dgm:pt>
    <dgm:pt modelId="{ADDD5855-C5CC-422F-9D4F-D9B3EEEC609B}" type="pres">
      <dgm:prSet presAssocID="{FF04345C-7486-477F-8546-3DE9D1381F22}" presName="horz1" presStyleCnt="0"/>
      <dgm:spPr/>
    </dgm:pt>
    <dgm:pt modelId="{FB6C5CFF-8012-476F-9F08-D86599324E9F}" type="pres">
      <dgm:prSet presAssocID="{FF04345C-7486-477F-8546-3DE9D1381F22}" presName="tx1" presStyleLbl="revTx" presStyleIdx="2" presStyleCnt="9"/>
      <dgm:spPr/>
    </dgm:pt>
    <dgm:pt modelId="{2051D356-4B8E-4B4F-B08F-A2F801B8C787}" type="pres">
      <dgm:prSet presAssocID="{FF04345C-7486-477F-8546-3DE9D1381F22}" presName="vert1" presStyleCnt="0"/>
      <dgm:spPr/>
    </dgm:pt>
    <dgm:pt modelId="{93DEE650-DCFA-4D54-B960-C14ED7ACF18F}" type="pres">
      <dgm:prSet presAssocID="{99F70553-4C5D-4A81-B2B1-12D4A272F7CF}" presName="thickLine" presStyleLbl="alignNode1" presStyleIdx="3" presStyleCnt="9"/>
      <dgm:spPr/>
    </dgm:pt>
    <dgm:pt modelId="{030DD3E4-24C5-43BC-8A0F-8F957EFDF0DA}" type="pres">
      <dgm:prSet presAssocID="{99F70553-4C5D-4A81-B2B1-12D4A272F7CF}" presName="horz1" presStyleCnt="0"/>
      <dgm:spPr/>
    </dgm:pt>
    <dgm:pt modelId="{13A0D247-646A-4517-9E23-4AF9601B0BA5}" type="pres">
      <dgm:prSet presAssocID="{99F70553-4C5D-4A81-B2B1-12D4A272F7CF}" presName="tx1" presStyleLbl="revTx" presStyleIdx="3" presStyleCnt="9"/>
      <dgm:spPr/>
    </dgm:pt>
    <dgm:pt modelId="{EDA9479C-3DF7-482D-B841-BD1B337034DF}" type="pres">
      <dgm:prSet presAssocID="{99F70553-4C5D-4A81-B2B1-12D4A272F7CF}" presName="vert1" presStyleCnt="0"/>
      <dgm:spPr/>
    </dgm:pt>
    <dgm:pt modelId="{62D65C83-7D0C-4C6D-B12B-3B104F0D2FDC}" type="pres">
      <dgm:prSet presAssocID="{3FB8C139-E6AA-4A14-81EF-C24EF3C20EFB}" presName="thickLine" presStyleLbl="alignNode1" presStyleIdx="4" presStyleCnt="9"/>
      <dgm:spPr/>
    </dgm:pt>
    <dgm:pt modelId="{E00B4D33-C483-4A3E-A377-52DB22B7CFC0}" type="pres">
      <dgm:prSet presAssocID="{3FB8C139-E6AA-4A14-81EF-C24EF3C20EFB}" presName="horz1" presStyleCnt="0"/>
      <dgm:spPr/>
    </dgm:pt>
    <dgm:pt modelId="{2E94E58C-C11E-4243-AFF9-9C0E2E4C706D}" type="pres">
      <dgm:prSet presAssocID="{3FB8C139-E6AA-4A14-81EF-C24EF3C20EFB}" presName="tx1" presStyleLbl="revTx" presStyleIdx="4" presStyleCnt="9"/>
      <dgm:spPr/>
    </dgm:pt>
    <dgm:pt modelId="{03F98600-1DD4-4CFC-9A22-F38B47F0483C}" type="pres">
      <dgm:prSet presAssocID="{3FB8C139-E6AA-4A14-81EF-C24EF3C20EFB}" presName="vert1" presStyleCnt="0"/>
      <dgm:spPr/>
    </dgm:pt>
    <dgm:pt modelId="{BA3D9432-2318-4C82-A51D-D85F831C5F9B}" type="pres">
      <dgm:prSet presAssocID="{1362B8E9-854D-4B98-8C08-D8BC81814980}" presName="thickLine" presStyleLbl="alignNode1" presStyleIdx="5" presStyleCnt="9"/>
      <dgm:spPr/>
    </dgm:pt>
    <dgm:pt modelId="{590D792F-B13C-42FC-8A22-C1235291C709}" type="pres">
      <dgm:prSet presAssocID="{1362B8E9-854D-4B98-8C08-D8BC81814980}" presName="horz1" presStyleCnt="0"/>
      <dgm:spPr/>
    </dgm:pt>
    <dgm:pt modelId="{6B1CD97C-4701-48A1-88B9-01D2228503B1}" type="pres">
      <dgm:prSet presAssocID="{1362B8E9-854D-4B98-8C08-D8BC81814980}" presName="tx1" presStyleLbl="revTx" presStyleIdx="5" presStyleCnt="9"/>
      <dgm:spPr/>
    </dgm:pt>
    <dgm:pt modelId="{B2262092-4E2E-4895-9EA1-A7BF54AAAE00}" type="pres">
      <dgm:prSet presAssocID="{1362B8E9-854D-4B98-8C08-D8BC81814980}" presName="vert1" presStyleCnt="0"/>
      <dgm:spPr/>
    </dgm:pt>
    <dgm:pt modelId="{5E4E16CB-0374-4DC0-A89B-46F6BA5C65DF}" type="pres">
      <dgm:prSet presAssocID="{173A4FA7-047B-4F90-AEB1-4A786BBE1BA7}" presName="thickLine" presStyleLbl="alignNode1" presStyleIdx="6" presStyleCnt="9"/>
      <dgm:spPr/>
    </dgm:pt>
    <dgm:pt modelId="{6BC7E26B-339A-49A0-8D92-EFB7923606DC}" type="pres">
      <dgm:prSet presAssocID="{173A4FA7-047B-4F90-AEB1-4A786BBE1BA7}" presName="horz1" presStyleCnt="0"/>
      <dgm:spPr/>
    </dgm:pt>
    <dgm:pt modelId="{76AD9E0A-76C7-4995-8061-A0F2BF4C3378}" type="pres">
      <dgm:prSet presAssocID="{173A4FA7-047B-4F90-AEB1-4A786BBE1BA7}" presName="tx1" presStyleLbl="revTx" presStyleIdx="6" presStyleCnt="9"/>
      <dgm:spPr/>
    </dgm:pt>
    <dgm:pt modelId="{53550F66-DF7A-4996-92D2-7E95C23230F6}" type="pres">
      <dgm:prSet presAssocID="{173A4FA7-047B-4F90-AEB1-4A786BBE1BA7}" presName="vert1" presStyleCnt="0"/>
      <dgm:spPr/>
    </dgm:pt>
    <dgm:pt modelId="{3D70D960-F1E3-45D5-8615-C672ACBB7655}" type="pres">
      <dgm:prSet presAssocID="{5DBCB2DF-548A-4F53-B7B3-1AC5C5CBF783}" presName="thickLine" presStyleLbl="alignNode1" presStyleIdx="7" presStyleCnt="9"/>
      <dgm:spPr/>
    </dgm:pt>
    <dgm:pt modelId="{6763F059-B6DE-4618-82CC-1A1E9FD89683}" type="pres">
      <dgm:prSet presAssocID="{5DBCB2DF-548A-4F53-B7B3-1AC5C5CBF783}" presName="horz1" presStyleCnt="0"/>
      <dgm:spPr/>
    </dgm:pt>
    <dgm:pt modelId="{C67E389F-C64B-40B5-AA44-439147E839F6}" type="pres">
      <dgm:prSet presAssocID="{5DBCB2DF-548A-4F53-B7B3-1AC5C5CBF783}" presName="tx1" presStyleLbl="revTx" presStyleIdx="7" presStyleCnt="9"/>
      <dgm:spPr/>
    </dgm:pt>
    <dgm:pt modelId="{3AD21601-4325-441E-B1D4-B06AEE7005CD}" type="pres">
      <dgm:prSet presAssocID="{5DBCB2DF-548A-4F53-B7B3-1AC5C5CBF783}" presName="vert1" presStyleCnt="0"/>
      <dgm:spPr/>
    </dgm:pt>
    <dgm:pt modelId="{8A9D6263-E083-4B25-94BE-C941BA168F40}" type="pres">
      <dgm:prSet presAssocID="{0B3E7616-FA3A-4159-8982-578AA3C333A1}" presName="thickLine" presStyleLbl="alignNode1" presStyleIdx="8" presStyleCnt="9"/>
      <dgm:spPr/>
    </dgm:pt>
    <dgm:pt modelId="{AF11B065-F432-4479-A642-8473D7F20E69}" type="pres">
      <dgm:prSet presAssocID="{0B3E7616-FA3A-4159-8982-578AA3C333A1}" presName="horz1" presStyleCnt="0"/>
      <dgm:spPr/>
    </dgm:pt>
    <dgm:pt modelId="{B47F5B95-D523-43DB-AAEE-D1DCCC21CA73}" type="pres">
      <dgm:prSet presAssocID="{0B3E7616-FA3A-4159-8982-578AA3C333A1}" presName="tx1" presStyleLbl="revTx" presStyleIdx="8" presStyleCnt="9"/>
      <dgm:spPr/>
    </dgm:pt>
    <dgm:pt modelId="{DB4088A5-30CF-44AF-9BC6-7043C2C12DAD}" type="pres">
      <dgm:prSet presAssocID="{0B3E7616-FA3A-4159-8982-578AA3C333A1}" presName="vert1" presStyleCnt="0"/>
      <dgm:spPr/>
    </dgm:pt>
  </dgm:ptLst>
  <dgm:cxnLst>
    <dgm:cxn modelId="{E9DB1803-6F76-4F03-BA5E-786BB09F8FA6}" srcId="{C79250F1-3A48-4339-A799-7216F80F8678}" destId="{B68B34A6-D403-47B8-939C-9E4C480D77BD}" srcOrd="1" destOrd="0" parTransId="{82A07FD3-9F3F-4124-9B06-6179412B3AFC}" sibTransId="{EC931D09-D494-4083-BE87-FBA606C0551D}"/>
    <dgm:cxn modelId="{BBB19F08-C8FF-48A3-8ED2-E03C8DF8CA00}" type="presOf" srcId="{5DBCB2DF-548A-4F53-B7B3-1AC5C5CBF783}" destId="{C67E389F-C64B-40B5-AA44-439147E839F6}" srcOrd="0" destOrd="0" presId="urn:microsoft.com/office/officeart/2008/layout/LinedList"/>
    <dgm:cxn modelId="{2AA0E909-3745-495A-B1BF-21173E1BFBAC}" srcId="{C79250F1-3A48-4339-A799-7216F80F8678}" destId="{7BB125E5-005A-403E-B581-5B9C6B630FE9}" srcOrd="0" destOrd="0" parTransId="{7D1ECBDC-8C26-46E8-A6C5-76D0421DD0B2}" sibTransId="{6C1222C4-92C5-4B59-9463-0C3B88B44570}"/>
    <dgm:cxn modelId="{0D47095C-4C76-4705-9C6C-915544CF7939}" srcId="{C79250F1-3A48-4339-A799-7216F80F8678}" destId="{173A4FA7-047B-4F90-AEB1-4A786BBE1BA7}" srcOrd="6" destOrd="0" parTransId="{FCE245D8-3D06-40D5-9AF7-3BA626F24D3C}" sibTransId="{5AE05B92-607B-4CBC-A059-F97F525EBEDD}"/>
    <dgm:cxn modelId="{4F57F762-64B0-4649-B242-0769BED41B3D}" srcId="{C79250F1-3A48-4339-A799-7216F80F8678}" destId="{FF04345C-7486-477F-8546-3DE9D1381F22}" srcOrd="2" destOrd="0" parTransId="{6239490B-C60C-4461-9F3F-6E5FEBC855CC}" sibTransId="{5507F343-DA9E-4B50-8D5F-A196F2691066}"/>
    <dgm:cxn modelId="{36B82957-2797-43D3-833A-8D12595862D9}" type="presOf" srcId="{7BB125E5-005A-403E-B581-5B9C6B630FE9}" destId="{62F5CC5A-70A8-4B35-9FD8-F0B21FB3FCA1}" srcOrd="0" destOrd="0" presId="urn:microsoft.com/office/officeart/2008/layout/LinedList"/>
    <dgm:cxn modelId="{B4CFAB85-C74B-4CF6-AC07-7AF8BDDB18E0}" type="presOf" srcId="{B68B34A6-D403-47B8-939C-9E4C480D77BD}" destId="{41E455D9-2CF9-4658-BE90-5577D1E507C2}" srcOrd="0" destOrd="0" presId="urn:microsoft.com/office/officeart/2008/layout/LinedList"/>
    <dgm:cxn modelId="{D0CC37B9-3961-4B87-9574-ADABBAD7AF03}" type="presOf" srcId="{99F70553-4C5D-4A81-B2B1-12D4A272F7CF}" destId="{13A0D247-646A-4517-9E23-4AF9601B0BA5}" srcOrd="0" destOrd="0" presId="urn:microsoft.com/office/officeart/2008/layout/LinedList"/>
    <dgm:cxn modelId="{DE50A9C4-56A6-49E3-9909-47F938858C2E}" type="presOf" srcId="{3FB8C139-E6AA-4A14-81EF-C24EF3C20EFB}" destId="{2E94E58C-C11E-4243-AFF9-9C0E2E4C706D}" srcOrd="0" destOrd="0" presId="urn:microsoft.com/office/officeart/2008/layout/LinedList"/>
    <dgm:cxn modelId="{021928CF-FC1A-4025-9724-DC5B0EF2F96F}" type="presOf" srcId="{C79250F1-3A48-4339-A799-7216F80F8678}" destId="{C0E6A8CE-4848-42F5-868E-8ABEF35A2F61}" srcOrd="0" destOrd="0" presId="urn:microsoft.com/office/officeart/2008/layout/LinedList"/>
    <dgm:cxn modelId="{5C9F69D0-2728-4B38-98DB-AB96777439E8}" type="presOf" srcId="{173A4FA7-047B-4F90-AEB1-4A786BBE1BA7}" destId="{76AD9E0A-76C7-4995-8061-A0F2BF4C3378}" srcOrd="0" destOrd="0" presId="urn:microsoft.com/office/officeart/2008/layout/LinedList"/>
    <dgm:cxn modelId="{32EE4CE0-FB6E-42DF-B1B6-3FA48049C0FD}" srcId="{C79250F1-3A48-4339-A799-7216F80F8678}" destId="{0B3E7616-FA3A-4159-8982-578AA3C333A1}" srcOrd="8" destOrd="0" parTransId="{11147B8D-4DDC-44EB-A80A-C24CDB41ABE4}" sibTransId="{DF63AE8E-AD45-4533-A287-E7223B6C1455}"/>
    <dgm:cxn modelId="{ED8442E9-1F78-4E26-86D0-0FE704D7A768}" type="presOf" srcId="{FF04345C-7486-477F-8546-3DE9D1381F22}" destId="{FB6C5CFF-8012-476F-9F08-D86599324E9F}" srcOrd="0" destOrd="0" presId="urn:microsoft.com/office/officeart/2008/layout/LinedList"/>
    <dgm:cxn modelId="{95CAB9EB-72D3-493D-9654-DAAC9E59C84D}" type="presOf" srcId="{1362B8E9-854D-4B98-8C08-D8BC81814980}" destId="{6B1CD97C-4701-48A1-88B9-01D2228503B1}" srcOrd="0" destOrd="0" presId="urn:microsoft.com/office/officeart/2008/layout/LinedList"/>
    <dgm:cxn modelId="{695263EE-E724-48A0-BB00-E05C52B8C8EB}" srcId="{C79250F1-3A48-4339-A799-7216F80F8678}" destId="{99F70553-4C5D-4A81-B2B1-12D4A272F7CF}" srcOrd="3" destOrd="0" parTransId="{08BA61F1-72FD-4D3A-B040-21E2F2D01D2A}" sibTransId="{030F4739-DA8F-46AF-9B30-BF4DD36D2764}"/>
    <dgm:cxn modelId="{0D7F26F1-3C7E-424F-8813-7411142D3ADF}" srcId="{C79250F1-3A48-4339-A799-7216F80F8678}" destId="{3FB8C139-E6AA-4A14-81EF-C24EF3C20EFB}" srcOrd="4" destOrd="0" parTransId="{7A3D3D14-E088-4056-A2DB-2DE8F8B14824}" sibTransId="{7177DB99-00C8-4770-B395-C06C54A8D9FB}"/>
    <dgm:cxn modelId="{92D47AF4-971F-4616-B07D-490B38A62926}" srcId="{C79250F1-3A48-4339-A799-7216F80F8678}" destId="{1362B8E9-854D-4B98-8C08-D8BC81814980}" srcOrd="5" destOrd="0" parTransId="{4EC250F5-5AC3-4F44-92B6-011ED27AEA0A}" sibTransId="{CBB5C477-F951-4DB1-8DCC-D5B8BBE21571}"/>
    <dgm:cxn modelId="{4955D5F4-6CD2-4590-AA05-BCFE66C8F449}" srcId="{C79250F1-3A48-4339-A799-7216F80F8678}" destId="{5DBCB2DF-548A-4F53-B7B3-1AC5C5CBF783}" srcOrd="7" destOrd="0" parTransId="{342DDA33-E5FC-417A-877C-F12167658675}" sibTransId="{A4CB2CB9-1D9F-4AB1-BC4E-FABD9DFF1B86}"/>
    <dgm:cxn modelId="{4FF5F8FB-E8E0-4849-A1C3-C107838CFE37}" type="presOf" srcId="{0B3E7616-FA3A-4159-8982-578AA3C333A1}" destId="{B47F5B95-D523-43DB-AAEE-D1DCCC21CA73}" srcOrd="0" destOrd="0" presId="urn:microsoft.com/office/officeart/2008/layout/LinedList"/>
    <dgm:cxn modelId="{588FF166-EE66-421D-AACA-FBDD31F44FC6}" type="presParOf" srcId="{C0E6A8CE-4848-42F5-868E-8ABEF35A2F61}" destId="{01346A17-11A5-4C84-A9FE-11A269EF5C98}" srcOrd="0" destOrd="0" presId="urn:microsoft.com/office/officeart/2008/layout/LinedList"/>
    <dgm:cxn modelId="{41547063-838B-41FB-9DBC-B1633FD300BF}" type="presParOf" srcId="{C0E6A8CE-4848-42F5-868E-8ABEF35A2F61}" destId="{2ECB8B83-2A5F-4B73-B193-99428B2C322E}" srcOrd="1" destOrd="0" presId="urn:microsoft.com/office/officeart/2008/layout/LinedList"/>
    <dgm:cxn modelId="{F002F3E3-2B3E-43CD-BDF4-6A67500992E3}" type="presParOf" srcId="{2ECB8B83-2A5F-4B73-B193-99428B2C322E}" destId="{62F5CC5A-70A8-4B35-9FD8-F0B21FB3FCA1}" srcOrd="0" destOrd="0" presId="urn:microsoft.com/office/officeart/2008/layout/LinedList"/>
    <dgm:cxn modelId="{BCD9B2D9-B6C8-4EF2-AB05-3DDA6CDBA4BE}" type="presParOf" srcId="{2ECB8B83-2A5F-4B73-B193-99428B2C322E}" destId="{81F322BC-1F70-4027-B053-00D2F22133BC}" srcOrd="1" destOrd="0" presId="urn:microsoft.com/office/officeart/2008/layout/LinedList"/>
    <dgm:cxn modelId="{FC06BB91-AD71-49BB-A165-C8238A41EA49}" type="presParOf" srcId="{C0E6A8CE-4848-42F5-868E-8ABEF35A2F61}" destId="{CAEC320A-113D-4E2D-9ADF-7F72355F5365}" srcOrd="2" destOrd="0" presId="urn:microsoft.com/office/officeart/2008/layout/LinedList"/>
    <dgm:cxn modelId="{5222CB2C-1A04-4634-840E-5450A9A7CA55}" type="presParOf" srcId="{C0E6A8CE-4848-42F5-868E-8ABEF35A2F61}" destId="{4A7F5CE9-A9C8-41C1-A0D1-662C83EFCA48}" srcOrd="3" destOrd="0" presId="urn:microsoft.com/office/officeart/2008/layout/LinedList"/>
    <dgm:cxn modelId="{56D3A8CE-B658-4FFA-8D08-DF9B7CF5336A}" type="presParOf" srcId="{4A7F5CE9-A9C8-41C1-A0D1-662C83EFCA48}" destId="{41E455D9-2CF9-4658-BE90-5577D1E507C2}" srcOrd="0" destOrd="0" presId="urn:microsoft.com/office/officeart/2008/layout/LinedList"/>
    <dgm:cxn modelId="{4D089399-58C0-4CC8-A956-1EDA81BD4D8C}" type="presParOf" srcId="{4A7F5CE9-A9C8-41C1-A0D1-662C83EFCA48}" destId="{3B620163-A97D-4AF9-B59E-ECE2BD23C167}" srcOrd="1" destOrd="0" presId="urn:microsoft.com/office/officeart/2008/layout/LinedList"/>
    <dgm:cxn modelId="{03B7C5DA-811B-4FF8-8165-CFD6171D66C0}" type="presParOf" srcId="{C0E6A8CE-4848-42F5-868E-8ABEF35A2F61}" destId="{3D6CBED4-E480-4282-9061-9F3D6D0D1293}" srcOrd="4" destOrd="0" presId="urn:microsoft.com/office/officeart/2008/layout/LinedList"/>
    <dgm:cxn modelId="{49C3BE8D-D8F5-4716-A5AA-2C3AAF98CAF4}" type="presParOf" srcId="{C0E6A8CE-4848-42F5-868E-8ABEF35A2F61}" destId="{ADDD5855-C5CC-422F-9D4F-D9B3EEEC609B}" srcOrd="5" destOrd="0" presId="urn:microsoft.com/office/officeart/2008/layout/LinedList"/>
    <dgm:cxn modelId="{A977D2E7-CBBA-4CA5-9B69-FCC5A54C8505}" type="presParOf" srcId="{ADDD5855-C5CC-422F-9D4F-D9B3EEEC609B}" destId="{FB6C5CFF-8012-476F-9F08-D86599324E9F}" srcOrd="0" destOrd="0" presId="urn:microsoft.com/office/officeart/2008/layout/LinedList"/>
    <dgm:cxn modelId="{16B0408D-47E9-450B-BC38-0D84974E4C31}" type="presParOf" srcId="{ADDD5855-C5CC-422F-9D4F-D9B3EEEC609B}" destId="{2051D356-4B8E-4B4F-B08F-A2F801B8C787}" srcOrd="1" destOrd="0" presId="urn:microsoft.com/office/officeart/2008/layout/LinedList"/>
    <dgm:cxn modelId="{B4776F11-977F-49EE-8EAF-E8848AD525BE}" type="presParOf" srcId="{C0E6A8CE-4848-42F5-868E-8ABEF35A2F61}" destId="{93DEE650-DCFA-4D54-B960-C14ED7ACF18F}" srcOrd="6" destOrd="0" presId="urn:microsoft.com/office/officeart/2008/layout/LinedList"/>
    <dgm:cxn modelId="{77DD4E85-0420-44B6-A07C-E912ED7C7210}" type="presParOf" srcId="{C0E6A8CE-4848-42F5-868E-8ABEF35A2F61}" destId="{030DD3E4-24C5-43BC-8A0F-8F957EFDF0DA}" srcOrd="7" destOrd="0" presId="urn:microsoft.com/office/officeart/2008/layout/LinedList"/>
    <dgm:cxn modelId="{E40E49D1-6A52-4122-B824-0DCF6F28CBEA}" type="presParOf" srcId="{030DD3E4-24C5-43BC-8A0F-8F957EFDF0DA}" destId="{13A0D247-646A-4517-9E23-4AF9601B0BA5}" srcOrd="0" destOrd="0" presId="urn:microsoft.com/office/officeart/2008/layout/LinedList"/>
    <dgm:cxn modelId="{281CB536-A862-4041-A565-108996251EDE}" type="presParOf" srcId="{030DD3E4-24C5-43BC-8A0F-8F957EFDF0DA}" destId="{EDA9479C-3DF7-482D-B841-BD1B337034DF}" srcOrd="1" destOrd="0" presId="urn:microsoft.com/office/officeart/2008/layout/LinedList"/>
    <dgm:cxn modelId="{C6E15CD9-EB94-488C-8D53-39FFCF232976}" type="presParOf" srcId="{C0E6A8CE-4848-42F5-868E-8ABEF35A2F61}" destId="{62D65C83-7D0C-4C6D-B12B-3B104F0D2FDC}" srcOrd="8" destOrd="0" presId="urn:microsoft.com/office/officeart/2008/layout/LinedList"/>
    <dgm:cxn modelId="{3AF36302-C5FA-45F5-9BA7-B053E60391FA}" type="presParOf" srcId="{C0E6A8CE-4848-42F5-868E-8ABEF35A2F61}" destId="{E00B4D33-C483-4A3E-A377-52DB22B7CFC0}" srcOrd="9" destOrd="0" presId="urn:microsoft.com/office/officeart/2008/layout/LinedList"/>
    <dgm:cxn modelId="{1D95F10C-3CFE-4586-800B-608E0C313B9B}" type="presParOf" srcId="{E00B4D33-C483-4A3E-A377-52DB22B7CFC0}" destId="{2E94E58C-C11E-4243-AFF9-9C0E2E4C706D}" srcOrd="0" destOrd="0" presId="urn:microsoft.com/office/officeart/2008/layout/LinedList"/>
    <dgm:cxn modelId="{E4B0428C-7097-40C6-BB63-FB8FC85D7484}" type="presParOf" srcId="{E00B4D33-C483-4A3E-A377-52DB22B7CFC0}" destId="{03F98600-1DD4-4CFC-9A22-F38B47F0483C}" srcOrd="1" destOrd="0" presId="urn:microsoft.com/office/officeart/2008/layout/LinedList"/>
    <dgm:cxn modelId="{C0F811F8-3173-4909-A070-8A3A5A72F3AB}" type="presParOf" srcId="{C0E6A8CE-4848-42F5-868E-8ABEF35A2F61}" destId="{BA3D9432-2318-4C82-A51D-D85F831C5F9B}" srcOrd="10" destOrd="0" presId="urn:microsoft.com/office/officeart/2008/layout/LinedList"/>
    <dgm:cxn modelId="{8EE43470-484D-452F-A511-49168540A91B}" type="presParOf" srcId="{C0E6A8CE-4848-42F5-868E-8ABEF35A2F61}" destId="{590D792F-B13C-42FC-8A22-C1235291C709}" srcOrd="11" destOrd="0" presId="urn:microsoft.com/office/officeart/2008/layout/LinedList"/>
    <dgm:cxn modelId="{FD8A4B4A-3707-4FD2-8991-68B97D7E1EEC}" type="presParOf" srcId="{590D792F-B13C-42FC-8A22-C1235291C709}" destId="{6B1CD97C-4701-48A1-88B9-01D2228503B1}" srcOrd="0" destOrd="0" presId="urn:microsoft.com/office/officeart/2008/layout/LinedList"/>
    <dgm:cxn modelId="{20AF656A-F9E1-425C-A4FD-56EC5DE81E9E}" type="presParOf" srcId="{590D792F-B13C-42FC-8A22-C1235291C709}" destId="{B2262092-4E2E-4895-9EA1-A7BF54AAAE00}" srcOrd="1" destOrd="0" presId="urn:microsoft.com/office/officeart/2008/layout/LinedList"/>
    <dgm:cxn modelId="{C5706923-6E4F-463D-9AF1-FE054BA3BF55}" type="presParOf" srcId="{C0E6A8CE-4848-42F5-868E-8ABEF35A2F61}" destId="{5E4E16CB-0374-4DC0-A89B-46F6BA5C65DF}" srcOrd="12" destOrd="0" presId="urn:microsoft.com/office/officeart/2008/layout/LinedList"/>
    <dgm:cxn modelId="{596B85CC-B845-4742-A0E9-4231B54A5576}" type="presParOf" srcId="{C0E6A8CE-4848-42F5-868E-8ABEF35A2F61}" destId="{6BC7E26B-339A-49A0-8D92-EFB7923606DC}" srcOrd="13" destOrd="0" presId="urn:microsoft.com/office/officeart/2008/layout/LinedList"/>
    <dgm:cxn modelId="{020744EB-9BFB-4B6D-ACCD-88D187364EB5}" type="presParOf" srcId="{6BC7E26B-339A-49A0-8D92-EFB7923606DC}" destId="{76AD9E0A-76C7-4995-8061-A0F2BF4C3378}" srcOrd="0" destOrd="0" presId="urn:microsoft.com/office/officeart/2008/layout/LinedList"/>
    <dgm:cxn modelId="{12E77CC5-3811-4FE1-8138-B4FDBC690AD5}" type="presParOf" srcId="{6BC7E26B-339A-49A0-8D92-EFB7923606DC}" destId="{53550F66-DF7A-4996-92D2-7E95C23230F6}" srcOrd="1" destOrd="0" presId="urn:microsoft.com/office/officeart/2008/layout/LinedList"/>
    <dgm:cxn modelId="{5213AB58-AE9D-4FEB-80E8-655EC465BE38}" type="presParOf" srcId="{C0E6A8CE-4848-42F5-868E-8ABEF35A2F61}" destId="{3D70D960-F1E3-45D5-8615-C672ACBB7655}" srcOrd="14" destOrd="0" presId="urn:microsoft.com/office/officeart/2008/layout/LinedList"/>
    <dgm:cxn modelId="{CE5B751A-D4B8-41EB-9DDA-12D6A51A2756}" type="presParOf" srcId="{C0E6A8CE-4848-42F5-868E-8ABEF35A2F61}" destId="{6763F059-B6DE-4618-82CC-1A1E9FD89683}" srcOrd="15" destOrd="0" presId="urn:microsoft.com/office/officeart/2008/layout/LinedList"/>
    <dgm:cxn modelId="{ABCCD7D7-6F6D-492F-98EB-49EC1F38A500}" type="presParOf" srcId="{6763F059-B6DE-4618-82CC-1A1E9FD89683}" destId="{C67E389F-C64B-40B5-AA44-439147E839F6}" srcOrd="0" destOrd="0" presId="urn:microsoft.com/office/officeart/2008/layout/LinedList"/>
    <dgm:cxn modelId="{BF271BC2-20C0-4568-80BF-338497EA38FD}" type="presParOf" srcId="{6763F059-B6DE-4618-82CC-1A1E9FD89683}" destId="{3AD21601-4325-441E-B1D4-B06AEE7005CD}" srcOrd="1" destOrd="0" presId="urn:microsoft.com/office/officeart/2008/layout/LinedList"/>
    <dgm:cxn modelId="{4374B433-5999-4A87-A999-DDA79FAF8EE9}" type="presParOf" srcId="{C0E6A8CE-4848-42F5-868E-8ABEF35A2F61}" destId="{8A9D6263-E083-4B25-94BE-C941BA168F40}" srcOrd="16" destOrd="0" presId="urn:microsoft.com/office/officeart/2008/layout/LinedList"/>
    <dgm:cxn modelId="{F3CB6C6C-2115-4322-ACA9-CCDE6E706AC1}" type="presParOf" srcId="{C0E6A8CE-4848-42F5-868E-8ABEF35A2F61}" destId="{AF11B065-F432-4479-A642-8473D7F20E69}" srcOrd="17" destOrd="0" presId="urn:microsoft.com/office/officeart/2008/layout/LinedList"/>
    <dgm:cxn modelId="{50452583-AFD4-48E5-81EF-AF83BA13C17F}" type="presParOf" srcId="{AF11B065-F432-4479-A642-8473D7F20E69}" destId="{B47F5B95-D523-43DB-AAEE-D1DCCC21CA73}" srcOrd="0" destOrd="0" presId="urn:microsoft.com/office/officeart/2008/layout/LinedList"/>
    <dgm:cxn modelId="{54764EEB-F3F8-4113-8013-3ABD64505D84}" type="presParOf" srcId="{AF11B065-F432-4479-A642-8473D7F20E69}" destId="{DB4088A5-30CF-44AF-9BC6-7043C2C12DA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55464F-46DC-4C60-A557-9F7DA467A89A}"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759E6E-F318-4F4E-91EE-279C89269F96}">
      <dgm:prSet/>
      <dgm:spPr/>
      <dgm:t>
        <a:bodyPr/>
        <a:lstStyle/>
        <a:p>
          <a:pPr>
            <a:lnSpc>
              <a:spcPct val="100000"/>
            </a:lnSpc>
          </a:pPr>
          <a:r>
            <a:rPr lang="en-US" b="1"/>
            <a:t>For Microsoft (MSFT)</a:t>
          </a:r>
          <a:r>
            <a:rPr lang="en-US"/>
            <a:t>, the adjusted closing price (Adj Close) has a mean of approximately $190.83 with a standard error of about $2.10. The data is relatively symmetric, with a median close to the mean and a skewness close to zero. The range of the data is substantial, spanning nearly $259.87, from a minimum of around $80.06 to a maximum of approximately $339.92. The distribution has a slightly negative kurtosis, indicating that it is less peaked than a normal distribution.</a:t>
          </a:r>
        </a:p>
      </dgm:t>
    </dgm:pt>
    <dgm:pt modelId="{2EFB16C0-3C52-4E3F-9233-E9CB9FBB5A9A}" type="parTrans" cxnId="{BC976CC4-984E-4829-BA97-44823646A7B8}">
      <dgm:prSet/>
      <dgm:spPr/>
      <dgm:t>
        <a:bodyPr/>
        <a:lstStyle/>
        <a:p>
          <a:endParaRPr lang="en-US"/>
        </a:p>
      </dgm:t>
    </dgm:pt>
    <dgm:pt modelId="{32622818-043F-4D0E-A58B-E9445CF1291F}" type="sibTrans" cxnId="{BC976CC4-984E-4829-BA97-44823646A7B8}">
      <dgm:prSet/>
      <dgm:spPr/>
      <dgm:t>
        <a:bodyPr/>
        <a:lstStyle/>
        <a:p>
          <a:pPr>
            <a:lnSpc>
              <a:spcPct val="100000"/>
            </a:lnSpc>
          </a:pPr>
          <a:endParaRPr lang="en-US"/>
        </a:p>
      </dgm:t>
    </dgm:pt>
    <dgm:pt modelId="{8A0D35F0-5AE0-49D4-B434-EF25DDD368DE}">
      <dgm:prSet/>
      <dgm:spPr/>
      <dgm:t>
        <a:bodyPr/>
        <a:lstStyle/>
        <a:p>
          <a:pPr>
            <a:lnSpc>
              <a:spcPct val="100000"/>
            </a:lnSpc>
          </a:pPr>
          <a:r>
            <a:rPr lang="en-US" b="1"/>
            <a:t>For Tesla (TESLA)</a:t>
          </a:r>
          <a:r>
            <a:rPr lang="en-US"/>
            <a:t>, the adjusted closing price (Adj Close) exhibits greater variability compared to Microsoft, with a larger mean of around $131.79 and a wider range of approximately $398.04. The standard deviation and sample variance are also higher, indicating higher volatility in Tesla's stock prices. The distribution is moderately skewed to the right, with a positive skewness of about 0.47. The kurtosis is slightly negative, similar to Microsoft.</a:t>
          </a:r>
        </a:p>
      </dgm:t>
    </dgm:pt>
    <dgm:pt modelId="{29E23C00-9FE9-4748-A02E-DA196C6592B3}" type="parTrans" cxnId="{A3FEBC76-BB79-4BD4-BE9F-CCB4C9B32E3F}">
      <dgm:prSet/>
      <dgm:spPr/>
      <dgm:t>
        <a:bodyPr/>
        <a:lstStyle/>
        <a:p>
          <a:endParaRPr lang="en-US"/>
        </a:p>
      </dgm:t>
    </dgm:pt>
    <dgm:pt modelId="{3E6A7D9F-33BC-40F7-B382-BA2FC01452C3}" type="sibTrans" cxnId="{A3FEBC76-BB79-4BD4-BE9F-CCB4C9B32E3F}">
      <dgm:prSet/>
      <dgm:spPr/>
      <dgm:t>
        <a:bodyPr/>
        <a:lstStyle/>
        <a:p>
          <a:pPr>
            <a:lnSpc>
              <a:spcPct val="100000"/>
            </a:lnSpc>
          </a:pPr>
          <a:endParaRPr lang="en-US"/>
        </a:p>
      </dgm:t>
    </dgm:pt>
    <dgm:pt modelId="{60192BBE-C09F-4173-A677-86234D0425E4}">
      <dgm:prSet/>
      <dgm:spPr/>
      <dgm:t>
        <a:bodyPr/>
        <a:lstStyle/>
        <a:p>
          <a:pPr>
            <a:lnSpc>
              <a:spcPct val="100000"/>
            </a:lnSpc>
          </a:pPr>
          <a:r>
            <a:rPr lang="en-US" b="1"/>
            <a:t>Apple's (APPLE)</a:t>
          </a:r>
          <a:r>
            <a:rPr lang="en-US"/>
            <a:t> adjusted closing price (Adj Close) falls between Microsoft and Tesla in terms of both mean and variability. The mean is around $97.39, with a range of approximately $146.65. The distribution is approximately symmetric, with a skewness close to zero, and slightly less peaked than a normal distribution based on the negative kurtosis.</a:t>
          </a:r>
        </a:p>
      </dgm:t>
    </dgm:pt>
    <dgm:pt modelId="{BC6CC1EC-5AAA-4EB8-A11E-5BF35B7DB0E1}" type="parTrans" cxnId="{D0B66AC8-1E28-4F99-A02C-466B917B757A}">
      <dgm:prSet/>
      <dgm:spPr/>
      <dgm:t>
        <a:bodyPr/>
        <a:lstStyle/>
        <a:p>
          <a:endParaRPr lang="en-US"/>
        </a:p>
      </dgm:t>
    </dgm:pt>
    <dgm:pt modelId="{D03B854C-F541-4438-AF26-C7B97D7E41A1}" type="sibTrans" cxnId="{D0B66AC8-1E28-4F99-A02C-466B917B757A}">
      <dgm:prSet/>
      <dgm:spPr/>
      <dgm:t>
        <a:bodyPr/>
        <a:lstStyle/>
        <a:p>
          <a:pPr>
            <a:lnSpc>
              <a:spcPct val="100000"/>
            </a:lnSpc>
          </a:pPr>
          <a:endParaRPr lang="en-US"/>
        </a:p>
      </dgm:t>
    </dgm:pt>
    <dgm:pt modelId="{6361987D-0DF1-41C0-8609-3EE31C53E957}">
      <dgm:prSet/>
      <dgm:spPr/>
      <dgm:t>
        <a:bodyPr/>
        <a:lstStyle/>
        <a:p>
          <a:pPr>
            <a:lnSpc>
              <a:spcPct val="100000"/>
            </a:lnSpc>
          </a:pPr>
          <a:r>
            <a:rPr lang="en-US" b="1"/>
            <a:t>The S&amp;P 500</a:t>
          </a:r>
          <a:r>
            <a:rPr lang="en-US"/>
            <a:t> index (SP 500) has the highest mean among the four datasets, with a value of about 3457.23. The data also has the largest range, spanning approximately 2559.16 points. Similar to the individual stocks, the distribution is approximately symmetric with a skewness close to zero, indicating a relatively balanced market performance. The kurtosis is slightly negative, suggesting a distribution that is slightly less peaked than a normal distribution.</a:t>
          </a:r>
        </a:p>
      </dgm:t>
    </dgm:pt>
    <dgm:pt modelId="{D0B2FD90-2731-41D9-A8C4-9D95D7C3DBC9}" type="parTrans" cxnId="{94E5CE12-2777-419D-BCD5-45516AE087B4}">
      <dgm:prSet/>
      <dgm:spPr/>
      <dgm:t>
        <a:bodyPr/>
        <a:lstStyle/>
        <a:p>
          <a:endParaRPr lang="en-US"/>
        </a:p>
      </dgm:t>
    </dgm:pt>
    <dgm:pt modelId="{C3147272-A7BD-4582-9CEA-FE3BB0D0ED7E}" type="sibTrans" cxnId="{94E5CE12-2777-419D-BCD5-45516AE087B4}">
      <dgm:prSet/>
      <dgm:spPr/>
      <dgm:t>
        <a:bodyPr/>
        <a:lstStyle/>
        <a:p>
          <a:endParaRPr lang="en-US"/>
        </a:p>
      </dgm:t>
    </dgm:pt>
    <dgm:pt modelId="{BACF61AB-F0B1-4726-B5E6-5B8765168CD4}" type="pres">
      <dgm:prSet presAssocID="{1A55464F-46DC-4C60-A557-9F7DA467A89A}" presName="root" presStyleCnt="0">
        <dgm:presLayoutVars>
          <dgm:dir/>
          <dgm:resizeHandles val="exact"/>
        </dgm:presLayoutVars>
      </dgm:prSet>
      <dgm:spPr/>
    </dgm:pt>
    <dgm:pt modelId="{B098A781-7EDA-4718-BCA7-CC0A790E1EFE}" type="pres">
      <dgm:prSet presAssocID="{1A55464F-46DC-4C60-A557-9F7DA467A89A}" presName="container" presStyleCnt="0">
        <dgm:presLayoutVars>
          <dgm:dir/>
          <dgm:resizeHandles val="exact"/>
        </dgm:presLayoutVars>
      </dgm:prSet>
      <dgm:spPr/>
    </dgm:pt>
    <dgm:pt modelId="{1EC11C77-D4F9-4AAE-97B3-B32980B2CB07}" type="pres">
      <dgm:prSet presAssocID="{28759E6E-F318-4F4E-91EE-279C89269F96}" presName="compNode" presStyleCnt="0"/>
      <dgm:spPr/>
    </dgm:pt>
    <dgm:pt modelId="{1FC98D3C-387C-4A20-8515-A8420962C92A}" type="pres">
      <dgm:prSet presAssocID="{28759E6E-F318-4F4E-91EE-279C89269F96}" presName="iconBgRect" presStyleLbl="bgShp" presStyleIdx="0" presStyleCnt="4"/>
      <dgm:spPr/>
    </dgm:pt>
    <dgm:pt modelId="{89B40000-73FB-4680-8195-CB80B3E19D28}" type="pres">
      <dgm:prSet presAssocID="{28759E6E-F318-4F4E-91EE-279C89269F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Yuan"/>
        </a:ext>
      </dgm:extLst>
    </dgm:pt>
    <dgm:pt modelId="{464F39D9-5575-4416-9C5D-9E18AD7EA8E2}" type="pres">
      <dgm:prSet presAssocID="{28759E6E-F318-4F4E-91EE-279C89269F96}" presName="spaceRect" presStyleCnt="0"/>
      <dgm:spPr/>
    </dgm:pt>
    <dgm:pt modelId="{6148F7C1-253A-4D0D-B166-C4A3250B821F}" type="pres">
      <dgm:prSet presAssocID="{28759E6E-F318-4F4E-91EE-279C89269F96}" presName="textRect" presStyleLbl="revTx" presStyleIdx="0" presStyleCnt="4">
        <dgm:presLayoutVars>
          <dgm:chMax val="1"/>
          <dgm:chPref val="1"/>
        </dgm:presLayoutVars>
      </dgm:prSet>
      <dgm:spPr/>
    </dgm:pt>
    <dgm:pt modelId="{21A464E3-3170-43F9-B6AE-969368A357BB}" type="pres">
      <dgm:prSet presAssocID="{32622818-043F-4D0E-A58B-E9445CF1291F}" presName="sibTrans" presStyleLbl="sibTrans2D1" presStyleIdx="0" presStyleCnt="0"/>
      <dgm:spPr/>
    </dgm:pt>
    <dgm:pt modelId="{8F408EC7-0B5A-427F-B621-65D37329AA32}" type="pres">
      <dgm:prSet presAssocID="{8A0D35F0-5AE0-49D4-B434-EF25DDD368DE}" presName="compNode" presStyleCnt="0"/>
      <dgm:spPr/>
    </dgm:pt>
    <dgm:pt modelId="{BA7F7E29-42AA-454D-9016-E9FFFC7503F2}" type="pres">
      <dgm:prSet presAssocID="{8A0D35F0-5AE0-49D4-B434-EF25DDD368DE}" presName="iconBgRect" presStyleLbl="bgShp" presStyleIdx="1" presStyleCnt="4"/>
      <dgm:spPr/>
    </dgm:pt>
    <dgm:pt modelId="{76E95E7A-375D-43C5-9054-57804EAD6E51}" type="pres">
      <dgm:prSet presAssocID="{8A0D35F0-5AE0-49D4-B434-EF25DDD368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lectric Car"/>
        </a:ext>
      </dgm:extLst>
    </dgm:pt>
    <dgm:pt modelId="{4CF8A6B8-0090-4BE9-A732-1E1BEA84773C}" type="pres">
      <dgm:prSet presAssocID="{8A0D35F0-5AE0-49D4-B434-EF25DDD368DE}" presName="spaceRect" presStyleCnt="0"/>
      <dgm:spPr/>
    </dgm:pt>
    <dgm:pt modelId="{7C115CBF-76EE-4449-80C3-E1C08403CE36}" type="pres">
      <dgm:prSet presAssocID="{8A0D35F0-5AE0-49D4-B434-EF25DDD368DE}" presName="textRect" presStyleLbl="revTx" presStyleIdx="1" presStyleCnt="4">
        <dgm:presLayoutVars>
          <dgm:chMax val="1"/>
          <dgm:chPref val="1"/>
        </dgm:presLayoutVars>
      </dgm:prSet>
      <dgm:spPr/>
    </dgm:pt>
    <dgm:pt modelId="{410BAA41-625E-4077-B753-7DF73B1F74D0}" type="pres">
      <dgm:prSet presAssocID="{3E6A7D9F-33BC-40F7-B382-BA2FC01452C3}" presName="sibTrans" presStyleLbl="sibTrans2D1" presStyleIdx="0" presStyleCnt="0"/>
      <dgm:spPr/>
    </dgm:pt>
    <dgm:pt modelId="{8B86F8B1-EF81-4B1D-9C7A-9836F087C12A}" type="pres">
      <dgm:prSet presAssocID="{60192BBE-C09F-4173-A677-86234D0425E4}" presName="compNode" presStyleCnt="0"/>
      <dgm:spPr/>
    </dgm:pt>
    <dgm:pt modelId="{8E4A52F3-1C73-4376-A912-625DFE1D3902}" type="pres">
      <dgm:prSet presAssocID="{60192BBE-C09F-4173-A677-86234D0425E4}" presName="iconBgRect" presStyleLbl="bgShp" presStyleIdx="2" presStyleCnt="4"/>
      <dgm:spPr/>
    </dgm:pt>
    <dgm:pt modelId="{D5CE101A-AF83-402E-9D8A-D230CE5D3FD9}" type="pres">
      <dgm:prSet presAssocID="{60192BBE-C09F-4173-A677-86234D0425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pple"/>
        </a:ext>
      </dgm:extLst>
    </dgm:pt>
    <dgm:pt modelId="{975AC797-7565-48AC-AD4E-6FF0AF777E51}" type="pres">
      <dgm:prSet presAssocID="{60192BBE-C09F-4173-A677-86234D0425E4}" presName="spaceRect" presStyleCnt="0"/>
      <dgm:spPr/>
    </dgm:pt>
    <dgm:pt modelId="{6ED4C16D-AF36-41A5-9856-A18B830FABFC}" type="pres">
      <dgm:prSet presAssocID="{60192BBE-C09F-4173-A677-86234D0425E4}" presName="textRect" presStyleLbl="revTx" presStyleIdx="2" presStyleCnt="4">
        <dgm:presLayoutVars>
          <dgm:chMax val="1"/>
          <dgm:chPref val="1"/>
        </dgm:presLayoutVars>
      </dgm:prSet>
      <dgm:spPr/>
    </dgm:pt>
    <dgm:pt modelId="{6A1E475C-FFDC-426F-BD2F-4DC3A07D283C}" type="pres">
      <dgm:prSet presAssocID="{D03B854C-F541-4438-AF26-C7B97D7E41A1}" presName="sibTrans" presStyleLbl="sibTrans2D1" presStyleIdx="0" presStyleCnt="0"/>
      <dgm:spPr/>
    </dgm:pt>
    <dgm:pt modelId="{54A0324F-199D-4398-B73E-D242B20E22F3}" type="pres">
      <dgm:prSet presAssocID="{6361987D-0DF1-41C0-8609-3EE31C53E957}" presName="compNode" presStyleCnt="0"/>
      <dgm:spPr/>
    </dgm:pt>
    <dgm:pt modelId="{CEEA68E5-792C-443D-A050-AF63C2F8AD71}" type="pres">
      <dgm:prSet presAssocID="{6361987D-0DF1-41C0-8609-3EE31C53E957}" presName="iconBgRect" presStyleLbl="bgShp" presStyleIdx="3" presStyleCnt="4"/>
      <dgm:spPr/>
    </dgm:pt>
    <dgm:pt modelId="{03F429B6-A3AA-4215-B0FA-EE2B76AEFCF0}" type="pres">
      <dgm:prSet presAssocID="{6361987D-0DF1-41C0-8609-3EE31C53E9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3B4E9CB9-129E-4918-9B25-651A1780AB06}" type="pres">
      <dgm:prSet presAssocID="{6361987D-0DF1-41C0-8609-3EE31C53E957}" presName="spaceRect" presStyleCnt="0"/>
      <dgm:spPr/>
    </dgm:pt>
    <dgm:pt modelId="{73A81A26-FA22-407F-87D7-FCE181EEBAFE}" type="pres">
      <dgm:prSet presAssocID="{6361987D-0DF1-41C0-8609-3EE31C53E957}" presName="textRect" presStyleLbl="revTx" presStyleIdx="3" presStyleCnt="4">
        <dgm:presLayoutVars>
          <dgm:chMax val="1"/>
          <dgm:chPref val="1"/>
        </dgm:presLayoutVars>
      </dgm:prSet>
      <dgm:spPr/>
    </dgm:pt>
  </dgm:ptLst>
  <dgm:cxnLst>
    <dgm:cxn modelId="{FC399406-1CCF-4588-B6DB-70367C74ABFB}" type="presOf" srcId="{6361987D-0DF1-41C0-8609-3EE31C53E957}" destId="{73A81A26-FA22-407F-87D7-FCE181EEBAFE}" srcOrd="0" destOrd="0" presId="urn:microsoft.com/office/officeart/2018/2/layout/IconCircleList"/>
    <dgm:cxn modelId="{94E5CE12-2777-419D-BCD5-45516AE087B4}" srcId="{1A55464F-46DC-4C60-A557-9F7DA467A89A}" destId="{6361987D-0DF1-41C0-8609-3EE31C53E957}" srcOrd="3" destOrd="0" parTransId="{D0B2FD90-2731-41D9-A8C4-9D95D7C3DBC9}" sibTransId="{C3147272-A7BD-4582-9CEA-FE3BB0D0ED7E}"/>
    <dgm:cxn modelId="{E8F4D22D-E51B-4723-941B-264D2134846F}" type="presOf" srcId="{8A0D35F0-5AE0-49D4-B434-EF25DDD368DE}" destId="{7C115CBF-76EE-4449-80C3-E1C08403CE36}" srcOrd="0" destOrd="0" presId="urn:microsoft.com/office/officeart/2018/2/layout/IconCircleList"/>
    <dgm:cxn modelId="{B459A73A-3015-40BF-AA3C-A35433374DC0}" type="presOf" srcId="{3E6A7D9F-33BC-40F7-B382-BA2FC01452C3}" destId="{410BAA41-625E-4077-B753-7DF73B1F74D0}" srcOrd="0" destOrd="0" presId="urn:microsoft.com/office/officeart/2018/2/layout/IconCircleList"/>
    <dgm:cxn modelId="{AE3E8D46-FFE6-4862-A16D-ECCCD1317E15}" type="presOf" srcId="{32622818-043F-4D0E-A58B-E9445CF1291F}" destId="{21A464E3-3170-43F9-B6AE-969368A357BB}" srcOrd="0" destOrd="0" presId="urn:microsoft.com/office/officeart/2018/2/layout/IconCircleList"/>
    <dgm:cxn modelId="{A3FEBC76-BB79-4BD4-BE9F-CCB4C9B32E3F}" srcId="{1A55464F-46DC-4C60-A557-9F7DA467A89A}" destId="{8A0D35F0-5AE0-49D4-B434-EF25DDD368DE}" srcOrd="1" destOrd="0" parTransId="{29E23C00-9FE9-4748-A02E-DA196C6592B3}" sibTransId="{3E6A7D9F-33BC-40F7-B382-BA2FC01452C3}"/>
    <dgm:cxn modelId="{68823279-D2DA-47C7-8D0B-5F059B1844F8}" type="presOf" srcId="{D03B854C-F541-4438-AF26-C7B97D7E41A1}" destId="{6A1E475C-FFDC-426F-BD2F-4DC3A07D283C}" srcOrd="0" destOrd="0" presId="urn:microsoft.com/office/officeart/2018/2/layout/IconCircleList"/>
    <dgm:cxn modelId="{3C30D17A-42BF-412C-ACEA-FCBD46E66816}" type="presOf" srcId="{60192BBE-C09F-4173-A677-86234D0425E4}" destId="{6ED4C16D-AF36-41A5-9856-A18B830FABFC}" srcOrd="0" destOrd="0" presId="urn:microsoft.com/office/officeart/2018/2/layout/IconCircleList"/>
    <dgm:cxn modelId="{469E2D88-4460-447F-A06A-625604BB8067}" type="presOf" srcId="{28759E6E-F318-4F4E-91EE-279C89269F96}" destId="{6148F7C1-253A-4D0D-B166-C4A3250B821F}" srcOrd="0" destOrd="0" presId="urn:microsoft.com/office/officeart/2018/2/layout/IconCircleList"/>
    <dgm:cxn modelId="{26D13A88-7949-4AF7-B19C-D15C071BFBC4}" type="presOf" srcId="{1A55464F-46DC-4C60-A557-9F7DA467A89A}" destId="{BACF61AB-F0B1-4726-B5E6-5B8765168CD4}" srcOrd="0" destOrd="0" presId="urn:microsoft.com/office/officeart/2018/2/layout/IconCircleList"/>
    <dgm:cxn modelId="{BC976CC4-984E-4829-BA97-44823646A7B8}" srcId="{1A55464F-46DC-4C60-A557-9F7DA467A89A}" destId="{28759E6E-F318-4F4E-91EE-279C89269F96}" srcOrd="0" destOrd="0" parTransId="{2EFB16C0-3C52-4E3F-9233-E9CB9FBB5A9A}" sibTransId="{32622818-043F-4D0E-A58B-E9445CF1291F}"/>
    <dgm:cxn modelId="{D0B66AC8-1E28-4F99-A02C-466B917B757A}" srcId="{1A55464F-46DC-4C60-A557-9F7DA467A89A}" destId="{60192BBE-C09F-4173-A677-86234D0425E4}" srcOrd="2" destOrd="0" parTransId="{BC6CC1EC-5AAA-4EB8-A11E-5BF35B7DB0E1}" sibTransId="{D03B854C-F541-4438-AF26-C7B97D7E41A1}"/>
    <dgm:cxn modelId="{29CCBE28-E4D7-40EB-AFA4-F5970DD41416}" type="presParOf" srcId="{BACF61AB-F0B1-4726-B5E6-5B8765168CD4}" destId="{B098A781-7EDA-4718-BCA7-CC0A790E1EFE}" srcOrd="0" destOrd="0" presId="urn:microsoft.com/office/officeart/2018/2/layout/IconCircleList"/>
    <dgm:cxn modelId="{5A6152D5-F1FE-44ED-86B9-9D14F2916246}" type="presParOf" srcId="{B098A781-7EDA-4718-BCA7-CC0A790E1EFE}" destId="{1EC11C77-D4F9-4AAE-97B3-B32980B2CB07}" srcOrd="0" destOrd="0" presId="urn:microsoft.com/office/officeart/2018/2/layout/IconCircleList"/>
    <dgm:cxn modelId="{1B462081-3008-4011-9DAA-A98B7BCDAF0E}" type="presParOf" srcId="{1EC11C77-D4F9-4AAE-97B3-B32980B2CB07}" destId="{1FC98D3C-387C-4A20-8515-A8420962C92A}" srcOrd="0" destOrd="0" presId="urn:microsoft.com/office/officeart/2018/2/layout/IconCircleList"/>
    <dgm:cxn modelId="{5B79E103-0BFC-4DB8-9D00-6D691AF0D801}" type="presParOf" srcId="{1EC11C77-D4F9-4AAE-97B3-B32980B2CB07}" destId="{89B40000-73FB-4680-8195-CB80B3E19D28}" srcOrd="1" destOrd="0" presId="urn:microsoft.com/office/officeart/2018/2/layout/IconCircleList"/>
    <dgm:cxn modelId="{8A6A3F86-0CAB-4FD0-BA72-3CDEB7F2659F}" type="presParOf" srcId="{1EC11C77-D4F9-4AAE-97B3-B32980B2CB07}" destId="{464F39D9-5575-4416-9C5D-9E18AD7EA8E2}" srcOrd="2" destOrd="0" presId="urn:microsoft.com/office/officeart/2018/2/layout/IconCircleList"/>
    <dgm:cxn modelId="{CB2403A1-8219-499D-BCDC-D11C9F1689D8}" type="presParOf" srcId="{1EC11C77-D4F9-4AAE-97B3-B32980B2CB07}" destId="{6148F7C1-253A-4D0D-B166-C4A3250B821F}" srcOrd="3" destOrd="0" presId="urn:microsoft.com/office/officeart/2018/2/layout/IconCircleList"/>
    <dgm:cxn modelId="{28B9CDFE-5093-4EFE-8C18-E4CF3EC6E816}" type="presParOf" srcId="{B098A781-7EDA-4718-BCA7-CC0A790E1EFE}" destId="{21A464E3-3170-43F9-B6AE-969368A357BB}" srcOrd="1" destOrd="0" presId="urn:microsoft.com/office/officeart/2018/2/layout/IconCircleList"/>
    <dgm:cxn modelId="{5C024832-B498-44A6-8FBD-4DAB165867F1}" type="presParOf" srcId="{B098A781-7EDA-4718-BCA7-CC0A790E1EFE}" destId="{8F408EC7-0B5A-427F-B621-65D37329AA32}" srcOrd="2" destOrd="0" presId="urn:microsoft.com/office/officeart/2018/2/layout/IconCircleList"/>
    <dgm:cxn modelId="{2B227568-11AE-4811-B390-7F80C47C93AA}" type="presParOf" srcId="{8F408EC7-0B5A-427F-B621-65D37329AA32}" destId="{BA7F7E29-42AA-454D-9016-E9FFFC7503F2}" srcOrd="0" destOrd="0" presId="urn:microsoft.com/office/officeart/2018/2/layout/IconCircleList"/>
    <dgm:cxn modelId="{D08F3907-752C-4B39-AD0C-72051B22FB5E}" type="presParOf" srcId="{8F408EC7-0B5A-427F-B621-65D37329AA32}" destId="{76E95E7A-375D-43C5-9054-57804EAD6E51}" srcOrd="1" destOrd="0" presId="urn:microsoft.com/office/officeart/2018/2/layout/IconCircleList"/>
    <dgm:cxn modelId="{1DC7353F-7987-4523-A1D5-5A1B36BB787C}" type="presParOf" srcId="{8F408EC7-0B5A-427F-B621-65D37329AA32}" destId="{4CF8A6B8-0090-4BE9-A732-1E1BEA84773C}" srcOrd="2" destOrd="0" presId="urn:microsoft.com/office/officeart/2018/2/layout/IconCircleList"/>
    <dgm:cxn modelId="{9258A3DF-4EB4-4A2B-95CE-9411E4BDC89B}" type="presParOf" srcId="{8F408EC7-0B5A-427F-B621-65D37329AA32}" destId="{7C115CBF-76EE-4449-80C3-E1C08403CE36}" srcOrd="3" destOrd="0" presId="urn:microsoft.com/office/officeart/2018/2/layout/IconCircleList"/>
    <dgm:cxn modelId="{059913E2-4417-4465-89F5-F415CA3AC077}" type="presParOf" srcId="{B098A781-7EDA-4718-BCA7-CC0A790E1EFE}" destId="{410BAA41-625E-4077-B753-7DF73B1F74D0}" srcOrd="3" destOrd="0" presId="urn:microsoft.com/office/officeart/2018/2/layout/IconCircleList"/>
    <dgm:cxn modelId="{8247CFA8-41AB-4C44-B1BA-D7E7E03A3978}" type="presParOf" srcId="{B098A781-7EDA-4718-BCA7-CC0A790E1EFE}" destId="{8B86F8B1-EF81-4B1D-9C7A-9836F087C12A}" srcOrd="4" destOrd="0" presId="urn:microsoft.com/office/officeart/2018/2/layout/IconCircleList"/>
    <dgm:cxn modelId="{40498041-A570-4EF5-9B2B-AC1FB4A3E151}" type="presParOf" srcId="{8B86F8B1-EF81-4B1D-9C7A-9836F087C12A}" destId="{8E4A52F3-1C73-4376-A912-625DFE1D3902}" srcOrd="0" destOrd="0" presId="urn:microsoft.com/office/officeart/2018/2/layout/IconCircleList"/>
    <dgm:cxn modelId="{EF06E3DE-C83A-4553-BF09-50D47A1CD7D8}" type="presParOf" srcId="{8B86F8B1-EF81-4B1D-9C7A-9836F087C12A}" destId="{D5CE101A-AF83-402E-9D8A-D230CE5D3FD9}" srcOrd="1" destOrd="0" presId="urn:microsoft.com/office/officeart/2018/2/layout/IconCircleList"/>
    <dgm:cxn modelId="{3D6607D3-9FB7-4B88-833E-5486BE098E4E}" type="presParOf" srcId="{8B86F8B1-EF81-4B1D-9C7A-9836F087C12A}" destId="{975AC797-7565-48AC-AD4E-6FF0AF777E51}" srcOrd="2" destOrd="0" presId="urn:microsoft.com/office/officeart/2018/2/layout/IconCircleList"/>
    <dgm:cxn modelId="{4D668DF3-6690-479D-8A64-577F4A7659F4}" type="presParOf" srcId="{8B86F8B1-EF81-4B1D-9C7A-9836F087C12A}" destId="{6ED4C16D-AF36-41A5-9856-A18B830FABFC}" srcOrd="3" destOrd="0" presId="urn:microsoft.com/office/officeart/2018/2/layout/IconCircleList"/>
    <dgm:cxn modelId="{B32DC982-E0D8-4305-9740-3D83C54C03DC}" type="presParOf" srcId="{B098A781-7EDA-4718-BCA7-CC0A790E1EFE}" destId="{6A1E475C-FFDC-426F-BD2F-4DC3A07D283C}" srcOrd="5" destOrd="0" presId="urn:microsoft.com/office/officeart/2018/2/layout/IconCircleList"/>
    <dgm:cxn modelId="{1EA8840B-06CA-4188-B34F-9AB57A4F3C50}" type="presParOf" srcId="{B098A781-7EDA-4718-BCA7-CC0A790E1EFE}" destId="{54A0324F-199D-4398-B73E-D242B20E22F3}" srcOrd="6" destOrd="0" presId="urn:microsoft.com/office/officeart/2018/2/layout/IconCircleList"/>
    <dgm:cxn modelId="{8DE5CE3A-0F2E-4793-8765-BD1FF9A28D56}" type="presParOf" srcId="{54A0324F-199D-4398-B73E-D242B20E22F3}" destId="{CEEA68E5-792C-443D-A050-AF63C2F8AD71}" srcOrd="0" destOrd="0" presId="urn:microsoft.com/office/officeart/2018/2/layout/IconCircleList"/>
    <dgm:cxn modelId="{02386718-306E-4569-BE5A-1B892B488A03}" type="presParOf" srcId="{54A0324F-199D-4398-B73E-D242B20E22F3}" destId="{03F429B6-A3AA-4215-B0FA-EE2B76AEFCF0}" srcOrd="1" destOrd="0" presId="urn:microsoft.com/office/officeart/2018/2/layout/IconCircleList"/>
    <dgm:cxn modelId="{E0C13342-DBE9-44E3-913A-A7D4558590A2}" type="presParOf" srcId="{54A0324F-199D-4398-B73E-D242B20E22F3}" destId="{3B4E9CB9-129E-4918-9B25-651A1780AB06}" srcOrd="2" destOrd="0" presId="urn:microsoft.com/office/officeart/2018/2/layout/IconCircleList"/>
    <dgm:cxn modelId="{D508AEE0-690E-4AD9-A1AD-DF4C52704036}" type="presParOf" srcId="{54A0324F-199D-4398-B73E-D242B20E22F3}" destId="{73A81A26-FA22-407F-87D7-FCE181EEBAF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B8738A-E590-4FF6-9583-EF719CB6FA0A}"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37D456F-08DE-4F67-AA5F-FABFB344C2C8}">
      <dgm:prSet/>
      <dgm:spPr/>
      <dgm:t>
        <a:bodyPr/>
        <a:lstStyle/>
        <a:p>
          <a:pPr>
            <a:lnSpc>
              <a:spcPct val="100000"/>
            </a:lnSpc>
          </a:pPr>
          <a:r>
            <a:rPr lang="en-US" b="1"/>
            <a:t>Microsoft's</a:t>
          </a:r>
          <a:r>
            <a:rPr lang="en-US"/>
            <a:t> average daily percentage change is approximately 0.00098, indicating relatively stable day-to-day fluctuations in stock prices. The total percentage change over the period is 1.25, suggesting modest overall growth in stock prices.</a:t>
          </a:r>
        </a:p>
      </dgm:t>
    </dgm:pt>
    <dgm:pt modelId="{3F0D41C8-938D-47F0-B16B-2AD0E23FAA28}" type="parTrans" cxnId="{726CEDD7-BD00-47E3-A80C-BBF3FD8AC5EE}">
      <dgm:prSet/>
      <dgm:spPr/>
      <dgm:t>
        <a:bodyPr/>
        <a:lstStyle/>
        <a:p>
          <a:endParaRPr lang="en-US"/>
        </a:p>
      </dgm:t>
    </dgm:pt>
    <dgm:pt modelId="{8F972D88-0C21-4AEB-B2B6-626B606C9069}" type="sibTrans" cxnId="{726CEDD7-BD00-47E3-A80C-BBF3FD8AC5EE}">
      <dgm:prSet/>
      <dgm:spPr/>
      <dgm:t>
        <a:bodyPr/>
        <a:lstStyle/>
        <a:p>
          <a:pPr>
            <a:lnSpc>
              <a:spcPct val="100000"/>
            </a:lnSpc>
          </a:pPr>
          <a:endParaRPr lang="en-US"/>
        </a:p>
      </dgm:t>
    </dgm:pt>
    <dgm:pt modelId="{47373C3F-36B7-4E30-9B62-60C2E3B40C23}">
      <dgm:prSet/>
      <dgm:spPr/>
      <dgm:t>
        <a:bodyPr/>
        <a:lstStyle/>
        <a:p>
          <a:pPr>
            <a:lnSpc>
              <a:spcPct val="100000"/>
            </a:lnSpc>
          </a:pPr>
          <a:r>
            <a:rPr lang="en-US" b="1"/>
            <a:t>Tesla's</a:t>
          </a:r>
          <a:r>
            <a:rPr lang="en-US"/>
            <a:t> average daily percentage change is significantly higher at approximately 0.00263, indicating higher volatility and larger fluctuations in stock prices compared to Microsoft. The total percentage change over the period is 3.35, suggesting substantial overall growth in stock prices.</a:t>
          </a:r>
        </a:p>
      </dgm:t>
    </dgm:pt>
    <dgm:pt modelId="{D760622F-F410-4E32-ADD6-89C28BAF271E}" type="parTrans" cxnId="{D8A5D46F-8FC2-4741-99D2-00D9F5D6B067}">
      <dgm:prSet/>
      <dgm:spPr/>
      <dgm:t>
        <a:bodyPr/>
        <a:lstStyle/>
        <a:p>
          <a:endParaRPr lang="en-US"/>
        </a:p>
      </dgm:t>
    </dgm:pt>
    <dgm:pt modelId="{100DCC4E-CD52-4D6F-BCF1-DCD559ADACB2}" type="sibTrans" cxnId="{D8A5D46F-8FC2-4741-99D2-00D9F5D6B067}">
      <dgm:prSet/>
      <dgm:spPr/>
      <dgm:t>
        <a:bodyPr/>
        <a:lstStyle/>
        <a:p>
          <a:pPr>
            <a:lnSpc>
              <a:spcPct val="100000"/>
            </a:lnSpc>
          </a:pPr>
          <a:endParaRPr lang="en-US"/>
        </a:p>
      </dgm:t>
    </dgm:pt>
    <dgm:pt modelId="{3E1A4061-61F9-4A80-BD84-5ED8E4C1E0B7}">
      <dgm:prSet/>
      <dgm:spPr/>
      <dgm:t>
        <a:bodyPr/>
        <a:lstStyle/>
        <a:p>
          <a:pPr>
            <a:lnSpc>
              <a:spcPct val="100000"/>
            </a:lnSpc>
          </a:pPr>
          <a:r>
            <a:rPr lang="en-US" b="1"/>
            <a:t>Apple's</a:t>
          </a:r>
          <a:r>
            <a:rPr lang="en-US"/>
            <a:t> average daily percentage change falls between Microsoft and Tesla at approximately 0.00117, indicating moderate fluctuations in stock prices. The total percentage change over the period is 1.50, suggesting moderate overall growth in stock prices.</a:t>
          </a:r>
        </a:p>
      </dgm:t>
    </dgm:pt>
    <dgm:pt modelId="{F7BA2F9B-49E6-468B-BC35-374093352862}" type="parTrans" cxnId="{4C96B727-0648-4BA0-877F-209DCCAA8B74}">
      <dgm:prSet/>
      <dgm:spPr/>
      <dgm:t>
        <a:bodyPr/>
        <a:lstStyle/>
        <a:p>
          <a:endParaRPr lang="en-US"/>
        </a:p>
      </dgm:t>
    </dgm:pt>
    <dgm:pt modelId="{CE0F016B-678C-43D5-B802-FCEBD27E6F07}" type="sibTrans" cxnId="{4C96B727-0648-4BA0-877F-209DCCAA8B74}">
      <dgm:prSet/>
      <dgm:spPr/>
      <dgm:t>
        <a:bodyPr/>
        <a:lstStyle/>
        <a:p>
          <a:pPr>
            <a:lnSpc>
              <a:spcPct val="100000"/>
            </a:lnSpc>
          </a:pPr>
          <a:endParaRPr lang="en-US"/>
        </a:p>
      </dgm:t>
    </dgm:pt>
    <dgm:pt modelId="{52305FDB-69AE-4718-B5B4-FD27DCD4E750}">
      <dgm:prSet/>
      <dgm:spPr/>
      <dgm:t>
        <a:bodyPr/>
        <a:lstStyle/>
        <a:p>
          <a:pPr>
            <a:lnSpc>
              <a:spcPct val="100000"/>
            </a:lnSpc>
          </a:pPr>
          <a:r>
            <a:rPr lang="en-US" b="1"/>
            <a:t>The S&amp;P 500</a:t>
          </a:r>
          <a:r>
            <a:rPr lang="en-US"/>
            <a:t> index's average daily percentage change is relatively low at approximately 0.00039, reflecting relatively stable day-to-day fluctuations in the broader market. The total percentage change over the period is 0.50, suggesting modest overall growth in the stock market.</a:t>
          </a:r>
        </a:p>
      </dgm:t>
    </dgm:pt>
    <dgm:pt modelId="{880C9F7A-386C-4200-94B0-082F7E4026B1}" type="parTrans" cxnId="{4F709551-3E23-4B4A-A01C-BDC08130E639}">
      <dgm:prSet/>
      <dgm:spPr/>
      <dgm:t>
        <a:bodyPr/>
        <a:lstStyle/>
        <a:p>
          <a:endParaRPr lang="en-US"/>
        </a:p>
      </dgm:t>
    </dgm:pt>
    <dgm:pt modelId="{255E925C-3F64-4A28-B1D6-97BFC5D363DF}" type="sibTrans" cxnId="{4F709551-3E23-4B4A-A01C-BDC08130E639}">
      <dgm:prSet/>
      <dgm:spPr/>
      <dgm:t>
        <a:bodyPr/>
        <a:lstStyle/>
        <a:p>
          <a:endParaRPr lang="en-US"/>
        </a:p>
      </dgm:t>
    </dgm:pt>
    <dgm:pt modelId="{9DDEA771-9DF9-4223-8802-C88333093248}" type="pres">
      <dgm:prSet presAssocID="{B1B8738A-E590-4FF6-9583-EF719CB6FA0A}" presName="root" presStyleCnt="0">
        <dgm:presLayoutVars>
          <dgm:dir/>
          <dgm:resizeHandles val="exact"/>
        </dgm:presLayoutVars>
      </dgm:prSet>
      <dgm:spPr/>
    </dgm:pt>
    <dgm:pt modelId="{8EA2818E-48BB-42E6-94FC-0E380FA0D155}" type="pres">
      <dgm:prSet presAssocID="{B1B8738A-E590-4FF6-9583-EF719CB6FA0A}" presName="container" presStyleCnt="0">
        <dgm:presLayoutVars>
          <dgm:dir/>
          <dgm:resizeHandles val="exact"/>
        </dgm:presLayoutVars>
      </dgm:prSet>
      <dgm:spPr/>
    </dgm:pt>
    <dgm:pt modelId="{6052D25A-1FD6-41C6-8DD6-9259C0D55F32}" type="pres">
      <dgm:prSet presAssocID="{537D456F-08DE-4F67-AA5F-FABFB344C2C8}" presName="compNode" presStyleCnt="0"/>
      <dgm:spPr/>
    </dgm:pt>
    <dgm:pt modelId="{B1A48E81-0162-43DC-ABF6-BC86CE6A0264}" type="pres">
      <dgm:prSet presAssocID="{537D456F-08DE-4F67-AA5F-FABFB344C2C8}" presName="iconBgRect" presStyleLbl="bgShp" presStyleIdx="0" presStyleCnt="4"/>
      <dgm:spPr/>
    </dgm:pt>
    <dgm:pt modelId="{109C7226-55D5-46EE-BDFA-EEC9697D297C}" type="pres">
      <dgm:prSet presAssocID="{537D456F-08DE-4F67-AA5F-FABFB344C2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EF8F802D-DF2B-478C-8ED9-9268249DAA90}" type="pres">
      <dgm:prSet presAssocID="{537D456F-08DE-4F67-AA5F-FABFB344C2C8}" presName="spaceRect" presStyleCnt="0"/>
      <dgm:spPr/>
    </dgm:pt>
    <dgm:pt modelId="{0A274EC1-18AE-4AF3-9B44-3992DBF66B77}" type="pres">
      <dgm:prSet presAssocID="{537D456F-08DE-4F67-AA5F-FABFB344C2C8}" presName="textRect" presStyleLbl="revTx" presStyleIdx="0" presStyleCnt="4">
        <dgm:presLayoutVars>
          <dgm:chMax val="1"/>
          <dgm:chPref val="1"/>
        </dgm:presLayoutVars>
      </dgm:prSet>
      <dgm:spPr/>
    </dgm:pt>
    <dgm:pt modelId="{A0A2C533-2FF2-47C2-A98B-A98BF4745B8C}" type="pres">
      <dgm:prSet presAssocID="{8F972D88-0C21-4AEB-B2B6-626B606C9069}" presName="sibTrans" presStyleLbl="sibTrans2D1" presStyleIdx="0" presStyleCnt="0"/>
      <dgm:spPr/>
    </dgm:pt>
    <dgm:pt modelId="{DC9104E9-8691-4BA0-AE2E-2B256A7242B3}" type="pres">
      <dgm:prSet presAssocID="{47373C3F-36B7-4E30-9B62-60C2E3B40C23}" presName="compNode" presStyleCnt="0"/>
      <dgm:spPr/>
    </dgm:pt>
    <dgm:pt modelId="{4FA7D1A8-84AF-4AE7-BDEF-BC0FCCBE8BC9}" type="pres">
      <dgm:prSet presAssocID="{47373C3F-36B7-4E30-9B62-60C2E3B40C23}" presName="iconBgRect" presStyleLbl="bgShp" presStyleIdx="1" presStyleCnt="4"/>
      <dgm:spPr/>
    </dgm:pt>
    <dgm:pt modelId="{9196C100-333F-414F-934C-AB44EE3A4B5E}" type="pres">
      <dgm:prSet presAssocID="{47373C3F-36B7-4E30-9B62-60C2E3B40C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 Car"/>
        </a:ext>
      </dgm:extLst>
    </dgm:pt>
    <dgm:pt modelId="{CBF62041-FFD2-46B8-8F5A-806A447951A6}" type="pres">
      <dgm:prSet presAssocID="{47373C3F-36B7-4E30-9B62-60C2E3B40C23}" presName="spaceRect" presStyleCnt="0"/>
      <dgm:spPr/>
    </dgm:pt>
    <dgm:pt modelId="{35978089-6D77-42A7-85E8-D6472029DD53}" type="pres">
      <dgm:prSet presAssocID="{47373C3F-36B7-4E30-9B62-60C2E3B40C23}" presName="textRect" presStyleLbl="revTx" presStyleIdx="1" presStyleCnt="4">
        <dgm:presLayoutVars>
          <dgm:chMax val="1"/>
          <dgm:chPref val="1"/>
        </dgm:presLayoutVars>
      </dgm:prSet>
      <dgm:spPr/>
    </dgm:pt>
    <dgm:pt modelId="{462EB302-70F6-47F2-BDCE-35A6095FF289}" type="pres">
      <dgm:prSet presAssocID="{100DCC4E-CD52-4D6F-BCF1-DCD559ADACB2}" presName="sibTrans" presStyleLbl="sibTrans2D1" presStyleIdx="0" presStyleCnt="0"/>
      <dgm:spPr/>
    </dgm:pt>
    <dgm:pt modelId="{7A983735-E1EC-450E-8264-911205554BCE}" type="pres">
      <dgm:prSet presAssocID="{3E1A4061-61F9-4A80-BD84-5ED8E4C1E0B7}" presName="compNode" presStyleCnt="0"/>
      <dgm:spPr/>
    </dgm:pt>
    <dgm:pt modelId="{8E995CF8-C25D-4391-A1D4-9E0B4A2B6E7B}" type="pres">
      <dgm:prSet presAssocID="{3E1A4061-61F9-4A80-BD84-5ED8E4C1E0B7}" presName="iconBgRect" presStyleLbl="bgShp" presStyleIdx="2" presStyleCnt="4"/>
      <dgm:spPr/>
    </dgm:pt>
    <dgm:pt modelId="{0805C8D5-8277-4F10-AE49-E65D9600233A}" type="pres">
      <dgm:prSet presAssocID="{3E1A4061-61F9-4A80-BD84-5ED8E4C1E0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pple"/>
        </a:ext>
      </dgm:extLst>
    </dgm:pt>
    <dgm:pt modelId="{9B916835-5463-426E-A425-6BC176699472}" type="pres">
      <dgm:prSet presAssocID="{3E1A4061-61F9-4A80-BD84-5ED8E4C1E0B7}" presName="spaceRect" presStyleCnt="0"/>
      <dgm:spPr/>
    </dgm:pt>
    <dgm:pt modelId="{150C54D5-DCC4-4367-B908-A7F805BF7397}" type="pres">
      <dgm:prSet presAssocID="{3E1A4061-61F9-4A80-BD84-5ED8E4C1E0B7}" presName="textRect" presStyleLbl="revTx" presStyleIdx="2" presStyleCnt="4">
        <dgm:presLayoutVars>
          <dgm:chMax val="1"/>
          <dgm:chPref val="1"/>
        </dgm:presLayoutVars>
      </dgm:prSet>
      <dgm:spPr/>
    </dgm:pt>
    <dgm:pt modelId="{95D1212B-FFE4-4AFE-AD80-F60196558B25}" type="pres">
      <dgm:prSet presAssocID="{CE0F016B-678C-43D5-B802-FCEBD27E6F07}" presName="sibTrans" presStyleLbl="sibTrans2D1" presStyleIdx="0" presStyleCnt="0"/>
      <dgm:spPr/>
    </dgm:pt>
    <dgm:pt modelId="{4B6E6EE1-4E92-4C2E-80C8-97E7DAD9D0A8}" type="pres">
      <dgm:prSet presAssocID="{52305FDB-69AE-4718-B5B4-FD27DCD4E750}" presName="compNode" presStyleCnt="0"/>
      <dgm:spPr/>
    </dgm:pt>
    <dgm:pt modelId="{D87668E3-F616-4B77-85B7-6B57BA2B3F17}" type="pres">
      <dgm:prSet presAssocID="{52305FDB-69AE-4718-B5B4-FD27DCD4E750}" presName="iconBgRect" presStyleLbl="bgShp" presStyleIdx="3" presStyleCnt="4"/>
      <dgm:spPr/>
    </dgm:pt>
    <dgm:pt modelId="{A5582203-0880-4F71-86CF-F2C3076DEEC3}" type="pres">
      <dgm:prSet presAssocID="{52305FDB-69AE-4718-B5B4-FD27DCD4E7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20431950-3772-445F-AF8F-AF52F7A6222B}" type="pres">
      <dgm:prSet presAssocID="{52305FDB-69AE-4718-B5B4-FD27DCD4E750}" presName="spaceRect" presStyleCnt="0"/>
      <dgm:spPr/>
    </dgm:pt>
    <dgm:pt modelId="{94FFD289-2801-4F20-B3D0-D72C31D32CA7}" type="pres">
      <dgm:prSet presAssocID="{52305FDB-69AE-4718-B5B4-FD27DCD4E750}" presName="textRect" presStyleLbl="revTx" presStyleIdx="3" presStyleCnt="4">
        <dgm:presLayoutVars>
          <dgm:chMax val="1"/>
          <dgm:chPref val="1"/>
        </dgm:presLayoutVars>
      </dgm:prSet>
      <dgm:spPr/>
    </dgm:pt>
  </dgm:ptLst>
  <dgm:cxnLst>
    <dgm:cxn modelId="{4C96B727-0648-4BA0-877F-209DCCAA8B74}" srcId="{B1B8738A-E590-4FF6-9583-EF719CB6FA0A}" destId="{3E1A4061-61F9-4A80-BD84-5ED8E4C1E0B7}" srcOrd="2" destOrd="0" parTransId="{F7BA2F9B-49E6-468B-BC35-374093352862}" sibTransId="{CE0F016B-678C-43D5-B802-FCEBD27E6F07}"/>
    <dgm:cxn modelId="{E93B2538-A00A-4710-BFDC-6908D130BE02}" type="presOf" srcId="{CE0F016B-678C-43D5-B802-FCEBD27E6F07}" destId="{95D1212B-FFE4-4AFE-AD80-F60196558B25}" srcOrd="0" destOrd="0" presId="urn:microsoft.com/office/officeart/2018/2/layout/IconCircleList"/>
    <dgm:cxn modelId="{51F0975E-03C6-413F-9B08-0B8ED4102B60}" type="presOf" srcId="{100DCC4E-CD52-4D6F-BCF1-DCD559ADACB2}" destId="{462EB302-70F6-47F2-BDCE-35A6095FF289}" srcOrd="0" destOrd="0" presId="urn:microsoft.com/office/officeart/2018/2/layout/IconCircleList"/>
    <dgm:cxn modelId="{D8A5D46F-8FC2-4741-99D2-00D9F5D6B067}" srcId="{B1B8738A-E590-4FF6-9583-EF719CB6FA0A}" destId="{47373C3F-36B7-4E30-9B62-60C2E3B40C23}" srcOrd="1" destOrd="0" parTransId="{D760622F-F410-4E32-ADD6-89C28BAF271E}" sibTransId="{100DCC4E-CD52-4D6F-BCF1-DCD559ADACB2}"/>
    <dgm:cxn modelId="{259D5270-EFDC-4A3E-9FA1-804521C76ACE}" type="presOf" srcId="{8F972D88-0C21-4AEB-B2B6-626B606C9069}" destId="{A0A2C533-2FF2-47C2-A98B-A98BF4745B8C}" srcOrd="0" destOrd="0" presId="urn:microsoft.com/office/officeart/2018/2/layout/IconCircleList"/>
    <dgm:cxn modelId="{4F709551-3E23-4B4A-A01C-BDC08130E639}" srcId="{B1B8738A-E590-4FF6-9583-EF719CB6FA0A}" destId="{52305FDB-69AE-4718-B5B4-FD27DCD4E750}" srcOrd="3" destOrd="0" parTransId="{880C9F7A-386C-4200-94B0-082F7E4026B1}" sibTransId="{255E925C-3F64-4A28-B1D6-97BFC5D363DF}"/>
    <dgm:cxn modelId="{F7F03086-D30C-4C2E-B7F2-F73CE7FA1DE4}" type="presOf" srcId="{3E1A4061-61F9-4A80-BD84-5ED8E4C1E0B7}" destId="{150C54D5-DCC4-4367-B908-A7F805BF7397}" srcOrd="0" destOrd="0" presId="urn:microsoft.com/office/officeart/2018/2/layout/IconCircleList"/>
    <dgm:cxn modelId="{3DD35FA7-6791-4A56-B5D5-7A7D30E1B4DC}" type="presOf" srcId="{B1B8738A-E590-4FF6-9583-EF719CB6FA0A}" destId="{9DDEA771-9DF9-4223-8802-C88333093248}" srcOrd="0" destOrd="0" presId="urn:microsoft.com/office/officeart/2018/2/layout/IconCircleList"/>
    <dgm:cxn modelId="{E90C37B4-C637-444B-A1F5-869392A93249}" type="presOf" srcId="{52305FDB-69AE-4718-B5B4-FD27DCD4E750}" destId="{94FFD289-2801-4F20-B3D0-D72C31D32CA7}" srcOrd="0" destOrd="0" presId="urn:microsoft.com/office/officeart/2018/2/layout/IconCircleList"/>
    <dgm:cxn modelId="{726CEDD7-BD00-47E3-A80C-BBF3FD8AC5EE}" srcId="{B1B8738A-E590-4FF6-9583-EF719CB6FA0A}" destId="{537D456F-08DE-4F67-AA5F-FABFB344C2C8}" srcOrd="0" destOrd="0" parTransId="{3F0D41C8-938D-47F0-B16B-2AD0E23FAA28}" sibTransId="{8F972D88-0C21-4AEB-B2B6-626B606C9069}"/>
    <dgm:cxn modelId="{44068EEF-192C-40DD-9713-38DCF99712A3}" type="presOf" srcId="{537D456F-08DE-4F67-AA5F-FABFB344C2C8}" destId="{0A274EC1-18AE-4AF3-9B44-3992DBF66B77}" srcOrd="0" destOrd="0" presId="urn:microsoft.com/office/officeart/2018/2/layout/IconCircleList"/>
    <dgm:cxn modelId="{44B896F6-B142-47DC-8C4B-E15175B99E90}" type="presOf" srcId="{47373C3F-36B7-4E30-9B62-60C2E3B40C23}" destId="{35978089-6D77-42A7-85E8-D6472029DD53}" srcOrd="0" destOrd="0" presId="urn:microsoft.com/office/officeart/2018/2/layout/IconCircleList"/>
    <dgm:cxn modelId="{00A739D8-F23C-4C3C-A6B7-73202D1B0C68}" type="presParOf" srcId="{9DDEA771-9DF9-4223-8802-C88333093248}" destId="{8EA2818E-48BB-42E6-94FC-0E380FA0D155}" srcOrd="0" destOrd="0" presId="urn:microsoft.com/office/officeart/2018/2/layout/IconCircleList"/>
    <dgm:cxn modelId="{42BD34D3-E4CA-4378-B79D-5F7C4B014FD1}" type="presParOf" srcId="{8EA2818E-48BB-42E6-94FC-0E380FA0D155}" destId="{6052D25A-1FD6-41C6-8DD6-9259C0D55F32}" srcOrd="0" destOrd="0" presId="urn:microsoft.com/office/officeart/2018/2/layout/IconCircleList"/>
    <dgm:cxn modelId="{6FE59834-02CD-43D7-AD2D-060BAD104251}" type="presParOf" srcId="{6052D25A-1FD6-41C6-8DD6-9259C0D55F32}" destId="{B1A48E81-0162-43DC-ABF6-BC86CE6A0264}" srcOrd="0" destOrd="0" presId="urn:microsoft.com/office/officeart/2018/2/layout/IconCircleList"/>
    <dgm:cxn modelId="{E93B3DBD-982A-4CCA-9889-C5491CBDCB2B}" type="presParOf" srcId="{6052D25A-1FD6-41C6-8DD6-9259C0D55F32}" destId="{109C7226-55D5-46EE-BDFA-EEC9697D297C}" srcOrd="1" destOrd="0" presId="urn:microsoft.com/office/officeart/2018/2/layout/IconCircleList"/>
    <dgm:cxn modelId="{F9941FF1-FFD7-42C9-BB7E-B50EF7D8C6D0}" type="presParOf" srcId="{6052D25A-1FD6-41C6-8DD6-9259C0D55F32}" destId="{EF8F802D-DF2B-478C-8ED9-9268249DAA90}" srcOrd="2" destOrd="0" presId="urn:microsoft.com/office/officeart/2018/2/layout/IconCircleList"/>
    <dgm:cxn modelId="{4A38A763-DE5B-4D3A-B43B-204E44C3B31C}" type="presParOf" srcId="{6052D25A-1FD6-41C6-8DD6-9259C0D55F32}" destId="{0A274EC1-18AE-4AF3-9B44-3992DBF66B77}" srcOrd="3" destOrd="0" presId="urn:microsoft.com/office/officeart/2018/2/layout/IconCircleList"/>
    <dgm:cxn modelId="{D6D8A7F7-3989-4221-823E-3A08FCE85F5A}" type="presParOf" srcId="{8EA2818E-48BB-42E6-94FC-0E380FA0D155}" destId="{A0A2C533-2FF2-47C2-A98B-A98BF4745B8C}" srcOrd="1" destOrd="0" presId="urn:microsoft.com/office/officeart/2018/2/layout/IconCircleList"/>
    <dgm:cxn modelId="{093B5D2F-2E40-40AF-9946-187430F4D2D8}" type="presParOf" srcId="{8EA2818E-48BB-42E6-94FC-0E380FA0D155}" destId="{DC9104E9-8691-4BA0-AE2E-2B256A7242B3}" srcOrd="2" destOrd="0" presId="urn:microsoft.com/office/officeart/2018/2/layout/IconCircleList"/>
    <dgm:cxn modelId="{A3D522F3-01F7-40F3-8235-9D61B0005DA1}" type="presParOf" srcId="{DC9104E9-8691-4BA0-AE2E-2B256A7242B3}" destId="{4FA7D1A8-84AF-4AE7-BDEF-BC0FCCBE8BC9}" srcOrd="0" destOrd="0" presId="urn:microsoft.com/office/officeart/2018/2/layout/IconCircleList"/>
    <dgm:cxn modelId="{8A98D7E1-2A78-4903-9020-AF1647E129DB}" type="presParOf" srcId="{DC9104E9-8691-4BA0-AE2E-2B256A7242B3}" destId="{9196C100-333F-414F-934C-AB44EE3A4B5E}" srcOrd="1" destOrd="0" presId="urn:microsoft.com/office/officeart/2018/2/layout/IconCircleList"/>
    <dgm:cxn modelId="{449E6D87-F053-4090-BBDD-6064A19BDDB5}" type="presParOf" srcId="{DC9104E9-8691-4BA0-AE2E-2B256A7242B3}" destId="{CBF62041-FFD2-46B8-8F5A-806A447951A6}" srcOrd="2" destOrd="0" presId="urn:microsoft.com/office/officeart/2018/2/layout/IconCircleList"/>
    <dgm:cxn modelId="{4AE3AE80-3878-4A43-97E4-E7BC56637E15}" type="presParOf" srcId="{DC9104E9-8691-4BA0-AE2E-2B256A7242B3}" destId="{35978089-6D77-42A7-85E8-D6472029DD53}" srcOrd="3" destOrd="0" presId="urn:microsoft.com/office/officeart/2018/2/layout/IconCircleList"/>
    <dgm:cxn modelId="{ECA2A730-FF46-4D6D-ADE2-E02AE6FEF684}" type="presParOf" srcId="{8EA2818E-48BB-42E6-94FC-0E380FA0D155}" destId="{462EB302-70F6-47F2-BDCE-35A6095FF289}" srcOrd="3" destOrd="0" presId="urn:microsoft.com/office/officeart/2018/2/layout/IconCircleList"/>
    <dgm:cxn modelId="{97F7BFA7-A33B-4C81-8DDC-216650115A0E}" type="presParOf" srcId="{8EA2818E-48BB-42E6-94FC-0E380FA0D155}" destId="{7A983735-E1EC-450E-8264-911205554BCE}" srcOrd="4" destOrd="0" presId="urn:microsoft.com/office/officeart/2018/2/layout/IconCircleList"/>
    <dgm:cxn modelId="{8120F940-143D-4784-A31A-8C32A1501802}" type="presParOf" srcId="{7A983735-E1EC-450E-8264-911205554BCE}" destId="{8E995CF8-C25D-4391-A1D4-9E0B4A2B6E7B}" srcOrd="0" destOrd="0" presId="urn:microsoft.com/office/officeart/2018/2/layout/IconCircleList"/>
    <dgm:cxn modelId="{E9AF1659-8C85-4C6E-B519-D7B2E12FD555}" type="presParOf" srcId="{7A983735-E1EC-450E-8264-911205554BCE}" destId="{0805C8D5-8277-4F10-AE49-E65D9600233A}" srcOrd="1" destOrd="0" presId="urn:microsoft.com/office/officeart/2018/2/layout/IconCircleList"/>
    <dgm:cxn modelId="{9D21E3DE-7F07-4703-ABAF-2AA752036272}" type="presParOf" srcId="{7A983735-E1EC-450E-8264-911205554BCE}" destId="{9B916835-5463-426E-A425-6BC176699472}" srcOrd="2" destOrd="0" presId="urn:microsoft.com/office/officeart/2018/2/layout/IconCircleList"/>
    <dgm:cxn modelId="{D29887B0-55E2-4FCB-8021-E2C8E44FDBA4}" type="presParOf" srcId="{7A983735-E1EC-450E-8264-911205554BCE}" destId="{150C54D5-DCC4-4367-B908-A7F805BF7397}" srcOrd="3" destOrd="0" presId="urn:microsoft.com/office/officeart/2018/2/layout/IconCircleList"/>
    <dgm:cxn modelId="{BF06D242-046E-4E14-9297-80FA7755DE53}" type="presParOf" srcId="{8EA2818E-48BB-42E6-94FC-0E380FA0D155}" destId="{95D1212B-FFE4-4AFE-AD80-F60196558B25}" srcOrd="5" destOrd="0" presId="urn:microsoft.com/office/officeart/2018/2/layout/IconCircleList"/>
    <dgm:cxn modelId="{14C4B9B9-5B11-4E15-95C1-B8B51828CBB4}" type="presParOf" srcId="{8EA2818E-48BB-42E6-94FC-0E380FA0D155}" destId="{4B6E6EE1-4E92-4C2E-80C8-97E7DAD9D0A8}" srcOrd="6" destOrd="0" presId="urn:microsoft.com/office/officeart/2018/2/layout/IconCircleList"/>
    <dgm:cxn modelId="{4DB49434-E256-489B-8944-294D36B273AA}" type="presParOf" srcId="{4B6E6EE1-4E92-4C2E-80C8-97E7DAD9D0A8}" destId="{D87668E3-F616-4B77-85B7-6B57BA2B3F17}" srcOrd="0" destOrd="0" presId="urn:microsoft.com/office/officeart/2018/2/layout/IconCircleList"/>
    <dgm:cxn modelId="{80FBF9C2-D5C2-4CDF-A631-B5BDBF32737A}" type="presParOf" srcId="{4B6E6EE1-4E92-4C2E-80C8-97E7DAD9D0A8}" destId="{A5582203-0880-4F71-86CF-F2C3076DEEC3}" srcOrd="1" destOrd="0" presId="urn:microsoft.com/office/officeart/2018/2/layout/IconCircleList"/>
    <dgm:cxn modelId="{ADF80A3A-124C-4A47-92DA-078DDC2F3F97}" type="presParOf" srcId="{4B6E6EE1-4E92-4C2E-80C8-97E7DAD9D0A8}" destId="{20431950-3772-445F-AF8F-AF52F7A6222B}" srcOrd="2" destOrd="0" presId="urn:microsoft.com/office/officeart/2018/2/layout/IconCircleList"/>
    <dgm:cxn modelId="{E9CA5BE2-0EAB-4DAE-9C59-2DD841871FA0}" type="presParOf" srcId="{4B6E6EE1-4E92-4C2E-80C8-97E7DAD9D0A8}" destId="{94FFD289-2801-4F20-B3D0-D72C31D32CA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46A17-11A5-4C84-A9FE-11A269EF5C98}">
      <dsp:nvSpPr>
        <dsp:cNvPr id="0" name=""/>
        <dsp:cNvSpPr/>
      </dsp:nvSpPr>
      <dsp:spPr>
        <a:xfrm>
          <a:off x="0" y="500"/>
          <a:ext cx="626568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2F5CC5A-70A8-4B35-9FD8-F0B21FB3FCA1}">
      <dsp:nvSpPr>
        <dsp:cNvPr id="0" name=""/>
        <dsp:cNvSpPr/>
      </dsp:nvSpPr>
      <dsp:spPr>
        <a:xfrm>
          <a:off x="0" y="500"/>
          <a:ext cx="6265681" cy="455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Data Description</a:t>
          </a:r>
        </a:p>
      </dsp:txBody>
      <dsp:txXfrm>
        <a:off x="0" y="500"/>
        <a:ext cx="6265681" cy="455146"/>
      </dsp:txXfrm>
    </dsp:sp>
    <dsp:sp modelId="{CAEC320A-113D-4E2D-9ADF-7F72355F5365}">
      <dsp:nvSpPr>
        <dsp:cNvPr id="0" name=""/>
        <dsp:cNvSpPr/>
      </dsp:nvSpPr>
      <dsp:spPr>
        <a:xfrm>
          <a:off x="0" y="455647"/>
          <a:ext cx="626568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1E455D9-2CF9-4658-BE90-5577D1E507C2}">
      <dsp:nvSpPr>
        <dsp:cNvPr id="0" name=""/>
        <dsp:cNvSpPr/>
      </dsp:nvSpPr>
      <dsp:spPr>
        <a:xfrm>
          <a:off x="0" y="455647"/>
          <a:ext cx="6265681" cy="455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Descriptive Statistics Comparison</a:t>
          </a:r>
        </a:p>
      </dsp:txBody>
      <dsp:txXfrm>
        <a:off x="0" y="455647"/>
        <a:ext cx="6265681" cy="455146"/>
      </dsp:txXfrm>
    </dsp:sp>
    <dsp:sp modelId="{3D6CBED4-E480-4282-9061-9F3D6D0D1293}">
      <dsp:nvSpPr>
        <dsp:cNvPr id="0" name=""/>
        <dsp:cNvSpPr/>
      </dsp:nvSpPr>
      <dsp:spPr>
        <a:xfrm>
          <a:off x="0" y="910793"/>
          <a:ext cx="626568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B6C5CFF-8012-476F-9F08-D86599324E9F}">
      <dsp:nvSpPr>
        <dsp:cNvPr id="0" name=""/>
        <dsp:cNvSpPr/>
      </dsp:nvSpPr>
      <dsp:spPr>
        <a:xfrm>
          <a:off x="0" y="910793"/>
          <a:ext cx="6265681" cy="455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Performance Analysis </a:t>
          </a:r>
        </a:p>
      </dsp:txBody>
      <dsp:txXfrm>
        <a:off x="0" y="910793"/>
        <a:ext cx="6265681" cy="455146"/>
      </dsp:txXfrm>
    </dsp:sp>
    <dsp:sp modelId="{93DEE650-DCFA-4D54-B960-C14ED7ACF18F}">
      <dsp:nvSpPr>
        <dsp:cNvPr id="0" name=""/>
        <dsp:cNvSpPr/>
      </dsp:nvSpPr>
      <dsp:spPr>
        <a:xfrm>
          <a:off x="0" y="1365940"/>
          <a:ext cx="626568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3A0D247-646A-4517-9E23-4AF9601B0BA5}">
      <dsp:nvSpPr>
        <dsp:cNvPr id="0" name=""/>
        <dsp:cNvSpPr/>
      </dsp:nvSpPr>
      <dsp:spPr>
        <a:xfrm>
          <a:off x="0" y="1365940"/>
          <a:ext cx="6265681" cy="455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Trends of Stocks</a:t>
          </a:r>
        </a:p>
      </dsp:txBody>
      <dsp:txXfrm>
        <a:off x="0" y="1365940"/>
        <a:ext cx="6265681" cy="455146"/>
      </dsp:txXfrm>
    </dsp:sp>
    <dsp:sp modelId="{62D65C83-7D0C-4C6D-B12B-3B104F0D2FDC}">
      <dsp:nvSpPr>
        <dsp:cNvPr id="0" name=""/>
        <dsp:cNvSpPr/>
      </dsp:nvSpPr>
      <dsp:spPr>
        <a:xfrm>
          <a:off x="0" y="1821087"/>
          <a:ext cx="626568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E94E58C-C11E-4243-AFF9-9C0E2E4C706D}">
      <dsp:nvSpPr>
        <dsp:cNvPr id="0" name=""/>
        <dsp:cNvSpPr/>
      </dsp:nvSpPr>
      <dsp:spPr>
        <a:xfrm>
          <a:off x="0" y="1821087"/>
          <a:ext cx="6265681" cy="455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Volume of Stocks</a:t>
          </a:r>
        </a:p>
      </dsp:txBody>
      <dsp:txXfrm>
        <a:off x="0" y="1821087"/>
        <a:ext cx="6265681" cy="455146"/>
      </dsp:txXfrm>
    </dsp:sp>
    <dsp:sp modelId="{BA3D9432-2318-4C82-A51D-D85F831C5F9B}">
      <dsp:nvSpPr>
        <dsp:cNvPr id="0" name=""/>
        <dsp:cNvSpPr/>
      </dsp:nvSpPr>
      <dsp:spPr>
        <a:xfrm>
          <a:off x="0" y="2276234"/>
          <a:ext cx="626568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B1CD97C-4701-48A1-88B9-01D2228503B1}">
      <dsp:nvSpPr>
        <dsp:cNvPr id="0" name=""/>
        <dsp:cNvSpPr/>
      </dsp:nvSpPr>
      <dsp:spPr>
        <a:xfrm>
          <a:off x="0" y="2276234"/>
          <a:ext cx="6265681" cy="455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Time Series Analysis</a:t>
          </a:r>
        </a:p>
      </dsp:txBody>
      <dsp:txXfrm>
        <a:off x="0" y="2276234"/>
        <a:ext cx="6265681" cy="455146"/>
      </dsp:txXfrm>
    </dsp:sp>
    <dsp:sp modelId="{5E4E16CB-0374-4DC0-A89B-46F6BA5C65DF}">
      <dsp:nvSpPr>
        <dsp:cNvPr id="0" name=""/>
        <dsp:cNvSpPr/>
      </dsp:nvSpPr>
      <dsp:spPr>
        <a:xfrm>
          <a:off x="0" y="2731381"/>
          <a:ext cx="626568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6AD9E0A-76C7-4995-8061-A0F2BF4C3378}">
      <dsp:nvSpPr>
        <dsp:cNvPr id="0" name=""/>
        <dsp:cNvSpPr/>
      </dsp:nvSpPr>
      <dsp:spPr>
        <a:xfrm>
          <a:off x="0" y="2731381"/>
          <a:ext cx="6265681" cy="455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Market's Regression Analysis</a:t>
          </a:r>
        </a:p>
      </dsp:txBody>
      <dsp:txXfrm>
        <a:off x="0" y="2731381"/>
        <a:ext cx="6265681" cy="455146"/>
      </dsp:txXfrm>
    </dsp:sp>
    <dsp:sp modelId="{3D70D960-F1E3-45D5-8615-C672ACBB7655}">
      <dsp:nvSpPr>
        <dsp:cNvPr id="0" name=""/>
        <dsp:cNvSpPr/>
      </dsp:nvSpPr>
      <dsp:spPr>
        <a:xfrm>
          <a:off x="0" y="3186528"/>
          <a:ext cx="626568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67E389F-C64B-40B5-AA44-439147E839F6}">
      <dsp:nvSpPr>
        <dsp:cNvPr id="0" name=""/>
        <dsp:cNvSpPr/>
      </dsp:nvSpPr>
      <dsp:spPr>
        <a:xfrm>
          <a:off x="0" y="3186528"/>
          <a:ext cx="6265681" cy="455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Appendix</a:t>
          </a:r>
        </a:p>
      </dsp:txBody>
      <dsp:txXfrm>
        <a:off x="0" y="3186528"/>
        <a:ext cx="6265681" cy="455146"/>
      </dsp:txXfrm>
    </dsp:sp>
    <dsp:sp modelId="{8A9D6263-E083-4B25-94BE-C941BA168F40}">
      <dsp:nvSpPr>
        <dsp:cNvPr id="0" name=""/>
        <dsp:cNvSpPr/>
      </dsp:nvSpPr>
      <dsp:spPr>
        <a:xfrm>
          <a:off x="0" y="3641674"/>
          <a:ext cx="626568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47F5B95-D523-43DB-AAEE-D1DCCC21CA73}">
      <dsp:nvSpPr>
        <dsp:cNvPr id="0" name=""/>
        <dsp:cNvSpPr/>
      </dsp:nvSpPr>
      <dsp:spPr>
        <a:xfrm>
          <a:off x="0" y="3641674"/>
          <a:ext cx="6265681" cy="455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Conclusion</a:t>
          </a:r>
        </a:p>
      </dsp:txBody>
      <dsp:txXfrm>
        <a:off x="0" y="3641674"/>
        <a:ext cx="6265681" cy="455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98D3C-387C-4A20-8515-A8420962C92A}">
      <dsp:nvSpPr>
        <dsp:cNvPr id="0" name=""/>
        <dsp:cNvSpPr/>
      </dsp:nvSpPr>
      <dsp:spPr>
        <a:xfrm>
          <a:off x="124007" y="738045"/>
          <a:ext cx="1541463" cy="154146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B40000-73FB-4680-8195-CB80B3E19D28}">
      <dsp:nvSpPr>
        <dsp:cNvPr id="0" name=""/>
        <dsp:cNvSpPr/>
      </dsp:nvSpPr>
      <dsp:spPr>
        <a:xfrm>
          <a:off x="447714" y="1061753"/>
          <a:ext cx="894049" cy="894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8F7C1-253A-4D0D-B166-C4A3250B821F}">
      <dsp:nvSpPr>
        <dsp:cNvPr id="0" name=""/>
        <dsp:cNvSpPr/>
      </dsp:nvSpPr>
      <dsp:spPr>
        <a:xfrm>
          <a:off x="1995784" y="738045"/>
          <a:ext cx="3633450" cy="154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For Microsoft (MSFT)</a:t>
          </a:r>
          <a:r>
            <a:rPr lang="en-US" sz="1100" kern="1200"/>
            <a:t>, the adjusted closing price (Adj Close) has a mean of approximately $190.83 with a standard error of about $2.10. The data is relatively symmetric, with a median close to the mean and a skewness close to zero. The range of the data is substantial, spanning nearly $259.87, from a minimum of around $80.06 to a maximum of approximately $339.92. The distribution has a slightly negative kurtosis, indicating that it is less peaked than a normal distribution.</a:t>
          </a:r>
        </a:p>
      </dsp:txBody>
      <dsp:txXfrm>
        <a:off x="1995784" y="738045"/>
        <a:ext cx="3633450" cy="1541463"/>
      </dsp:txXfrm>
    </dsp:sp>
    <dsp:sp modelId="{BA7F7E29-42AA-454D-9016-E9FFFC7503F2}">
      <dsp:nvSpPr>
        <dsp:cNvPr id="0" name=""/>
        <dsp:cNvSpPr/>
      </dsp:nvSpPr>
      <dsp:spPr>
        <a:xfrm>
          <a:off x="6262336" y="738045"/>
          <a:ext cx="1541463" cy="154146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95E7A-375D-43C5-9054-57804EAD6E51}">
      <dsp:nvSpPr>
        <dsp:cNvPr id="0" name=""/>
        <dsp:cNvSpPr/>
      </dsp:nvSpPr>
      <dsp:spPr>
        <a:xfrm>
          <a:off x="6586044" y="1061753"/>
          <a:ext cx="894049" cy="894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115CBF-76EE-4449-80C3-E1C08403CE36}">
      <dsp:nvSpPr>
        <dsp:cNvPr id="0" name=""/>
        <dsp:cNvSpPr/>
      </dsp:nvSpPr>
      <dsp:spPr>
        <a:xfrm>
          <a:off x="8134114" y="738045"/>
          <a:ext cx="3633450" cy="154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For Tesla (TESLA)</a:t>
          </a:r>
          <a:r>
            <a:rPr lang="en-US" sz="1100" kern="1200"/>
            <a:t>, the adjusted closing price (Adj Close) exhibits greater variability compared to Microsoft, with a larger mean of around $131.79 and a wider range of approximately $398.04. The standard deviation and sample variance are also higher, indicating higher volatility in Tesla's stock prices. The distribution is moderately skewed to the right, with a positive skewness of about 0.47. The kurtosis is slightly negative, similar to Microsoft.</a:t>
          </a:r>
        </a:p>
      </dsp:txBody>
      <dsp:txXfrm>
        <a:off x="8134114" y="738045"/>
        <a:ext cx="3633450" cy="1541463"/>
      </dsp:txXfrm>
    </dsp:sp>
    <dsp:sp modelId="{8E4A52F3-1C73-4376-A912-625DFE1D3902}">
      <dsp:nvSpPr>
        <dsp:cNvPr id="0" name=""/>
        <dsp:cNvSpPr/>
      </dsp:nvSpPr>
      <dsp:spPr>
        <a:xfrm>
          <a:off x="124007" y="3213284"/>
          <a:ext cx="1541463" cy="154146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CE101A-AF83-402E-9D8A-D230CE5D3FD9}">
      <dsp:nvSpPr>
        <dsp:cNvPr id="0" name=""/>
        <dsp:cNvSpPr/>
      </dsp:nvSpPr>
      <dsp:spPr>
        <a:xfrm>
          <a:off x="447714" y="3536991"/>
          <a:ext cx="894049" cy="894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D4C16D-AF36-41A5-9856-A18B830FABFC}">
      <dsp:nvSpPr>
        <dsp:cNvPr id="0" name=""/>
        <dsp:cNvSpPr/>
      </dsp:nvSpPr>
      <dsp:spPr>
        <a:xfrm>
          <a:off x="1995784" y="3213284"/>
          <a:ext cx="3633450" cy="154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Apple's (APPLE)</a:t>
          </a:r>
          <a:r>
            <a:rPr lang="en-US" sz="1100" kern="1200"/>
            <a:t> adjusted closing price (Adj Close) falls between Microsoft and Tesla in terms of both mean and variability. The mean is around $97.39, with a range of approximately $146.65. The distribution is approximately symmetric, with a skewness close to zero, and slightly less peaked than a normal distribution based on the negative kurtosis.</a:t>
          </a:r>
        </a:p>
      </dsp:txBody>
      <dsp:txXfrm>
        <a:off x="1995784" y="3213284"/>
        <a:ext cx="3633450" cy="1541463"/>
      </dsp:txXfrm>
    </dsp:sp>
    <dsp:sp modelId="{CEEA68E5-792C-443D-A050-AF63C2F8AD71}">
      <dsp:nvSpPr>
        <dsp:cNvPr id="0" name=""/>
        <dsp:cNvSpPr/>
      </dsp:nvSpPr>
      <dsp:spPr>
        <a:xfrm>
          <a:off x="6262336" y="3213284"/>
          <a:ext cx="1541463" cy="154146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F429B6-A3AA-4215-B0FA-EE2B76AEFCF0}">
      <dsp:nvSpPr>
        <dsp:cNvPr id="0" name=""/>
        <dsp:cNvSpPr/>
      </dsp:nvSpPr>
      <dsp:spPr>
        <a:xfrm>
          <a:off x="6586044" y="3536991"/>
          <a:ext cx="894049" cy="894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A81A26-FA22-407F-87D7-FCE181EEBAFE}">
      <dsp:nvSpPr>
        <dsp:cNvPr id="0" name=""/>
        <dsp:cNvSpPr/>
      </dsp:nvSpPr>
      <dsp:spPr>
        <a:xfrm>
          <a:off x="8134114" y="3213284"/>
          <a:ext cx="3633450" cy="154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The S&amp;P 500</a:t>
          </a:r>
          <a:r>
            <a:rPr lang="en-US" sz="1100" kern="1200"/>
            <a:t> index (SP 500) has the highest mean among the four datasets, with a value of about 3457.23. The data also has the largest range, spanning approximately 2559.16 points. Similar to the individual stocks, the distribution is approximately symmetric with a skewness close to zero, indicating a relatively balanced market performance. The kurtosis is slightly negative, suggesting a distribution that is slightly less peaked than a normal distribution.</a:t>
          </a:r>
        </a:p>
      </dsp:txBody>
      <dsp:txXfrm>
        <a:off x="8134114" y="3213284"/>
        <a:ext cx="3633450" cy="1541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48E81-0162-43DC-ABF6-BC86CE6A0264}">
      <dsp:nvSpPr>
        <dsp:cNvPr id="0" name=""/>
        <dsp:cNvSpPr/>
      </dsp:nvSpPr>
      <dsp:spPr>
        <a:xfrm>
          <a:off x="36908" y="477102"/>
          <a:ext cx="1480040" cy="14800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9C7226-55D5-46EE-BDFA-EEC9697D297C}">
      <dsp:nvSpPr>
        <dsp:cNvPr id="0" name=""/>
        <dsp:cNvSpPr/>
      </dsp:nvSpPr>
      <dsp:spPr>
        <a:xfrm>
          <a:off x="347716" y="787911"/>
          <a:ext cx="858423" cy="8584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274EC1-18AE-4AF3-9B44-3992DBF66B77}">
      <dsp:nvSpPr>
        <dsp:cNvPr id="0" name=""/>
        <dsp:cNvSpPr/>
      </dsp:nvSpPr>
      <dsp:spPr>
        <a:xfrm>
          <a:off x="1834100" y="477102"/>
          <a:ext cx="3488666" cy="148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Microsoft's</a:t>
          </a:r>
          <a:r>
            <a:rPr lang="en-US" sz="1400" kern="1200"/>
            <a:t> average daily percentage change is approximately 0.00098, indicating relatively stable day-to-day fluctuations in stock prices. The total percentage change over the period is 1.25, suggesting modest overall growth in stock prices.</a:t>
          </a:r>
        </a:p>
      </dsp:txBody>
      <dsp:txXfrm>
        <a:off x="1834100" y="477102"/>
        <a:ext cx="3488666" cy="1480040"/>
      </dsp:txXfrm>
    </dsp:sp>
    <dsp:sp modelId="{4FA7D1A8-84AF-4AE7-BDEF-BC0FCCBE8BC9}">
      <dsp:nvSpPr>
        <dsp:cNvPr id="0" name=""/>
        <dsp:cNvSpPr/>
      </dsp:nvSpPr>
      <dsp:spPr>
        <a:xfrm>
          <a:off x="5930640" y="477102"/>
          <a:ext cx="1480040" cy="14800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6C100-333F-414F-934C-AB44EE3A4B5E}">
      <dsp:nvSpPr>
        <dsp:cNvPr id="0" name=""/>
        <dsp:cNvSpPr/>
      </dsp:nvSpPr>
      <dsp:spPr>
        <a:xfrm>
          <a:off x="6241449" y="787911"/>
          <a:ext cx="858423" cy="8584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978089-6D77-42A7-85E8-D6472029DD53}">
      <dsp:nvSpPr>
        <dsp:cNvPr id="0" name=""/>
        <dsp:cNvSpPr/>
      </dsp:nvSpPr>
      <dsp:spPr>
        <a:xfrm>
          <a:off x="7727832" y="477102"/>
          <a:ext cx="3488666" cy="148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Tesla's</a:t>
          </a:r>
          <a:r>
            <a:rPr lang="en-US" sz="1400" kern="1200"/>
            <a:t> average daily percentage change is significantly higher at approximately 0.00263, indicating higher volatility and larger fluctuations in stock prices compared to Microsoft. The total percentage change over the period is 3.35, suggesting substantial overall growth in stock prices.</a:t>
          </a:r>
        </a:p>
      </dsp:txBody>
      <dsp:txXfrm>
        <a:off x="7727832" y="477102"/>
        <a:ext cx="3488666" cy="1480040"/>
      </dsp:txXfrm>
    </dsp:sp>
    <dsp:sp modelId="{8E995CF8-C25D-4391-A1D4-9E0B4A2B6E7B}">
      <dsp:nvSpPr>
        <dsp:cNvPr id="0" name=""/>
        <dsp:cNvSpPr/>
      </dsp:nvSpPr>
      <dsp:spPr>
        <a:xfrm>
          <a:off x="36908" y="2758864"/>
          <a:ext cx="1480040" cy="14800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5C8D5-8277-4F10-AE49-E65D9600233A}">
      <dsp:nvSpPr>
        <dsp:cNvPr id="0" name=""/>
        <dsp:cNvSpPr/>
      </dsp:nvSpPr>
      <dsp:spPr>
        <a:xfrm>
          <a:off x="347716" y="3069673"/>
          <a:ext cx="858423" cy="8584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0C54D5-DCC4-4367-B908-A7F805BF7397}">
      <dsp:nvSpPr>
        <dsp:cNvPr id="0" name=""/>
        <dsp:cNvSpPr/>
      </dsp:nvSpPr>
      <dsp:spPr>
        <a:xfrm>
          <a:off x="1834100" y="2758864"/>
          <a:ext cx="3488666" cy="148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Apple's</a:t>
          </a:r>
          <a:r>
            <a:rPr lang="en-US" sz="1400" kern="1200"/>
            <a:t> average daily percentage change falls between Microsoft and Tesla at approximately 0.00117, indicating moderate fluctuations in stock prices. The total percentage change over the period is 1.50, suggesting moderate overall growth in stock prices.</a:t>
          </a:r>
        </a:p>
      </dsp:txBody>
      <dsp:txXfrm>
        <a:off x="1834100" y="2758864"/>
        <a:ext cx="3488666" cy="1480040"/>
      </dsp:txXfrm>
    </dsp:sp>
    <dsp:sp modelId="{D87668E3-F616-4B77-85B7-6B57BA2B3F17}">
      <dsp:nvSpPr>
        <dsp:cNvPr id="0" name=""/>
        <dsp:cNvSpPr/>
      </dsp:nvSpPr>
      <dsp:spPr>
        <a:xfrm>
          <a:off x="5930640" y="2758864"/>
          <a:ext cx="1480040" cy="14800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582203-0880-4F71-86CF-F2C3076DEEC3}">
      <dsp:nvSpPr>
        <dsp:cNvPr id="0" name=""/>
        <dsp:cNvSpPr/>
      </dsp:nvSpPr>
      <dsp:spPr>
        <a:xfrm>
          <a:off x="6241449" y="3069673"/>
          <a:ext cx="858423" cy="8584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FFD289-2801-4F20-B3D0-D72C31D32CA7}">
      <dsp:nvSpPr>
        <dsp:cNvPr id="0" name=""/>
        <dsp:cNvSpPr/>
      </dsp:nvSpPr>
      <dsp:spPr>
        <a:xfrm>
          <a:off x="7727832" y="2758864"/>
          <a:ext cx="3488666" cy="148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The S&amp;P 500</a:t>
          </a:r>
          <a:r>
            <a:rPr lang="en-US" sz="1400" kern="1200"/>
            <a:t> index's average daily percentage change is relatively low at approximately 0.00039, reflecting relatively stable day-to-day fluctuations in the broader market. The total percentage change over the period is 0.50, suggesting modest overall growth in the stock market.</a:t>
          </a:r>
        </a:p>
      </dsp:txBody>
      <dsp:txXfrm>
        <a:off x="7727832" y="2758864"/>
        <a:ext cx="3488666" cy="14800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2/18/2024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64870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2/18/2024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317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2/18/2024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622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2/18/2024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1992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2/18/2024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198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2/18/2024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2226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2/18/2024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2562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2/18/2024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405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2/18/2024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7589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2/18/2024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621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2/18/2024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892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2/18/2024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94303584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trade-png/download/69229"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pngall.com/statistics-png/download/78379" TargetMode="Externa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hyperlink" Target="https://docs.google.com/spreadsheets/d/18Y0QN9G-J4uxt2tKacDVDBI721AqU34l/edit?usp=drive_link&amp;ouid=105156632980393843342&amp;rtpof=true&amp;sd=true" TargetMode="Externa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pngimg.com/download/19684" TargetMode="External"/><Relationship Id="rId7" Type="http://schemas.openxmlformats.org/officeDocument/2006/relationships/hyperlink" Target="https://freepngimg.com/png/28350-microsoft-logo-photos"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pngimg.com/download/62053" TargetMode="External"/><Relationship Id="rId4" Type="http://schemas.openxmlformats.org/officeDocument/2006/relationships/image" Target="../media/image5.png"/><Relationship Id="rId9" Type="http://schemas.openxmlformats.org/officeDocument/2006/relationships/hyperlink" Target="http://www.pngall.com/business-growth-chart-p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freepngimg.com/png/28350-microsoft-logo-photos" TargetMode="External"/><Relationship Id="rId7" Type="http://schemas.openxmlformats.org/officeDocument/2006/relationships/hyperlink" Target="http://pngimg.com/download/62053"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pngimg.com/download/19684" TargetMode="External"/><Relationship Id="rId4" Type="http://schemas.openxmlformats.org/officeDocument/2006/relationships/image" Target="../media/image4.png"/><Relationship Id="rId9" Type="http://schemas.openxmlformats.org/officeDocument/2006/relationships/hyperlink" Target="http://www.pngall.com/business-growth-chart-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9" name="Rectangle 118">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1" name="Rectangle 120">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and white image of a globe and dollar signs&#10;&#10;Description automatically generated">
            <a:extLst>
              <a:ext uri="{FF2B5EF4-FFF2-40B4-BE49-F238E27FC236}">
                <a16:creationId xmlns:a16="http://schemas.microsoft.com/office/drawing/2014/main" id="{F8864F59-B242-59F0-844A-1F450927683A}"/>
              </a:ext>
            </a:extLst>
          </p:cNvPr>
          <p:cNvPicPr>
            <a:picLocks noChangeAspect="1"/>
          </p:cNvPicPr>
          <p:nvPr/>
        </p:nvPicPr>
        <p:blipFill rotWithShape="1">
          <a:blip r:embed="rId2">
            <a:alphaModFix amt="70000"/>
            <a:extLst>
              <a:ext uri="{837473B0-CC2E-450A-ABE3-18F120FF3D39}">
                <a1611:picAttrSrcUrl xmlns:a1611="http://schemas.microsoft.com/office/drawing/2016/11/main" r:id="rId3"/>
              </a:ext>
            </a:extLst>
          </a:blip>
          <a:srcRect l="26843" r="16346" b="3"/>
          <a:stretch/>
        </p:blipFill>
        <p:spPr>
          <a:xfrm>
            <a:off x="6" y="10"/>
            <a:ext cx="1029948" cy="6856614"/>
          </a:xfrm>
          <a:prstGeom prst="rect">
            <a:avLst/>
          </a:prstGeom>
        </p:spPr>
      </p:pic>
      <p:pic>
        <p:nvPicPr>
          <p:cNvPr id="19" name="Picture 18" descr="Holographic neon on a shiny background">
            <a:extLst>
              <a:ext uri="{FF2B5EF4-FFF2-40B4-BE49-F238E27FC236}">
                <a16:creationId xmlns:a16="http://schemas.microsoft.com/office/drawing/2014/main" id="{467B5C93-7EE3-496E-AF57-5FD9001F66B0}"/>
              </a:ext>
            </a:extLst>
          </p:cNvPr>
          <p:cNvPicPr>
            <a:picLocks noChangeAspect="1"/>
          </p:cNvPicPr>
          <p:nvPr/>
        </p:nvPicPr>
        <p:blipFill rotWithShape="1">
          <a:blip r:embed="rId4">
            <a:alphaModFix amt="70000"/>
          </a:blip>
          <a:srcRect l="9105" r="9104" b="-1"/>
          <a:stretch/>
        </p:blipFill>
        <p:spPr>
          <a:xfrm>
            <a:off x="7971" y="10"/>
            <a:ext cx="12197914" cy="6856614"/>
          </a:xfrm>
          <a:prstGeom prst="rect">
            <a:avLst/>
          </a:prstGeom>
        </p:spPr>
      </p:pic>
      <p:grpSp>
        <p:nvGrpSpPr>
          <p:cNvPr id="123"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24" name="Freeform: Shape 123">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27" name="Freeform: Shape 126">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128" name="Freeform: Shape 127">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129"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142" name="Freeform: Shape 141">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130" name="Freeform: Shape 129">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149"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50"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52" name="Freeform: Shape 151">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51" name="Freeform: Shape 150">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2558143" y="400032"/>
            <a:ext cx="7530685" cy="3163864"/>
          </a:xfrm>
        </p:spPr>
        <p:txBody>
          <a:bodyPr>
            <a:normAutofit/>
          </a:bodyPr>
          <a:lstStyle/>
          <a:p>
            <a:pPr algn="l"/>
            <a:r>
              <a:rPr lang="en-US" sz="5400">
                <a:solidFill>
                  <a:srgbClr val="FFFFFF"/>
                </a:solidFill>
              </a:rPr>
              <a:t>STATISTICAL STOCK ANALYSIS</a:t>
            </a:r>
          </a:p>
        </p:txBody>
      </p:sp>
      <p:sp>
        <p:nvSpPr>
          <p:cNvPr id="3" name="Subtitle 2"/>
          <p:cNvSpPr>
            <a:spLocks noGrp="1"/>
          </p:cNvSpPr>
          <p:nvPr>
            <p:ph type="subTitle" idx="1"/>
          </p:nvPr>
        </p:nvSpPr>
        <p:spPr>
          <a:xfrm>
            <a:off x="2557836" y="3843194"/>
            <a:ext cx="7580207" cy="1279124"/>
          </a:xfrm>
        </p:spPr>
        <p:txBody>
          <a:bodyPr vert="horz" lIns="91440" tIns="45720" rIns="91440" bIns="45720" rtlCol="0">
            <a:normAutofit/>
          </a:bodyPr>
          <a:lstStyle/>
          <a:p>
            <a:pPr algn="l"/>
            <a:r>
              <a:rPr lang="en-US" sz="2200">
                <a:solidFill>
                  <a:srgbClr val="FFFFFF"/>
                </a:solidFill>
                <a:cs typeface="Arial"/>
              </a:rPr>
              <a:t>PRESENTED BY</a:t>
            </a:r>
          </a:p>
          <a:p>
            <a:pPr algn="l"/>
            <a:r>
              <a:rPr lang="en-US" sz="2200">
                <a:solidFill>
                  <a:srgbClr val="FFFFFF"/>
                </a:solidFill>
                <a:cs typeface="Arial"/>
              </a:rPr>
              <a:t>SRIPRADA SRIRAM</a:t>
            </a:r>
          </a:p>
        </p:txBody>
      </p:sp>
      <p:grpSp>
        <p:nvGrpSpPr>
          <p:cNvPr id="160" name="Cross">
            <a:extLst>
              <a:ext uri="{FF2B5EF4-FFF2-40B4-BE49-F238E27FC236}">
                <a16:creationId xmlns:a16="http://schemas.microsoft.com/office/drawing/2014/main" id="{7EA2E9ED-9579-480C-8036-C3FE412742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28991" y="4031354"/>
            <a:ext cx="118872" cy="118872"/>
            <a:chOff x="1175347" y="3733800"/>
            <a:chExt cx="118872" cy="118872"/>
          </a:xfrm>
        </p:grpSpPr>
        <p:cxnSp>
          <p:nvCxnSpPr>
            <p:cNvPr id="161" name="Straight Connector 160">
              <a:extLst>
                <a:ext uri="{FF2B5EF4-FFF2-40B4-BE49-F238E27FC236}">
                  <a16:creationId xmlns:a16="http://schemas.microsoft.com/office/drawing/2014/main" id="{46359521-A2E0-4F20-B7DA-9DA02BE493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62" name="Straight Connector 161">
              <a:extLst>
                <a:ext uri="{FF2B5EF4-FFF2-40B4-BE49-F238E27FC236}">
                  <a16:creationId xmlns:a16="http://schemas.microsoft.com/office/drawing/2014/main" id="{FD51D877-AAD8-42E5-8DD7-4BFECAE462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10" name="Picture 9">
            <a:extLst>
              <a:ext uri="{FF2B5EF4-FFF2-40B4-BE49-F238E27FC236}">
                <a16:creationId xmlns:a16="http://schemas.microsoft.com/office/drawing/2014/main" id="{2DF2C4C2-45F4-4E77-7D9F-017E6181F1B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341035" y="2667107"/>
            <a:ext cx="1074751" cy="104753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 name="Freeform: Shape 1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 name="Freeform: Shape 2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1" name="Freeform: Shape 3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9" name="Rectangle 3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3" name="Top left">
            <a:extLst>
              <a:ext uri="{FF2B5EF4-FFF2-40B4-BE49-F238E27FC236}">
                <a16:creationId xmlns:a16="http://schemas.microsoft.com/office/drawing/2014/main" id="{768D6757-43DA-428B-9DD7-6A71B8BCF5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4" name="Freeform: Shape 43">
              <a:extLst>
                <a:ext uri="{FF2B5EF4-FFF2-40B4-BE49-F238E27FC236}">
                  <a16:creationId xmlns:a16="http://schemas.microsoft.com/office/drawing/2014/main" id="{CD391D4A-CB15-4553-94DC-CF3C4B7A5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2C8A3FFA-5C1D-4D00-9F94-576B549E8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D57C5B19-33F5-4C10-B3CD-0F68DE358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9CE206CF-ECF7-464E-AB9A-78B5D40CA5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7649E775-A3B9-4297-9ABE-290270A01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173BCD4C-546E-4E45-BC66-B781A1242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781F6EA8-1B21-4253-8911-CCEA7A97A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A0EA1D1E-735C-497A-8458-F3A06EAEA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FCC47A0A-94F6-17DC-E04D-E45C54780B08}"/>
              </a:ext>
            </a:extLst>
          </p:cNvPr>
          <p:cNvSpPr>
            <a:spLocks noGrp="1"/>
          </p:cNvSpPr>
          <p:nvPr>
            <p:ph type="title"/>
          </p:nvPr>
        </p:nvSpPr>
        <p:spPr>
          <a:xfrm>
            <a:off x="50129" y="-718615"/>
            <a:ext cx="4303433" cy="2623230"/>
          </a:xfrm>
        </p:spPr>
        <p:txBody>
          <a:bodyPr vert="horz" lIns="91440" tIns="45720" rIns="91440" bIns="45720" rtlCol="0" anchor="b">
            <a:normAutofit/>
          </a:bodyPr>
          <a:lstStyle/>
          <a:p>
            <a:r>
              <a:rPr lang="en-US" kern="1200" dirty="0">
                <a:latin typeface="+mj-lt"/>
                <a:ea typeface="+mj-ea"/>
                <a:cs typeface="+mj-cs"/>
              </a:rPr>
              <a:t>VOLUME OF STOCKS </a:t>
            </a:r>
            <a:endParaRPr lang="en-US" kern="1200" dirty="0">
              <a:latin typeface="+mj-lt"/>
            </a:endParaRPr>
          </a:p>
        </p:txBody>
      </p:sp>
      <p:grpSp>
        <p:nvGrpSpPr>
          <p:cNvPr id="53" name="Cross">
            <a:extLst>
              <a:ext uri="{FF2B5EF4-FFF2-40B4-BE49-F238E27FC236}">
                <a16:creationId xmlns:a16="http://schemas.microsoft.com/office/drawing/2014/main" id="{BA202D74-C58E-46BB-8671-BBD11C1E4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4" name="Straight Connector 53">
              <a:extLst>
                <a:ext uri="{FF2B5EF4-FFF2-40B4-BE49-F238E27FC236}">
                  <a16:creationId xmlns:a16="http://schemas.microsoft.com/office/drawing/2014/main" id="{53649EF0-2F21-4019-A282-6F72261E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0B897FE0-A266-448F-BE13-2EDB83C8E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7" name="Bottom Right">
            <a:extLst>
              <a:ext uri="{FF2B5EF4-FFF2-40B4-BE49-F238E27FC236}">
                <a16:creationId xmlns:a16="http://schemas.microsoft.com/office/drawing/2014/main" id="{75166AAC-C71D-472C-B758-3E41713C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8" name="Graphic 157">
              <a:extLst>
                <a:ext uri="{FF2B5EF4-FFF2-40B4-BE49-F238E27FC236}">
                  <a16:creationId xmlns:a16="http://schemas.microsoft.com/office/drawing/2014/main" id="{7C93CC1D-C85E-4399-BC08-FAAB073CB0F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60" name="Freeform: Shape 59">
                <a:extLst>
                  <a:ext uri="{FF2B5EF4-FFF2-40B4-BE49-F238E27FC236}">
                    <a16:creationId xmlns:a16="http://schemas.microsoft.com/office/drawing/2014/main" id="{D4221A94-3C62-4CC8-9954-A09C78C25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2F3428FC-EE97-4CE7-BA15-452786B19C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Shape 61">
                <a:extLst>
                  <a:ext uri="{FF2B5EF4-FFF2-40B4-BE49-F238E27FC236}">
                    <a16:creationId xmlns:a16="http://schemas.microsoft.com/office/drawing/2014/main" id="{11E5D736-5A20-4A51-A4E7-BEDAFE66E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Shape 62">
                <a:extLst>
                  <a:ext uri="{FF2B5EF4-FFF2-40B4-BE49-F238E27FC236}">
                    <a16:creationId xmlns:a16="http://schemas.microsoft.com/office/drawing/2014/main" id="{7FAFA600-7C84-497F-AD88-9A067C45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Shape 63">
                <a:extLst>
                  <a:ext uri="{FF2B5EF4-FFF2-40B4-BE49-F238E27FC236}">
                    <a16:creationId xmlns:a16="http://schemas.microsoft.com/office/drawing/2014/main" id="{1581E512-DD52-4C30-89C7-F470D0187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Shape 64">
                <a:extLst>
                  <a:ext uri="{FF2B5EF4-FFF2-40B4-BE49-F238E27FC236}">
                    <a16:creationId xmlns:a16="http://schemas.microsoft.com/office/drawing/2014/main" id="{A008492B-E470-407A-B90A-46312C56B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Shape 65">
                <a:extLst>
                  <a:ext uri="{FF2B5EF4-FFF2-40B4-BE49-F238E27FC236}">
                    <a16:creationId xmlns:a16="http://schemas.microsoft.com/office/drawing/2014/main" id="{801F51B6-F24A-4E1F-8A18-A7344E2C4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9" name="Freeform: Shape 58">
              <a:extLst>
                <a:ext uri="{FF2B5EF4-FFF2-40B4-BE49-F238E27FC236}">
                  <a16:creationId xmlns:a16="http://schemas.microsoft.com/office/drawing/2014/main" id="{4CCABC59-AE08-4314-9746-495F73440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7" name="Picture 6" descr="A graph with numbers and lines&#10;&#10;Description automatically generated">
            <a:extLst>
              <a:ext uri="{FF2B5EF4-FFF2-40B4-BE49-F238E27FC236}">
                <a16:creationId xmlns:a16="http://schemas.microsoft.com/office/drawing/2014/main" id="{F340CC74-6415-81CD-B720-00A813B83107}"/>
              </a:ext>
            </a:extLst>
          </p:cNvPr>
          <p:cNvPicPr>
            <a:picLocks noChangeAspect="1"/>
          </p:cNvPicPr>
          <p:nvPr/>
        </p:nvPicPr>
        <p:blipFill>
          <a:blip r:embed="rId2"/>
          <a:stretch>
            <a:fillRect/>
          </a:stretch>
        </p:blipFill>
        <p:spPr>
          <a:xfrm>
            <a:off x="4126486" y="2972593"/>
            <a:ext cx="3726726" cy="2515837"/>
          </a:xfrm>
          <a:prstGeom prst="rect">
            <a:avLst/>
          </a:prstGeom>
        </p:spPr>
      </p:pic>
      <p:pic>
        <p:nvPicPr>
          <p:cNvPr id="4" name="Content Placeholder 3" descr="A graph with numbers and lines&#10;&#10;Description automatically generated">
            <a:extLst>
              <a:ext uri="{FF2B5EF4-FFF2-40B4-BE49-F238E27FC236}">
                <a16:creationId xmlns:a16="http://schemas.microsoft.com/office/drawing/2014/main" id="{FB60D667-16C6-4C44-F6C4-92D0E8DA3CC7}"/>
              </a:ext>
            </a:extLst>
          </p:cNvPr>
          <p:cNvPicPr>
            <a:picLocks noGrp="1" noChangeAspect="1"/>
          </p:cNvPicPr>
          <p:nvPr>
            <p:ph idx="1"/>
          </p:nvPr>
        </p:nvPicPr>
        <p:blipFill>
          <a:blip r:embed="rId3"/>
          <a:stretch>
            <a:fillRect/>
          </a:stretch>
        </p:blipFill>
        <p:spPr>
          <a:xfrm>
            <a:off x="4085855" y="469639"/>
            <a:ext cx="3763013" cy="2502220"/>
          </a:xfrm>
          <a:prstGeom prst="rect">
            <a:avLst/>
          </a:prstGeom>
        </p:spPr>
      </p:pic>
      <p:pic>
        <p:nvPicPr>
          <p:cNvPr id="6" name="Picture 5" descr="A graph with numbers and lines&#10;&#10;Description automatically generated">
            <a:extLst>
              <a:ext uri="{FF2B5EF4-FFF2-40B4-BE49-F238E27FC236}">
                <a16:creationId xmlns:a16="http://schemas.microsoft.com/office/drawing/2014/main" id="{D4EA69DC-20D0-E029-30F6-EB12C5C0C756}"/>
              </a:ext>
            </a:extLst>
          </p:cNvPr>
          <p:cNvPicPr>
            <a:picLocks noChangeAspect="1"/>
          </p:cNvPicPr>
          <p:nvPr/>
        </p:nvPicPr>
        <p:blipFill>
          <a:blip r:embed="rId4"/>
          <a:stretch>
            <a:fillRect/>
          </a:stretch>
        </p:blipFill>
        <p:spPr>
          <a:xfrm>
            <a:off x="7851820" y="476946"/>
            <a:ext cx="3642059" cy="2445206"/>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0F3A9A6B-F3B5-1D4E-EF1A-3675AD0079B7}"/>
              </a:ext>
            </a:extLst>
          </p:cNvPr>
          <p:cNvPicPr>
            <a:picLocks noChangeAspect="1"/>
          </p:cNvPicPr>
          <p:nvPr/>
        </p:nvPicPr>
        <p:blipFill>
          <a:blip r:embed="rId5"/>
          <a:stretch>
            <a:fillRect/>
          </a:stretch>
        </p:blipFill>
        <p:spPr>
          <a:xfrm>
            <a:off x="7847475" y="2930775"/>
            <a:ext cx="3654155" cy="2557069"/>
          </a:xfrm>
          <a:prstGeom prst="rect">
            <a:avLst/>
          </a:prstGeom>
        </p:spPr>
      </p:pic>
      <p:sp>
        <p:nvSpPr>
          <p:cNvPr id="11" name="TextBox 10">
            <a:extLst>
              <a:ext uri="{FF2B5EF4-FFF2-40B4-BE49-F238E27FC236}">
                <a16:creationId xmlns:a16="http://schemas.microsoft.com/office/drawing/2014/main" id="{D130038C-C369-B43F-33F5-BE81DF4779C0}"/>
              </a:ext>
            </a:extLst>
          </p:cNvPr>
          <p:cNvSpPr txBox="1"/>
          <p:nvPr/>
        </p:nvSpPr>
        <p:spPr>
          <a:xfrm>
            <a:off x="154533" y="1931669"/>
            <a:ext cx="327611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solidFill>
                  <a:srgbClr val="0D0D0D"/>
                </a:solidFill>
                <a:ea typeface="+mn-lt"/>
                <a:cs typeface="+mn-lt"/>
              </a:rPr>
              <a:t>Microsoft's stock is experiencing high volume, indicating strong investor interest and potential price movement.</a:t>
            </a:r>
            <a:endParaRPr lang="en-US"/>
          </a:p>
          <a:p>
            <a:pPr marL="171450" indent="-171450">
              <a:buFont typeface="Arial"/>
              <a:buChar char="•"/>
            </a:pPr>
            <a:endParaRPr lang="en-US" sz="1200" dirty="0">
              <a:solidFill>
                <a:srgbClr val="0D0D0D"/>
              </a:solidFill>
              <a:ea typeface="+mn-lt"/>
              <a:cs typeface="+mn-lt"/>
            </a:endParaRPr>
          </a:p>
          <a:p>
            <a:pPr marL="171450" indent="-171450">
              <a:buFont typeface="Arial"/>
              <a:buChar char="•"/>
            </a:pPr>
            <a:r>
              <a:rPr lang="en-US" sz="1200" dirty="0">
                <a:solidFill>
                  <a:srgbClr val="0D0D0D"/>
                </a:solidFill>
                <a:ea typeface="+mn-lt"/>
                <a:cs typeface="+mn-lt"/>
              </a:rPr>
              <a:t>Tesla's stock has seen a sudden spike in volume, suggesting a significant news event or change in market sentiment.</a:t>
            </a:r>
          </a:p>
          <a:p>
            <a:pPr marL="171450" indent="-171450">
              <a:buFont typeface="Arial"/>
              <a:buChar char="•"/>
            </a:pPr>
            <a:endParaRPr lang="en-US" sz="1200" dirty="0">
              <a:solidFill>
                <a:srgbClr val="0D0D0D"/>
              </a:solidFill>
              <a:ea typeface="+mn-lt"/>
              <a:cs typeface="+mn-lt"/>
            </a:endParaRPr>
          </a:p>
          <a:p>
            <a:pPr marL="171450" indent="-171450">
              <a:buFont typeface="Arial"/>
              <a:buChar char="•"/>
            </a:pPr>
            <a:r>
              <a:rPr lang="en-US" sz="1200" dirty="0">
                <a:solidFill>
                  <a:srgbClr val="0D0D0D"/>
                </a:solidFill>
                <a:ea typeface="+mn-lt"/>
                <a:cs typeface="+mn-lt"/>
              </a:rPr>
              <a:t>Apple's stock is showing consistently low volume, possibly indicating lack of interest or participation in the stock.</a:t>
            </a:r>
          </a:p>
          <a:p>
            <a:pPr marL="171450" indent="-171450">
              <a:buFont typeface="Arial"/>
              <a:buChar char="•"/>
            </a:pPr>
            <a:endParaRPr lang="en-US" sz="1200" dirty="0">
              <a:solidFill>
                <a:srgbClr val="0D0D0D"/>
              </a:solidFill>
              <a:ea typeface="+mn-lt"/>
              <a:cs typeface="+mn-lt"/>
            </a:endParaRPr>
          </a:p>
          <a:p>
            <a:pPr marL="171450" indent="-171450">
              <a:buFont typeface="Arial"/>
              <a:buChar char="•"/>
            </a:pPr>
            <a:r>
              <a:rPr lang="en-US" sz="1200" dirty="0">
                <a:solidFill>
                  <a:srgbClr val="0D0D0D"/>
                </a:solidFill>
                <a:ea typeface="+mn-lt"/>
                <a:cs typeface="+mn-lt"/>
              </a:rPr>
              <a:t>The S&amp;P 500's volume analysis, when combined with other indicators, can provide insights into broader market trends and investor sentiment.</a:t>
            </a:r>
            <a:endParaRPr lang="en-US" dirty="0">
              <a:cs typeface="Arial"/>
            </a:endParaRPr>
          </a:p>
        </p:txBody>
      </p:sp>
    </p:spTree>
    <p:extLst>
      <p:ext uri="{BB962C8B-B14F-4D97-AF65-F5344CB8AC3E}">
        <p14:creationId xmlns:p14="http://schemas.microsoft.com/office/powerpoint/2010/main" val="398700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 name="Freeform: Shape 15">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CEB989E-6D86-E001-65DA-77EEEB7F7B69}"/>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kern="1200">
                <a:solidFill>
                  <a:schemeClr val="tx2"/>
                </a:solidFill>
                <a:latin typeface="+mj-lt"/>
                <a:ea typeface="+mj-ea"/>
                <a:cs typeface="+mj-cs"/>
              </a:rPr>
              <a:t>TIME SERIES ANALYSIS</a:t>
            </a:r>
          </a:p>
        </p:txBody>
      </p:sp>
      <p:sp>
        <p:nvSpPr>
          <p:cNvPr id="6" name="TextBox 5">
            <a:extLst>
              <a:ext uri="{FF2B5EF4-FFF2-40B4-BE49-F238E27FC236}">
                <a16:creationId xmlns:a16="http://schemas.microsoft.com/office/drawing/2014/main" id="{D6A677B1-39F3-64E3-1428-AF2623A81B4E}"/>
              </a:ext>
            </a:extLst>
          </p:cNvPr>
          <p:cNvSpPr txBox="1"/>
          <p:nvPr/>
        </p:nvSpPr>
        <p:spPr>
          <a:xfrm>
            <a:off x="1185756" y="2384474"/>
            <a:ext cx="4810872" cy="3728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285750">
              <a:spcAft>
                <a:spcPts val="600"/>
              </a:spcAft>
              <a:buClr>
                <a:schemeClr val="accent5"/>
              </a:buClr>
              <a:buFont typeface="Arial"/>
              <a:buChar char="•"/>
            </a:pPr>
            <a:r>
              <a:rPr lang="en-US" sz="1300" b="1" dirty="0">
                <a:solidFill>
                  <a:schemeClr val="tx2"/>
                </a:solidFill>
              </a:rPr>
              <a:t>TESLA's</a:t>
            </a:r>
            <a:r>
              <a:rPr lang="en-US" sz="1300" dirty="0">
                <a:solidFill>
                  <a:schemeClr val="tx2"/>
                </a:solidFill>
              </a:rPr>
              <a:t> open stock prices tops the most over the given time frame. There appears to be a general upward trend in the stock prices Mar and Sep of 2020 , Jan of 2021 and Nov 2021 being the highest among all 3 companies, with occasional periods of decrease.</a:t>
            </a:r>
            <a:endParaRPr lang="en-US">
              <a:solidFill>
                <a:schemeClr val="tx2"/>
              </a:solidFill>
              <a:cs typeface="Arial"/>
            </a:endParaRPr>
          </a:p>
          <a:p>
            <a:pPr marL="285750" indent="-228600">
              <a:spcAft>
                <a:spcPts val="600"/>
              </a:spcAft>
              <a:buClr>
                <a:schemeClr val="accent5"/>
              </a:buClr>
              <a:buFont typeface="Arial" panose="020B0504020202020204" pitchFamily="34" charset="0"/>
              <a:buChar char="•"/>
            </a:pPr>
            <a:endParaRPr lang="en-US" sz="1300">
              <a:solidFill>
                <a:schemeClr val="tx2"/>
              </a:solidFill>
              <a:cs typeface="Arial"/>
            </a:endParaRPr>
          </a:p>
          <a:p>
            <a:pPr marL="342900" indent="-285750">
              <a:spcAft>
                <a:spcPts val="600"/>
              </a:spcAft>
              <a:buClr>
                <a:schemeClr val="accent5"/>
              </a:buClr>
              <a:buFont typeface="Arial"/>
              <a:buChar char="•"/>
            </a:pPr>
            <a:r>
              <a:rPr lang="en-US" sz="1300" b="1" dirty="0">
                <a:solidFill>
                  <a:schemeClr val="tx2"/>
                </a:solidFill>
              </a:rPr>
              <a:t> APPLE's</a:t>
            </a:r>
            <a:r>
              <a:rPr lang="en-US" sz="1300" dirty="0">
                <a:solidFill>
                  <a:schemeClr val="tx2"/>
                </a:solidFill>
              </a:rPr>
              <a:t> open stock prices have shown fluctuations over time, with    some periods of increase and decrease. The stock prices seem to    have experienced a notable increase from around mid-2020 to  early 2021, followed by some fluctuation. </a:t>
            </a:r>
            <a:endParaRPr lang="en-US" sz="1300" dirty="0">
              <a:solidFill>
                <a:schemeClr val="tx2"/>
              </a:solidFill>
              <a:cs typeface="Arial"/>
            </a:endParaRPr>
          </a:p>
          <a:p>
            <a:pPr marL="342900" indent="-285750">
              <a:spcAft>
                <a:spcPts val="600"/>
              </a:spcAft>
              <a:buClr>
                <a:schemeClr val="accent5"/>
              </a:buClr>
              <a:buFont typeface="Arial" panose="020B0504020202020204" pitchFamily="34" charset="0"/>
              <a:buChar char="•"/>
            </a:pPr>
            <a:r>
              <a:rPr lang="en-US" sz="1300" b="1" dirty="0">
                <a:solidFill>
                  <a:schemeClr val="tx2"/>
                </a:solidFill>
                <a:cs typeface="Arial"/>
              </a:rPr>
              <a:t>MSFT's</a:t>
            </a:r>
            <a:r>
              <a:rPr lang="en-US" sz="1300" dirty="0">
                <a:solidFill>
                  <a:schemeClr val="tx2"/>
                </a:solidFill>
                <a:cs typeface="Arial"/>
              </a:rPr>
              <a:t> open stock prices have shown fluctuations similar to the other companies. There seems to be a general upward trend in the     stock prices,2021 being highest with occasional periods of decrease.</a:t>
            </a:r>
          </a:p>
          <a:p>
            <a:pPr marL="285750" indent="-228600">
              <a:spcAft>
                <a:spcPts val="600"/>
              </a:spcAft>
              <a:buClr>
                <a:schemeClr val="accent5"/>
              </a:buClr>
              <a:buFont typeface="Arial" panose="020B0504020202020204" pitchFamily="34" charset="0"/>
              <a:buChar char="•"/>
            </a:pPr>
            <a:endParaRPr lang="en-US" sz="1300" dirty="0">
              <a:solidFill>
                <a:schemeClr val="tx2"/>
              </a:solidFill>
              <a:cs typeface="Arial"/>
            </a:endParaRPr>
          </a:p>
          <a:p>
            <a:pPr indent="-228600">
              <a:spcAft>
                <a:spcPts val="600"/>
              </a:spcAft>
              <a:buClr>
                <a:schemeClr val="accent5"/>
              </a:buClr>
              <a:buFont typeface="Arial" panose="020B0504020202020204" pitchFamily="34" charset="0"/>
              <a:buChar char="•"/>
            </a:pPr>
            <a:endParaRPr lang="en-US" sz="1300">
              <a:solidFill>
                <a:schemeClr val="tx2"/>
              </a:solidFill>
              <a:cs typeface="Arial"/>
            </a:endParaRPr>
          </a:p>
          <a:p>
            <a:pPr marL="342900" indent="-228600">
              <a:spcAft>
                <a:spcPts val="600"/>
              </a:spcAft>
              <a:buClr>
                <a:schemeClr val="accent5"/>
              </a:buClr>
              <a:buFont typeface="Arial" panose="020B0504020202020204" pitchFamily="34" charset="0"/>
              <a:buChar char="•"/>
            </a:pPr>
            <a:endParaRPr lang="en-US" sz="1300">
              <a:solidFill>
                <a:schemeClr val="tx2"/>
              </a:solidFill>
              <a:cs typeface="Arial"/>
            </a:endParaRPr>
          </a:p>
        </p:txBody>
      </p:sp>
      <p:pic>
        <p:nvPicPr>
          <p:cNvPr id="4" name="Content Placeholder 3" descr="A graph of stock prices&#10;&#10;Description automatically generated">
            <a:extLst>
              <a:ext uri="{FF2B5EF4-FFF2-40B4-BE49-F238E27FC236}">
                <a16:creationId xmlns:a16="http://schemas.microsoft.com/office/drawing/2014/main" id="{0C8A2E3A-ED81-8B34-5B47-3581FF0694B5}"/>
              </a:ext>
            </a:extLst>
          </p:cNvPr>
          <p:cNvPicPr>
            <a:picLocks noGrp="1" noChangeAspect="1"/>
          </p:cNvPicPr>
          <p:nvPr>
            <p:ph idx="1"/>
          </p:nvPr>
        </p:nvPicPr>
        <p:blipFill>
          <a:blip r:embed="rId2"/>
          <a:stretch>
            <a:fillRect/>
          </a:stretch>
        </p:blipFill>
        <p:spPr>
          <a:xfrm>
            <a:off x="5984633" y="2475429"/>
            <a:ext cx="5459639" cy="3174091"/>
          </a:xfrm>
          <a:prstGeom prst="rect">
            <a:avLst/>
          </a:prstGeom>
        </p:spPr>
      </p:pic>
      <p:grpSp>
        <p:nvGrpSpPr>
          <p:cNvPr id="25"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6" name="Freeform: Shape 25">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7"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5393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EBE5-0084-DC52-2270-7C6C892852D1}"/>
              </a:ext>
            </a:extLst>
          </p:cNvPr>
          <p:cNvSpPr>
            <a:spLocks noGrp="1"/>
          </p:cNvSpPr>
          <p:nvPr>
            <p:ph type="title"/>
          </p:nvPr>
        </p:nvSpPr>
        <p:spPr>
          <a:xfrm>
            <a:off x="838200" y="-251732"/>
            <a:ext cx="10515600" cy="1325563"/>
          </a:xfrm>
        </p:spPr>
        <p:txBody>
          <a:bodyPr>
            <a:normAutofit fontScale="90000"/>
          </a:bodyPr>
          <a:lstStyle/>
          <a:p>
            <a:r>
              <a:rPr lang="en-US" dirty="0"/>
              <a:t>REGRESSION ANALYSIS (MICROSOFT)</a:t>
            </a:r>
          </a:p>
        </p:txBody>
      </p:sp>
      <p:pic>
        <p:nvPicPr>
          <p:cNvPr id="4" name="Content Placeholder 3" descr="A diagram with yellow dots&#10;&#10;Description automatically generated">
            <a:extLst>
              <a:ext uri="{FF2B5EF4-FFF2-40B4-BE49-F238E27FC236}">
                <a16:creationId xmlns:a16="http://schemas.microsoft.com/office/drawing/2014/main" id="{8FEF61DE-67A6-68D0-64D7-B9EF3E53E504}"/>
              </a:ext>
            </a:extLst>
          </p:cNvPr>
          <p:cNvPicPr>
            <a:picLocks noGrp="1" noChangeAspect="1"/>
          </p:cNvPicPr>
          <p:nvPr>
            <p:ph idx="1"/>
          </p:nvPr>
        </p:nvPicPr>
        <p:blipFill>
          <a:blip r:embed="rId2"/>
          <a:stretch>
            <a:fillRect/>
          </a:stretch>
        </p:blipFill>
        <p:spPr>
          <a:xfrm>
            <a:off x="394229" y="742257"/>
            <a:ext cx="3495222" cy="1843769"/>
          </a:xfrm>
        </p:spPr>
      </p:pic>
      <p:pic>
        <p:nvPicPr>
          <p:cNvPr id="5" name="Picture 4">
            <a:extLst>
              <a:ext uri="{FF2B5EF4-FFF2-40B4-BE49-F238E27FC236}">
                <a16:creationId xmlns:a16="http://schemas.microsoft.com/office/drawing/2014/main" id="{FEB7C6D2-D611-AACD-F3D8-E65C8A89FAC2}"/>
              </a:ext>
            </a:extLst>
          </p:cNvPr>
          <p:cNvPicPr>
            <a:picLocks noChangeAspect="1"/>
          </p:cNvPicPr>
          <p:nvPr/>
        </p:nvPicPr>
        <p:blipFill>
          <a:blip r:embed="rId3"/>
          <a:stretch>
            <a:fillRect/>
          </a:stretch>
        </p:blipFill>
        <p:spPr>
          <a:xfrm>
            <a:off x="4162803" y="739775"/>
            <a:ext cx="3600300" cy="1846642"/>
          </a:xfrm>
          <a:prstGeom prst="rect">
            <a:avLst/>
          </a:prstGeom>
        </p:spPr>
      </p:pic>
      <p:graphicFrame>
        <p:nvGraphicFramePr>
          <p:cNvPr id="7" name="Table 6">
            <a:extLst>
              <a:ext uri="{FF2B5EF4-FFF2-40B4-BE49-F238E27FC236}">
                <a16:creationId xmlns:a16="http://schemas.microsoft.com/office/drawing/2014/main" id="{98CF70DE-3514-FDA8-DE06-A28AF46ADD5B}"/>
              </a:ext>
            </a:extLst>
          </p:cNvPr>
          <p:cNvGraphicFramePr>
            <a:graphicFrameLocks noGrp="1"/>
          </p:cNvGraphicFramePr>
          <p:nvPr>
            <p:extLst>
              <p:ext uri="{D42A27DB-BD31-4B8C-83A1-F6EECF244321}">
                <p14:modId xmlns:p14="http://schemas.microsoft.com/office/powerpoint/2010/main" val="1528658184"/>
              </p:ext>
            </p:extLst>
          </p:nvPr>
        </p:nvGraphicFramePr>
        <p:xfrm>
          <a:off x="399445" y="2694698"/>
          <a:ext cx="2781300" cy="1783080"/>
        </p:xfrm>
        <a:graphic>
          <a:graphicData uri="http://schemas.openxmlformats.org/drawingml/2006/table">
            <a:tbl>
              <a:tblPr bandRow="1">
                <a:tableStyleId>{5C22544A-7EE6-4342-B048-85BDC9FD1C3A}</a:tableStyleId>
              </a:tblPr>
              <a:tblGrid>
                <a:gridCol w="1422400">
                  <a:extLst>
                    <a:ext uri="{9D8B030D-6E8A-4147-A177-3AD203B41FA5}">
                      <a16:colId xmlns:a16="http://schemas.microsoft.com/office/drawing/2014/main" val="3923751118"/>
                    </a:ext>
                  </a:extLst>
                </a:gridCol>
                <a:gridCol w="1358900">
                  <a:extLst>
                    <a:ext uri="{9D8B030D-6E8A-4147-A177-3AD203B41FA5}">
                      <a16:colId xmlns:a16="http://schemas.microsoft.com/office/drawing/2014/main" val="337775696"/>
                    </a:ext>
                  </a:extLst>
                </a:gridCol>
              </a:tblGrid>
              <a:tr h="190500">
                <a:tc>
                  <a:txBody>
                    <a:bodyPr/>
                    <a:lstStyle/>
                    <a:p>
                      <a:pPr fontAlgn="b"/>
                      <a:r>
                        <a:rPr lang="en-US" sz="1100" dirty="0">
                          <a:effectLst/>
                          <a:latin typeface="Calibri"/>
                        </a:rPr>
                        <a:t>SUMMARY OUTPUT</a:t>
                      </a:r>
                    </a:p>
                  </a:txBody>
                  <a:tcPr marL="9525" marR="9525" marT="9525" anchor="b">
                    <a:lnL>
                      <a:noFill/>
                    </a:lnL>
                    <a:lnR>
                      <a:noFill/>
                    </a:lnR>
                    <a:lnT>
                      <a:noFill/>
                    </a:lnT>
                    <a:lnB>
                      <a:noFill/>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473679536"/>
                  </a:ext>
                </a:extLst>
              </a:tr>
              <a:tr h="200025">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153317333"/>
                  </a:ext>
                </a:extLst>
              </a:tr>
              <a:tr h="190500">
                <a:tc gridSpan="2">
                  <a:txBody>
                    <a:bodyPr/>
                    <a:lstStyle/>
                    <a:p>
                      <a:pPr fontAlgn="b"/>
                      <a:r>
                        <a:rPr lang="en-US" sz="1100" i="1" dirty="0">
                          <a:effectLst/>
                          <a:latin typeface="Calibri"/>
                        </a:rPr>
                        <a:t>Regression Statistics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hMerge="1">
                  <a:txBody>
                    <a:bodyPr/>
                    <a:lstStyle/>
                    <a:p>
                      <a:endParaRPr lang="en-US"/>
                    </a:p>
                  </a:txBody>
                  <a:tcPr/>
                </a:tc>
                <a:extLst>
                  <a:ext uri="{0D108BD9-81ED-4DB2-BD59-A6C34878D82A}">
                    <a16:rowId xmlns:a16="http://schemas.microsoft.com/office/drawing/2014/main" val="2936527102"/>
                  </a:ext>
                </a:extLst>
              </a:tr>
              <a:tr h="190500">
                <a:tc>
                  <a:txBody>
                    <a:bodyPr/>
                    <a:lstStyle/>
                    <a:p>
                      <a:pPr fontAlgn="b"/>
                      <a:r>
                        <a:rPr lang="en-US" sz="1100" dirty="0">
                          <a:effectLst/>
                          <a:latin typeface="Calibri"/>
                        </a:rPr>
                        <a:t>Multiple R</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dirty="0">
                          <a:effectLst/>
                          <a:latin typeface="Calibri"/>
                        </a:rPr>
                        <a:t>0.777176063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extLst>
                  <a:ext uri="{0D108BD9-81ED-4DB2-BD59-A6C34878D82A}">
                    <a16:rowId xmlns:a16="http://schemas.microsoft.com/office/drawing/2014/main" val="733075740"/>
                  </a:ext>
                </a:extLst>
              </a:tr>
              <a:tr h="190500">
                <a:tc>
                  <a:txBody>
                    <a:bodyPr/>
                    <a:lstStyle/>
                    <a:p>
                      <a:pPr fontAlgn="b"/>
                      <a:r>
                        <a:rPr lang="en-US" sz="1100" dirty="0">
                          <a:effectLst/>
                          <a:latin typeface="Calibri"/>
                        </a:rPr>
                        <a:t>R Square</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0.604002633</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862758447"/>
                  </a:ext>
                </a:extLst>
              </a:tr>
              <a:tr h="190500">
                <a:tc>
                  <a:txBody>
                    <a:bodyPr/>
                    <a:lstStyle/>
                    <a:p>
                      <a:pPr fontAlgn="b"/>
                      <a:r>
                        <a:rPr lang="en-US" sz="1100" dirty="0">
                          <a:effectLst/>
                          <a:latin typeface="Calibri"/>
                        </a:rPr>
                        <a:t>Adjusted R Square</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0.603692047</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66142498"/>
                  </a:ext>
                </a:extLst>
              </a:tr>
              <a:tr h="190500">
                <a:tc>
                  <a:txBody>
                    <a:bodyPr/>
                    <a:lstStyle/>
                    <a:p>
                      <a:pPr fontAlgn="b"/>
                      <a:r>
                        <a:rPr lang="en-US" sz="1100" dirty="0">
                          <a:effectLst/>
                          <a:latin typeface="Calibri"/>
                        </a:rPr>
                        <a:t>Standard Error</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0.011341909</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624209491"/>
                  </a:ext>
                </a:extLst>
              </a:tr>
              <a:tr h="200025">
                <a:tc>
                  <a:txBody>
                    <a:bodyPr/>
                    <a:lstStyle/>
                    <a:p>
                      <a:pPr fontAlgn="b"/>
                      <a:r>
                        <a:rPr lang="en-US" sz="1100" dirty="0">
                          <a:effectLst/>
                          <a:latin typeface="Calibri"/>
                        </a:rPr>
                        <a:t>Observations</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dirty="0">
                          <a:effectLst/>
                          <a:latin typeface="Calibri"/>
                        </a:rPr>
                        <a:t>1277</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126981228"/>
                  </a:ext>
                </a:extLst>
              </a:tr>
            </a:tbl>
          </a:graphicData>
        </a:graphic>
      </p:graphicFrame>
      <p:graphicFrame>
        <p:nvGraphicFramePr>
          <p:cNvPr id="9" name="Table 8">
            <a:extLst>
              <a:ext uri="{FF2B5EF4-FFF2-40B4-BE49-F238E27FC236}">
                <a16:creationId xmlns:a16="http://schemas.microsoft.com/office/drawing/2014/main" id="{418D9E2B-D09A-0EEF-6BC4-43D092AD9E3D}"/>
              </a:ext>
            </a:extLst>
          </p:cNvPr>
          <p:cNvGraphicFramePr>
            <a:graphicFrameLocks noGrp="1"/>
          </p:cNvGraphicFramePr>
          <p:nvPr>
            <p:extLst>
              <p:ext uri="{D42A27DB-BD31-4B8C-83A1-F6EECF244321}">
                <p14:modId xmlns:p14="http://schemas.microsoft.com/office/powerpoint/2010/main" val="619298801"/>
              </p:ext>
            </p:extLst>
          </p:nvPr>
        </p:nvGraphicFramePr>
        <p:xfrm>
          <a:off x="3241523" y="2697238"/>
          <a:ext cx="7907619" cy="1114425"/>
        </p:xfrm>
        <a:graphic>
          <a:graphicData uri="http://schemas.openxmlformats.org/drawingml/2006/table">
            <a:tbl>
              <a:tblPr bandRow="1">
                <a:tableStyleId>{5C22544A-7EE6-4342-B048-85BDC9FD1C3A}</a:tableStyleId>
              </a:tblPr>
              <a:tblGrid>
                <a:gridCol w="1440087">
                  <a:extLst>
                    <a:ext uri="{9D8B030D-6E8A-4147-A177-3AD203B41FA5}">
                      <a16:colId xmlns:a16="http://schemas.microsoft.com/office/drawing/2014/main" val="285628063"/>
                    </a:ext>
                  </a:extLst>
                </a:gridCol>
                <a:gridCol w="1375797">
                  <a:extLst>
                    <a:ext uri="{9D8B030D-6E8A-4147-A177-3AD203B41FA5}">
                      <a16:colId xmlns:a16="http://schemas.microsoft.com/office/drawing/2014/main" val="4178422343"/>
                    </a:ext>
                  </a:extLst>
                </a:gridCol>
                <a:gridCol w="1208644">
                  <a:extLst>
                    <a:ext uri="{9D8B030D-6E8A-4147-A177-3AD203B41FA5}">
                      <a16:colId xmlns:a16="http://schemas.microsoft.com/office/drawing/2014/main" val="3764362663"/>
                    </a:ext>
                  </a:extLst>
                </a:gridCol>
                <a:gridCol w="951486">
                  <a:extLst>
                    <a:ext uri="{9D8B030D-6E8A-4147-A177-3AD203B41FA5}">
                      <a16:colId xmlns:a16="http://schemas.microsoft.com/office/drawing/2014/main" val="1101877708"/>
                    </a:ext>
                  </a:extLst>
                </a:gridCol>
                <a:gridCol w="835765">
                  <a:extLst>
                    <a:ext uri="{9D8B030D-6E8A-4147-A177-3AD203B41FA5}">
                      <a16:colId xmlns:a16="http://schemas.microsoft.com/office/drawing/2014/main" val="2801971658"/>
                    </a:ext>
                  </a:extLst>
                </a:gridCol>
                <a:gridCol w="1028633">
                  <a:extLst>
                    <a:ext uri="{9D8B030D-6E8A-4147-A177-3AD203B41FA5}">
                      <a16:colId xmlns:a16="http://schemas.microsoft.com/office/drawing/2014/main" val="1579800536"/>
                    </a:ext>
                  </a:extLst>
                </a:gridCol>
                <a:gridCol w="1067207">
                  <a:extLst>
                    <a:ext uri="{9D8B030D-6E8A-4147-A177-3AD203B41FA5}">
                      <a16:colId xmlns:a16="http://schemas.microsoft.com/office/drawing/2014/main" val="3197784716"/>
                    </a:ext>
                  </a:extLst>
                </a:gridCol>
              </a:tblGrid>
              <a:tr h="200025">
                <a:tc>
                  <a:txBody>
                    <a:bodyPr/>
                    <a:lstStyle/>
                    <a:p>
                      <a:pPr fontAlgn="b"/>
                      <a:r>
                        <a:rPr lang="en-US" sz="1100">
                          <a:effectLst/>
                          <a:latin typeface="Calibri" panose="020F0502020204030204" pitchFamily="34" charset="0"/>
                        </a:rPr>
                        <a:t>ANOVA</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1131786030"/>
                  </a:ext>
                </a:extLst>
              </a:tr>
              <a:tr h="190500">
                <a:tc>
                  <a:txBody>
                    <a:bodyPr/>
                    <a:lstStyle/>
                    <a:p>
                      <a:pPr algn="ctr" fontAlgn="b"/>
                      <a:endParaRPr lang="en-US" sz="1100" i="1">
                        <a:effectLst/>
                        <a:latin typeface="Calibri" panose="020F0502020204030204" pitchFamily="34" charset="0"/>
                      </a:endParaRP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df</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SS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MS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F</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Significance F</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Significance F</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1439778719"/>
                  </a:ext>
                </a:extLst>
              </a:tr>
              <a:tr h="190500">
                <a:tc>
                  <a:txBody>
                    <a:bodyPr/>
                    <a:lstStyle/>
                    <a:p>
                      <a:pPr fontAlgn="b"/>
                      <a:r>
                        <a:rPr lang="en-US" sz="1100">
                          <a:effectLst/>
                          <a:latin typeface="Calibri" panose="020F0502020204030204" pitchFamily="34" charset="0"/>
                        </a:rPr>
                        <a:t>Regression</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0.250166436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0.250166436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1944.718376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9.7095E-259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extLst>
                  <a:ext uri="{0D108BD9-81ED-4DB2-BD59-A6C34878D82A}">
                    <a16:rowId xmlns:a16="http://schemas.microsoft.com/office/drawing/2014/main" val="2713008945"/>
                  </a:ext>
                </a:extLst>
              </a:tr>
              <a:tr h="190500">
                <a:tc>
                  <a:txBody>
                    <a:bodyPr/>
                    <a:lstStyle/>
                    <a:p>
                      <a:pPr fontAlgn="b"/>
                      <a:r>
                        <a:rPr lang="en-US" sz="1100">
                          <a:effectLst/>
                          <a:latin typeface="Calibri" panose="020F0502020204030204" pitchFamily="34" charset="0"/>
                        </a:rPr>
                        <a:t>Residual</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1275</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0.1640146</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0.000128639</a:t>
                      </a:r>
                    </a:p>
                  </a:txBody>
                  <a:tcPr marL="9525" marR="9525" marT="9525" anchor="b">
                    <a:lnL>
                      <a:noFill/>
                    </a:lnL>
                    <a:lnR>
                      <a:noFill/>
                    </a:lnR>
                    <a:lnT>
                      <a:noFill/>
                    </a:lnT>
                    <a:lnB>
                      <a:noFill/>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821797886"/>
                  </a:ext>
                </a:extLst>
              </a:tr>
              <a:tr h="200025">
                <a:tc>
                  <a:txBody>
                    <a:bodyPr/>
                    <a:lstStyle/>
                    <a:p>
                      <a:pPr fontAlgn="b"/>
                      <a:r>
                        <a:rPr lang="en-US" sz="1100">
                          <a:effectLst/>
                          <a:latin typeface="Calibri" panose="020F0502020204030204" pitchFamily="34" charset="0"/>
                        </a:rPr>
                        <a:t>Total</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1276</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0.414181036</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1953387998"/>
                  </a:ext>
                </a:extLst>
              </a:tr>
            </a:tbl>
          </a:graphicData>
        </a:graphic>
      </p:graphicFrame>
      <p:graphicFrame>
        <p:nvGraphicFramePr>
          <p:cNvPr id="11" name="Table 10">
            <a:extLst>
              <a:ext uri="{FF2B5EF4-FFF2-40B4-BE49-F238E27FC236}">
                <a16:creationId xmlns:a16="http://schemas.microsoft.com/office/drawing/2014/main" id="{F762FFAF-4537-89F0-6A52-13EE9A236BC9}"/>
              </a:ext>
            </a:extLst>
          </p:cNvPr>
          <p:cNvGraphicFramePr>
            <a:graphicFrameLocks noGrp="1"/>
          </p:cNvGraphicFramePr>
          <p:nvPr>
            <p:extLst>
              <p:ext uri="{D42A27DB-BD31-4B8C-83A1-F6EECF244321}">
                <p14:modId xmlns:p14="http://schemas.microsoft.com/office/powerpoint/2010/main" val="1118454275"/>
              </p:ext>
            </p:extLst>
          </p:nvPr>
        </p:nvGraphicFramePr>
        <p:xfrm>
          <a:off x="405492" y="4521911"/>
          <a:ext cx="9639296" cy="1003935"/>
        </p:xfrm>
        <a:graphic>
          <a:graphicData uri="http://schemas.openxmlformats.org/drawingml/2006/table">
            <a:tbl>
              <a:tblPr bandRow="1">
                <a:tableStyleId>{5C22544A-7EE6-4342-B048-85BDC9FD1C3A}</a:tableStyleId>
              </a:tblPr>
              <a:tblGrid>
                <a:gridCol w="1264170">
                  <a:extLst>
                    <a:ext uri="{9D8B030D-6E8A-4147-A177-3AD203B41FA5}">
                      <a16:colId xmlns:a16="http://schemas.microsoft.com/office/drawing/2014/main" val="3103807112"/>
                    </a:ext>
                  </a:extLst>
                </a:gridCol>
                <a:gridCol w="1207734">
                  <a:extLst>
                    <a:ext uri="{9D8B030D-6E8A-4147-A177-3AD203B41FA5}">
                      <a16:colId xmlns:a16="http://schemas.microsoft.com/office/drawing/2014/main" val="1533643013"/>
                    </a:ext>
                  </a:extLst>
                </a:gridCol>
                <a:gridCol w="1061000">
                  <a:extLst>
                    <a:ext uri="{9D8B030D-6E8A-4147-A177-3AD203B41FA5}">
                      <a16:colId xmlns:a16="http://schemas.microsoft.com/office/drawing/2014/main" val="3026366258"/>
                    </a:ext>
                  </a:extLst>
                </a:gridCol>
                <a:gridCol w="1061000">
                  <a:extLst>
                    <a:ext uri="{9D8B030D-6E8A-4147-A177-3AD203B41FA5}">
                      <a16:colId xmlns:a16="http://schemas.microsoft.com/office/drawing/2014/main" val="2254450800"/>
                    </a:ext>
                  </a:extLst>
                </a:gridCol>
                <a:gridCol w="835255">
                  <a:extLst>
                    <a:ext uri="{9D8B030D-6E8A-4147-A177-3AD203B41FA5}">
                      <a16:colId xmlns:a16="http://schemas.microsoft.com/office/drawing/2014/main" val="3332212562"/>
                    </a:ext>
                  </a:extLst>
                </a:gridCol>
                <a:gridCol w="733670">
                  <a:extLst>
                    <a:ext uri="{9D8B030D-6E8A-4147-A177-3AD203B41FA5}">
                      <a16:colId xmlns:a16="http://schemas.microsoft.com/office/drawing/2014/main" val="603043077"/>
                    </a:ext>
                  </a:extLst>
                </a:gridCol>
                <a:gridCol w="902978">
                  <a:extLst>
                    <a:ext uri="{9D8B030D-6E8A-4147-A177-3AD203B41FA5}">
                      <a16:colId xmlns:a16="http://schemas.microsoft.com/office/drawing/2014/main" val="1627401258"/>
                    </a:ext>
                  </a:extLst>
                </a:gridCol>
                <a:gridCol w="936840">
                  <a:extLst>
                    <a:ext uri="{9D8B030D-6E8A-4147-A177-3AD203B41FA5}">
                      <a16:colId xmlns:a16="http://schemas.microsoft.com/office/drawing/2014/main" val="2525814665"/>
                    </a:ext>
                  </a:extLst>
                </a:gridCol>
                <a:gridCol w="835255">
                  <a:extLst>
                    <a:ext uri="{9D8B030D-6E8A-4147-A177-3AD203B41FA5}">
                      <a16:colId xmlns:a16="http://schemas.microsoft.com/office/drawing/2014/main" val="3469425164"/>
                    </a:ext>
                  </a:extLst>
                </a:gridCol>
                <a:gridCol w="801394">
                  <a:extLst>
                    <a:ext uri="{9D8B030D-6E8A-4147-A177-3AD203B41FA5}">
                      <a16:colId xmlns:a16="http://schemas.microsoft.com/office/drawing/2014/main" val="932221165"/>
                    </a:ext>
                  </a:extLst>
                </a:gridCol>
              </a:tblGrid>
              <a:tr h="190500">
                <a:tc>
                  <a:txBody>
                    <a:bodyPr/>
                    <a:lstStyle/>
                    <a:p>
                      <a:pPr algn="ctr" fontAlgn="b"/>
                      <a:endParaRPr lang="en-US" sz="1100" i="1">
                        <a:effectLst/>
                        <a:latin typeface="Calibri" panose="020F0502020204030204" pitchFamily="34" charset="0"/>
                      </a:endParaRP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dirty="0">
                          <a:effectLst/>
                          <a:latin typeface="Calibri"/>
                        </a:rPr>
                        <a:t>Coefficients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dirty="0">
                          <a:effectLst/>
                          <a:latin typeface="Calibri"/>
                        </a:rPr>
                        <a:t>Standard Error</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lvl="0" algn="ctr">
                        <a:buNone/>
                      </a:pPr>
                      <a:endParaRPr lang="en-US" sz="1100" i="1" dirty="0">
                        <a:effectLst/>
                        <a:latin typeface="Calibri"/>
                      </a:endParaRPr>
                    </a:p>
                  </a:txBody>
                  <a:tcPr marL="9524" marR="9524" marT="9524" anchor="b">
                    <a:lnL w="0">
                      <a:noFill/>
                    </a:lnL>
                    <a:lnR w="0">
                      <a:noFill/>
                    </a:lnR>
                    <a:lnT w="12700">
                      <a:solidFill>
                        <a:srgbClr val="000000"/>
                      </a:solidFill>
                    </a:lnT>
                    <a:lnB w="6350">
                      <a:solidFill>
                        <a:srgbClr val="000000"/>
                      </a:solidFill>
                    </a:lnB>
                    <a:solidFill>
                      <a:srgbClr val="D9C8DE"/>
                    </a:solidFill>
                  </a:tcPr>
                </a:tc>
                <a:tc>
                  <a:txBody>
                    <a:bodyPr/>
                    <a:lstStyle/>
                    <a:p>
                      <a:pPr algn="ctr" fontAlgn="b"/>
                      <a:r>
                        <a:rPr lang="en-US" sz="1100" i="1" dirty="0">
                          <a:effectLst/>
                          <a:latin typeface="Calibri"/>
                        </a:rPr>
                        <a:t>t Stat</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dirty="0">
                          <a:effectLst/>
                          <a:latin typeface="Calibri"/>
                        </a:rPr>
                        <a:t>P-value</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dirty="0">
                          <a:effectLst/>
                          <a:latin typeface="Calibri"/>
                        </a:rPr>
                        <a:t>Lower 95%</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dirty="0">
                          <a:effectLst/>
                          <a:latin typeface="Calibri"/>
                        </a:rPr>
                        <a:t>Lower 95%</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dirty="0">
                          <a:effectLst/>
                          <a:latin typeface="Calibri"/>
                        </a:rPr>
                        <a:t>Lower 95.0%</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dirty="0">
                          <a:effectLst/>
                          <a:latin typeface="Calibri"/>
                        </a:rPr>
                        <a:t>Upper 95.0%</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3999298714"/>
                  </a:ext>
                </a:extLst>
              </a:tr>
              <a:tr h="190500">
                <a:tc>
                  <a:txBody>
                    <a:bodyPr/>
                    <a:lstStyle/>
                    <a:p>
                      <a:pPr fontAlgn="b"/>
                      <a:r>
                        <a:rPr lang="en-US" sz="1100" dirty="0">
                          <a:effectLst/>
                          <a:latin typeface="Calibri"/>
                        </a:rPr>
                        <a:t>Intercept</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dirty="0">
                          <a:effectLst/>
                          <a:latin typeface="Calibri"/>
                        </a:rPr>
                        <a:t>0.000505973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dirty="0">
                          <a:effectLst/>
                          <a:latin typeface="Calibri"/>
                        </a:rPr>
                        <a:t>0.00031757</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lvl="0" algn="r">
                        <a:buNone/>
                      </a:pPr>
                      <a:endParaRPr lang="en-US" sz="1100" dirty="0">
                        <a:effectLst/>
                        <a:latin typeface="Calibri"/>
                      </a:endParaRPr>
                    </a:p>
                  </a:txBody>
                  <a:tcPr marL="9524" marR="9524" marT="9524" anchor="b">
                    <a:lnL w="0">
                      <a:noFill/>
                    </a:lnL>
                    <a:lnR w="0">
                      <a:noFill/>
                    </a:lnR>
                    <a:lnT w="6350">
                      <a:solidFill>
                        <a:srgbClr val="000000"/>
                      </a:solidFill>
                    </a:lnT>
                    <a:lnB w="0">
                      <a:noFill/>
                    </a:lnB>
                    <a:solidFill>
                      <a:srgbClr val="D9C8DE"/>
                    </a:solidFill>
                  </a:tcPr>
                </a:tc>
                <a:tc>
                  <a:txBody>
                    <a:bodyPr/>
                    <a:lstStyle/>
                    <a:p>
                      <a:pPr algn="r" fontAlgn="b"/>
                      <a:r>
                        <a:rPr lang="en-US" sz="1100" dirty="0">
                          <a:effectLst/>
                          <a:latin typeface="Calibri"/>
                        </a:rPr>
                        <a:t>1.593264488</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dirty="0">
                          <a:effectLst/>
                          <a:latin typeface="Calibri"/>
                        </a:rPr>
                        <a:t>0.111348727</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dirty="0">
                          <a:effectLst/>
                          <a:latin typeface="Calibri"/>
                        </a:rPr>
                        <a:t>-0.000117044</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dirty="0">
                          <a:effectLst/>
                          <a:latin typeface="Calibri"/>
                        </a:rPr>
                        <a:t>0.999882956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dirty="0">
                          <a:effectLst/>
                          <a:latin typeface="Calibri"/>
                        </a:rPr>
                        <a:t>-0.000117044</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dirty="0">
                          <a:effectLst/>
                          <a:latin typeface="Calibri"/>
                        </a:rPr>
                        <a:t>0.001128991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extLst>
                  <a:ext uri="{0D108BD9-81ED-4DB2-BD59-A6C34878D82A}">
                    <a16:rowId xmlns:a16="http://schemas.microsoft.com/office/drawing/2014/main" val="2715451019"/>
                  </a:ext>
                </a:extLst>
              </a:tr>
              <a:tr h="200025">
                <a:tc>
                  <a:txBody>
                    <a:bodyPr/>
                    <a:lstStyle/>
                    <a:p>
                      <a:pPr fontAlgn="b"/>
                      <a:r>
                        <a:rPr lang="en-US" sz="1100" dirty="0">
                          <a:effectLst/>
                          <a:latin typeface="Calibri"/>
                        </a:rPr>
                        <a:t>X Variable 1</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dirty="0">
                          <a:effectLst/>
                          <a:latin typeface="Calibri"/>
                        </a:rPr>
                        <a:t>1.221495021</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dirty="0">
                          <a:effectLst/>
                          <a:latin typeface="Calibri"/>
                        </a:rPr>
                        <a:t>0.027698952</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lvl="0" algn="r">
                        <a:buNone/>
                      </a:pPr>
                      <a:endParaRPr lang="en-US" sz="1100" dirty="0">
                        <a:effectLst/>
                        <a:latin typeface="Calibri"/>
                      </a:endParaRPr>
                    </a:p>
                  </a:txBody>
                  <a:tcPr marL="9524" marR="9524" marT="9524" anchor="b">
                    <a:lnL w="0">
                      <a:noFill/>
                    </a:lnL>
                    <a:lnR w="0">
                      <a:noFill/>
                    </a:lnR>
                    <a:lnT w="0">
                      <a:noFill/>
                    </a:lnT>
                    <a:lnB w="12700">
                      <a:solidFill>
                        <a:srgbClr val="000000"/>
                      </a:solidFill>
                    </a:lnB>
                    <a:solidFill>
                      <a:srgbClr val="D9C8DE"/>
                    </a:solidFill>
                  </a:tcPr>
                </a:tc>
                <a:tc>
                  <a:txBody>
                    <a:bodyPr/>
                    <a:lstStyle/>
                    <a:p>
                      <a:pPr algn="r" fontAlgn="b"/>
                      <a:r>
                        <a:rPr lang="en-US" sz="1100" dirty="0">
                          <a:effectLst/>
                          <a:latin typeface="Calibri"/>
                        </a:rPr>
                        <a:t>44.09896116</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dirty="0">
                          <a:effectLst/>
                          <a:latin typeface="Calibri"/>
                        </a:rPr>
                        <a:t>9.7095E-259</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dirty="0">
                          <a:effectLst/>
                          <a:latin typeface="Calibri"/>
                        </a:rPr>
                        <a:t>1.167154487</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dirty="0">
                          <a:effectLst/>
                          <a:latin typeface="Calibri"/>
                        </a:rPr>
                        <a:t>2.167154487</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dirty="0">
                          <a:effectLst/>
                          <a:latin typeface="Calibri"/>
                        </a:rPr>
                        <a:t>1.167154487</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dirty="0">
                          <a:effectLst/>
                          <a:latin typeface="Calibri"/>
                        </a:rPr>
                        <a:t>1.275835555</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480905725"/>
                  </a:ext>
                </a:extLst>
              </a:tr>
            </a:tbl>
          </a:graphicData>
        </a:graphic>
      </p:graphicFrame>
    </p:spTree>
    <p:extLst>
      <p:ext uri="{BB962C8B-B14F-4D97-AF65-F5344CB8AC3E}">
        <p14:creationId xmlns:p14="http://schemas.microsoft.com/office/powerpoint/2010/main" val="69021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9798-9933-17BD-F426-443393DA8165}"/>
              </a:ext>
            </a:extLst>
          </p:cNvPr>
          <p:cNvSpPr>
            <a:spLocks noGrp="1"/>
          </p:cNvSpPr>
          <p:nvPr>
            <p:ph type="title"/>
          </p:nvPr>
        </p:nvSpPr>
        <p:spPr>
          <a:xfrm>
            <a:off x="838200" y="-312208"/>
            <a:ext cx="10515600" cy="1325563"/>
          </a:xfrm>
        </p:spPr>
        <p:txBody>
          <a:bodyPr/>
          <a:lstStyle/>
          <a:p>
            <a:r>
              <a:rPr lang="en-US" dirty="0"/>
              <a:t>REGRESSION ANALYSIS (TESLA)</a:t>
            </a:r>
          </a:p>
        </p:txBody>
      </p:sp>
      <p:pic>
        <p:nvPicPr>
          <p:cNvPr id="4" name="Content Placeholder 3">
            <a:extLst>
              <a:ext uri="{FF2B5EF4-FFF2-40B4-BE49-F238E27FC236}">
                <a16:creationId xmlns:a16="http://schemas.microsoft.com/office/drawing/2014/main" id="{60B614EB-A129-5CED-D471-0EE22533D35A}"/>
              </a:ext>
            </a:extLst>
          </p:cNvPr>
          <p:cNvPicPr>
            <a:picLocks noGrp="1" noChangeAspect="1"/>
          </p:cNvPicPr>
          <p:nvPr>
            <p:ph idx="1"/>
          </p:nvPr>
        </p:nvPicPr>
        <p:blipFill>
          <a:blip r:embed="rId2"/>
          <a:stretch>
            <a:fillRect/>
          </a:stretch>
        </p:blipFill>
        <p:spPr>
          <a:xfrm>
            <a:off x="4263647" y="793713"/>
            <a:ext cx="3676802" cy="1855259"/>
          </a:xfrm>
        </p:spPr>
      </p:pic>
      <p:pic>
        <p:nvPicPr>
          <p:cNvPr id="6" name="Picture 5" descr="A screen shot of a graph&#10;&#10;Description automatically generated">
            <a:extLst>
              <a:ext uri="{FF2B5EF4-FFF2-40B4-BE49-F238E27FC236}">
                <a16:creationId xmlns:a16="http://schemas.microsoft.com/office/drawing/2014/main" id="{E6E479E6-3A72-28FA-716F-74D55A9CB2F2}"/>
              </a:ext>
            </a:extLst>
          </p:cNvPr>
          <p:cNvPicPr>
            <a:picLocks noChangeAspect="1"/>
          </p:cNvPicPr>
          <p:nvPr/>
        </p:nvPicPr>
        <p:blipFill>
          <a:blip r:embed="rId3"/>
          <a:stretch>
            <a:fillRect/>
          </a:stretch>
        </p:blipFill>
        <p:spPr>
          <a:xfrm>
            <a:off x="770089" y="816505"/>
            <a:ext cx="3152775" cy="1838325"/>
          </a:xfrm>
          <a:prstGeom prst="rect">
            <a:avLst/>
          </a:prstGeom>
        </p:spPr>
      </p:pic>
      <p:graphicFrame>
        <p:nvGraphicFramePr>
          <p:cNvPr id="8" name="Table 7">
            <a:extLst>
              <a:ext uri="{FF2B5EF4-FFF2-40B4-BE49-F238E27FC236}">
                <a16:creationId xmlns:a16="http://schemas.microsoft.com/office/drawing/2014/main" id="{AB7382D3-41E4-35D2-FDAF-30BCF329974B}"/>
              </a:ext>
            </a:extLst>
          </p:cNvPr>
          <p:cNvGraphicFramePr>
            <a:graphicFrameLocks noGrp="1"/>
          </p:cNvGraphicFramePr>
          <p:nvPr>
            <p:extLst>
              <p:ext uri="{D42A27DB-BD31-4B8C-83A1-F6EECF244321}">
                <p14:modId xmlns:p14="http://schemas.microsoft.com/office/powerpoint/2010/main" val="1897289193"/>
              </p:ext>
            </p:extLst>
          </p:nvPr>
        </p:nvGraphicFramePr>
        <p:xfrm>
          <a:off x="769560" y="2695545"/>
          <a:ext cx="1968500" cy="1950720"/>
        </p:xfrm>
        <a:graphic>
          <a:graphicData uri="http://schemas.openxmlformats.org/drawingml/2006/table">
            <a:tbl>
              <a:tblPr bandRow="1">
                <a:tableStyleId>{5C22544A-7EE6-4342-B048-85BDC9FD1C3A}</a:tableStyleId>
              </a:tblPr>
              <a:tblGrid>
                <a:gridCol w="1123054">
                  <a:extLst>
                    <a:ext uri="{9D8B030D-6E8A-4147-A177-3AD203B41FA5}">
                      <a16:colId xmlns:a16="http://schemas.microsoft.com/office/drawing/2014/main" val="1791732896"/>
                    </a:ext>
                  </a:extLst>
                </a:gridCol>
                <a:gridCol w="845446">
                  <a:extLst>
                    <a:ext uri="{9D8B030D-6E8A-4147-A177-3AD203B41FA5}">
                      <a16:colId xmlns:a16="http://schemas.microsoft.com/office/drawing/2014/main" val="4170480081"/>
                    </a:ext>
                  </a:extLst>
                </a:gridCol>
              </a:tblGrid>
              <a:tr h="353105">
                <a:tc>
                  <a:txBody>
                    <a:bodyPr/>
                    <a:lstStyle/>
                    <a:p>
                      <a:pPr fontAlgn="b"/>
                      <a:r>
                        <a:rPr lang="en-US" sz="1100">
                          <a:effectLst/>
                          <a:latin typeface="Calibri" panose="020F0502020204030204" pitchFamily="34" charset="0"/>
                        </a:rPr>
                        <a:t>SUMMARY OUTPUT</a:t>
                      </a:r>
                    </a:p>
                  </a:txBody>
                  <a:tcPr marL="9525" marR="9525" marT="9525" anchor="b">
                    <a:lnL>
                      <a:noFill/>
                    </a:lnL>
                    <a:lnR>
                      <a:noFill/>
                    </a:lnR>
                    <a:lnT>
                      <a:noFill/>
                    </a:lnT>
                    <a:lnB>
                      <a:noFill/>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214604975"/>
                  </a:ext>
                </a:extLst>
              </a:tr>
              <a:tr h="201774">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2638681734"/>
                  </a:ext>
                </a:extLst>
              </a:tr>
              <a:tr h="201774">
                <a:tc gridSpan="2">
                  <a:txBody>
                    <a:bodyPr/>
                    <a:lstStyle/>
                    <a:p>
                      <a:pPr fontAlgn="b"/>
                      <a:r>
                        <a:rPr lang="en-US" sz="1100" i="1">
                          <a:effectLst/>
                          <a:latin typeface="Calibri" panose="020F0502020204030204" pitchFamily="34" charset="0"/>
                        </a:rPr>
                        <a:t>Regression Statistics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hMerge="1">
                  <a:txBody>
                    <a:bodyPr/>
                    <a:lstStyle/>
                    <a:p>
                      <a:endParaRPr lang="en-US"/>
                    </a:p>
                  </a:txBody>
                  <a:tcPr/>
                </a:tc>
                <a:extLst>
                  <a:ext uri="{0D108BD9-81ED-4DB2-BD59-A6C34878D82A}">
                    <a16:rowId xmlns:a16="http://schemas.microsoft.com/office/drawing/2014/main" val="4228308203"/>
                  </a:ext>
                </a:extLst>
              </a:tr>
              <a:tr h="201774">
                <a:tc>
                  <a:txBody>
                    <a:bodyPr/>
                    <a:lstStyle/>
                    <a:p>
                      <a:pPr fontAlgn="b"/>
                      <a:r>
                        <a:rPr lang="en-US" sz="1100">
                          <a:effectLst/>
                          <a:latin typeface="Calibri" panose="020F0502020204030204" pitchFamily="34" charset="0"/>
                        </a:rPr>
                        <a:t>Multiple R</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0.481352026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extLst>
                  <a:ext uri="{0D108BD9-81ED-4DB2-BD59-A6C34878D82A}">
                    <a16:rowId xmlns:a16="http://schemas.microsoft.com/office/drawing/2014/main" val="3549519968"/>
                  </a:ext>
                </a:extLst>
              </a:tr>
              <a:tr h="201774">
                <a:tc>
                  <a:txBody>
                    <a:bodyPr/>
                    <a:lstStyle/>
                    <a:p>
                      <a:pPr fontAlgn="b"/>
                      <a:r>
                        <a:rPr lang="en-US" sz="1100">
                          <a:effectLst/>
                          <a:latin typeface="Calibri" panose="020F0502020204030204" pitchFamily="34" charset="0"/>
                        </a:rPr>
                        <a:t>R Square</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0.231699773</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049452651"/>
                  </a:ext>
                </a:extLst>
              </a:tr>
              <a:tr h="201774">
                <a:tc>
                  <a:txBody>
                    <a:bodyPr/>
                    <a:lstStyle/>
                    <a:p>
                      <a:pPr fontAlgn="b"/>
                      <a:r>
                        <a:rPr lang="en-US" sz="1100">
                          <a:effectLst/>
                          <a:latin typeface="Calibri" panose="020F0502020204030204" pitchFamily="34" charset="0"/>
                        </a:rPr>
                        <a:t>Adjusted R Square</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0.231097184</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180720274"/>
                  </a:ext>
                </a:extLst>
              </a:tr>
              <a:tr h="201774">
                <a:tc>
                  <a:txBody>
                    <a:bodyPr/>
                    <a:lstStyle/>
                    <a:p>
                      <a:pPr fontAlgn="b"/>
                      <a:r>
                        <a:rPr lang="en-US" sz="1100">
                          <a:effectLst/>
                          <a:latin typeface="Calibri" panose="020F0502020204030204" pitchFamily="34" charset="0"/>
                        </a:rPr>
                        <a:t>Standard Error</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0.038246366</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193974060"/>
                  </a:ext>
                </a:extLst>
              </a:tr>
              <a:tr h="201774">
                <a:tc>
                  <a:txBody>
                    <a:bodyPr/>
                    <a:lstStyle/>
                    <a:p>
                      <a:pPr fontAlgn="b"/>
                      <a:r>
                        <a:rPr lang="en-US" sz="1100">
                          <a:effectLst/>
                          <a:latin typeface="Calibri" panose="020F0502020204030204" pitchFamily="34" charset="0"/>
                        </a:rPr>
                        <a:t>Observations</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1277</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3619129176"/>
                  </a:ext>
                </a:extLst>
              </a:tr>
            </a:tbl>
          </a:graphicData>
        </a:graphic>
      </p:graphicFrame>
      <p:graphicFrame>
        <p:nvGraphicFramePr>
          <p:cNvPr id="10" name="Table 9">
            <a:extLst>
              <a:ext uri="{FF2B5EF4-FFF2-40B4-BE49-F238E27FC236}">
                <a16:creationId xmlns:a16="http://schemas.microsoft.com/office/drawing/2014/main" id="{5DECBE7A-35E8-7926-23D2-997DAE0C14E5}"/>
              </a:ext>
            </a:extLst>
          </p:cNvPr>
          <p:cNvGraphicFramePr>
            <a:graphicFrameLocks noGrp="1"/>
          </p:cNvGraphicFramePr>
          <p:nvPr>
            <p:extLst>
              <p:ext uri="{D42A27DB-BD31-4B8C-83A1-F6EECF244321}">
                <p14:modId xmlns:p14="http://schemas.microsoft.com/office/powerpoint/2010/main" val="348148420"/>
              </p:ext>
            </p:extLst>
          </p:nvPr>
        </p:nvGraphicFramePr>
        <p:xfrm>
          <a:off x="2818190" y="2745618"/>
          <a:ext cx="7148255" cy="1114425"/>
        </p:xfrm>
        <a:graphic>
          <a:graphicData uri="http://schemas.openxmlformats.org/drawingml/2006/table">
            <a:tbl>
              <a:tblPr bandRow="1">
                <a:tableStyleId>{5C22544A-7EE6-4342-B048-85BDC9FD1C3A}</a:tableStyleId>
              </a:tblPr>
              <a:tblGrid>
                <a:gridCol w="1635462">
                  <a:extLst>
                    <a:ext uri="{9D8B030D-6E8A-4147-A177-3AD203B41FA5}">
                      <a16:colId xmlns:a16="http://schemas.microsoft.com/office/drawing/2014/main" val="271704697"/>
                    </a:ext>
                  </a:extLst>
                </a:gridCol>
                <a:gridCol w="1231190">
                  <a:extLst>
                    <a:ext uri="{9D8B030D-6E8A-4147-A177-3AD203B41FA5}">
                      <a16:colId xmlns:a16="http://schemas.microsoft.com/office/drawing/2014/main" val="2144847453"/>
                    </a:ext>
                  </a:extLst>
                </a:gridCol>
                <a:gridCol w="1304695">
                  <a:extLst>
                    <a:ext uri="{9D8B030D-6E8A-4147-A177-3AD203B41FA5}">
                      <a16:colId xmlns:a16="http://schemas.microsoft.com/office/drawing/2014/main" val="1561312962"/>
                    </a:ext>
                  </a:extLst>
                </a:gridCol>
                <a:gridCol w="882046">
                  <a:extLst>
                    <a:ext uri="{9D8B030D-6E8A-4147-A177-3AD203B41FA5}">
                      <a16:colId xmlns:a16="http://schemas.microsoft.com/office/drawing/2014/main" val="3556775724"/>
                    </a:ext>
                  </a:extLst>
                </a:gridCol>
                <a:gridCol w="882046">
                  <a:extLst>
                    <a:ext uri="{9D8B030D-6E8A-4147-A177-3AD203B41FA5}">
                      <a16:colId xmlns:a16="http://schemas.microsoft.com/office/drawing/2014/main" val="2730802819"/>
                    </a:ext>
                  </a:extLst>
                </a:gridCol>
                <a:gridCol w="1212816">
                  <a:extLst>
                    <a:ext uri="{9D8B030D-6E8A-4147-A177-3AD203B41FA5}">
                      <a16:colId xmlns:a16="http://schemas.microsoft.com/office/drawing/2014/main" val="1974268059"/>
                    </a:ext>
                  </a:extLst>
                </a:gridCol>
              </a:tblGrid>
              <a:tr h="188788">
                <a:tc>
                  <a:txBody>
                    <a:bodyPr/>
                    <a:lstStyle/>
                    <a:p>
                      <a:pPr fontAlgn="b"/>
                      <a:r>
                        <a:rPr lang="en-US" sz="1100">
                          <a:effectLst/>
                          <a:latin typeface="Calibri" panose="020F0502020204030204" pitchFamily="34" charset="0"/>
                        </a:rPr>
                        <a:t>ANOVA</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2954240171"/>
                  </a:ext>
                </a:extLst>
              </a:tr>
              <a:tr h="188788">
                <a:tc>
                  <a:txBody>
                    <a:bodyPr/>
                    <a:lstStyle/>
                    <a:p>
                      <a:pPr algn="ctr" fontAlgn="b"/>
                      <a:endParaRPr lang="en-US" sz="1100" i="1">
                        <a:effectLst/>
                        <a:latin typeface="Calibri" panose="020F0502020204030204" pitchFamily="34" charset="0"/>
                      </a:endParaRP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df</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SS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MS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F</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Significance F</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375613739"/>
                  </a:ext>
                </a:extLst>
              </a:tr>
              <a:tr h="188788">
                <a:tc>
                  <a:txBody>
                    <a:bodyPr/>
                    <a:lstStyle/>
                    <a:p>
                      <a:pPr fontAlgn="b"/>
                      <a:r>
                        <a:rPr lang="en-US" sz="1100">
                          <a:effectLst/>
                          <a:latin typeface="Calibri" panose="020F0502020204030204" pitchFamily="34" charset="0"/>
                        </a:rPr>
                        <a:t>Regression</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0.562451635</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0.562451635</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384.507514</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4.91479E-75</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extLst>
                  <a:ext uri="{0D108BD9-81ED-4DB2-BD59-A6C34878D82A}">
                    <a16:rowId xmlns:a16="http://schemas.microsoft.com/office/drawing/2014/main" val="3765431656"/>
                  </a:ext>
                </a:extLst>
              </a:tr>
              <a:tr h="188788">
                <a:tc>
                  <a:txBody>
                    <a:bodyPr/>
                    <a:lstStyle/>
                    <a:p>
                      <a:pPr fontAlgn="b"/>
                      <a:r>
                        <a:rPr lang="en-US" sz="1100">
                          <a:effectLst/>
                          <a:latin typeface="Calibri" panose="020F0502020204030204" pitchFamily="34" charset="0"/>
                        </a:rPr>
                        <a:t>Residual</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1275</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1.865050248</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0.001462785</a:t>
                      </a:r>
                    </a:p>
                  </a:txBody>
                  <a:tcPr marL="9525" marR="9525" marT="9525" anchor="b">
                    <a:lnL>
                      <a:noFill/>
                    </a:lnL>
                    <a:lnR>
                      <a:noFill/>
                    </a:lnR>
                    <a:lnT>
                      <a:noFill/>
                    </a:lnT>
                    <a:lnB>
                      <a:noFill/>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832885622"/>
                  </a:ext>
                </a:extLst>
              </a:tr>
              <a:tr h="188788">
                <a:tc>
                  <a:txBody>
                    <a:bodyPr/>
                    <a:lstStyle/>
                    <a:p>
                      <a:pPr fontAlgn="b"/>
                      <a:r>
                        <a:rPr lang="en-US" sz="1100">
                          <a:effectLst/>
                          <a:latin typeface="Calibri" panose="020F0502020204030204" pitchFamily="34" charset="0"/>
                        </a:rPr>
                        <a:t>Total</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1276</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2.427501882</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1749177929"/>
                  </a:ext>
                </a:extLst>
              </a:tr>
            </a:tbl>
          </a:graphicData>
        </a:graphic>
      </p:graphicFrame>
      <p:graphicFrame>
        <p:nvGraphicFramePr>
          <p:cNvPr id="12" name="Table 11">
            <a:extLst>
              <a:ext uri="{FF2B5EF4-FFF2-40B4-BE49-F238E27FC236}">
                <a16:creationId xmlns:a16="http://schemas.microsoft.com/office/drawing/2014/main" id="{C00417F6-8FF1-4B70-769C-FC3E17875E07}"/>
              </a:ext>
            </a:extLst>
          </p:cNvPr>
          <p:cNvGraphicFramePr>
            <a:graphicFrameLocks noGrp="1"/>
          </p:cNvGraphicFramePr>
          <p:nvPr>
            <p:extLst>
              <p:ext uri="{D42A27DB-BD31-4B8C-83A1-F6EECF244321}">
                <p14:modId xmlns:p14="http://schemas.microsoft.com/office/powerpoint/2010/main" val="1572763621"/>
              </p:ext>
            </p:extLst>
          </p:nvPr>
        </p:nvGraphicFramePr>
        <p:xfrm>
          <a:off x="774095" y="4717143"/>
          <a:ext cx="7192674" cy="1339215"/>
        </p:xfrm>
        <a:graphic>
          <a:graphicData uri="http://schemas.openxmlformats.org/drawingml/2006/table">
            <a:tbl>
              <a:tblPr bandRow="1">
                <a:tableStyleId>{5C22544A-7EE6-4342-B048-85BDC9FD1C3A}</a:tableStyleId>
              </a:tblPr>
              <a:tblGrid>
                <a:gridCol w="1121100">
                  <a:extLst>
                    <a:ext uri="{9D8B030D-6E8A-4147-A177-3AD203B41FA5}">
                      <a16:colId xmlns:a16="http://schemas.microsoft.com/office/drawing/2014/main" val="4111803727"/>
                    </a:ext>
                  </a:extLst>
                </a:gridCol>
                <a:gridCol w="843974">
                  <a:extLst>
                    <a:ext uri="{9D8B030D-6E8A-4147-A177-3AD203B41FA5}">
                      <a16:colId xmlns:a16="http://schemas.microsoft.com/office/drawing/2014/main" val="707814343"/>
                    </a:ext>
                  </a:extLst>
                </a:gridCol>
                <a:gridCol w="894361">
                  <a:extLst>
                    <a:ext uri="{9D8B030D-6E8A-4147-A177-3AD203B41FA5}">
                      <a16:colId xmlns:a16="http://schemas.microsoft.com/office/drawing/2014/main" val="4199252660"/>
                    </a:ext>
                  </a:extLst>
                </a:gridCol>
                <a:gridCol w="604638">
                  <a:extLst>
                    <a:ext uri="{9D8B030D-6E8A-4147-A177-3AD203B41FA5}">
                      <a16:colId xmlns:a16="http://schemas.microsoft.com/office/drawing/2014/main" val="3583618653"/>
                    </a:ext>
                  </a:extLst>
                </a:gridCol>
                <a:gridCol w="604638">
                  <a:extLst>
                    <a:ext uri="{9D8B030D-6E8A-4147-A177-3AD203B41FA5}">
                      <a16:colId xmlns:a16="http://schemas.microsoft.com/office/drawing/2014/main" val="3030808869"/>
                    </a:ext>
                  </a:extLst>
                </a:gridCol>
                <a:gridCol w="831377">
                  <a:extLst>
                    <a:ext uri="{9D8B030D-6E8A-4147-A177-3AD203B41FA5}">
                      <a16:colId xmlns:a16="http://schemas.microsoft.com/office/drawing/2014/main" val="2310122035"/>
                    </a:ext>
                  </a:extLst>
                </a:gridCol>
                <a:gridCol w="743201">
                  <a:extLst>
                    <a:ext uri="{9D8B030D-6E8A-4147-A177-3AD203B41FA5}">
                      <a16:colId xmlns:a16="http://schemas.microsoft.com/office/drawing/2014/main" val="3644026270"/>
                    </a:ext>
                  </a:extLst>
                </a:gridCol>
                <a:gridCol w="730604">
                  <a:extLst>
                    <a:ext uri="{9D8B030D-6E8A-4147-A177-3AD203B41FA5}">
                      <a16:colId xmlns:a16="http://schemas.microsoft.com/office/drawing/2014/main" val="3488528037"/>
                    </a:ext>
                  </a:extLst>
                </a:gridCol>
                <a:gridCol w="818781">
                  <a:extLst>
                    <a:ext uri="{9D8B030D-6E8A-4147-A177-3AD203B41FA5}">
                      <a16:colId xmlns:a16="http://schemas.microsoft.com/office/drawing/2014/main" val="3989158174"/>
                    </a:ext>
                  </a:extLst>
                </a:gridCol>
              </a:tblGrid>
              <a:tr h="225065">
                <a:tc>
                  <a:txBody>
                    <a:bodyPr/>
                    <a:lstStyle/>
                    <a:p>
                      <a:pPr algn="ctr" fontAlgn="b"/>
                      <a:endParaRPr lang="en-US" sz="1100" i="1">
                        <a:effectLst/>
                        <a:latin typeface="Calibri" panose="020F0502020204030204" pitchFamily="34" charset="0"/>
                      </a:endParaRP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Coefficients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Standard Error</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t Stat</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P-value</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Lower 95%</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Upper 95%</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Lower 95.0%</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Upper 95.0%</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1255308317"/>
                  </a:ext>
                </a:extLst>
              </a:tr>
              <a:tr h="225065">
                <a:tc>
                  <a:txBody>
                    <a:bodyPr/>
                    <a:lstStyle/>
                    <a:p>
                      <a:pPr fontAlgn="b"/>
                      <a:r>
                        <a:rPr lang="en-US" sz="1100">
                          <a:effectLst/>
                          <a:latin typeface="Calibri" panose="020F0502020204030204" pitchFamily="34" charset="0"/>
                        </a:rPr>
                        <a:t>Intercept</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0.001914305</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0.001070887</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1.787588839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0.074079808</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-0.000186589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0.0040152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-0.000186589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0.0040152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extLst>
                  <a:ext uri="{0D108BD9-81ED-4DB2-BD59-A6C34878D82A}">
                    <a16:rowId xmlns:a16="http://schemas.microsoft.com/office/drawing/2014/main" val="4215888857"/>
                  </a:ext>
                </a:extLst>
              </a:tr>
              <a:tr h="225065">
                <a:tc>
                  <a:txBody>
                    <a:bodyPr/>
                    <a:lstStyle/>
                    <a:p>
                      <a:pPr fontAlgn="b"/>
                      <a:r>
                        <a:rPr lang="en-US" sz="1100">
                          <a:effectLst/>
                          <a:latin typeface="Calibri" panose="020F0502020204030204" pitchFamily="34" charset="0"/>
                        </a:rPr>
                        <a:t>X Variable 1</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1.831554187</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0.093404405</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19.60886315</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4.91479E-75</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1.648310967</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2.014797406</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1.648310967</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2.014797406</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1616531384"/>
                  </a:ext>
                </a:extLst>
              </a:tr>
            </a:tbl>
          </a:graphicData>
        </a:graphic>
      </p:graphicFrame>
    </p:spTree>
    <p:extLst>
      <p:ext uri="{BB962C8B-B14F-4D97-AF65-F5344CB8AC3E}">
        <p14:creationId xmlns:p14="http://schemas.microsoft.com/office/powerpoint/2010/main" val="126012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424C-C3B3-1AE8-94F7-F169B62B34C1}"/>
              </a:ext>
            </a:extLst>
          </p:cNvPr>
          <p:cNvSpPr>
            <a:spLocks noGrp="1"/>
          </p:cNvSpPr>
          <p:nvPr>
            <p:ph type="title"/>
          </p:nvPr>
        </p:nvSpPr>
        <p:spPr/>
        <p:txBody>
          <a:bodyPr/>
          <a:lstStyle/>
          <a:p>
            <a:r>
              <a:rPr lang="en-US" dirty="0"/>
              <a:t>REGRESSION ANALYSIS (APPLE)</a:t>
            </a:r>
          </a:p>
        </p:txBody>
      </p:sp>
      <p:pic>
        <p:nvPicPr>
          <p:cNvPr id="4" name="Content Placeholder 3">
            <a:extLst>
              <a:ext uri="{FF2B5EF4-FFF2-40B4-BE49-F238E27FC236}">
                <a16:creationId xmlns:a16="http://schemas.microsoft.com/office/drawing/2014/main" id="{690EE869-27F2-5F93-DF69-69C6A6AEA243}"/>
              </a:ext>
            </a:extLst>
          </p:cNvPr>
          <p:cNvPicPr>
            <a:picLocks noGrp="1" noChangeAspect="1"/>
          </p:cNvPicPr>
          <p:nvPr>
            <p:ph idx="1"/>
          </p:nvPr>
        </p:nvPicPr>
        <p:blipFill>
          <a:blip r:embed="rId2"/>
          <a:stretch>
            <a:fillRect/>
          </a:stretch>
        </p:blipFill>
        <p:spPr>
          <a:xfrm>
            <a:off x="4633005" y="1553067"/>
            <a:ext cx="3567037" cy="2029884"/>
          </a:xfrm>
        </p:spPr>
      </p:pic>
      <p:graphicFrame>
        <p:nvGraphicFramePr>
          <p:cNvPr id="6" name="Table 5">
            <a:extLst>
              <a:ext uri="{FF2B5EF4-FFF2-40B4-BE49-F238E27FC236}">
                <a16:creationId xmlns:a16="http://schemas.microsoft.com/office/drawing/2014/main" id="{52FFCAB0-D600-FA9C-0ED2-EDF30F3D8BEC}"/>
              </a:ext>
            </a:extLst>
          </p:cNvPr>
          <p:cNvGraphicFramePr>
            <a:graphicFrameLocks noGrp="1"/>
          </p:cNvGraphicFramePr>
          <p:nvPr>
            <p:extLst>
              <p:ext uri="{D42A27DB-BD31-4B8C-83A1-F6EECF244321}">
                <p14:modId xmlns:p14="http://schemas.microsoft.com/office/powerpoint/2010/main" val="1857278626"/>
              </p:ext>
            </p:extLst>
          </p:nvPr>
        </p:nvGraphicFramePr>
        <p:xfrm>
          <a:off x="795262" y="3517174"/>
          <a:ext cx="2436909" cy="1783080"/>
        </p:xfrm>
        <a:graphic>
          <a:graphicData uri="http://schemas.openxmlformats.org/drawingml/2006/table">
            <a:tbl>
              <a:tblPr bandRow="1">
                <a:tableStyleId>{5C22544A-7EE6-4342-B048-85BDC9FD1C3A}</a:tableStyleId>
              </a:tblPr>
              <a:tblGrid>
                <a:gridCol w="1433476">
                  <a:extLst>
                    <a:ext uri="{9D8B030D-6E8A-4147-A177-3AD203B41FA5}">
                      <a16:colId xmlns:a16="http://schemas.microsoft.com/office/drawing/2014/main" val="3650631484"/>
                    </a:ext>
                  </a:extLst>
                </a:gridCol>
                <a:gridCol w="1003433">
                  <a:extLst>
                    <a:ext uri="{9D8B030D-6E8A-4147-A177-3AD203B41FA5}">
                      <a16:colId xmlns:a16="http://schemas.microsoft.com/office/drawing/2014/main" val="3998364980"/>
                    </a:ext>
                  </a:extLst>
                </a:gridCol>
              </a:tblGrid>
              <a:tr h="192235">
                <a:tc>
                  <a:txBody>
                    <a:bodyPr/>
                    <a:lstStyle/>
                    <a:p>
                      <a:pPr fontAlgn="b"/>
                      <a:r>
                        <a:rPr lang="en-US" sz="1100" b="0" i="0" u="none" strike="noStrike">
                          <a:solidFill>
                            <a:srgbClr val="000000"/>
                          </a:solidFill>
                          <a:effectLst/>
                          <a:latin typeface="Calibri" panose="020F0502020204030204" pitchFamily="34" charset="0"/>
                        </a:rPr>
                        <a:t>SUMMARY OUTPUT</a:t>
                      </a:r>
                    </a:p>
                  </a:txBody>
                  <a:tcPr marL="9525" marR="9525" marT="9525" anchor="b">
                    <a:lnL>
                      <a:noFill/>
                    </a:lnL>
                    <a:lnR>
                      <a:noFill/>
                    </a:lnR>
                    <a:lnT>
                      <a:noFill/>
                    </a:lnT>
                    <a:lnB>
                      <a:noFill/>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898780332"/>
                  </a:ext>
                </a:extLst>
              </a:tr>
              <a:tr h="192235">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2126383666"/>
                  </a:ext>
                </a:extLst>
              </a:tr>
              <a:tr h="192235">
                <a:tc gridSpan="2">
                  <a:txBody>
                    <a:bodyPr/>
                    <a:lstStyle/>
                    <a:p>
                      <a:pPr fontAlgn="b"/>
                      <a:r>
                        <a:rPr lang="en-US" sz="1100" b="0" i="1" u="none" strike="noStrike">
                          <a:solidFill>
                            <a:srgbClr val="000000"/>
                          </a:solidFill>
                          <a:effectLst/>
                          <a:latin typeface="Calibri" panose="020F0502020204030204" pitchFamily="34" charset="0"/>
                        </a:rPr>
                        <a:t>Regression Statistics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hMerge="1">
                  <a:txBody>
                    <a:bodyPr/>
                    <a:lstStyle/>
                    <a:p>
                      <a:endParaRPr lang="en-US"/>
                    </a:p>
                  </a:txBody>
                  <a:tcPr/>
                </a:tc>
                <a:extLst>
                  <a:ext uri="{0D108BD9-81ED-4DB2-BD59-A6C34878D82A}">
                    <a16:rowId xmlns:a16="http://schemas.microsoft.com/office/drawing/2014/main" val="64735449"/>
                  </a:ext>
                </a:extLst>
              </a:tr>
              <a:tr h="192235">
                <a:tc>
                  <a:txBody>
                    <a:bodyPr/>
                    <a:lstStyle/>
                    <a:p>
                      <a:pPr fontAlgn="b"/>
                      <a:r>
                        <a:rPr lang="en-US" sz="1100" b="0" i="0" u="none" strike="noStrike">
                          <a:solidFill>
                            <a:srgbClr val="000000"/>
                          </a:solidFill>
                          <a:effectLst/>
                          <a:latin typeface="Calibri" panose="020F0502020204030204" pitchFamily="34" charset="0"/>
                        </a:rPr>
                        <a:t>Multiple R</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0.741103689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extLst>
                  <a:ext uri="{0D108BD9-81ED-4DB2-BD59-A6C34878D82A}">
                    <a16:rowId xmlns:a16="http://schemas.microsoft.com/office/drawing/2014/main" val="2551671449"/>
                  </a:ext>
                </a:extLst>
              </a:tr>
              <a:tr h="192235">
                <a:tc>
                  <a:txBody>
                    <a:bodyPr/>
                    <a:lstStyle/>
                    <a:p>
                      <a:pPr fontAlgn="b"/>
                      <a:r>
                        <a:rPr lang="en-US" sz="1100" b="0" i="0" u="none" strike="noStrike">
                          <a:solidFill>
                            <a:srgbClr val="000000"/>
                          </a:solidFill>
                          <a:effectLst/>
                          <a:latin typeface="Calibri" panose="020F0502020204030204" pitchFamily="34" charset="0"/>
                        </a:rPr>
                        <a:t>R Square</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0.549234678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052624211"/>
                  </a:ext>
                </a:extLst>
              </a:tr>
              <a:tr h="192235">
                <a:tc>
                  <a:txBody>
                    <a:bodyPr/>
                    <a:lstStyle/>
                    <a:p>
                      <a:pPr fontAlgn="b"/>
                      <a:r>
                        <a:rPr lang="en-US" sz="1100" b="0" i="0" u="none" strike="noStrike">
                          <a:solidFill>
                            <a:srgbClr val="000000"/>
                          </a:solidFill>
                          <a:effectLst/>
                          <a:latin typeface="Calibri" panose="020F0502020204030204" pitchFamily="34" charset="0"/>
                        </a:rPr>
                        <a:t>Adjusted R Square</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0.548881137</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568464401"/>
                  </a:ext>
                </a:extLst>
              </a:tr>
              <a:tr h="192235">
                <a:tc>
                  <a:txBody>
                    <a:bodyPr/>
                    <a:lstStyle/>
                    <a:p>
                      <a:pPr fontAlgn="b"/>
                      <a:r>
                        <a:rPr lang="en-US" sz="1100" b="0" i="0" u="none" strike="noStrike">
                          <a:solidFill>
                            <a:srgbClr val="000000"/>
                          </a:solidFill>
                          <a:effectLst/>
                          <a:latin typeface="Calibri" panose="020F0502020204030204" pitchFamily="34" charset="0"/>
                        </a:rPr>
                        <a:t>Standard Error</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0.01390214</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057190178"/>
                  </a:ext>
                </a:extLst>
              </a:tr>
              <a:tr h="192235">
                <a:tc>
                  <a:txBody>
                    <a:bodyPr/>
                    <a:lstStyle/>
                    <a:p>
                      <a:pPr fontAlgn="b"/>
                      <a:r>
                        <a:rPr lang="en-US" sz="1100" b="0" i="0" u="none" strike="noStrike">
                          <a:solidFill>
                            <a:srgbClr val="000000"/>
                          </a:solidFill>
                          <a:effectLst/>
                          <a:latin typeface="Calibri" panose="020F0502020204030204" pitchFamily="34" charset="0"/>
                        </a:rPr>
                        <a:t>Observations</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1277</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4253893521"/>
                  </a:ext>
                </a:extLst>
              </a:tr>
            </a:tbl>
          </a:graphicData>
        </a:graphic>
      </p:graphicFrame>
      <p:graphicFrame>
        <p:nvGraphicFramePr>
          <p:cNvPr id="8" name="Table 7">
            <a:extLst>
              <a:ext uri="{FF2B5EF4-FFF2-40B4-BE49-F238E27FC236}">
                <a16:creationId xmlns:a16="http://schemas.microsoft.com/office/drawing/2014/main" id="{8DBD8F34-A052-CDCC-42C1-670B8453A8D0}"/>
              </a:ext>
            </a:extLst>
          </p:cNvPr>
          <p:cNvGraphicFramePr>
            <a:graphicFrameLocks noGrp="1"/>
          </p:cNvGraphicFramePr>
          <p:nvPr>
            <p:extLst>
              <p:ext uri="{D42A27DB-BD31-4B8C-83A1-F6EECF244321}">
                <p14:modId xmlns:p14="http://schemas.microsoft.com/office/powerpoint/2010/main" val="2213661946"/>
              </p:ext>
            </p:extLst>
          </p:nvPr>
        </p:nvGraphicFramePr>
        <p:xfrm>
          <a:off x="3314095" y="3519714"/>
          <a:ext cx="6971236" cy="1120235"/>
        </p:xfrm>
        <a:graphic>
          <a:graphicData uri="http://schemas.openxmlformats.org/drawingml/2006/table">
            <a:tbl>
              <a:tblPr bandRow="1">
                <a:tableStyleId>{5C22544A-7EE6-4342-B048-85BDC9FD1C3A}</a:tableStyleId>
              </a:tblPr>
              <a:tblGrid>
                <a:gridCol w="1793630">
                  <a:extLst>
                    <a:ext uri="{9D8B030D-6E8A-4147-A177-3AD203B41FA5}">
                      <a16:colId xmlns:a16="http://schemas.microsoft.com/office/drawing/2014/main" val="603632421"/>
                    </a:ext>
                  </a:extLst>
                </a:gridCol>
                <a:gridCol w="1249768">
                  <a:extLst>
                    <a:ext uri="{9D8B030D-6E8A-4147-A177-3AD203B41FA5}">
                      <a16:colId xmlns:a16="http://schemas.microsoft.com/office/drawing/2014/main" val="3020538026"/>
                    </a:ext>
                  </a:extLst>
                </a:gridCol>
                <a:gridCol w="856983">
                  <a:extLst>
                    <a:ext uri="{9D8B030D-6E8A-4147-A177-3AD203B41FA5}">
                      <a16:colId xmlns:a16="http://schemas.microsoft.com/office/drawing/2014/main" val="970177968"/>
                    </a:ext>
                  </a:extLst>
                </a:gridCol>
                <a:gridCol w="856983">
                  <a:extLst>
                    <a:ext uri="{9D8B030D-6E8A-4147-A177-3AD203B41FA5}">
                      <a16:colId xmlns:a16="http://schemas.microsoft.com/office/drawing/2014/main" val="690534194"/>
                    </a:ext>
                  </a:extLst>
                </a:gridCol>
                <a:gridCol w="856983">
                  <a:extLst>
                    <a:ext uri="{9D8B030D-6E8A-4147-A177-3AD203B41FA5}">
                      <a16:colId xmlns:a16="http://schemas.microsoft.com/office/drawing/2014/main" val="4159111549"/>
                    </a:ext>
                  </a:extLst>
                </a:gridCol>
                <a:gridCol w="1356889">
                  <a:extLst>
                    <a:ext uri="{9D8B030D-6E8A-4147-A177-3AD203B41FA5}">
                      <a16:colId xmlns:a16="http://schemas.microsoft.com/office/drawing/2014/main" val="3463263630"/>
                    </a:ext>
                  </a:extLst>
                </a:gridCol>
              </a:tblGrid>
              <a:tr h="224047">
                <a:tc>
                  <a:txBody>
                    <a:bodyPr/>
                    <a:lstStyle/>
                    <a:p>
                      <a:pPr fontAlgn="b"/>
                      <a:r>
                        <a:rPr lang="en-US" sz="1100" b="0" i="0" u="none" strike="noStrike">
                          <a:solidFill>
                            <a:srgbClr val="000000"/>
                          </a:solidFill>
                          <a:effectLst/>
                          <a:latin typeface="Calibri" panose="020F0502020204030204" pitchFamily="34" charset="0"/>
                        </a:rPr>
                        <a:t>ANOVA</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716008706"/>
                  </a:ext>
                </a:extLst>
              </a:tr>
              <a:tr h="224047">
                <a:tc>
                  <a:txBody>
                    <a:bodyPr/>
                    <a:lstStyle/>
                    <a:p>
                      <a:pPr algn="ctr" fontAlgn="b"/>
                      <a:endParaRPr lang="en-US" sz="1100" b="0" i="1" u="none" strike="noStrike">
                        <a:solidFill>
                          <a:srgbClr val="000000"/>
                        </a:solidFill>
                        <a:effectLst/>
                        <a:latin typeface="Calibri" panose="020F0502020204030204" pitchFamily="34" charset="0"/>
                      </a:endParaRP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b="0" i="1" u="none" strike="noStrike">
                          <a:solidFill>
                            <a:srgbClr val="000000"/>
                          </a:solidFill>
                          <a:effectLst/>
                          <a:latin typeface="Calibri" panose="020F0502020204030204" pitchFamily="34" charset="0"/>
                        </a:rPr>
                        <a:t>df</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b="0" i="1" u="none" strike="noStrike">
                          <a:solidFill>
                            <a:srgbClr val="000000"/>
                          </a:solidFill>
                          <a:effectLst/>
                          <a:latin typeface="Calibri" panose="020F0502020204030204" pitchFamily="34" charset="0"/>
                        </a:rPr>
                        <a:t>SS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b="0" i="1" u="none" strike="noStrike">
                          <a:solidFill>
                            <a:srgbClr val="000000"/>
                          </a:solidFill>
                          <a:effectLst/>
                          <a:latin typeface="Calibri" panose="020F0502020204030204" pitchFamily="34" charset="0"/>
                        </a:rPr>
                        <a:t>MS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b="0" i="1" u="none" strike="noStrike">
                          <a:solidFill>
                            <a:srgbClr val="000000"/>
                          </a:solidFill>
                          <a:effectLst/>
                          <a:latin typeface="Calibri" panose="020F0502020204030204" pitchFamily="34" charset="0"/>
                        </a:rPr>
                        <a:t>F</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b="0" i="1" u="none" strike="noStrike">
                          <a:solidFill>
                            <a:srgbClr val="000000"/>
                          </a:solidFill>
                          <a:effectLst/>
                          <a:latin typeface="Calibri" panose="020F0502020204030204" pitchFamily="34" charset="0"/>
                        </a:rPr>
                        <a:t>Significance F</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2136897042"/>
                  </a:ext>
                </a:extLst>
              </a:tr>
              <a:tr h="224047">
                <a:tc>
                  <a:txBody>
                    <a:bodyPr/>
                    <a:lstStyle/>
                    <a:p>
                      <a:pPr fontAlgn="b"/>
                      <a:r>
                        <a:rPr lang="en-US" sz="1100" b="0" i="0" u="none" strike="noStrike">
                          <a:solidFill>
                            <a:srgbClr val="000000"/>
                          </a:solidFill>
                          <a:effectLst/>
                          <a:latin typeface="Calibri" panose="020F0502020204030204" pitchFamily="34" charset="0"/>
                        </a:rPr>
                        <a:t>Regression</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0.300248556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0.300248556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1553.522823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7.4539E-223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extLst>
                  <a:ext uri="{0D108BD9-81ED-4DB2-BD59-A6C34878D82A}">
                    <a16:rowId xmlns:a16="http://schemas.microsoft.com/office/drawing/2014/main" val="4054815410"/>
                  </a:ext>
                </a:extLst>
              </a:tr>
              <a:tr h="224047">
                <a:tc>
                  <a:txBody>
                    <a:bodyPr/>
                    <a:lstStyle/>
                    <a:p>
                      <a:pPr fontAlgn="b"/>
                      <a:r>
                        <a:rPr lang="en-US" sz="1100" b="0" i="0" u="none" strike="noStrike">
                          <a:solidFill>
                            <a:srgbClr val="000000"/>
                          </a:solidFill>
                          <a:effectLst/>
                          <a:latin typeface="Calibri" panose="020F0502020204030204" pitchFamily="34" charset="0"/>
                        </a:rPr>
                        <a:t>Residual</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1275</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0.246418593</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0.000193269</a:t>
                      </a:r>
                    </a:p>
                  </a:txBody>
                  <a:tcPr marL="9525" marR="9525" marT="9525" anchor="b">
                    <a:lnL>
                      <a:noFill/>
                    </a:lnL>
                    <a:lnR>
                      <a:noFill/>
                    </a:lnR>
                    <a:lnT>
                      <a:noFill/>
                    </a:lnT>
                    <a:lnB>
                      <a:noFill/>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826186838"/>
                  </a:ext>
                </a:extLst>
              </a:tr>
              <a:tr h="224047">
                <a:tc>
                  <a:txBody>
                    <a:bodyPr/>
                    <a:lstStyle/>
                    <a:p>
                      <a:pPr fontAlgn="b"/>
                      <a:r>
                        <a:rPr lang="en-US" sz="1100" b="0" i="0" u="none" strike="noStrike">
                          <a:solidFill>
                            <a:srgbClr val="000000"/>
                          </a:solidFill>
                          <a:effectLst/>
                          <a:latin typeface="Calibri" panose="020F0502020204030204" pitchFamily="34" charset="0"/>
                        </a:rPr>
                        <a:t>Total</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1276</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b="0" i="0" u="none" strike="noStrike">
                          <a:solidFill>
                            <a:srgbClr val="000000"/>
                          </a:solidFill>
                          <a:effectLst/>
                          <a:latin typeface="Calibri" panose="020F0502020204030204" pitchFamily="34" charset="0"/>
                        </a:rPr>
                        <a:t>0.546667149</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4151343358"/>
                  </a:ext>
                </a:extLst>
              </a:tr>
            </a:tbl>
          </a:graphicData>
        </a:graphic>
      </p:graphicFrame>
      <p:graphicFrame>
        <p:nvGraphicFramePr>
          <p:cNvPr id="10" name="Table 9">
            <a:extLst>
              <a:ext uri="{FF2B5EF4-FFF2-40B4-BE49-F238E27FC236}">
                <a16:creationId xmlns:a16="http://schemas.microsoft.com/office/drawing/2014/main" id="{18A048B6-8788-A5E5-6403-82F544A5B64E}"/>
              </a:ext>
            </a:extLst>
          </p:cNvPr>
          <p:cNvGraphicFramePr>
            <a:graphicFrameLocks noGrp="1"/>
          </p:cNvGraphicFramePr>
          <p:nvPr>
            <p:extLst>
              <p:ext uri="{D42A27DB-BD31-4B8C-83A1-F6EECF244321}">
                <p14:modId xmlns:p14="http://schemas.microsoft.com/office/powerpoint/2010/main" val="692883306"/>
              </p:ext>
            </p:extLst>
          </p:nvPr>
        </p:nvGraphicFramePr>
        <p:xfrm>
          <a:off x="791029" y="5371117"/>
          <a:ext cx="7416799" cy="1171575"/>
        </p:xfrm>
        <a:graphic>
          <a:graphicData uri="http://schemas.openxmlformats.org/drawingml/2006/table">
            <a:tbl>
              <a:tblPr bandRow="1">
                <a:tableStyleId>{5C22544A-7EE6-4342-B048-85BDC9FD1C3A}</a:tableStyleId>
              </a:tblPr>
              <a:tblGrid>
                <a:gridCol w="1267829">
                  <a:extLst>
                    <a:ext uri="{9D8B030D-6E8A-4147-A177-3AD203B41FA5}">
                      <a16:colId xmlns:a16="http://schemas.microsoft.com/office/drawing/2014/main" val="352354968"/>
                    </a:ext>
                  </a:extLst>
                </a:gridCol>
                <a:gridCol w="887480">
                  <a:extLst>
                    <a:ext uri="{9D8B030D-6E8A-4147-A177-3AD203B41FA5}">
                      <a16:colId xmlns:a16="http://schemas.microsoft.com/office/drawing/2014/main" val="3239123319"/>
                    </a:ext>
                  </a:extLst>
                </a:gridCol>
                <a:gridCol w="608558">
                  <a:extLst>
                    <a:ext uri="{9D8B030D-6E8A-4147-A177-3AD203B41FA5}">
                      <a16:colId xmlns:a16="http://schemas.microsoft.com/office/drawing/2014/main" val="2472389953"/>
                    </a:ext>
                  </a:extLst>
                </a:gridCol>
                <a:gridCol w="608558">
                  <a:extLst>
                    <a:ext uri="{9D8B030D-6E8A-4147-A177-3AD203B41FA5}">
                      <a16:colId xmlns:a16="http://schemas.microsoft.com/office/drawing/2014/main" val="1830209229"/>
                    </a:ext>
                  </a:extLst>
                </a:gridCol>
                <a:gridCol w="608558">
                  <a:extLst>
                    <a:ext uri="{9D8B030D-6E8A-4147-A177-3AD203B41FA5}">
                      <a16:colId xmlns:a16="http://schemas.microsoft.com/office/drawing/2014/main" val="1438865832"/>
                    </a:ext>
                  </a:extLst>
                </a:gridCol>
                <a:gridCol w="963550">
                  <a:extLst>
                    <a:ext uri="{9D8B030D-6E8A-4147-A177-3AD203B41FA5}">
                      <a16:colId xmlns:a16="http://schemas.microsoft.com/office/drawing/2014/main" val="1360242269"/>
                    </a:ext>
                  </a:extLst>
                </a:gridCol>
                <a:gridCol w="786054">
                  <a:extLst>
                    <a:ext uri="{9D8B030D-6E8A-4147-A177-3AD203B41FA5}">
                      <a16:colId xmlns:a16="http://schemas.microsoft.com/office/drawing/2014/main" val="1977583125"/>
                    </a:ext>
                  </a:extLst>
                </a:gridCol>
                <a:gridCol w="798732">
                  <a:extLst>
                    <a:ext uri="{9D8B030D-6E8A-4147-A177-3AD203B41FA5}">
                      <a16:colId xmlns:a16="http://schemas.microsoft.com/office/drawing/2014/main" val="3945719401"/>
                    </a:ext>
                  </a:extLst>
                </a:gridCol>
                <a:gridCol w="887480">
                  <a:extLst>
                    <a:ext uri="{9D8B030D-6E8A-4147-A177-3AD203B41FA5}">
                      <a16:colId xmlns:a16="http://schemas.microsoft.com/office/drawing/2014/main" val="2726142604"/>
                    </a:ext>
                  </a:extLst>
                </a:gridCol>
              </a:tblGrid>
              <a:tr h="190500">
                <a:tc>
                  <a:txBody>
                    <a:bodyPr/>
                    <a:lstStyle/>
                    <a:p>
                      <a:pPr algn="ctr" fontAlgn="b"/>
                      <a:endParaRPr lang="en-US" sz="1100" i="1">
                        <a:effectLst/>
                        <a:latin typeface="Calibri" panose="020F0502020204030204" pitchFamily="34" charset="0"/>
                      </a:endParaRP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Coefficients</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Standard Error</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t Stat</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P-value</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Lower 95%</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Upper 95%</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Lower 95.0%</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tc>
                  <a:txBody>
                    <a:bodyPr/>
                    <a:lstStyle/>
                    <a:p>
                      <a:pPr algn="ctr" fontAlgn="b"/>
                      <a:r>
                        <a:rPr lang="en-US" sz="1100" i="1">
                          <a:effectLst/>
                          <a:latin typeface="Calibri" panose="020F0502020204030204" pitchFamily="34" charset="0"/>
                        </a:rPr>
                        <a:t>Upper 95.0%</a:t>
                      </a:r>
                    </a:p>
                  </a:txBody>
                  <a:tcPr marL="9525" marR="9525" marT="9525"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3333055391"/>
                  </a:ext>
                </a:extLst>
              </a:tr>
              <a:tr h="190500">
                <a:tc>
                  <a:txBody>
                    <a:bodyPr/>
                    <a:lstStyle/>
                    <a:p>
                      <a:pPr fontAlgn="b"/>
                      <a:r>
                        <a:rPr lang="en-US" sz="1100">
                          <a:effectLst/>
                          <a:latin typeface="Calibri" panose="020F0502020204030204" pitchFamily="34" charset="0"/>
                        </a:rPr>
                        <a:t>Intercept</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0.000655733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0.000389256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1.68458103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0.092314173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-0.000107919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0.001419385</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-0.000107919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tc>
                  <a:txBody>
                    <a:bodyPr/>
                    <a:lstStyle/>
                    <a:p>
                      <a:pPr algn="r" fontAlgn="b"/>
                      <a:r>
                        <a:rPr lang="en-US" sz="1100">
                          <a:effectLst/>
                          <a:latin typeface="Calibri" panose="020F0502020204030204" pitchFamily="34" charset="0"/>
                        </a:rPr>
                        <a:t>0.001419385</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solidFill>
                      <a:srgbClr val="D9C8DE"/>
                    </a:solidFill>
                  </a:tcPr>
                </a:tc>
                <a:extLst>
                  <a:ext uri="{0D108BD9-81ED-4DB2-BD59-A6C34878D82A}">
                    <a16:rowId xmlns:a16="http://schemas.microsoft.com/office/drawing/2014/main" val="1026945979"/>
                  </a:ext>
                </a:extLst>
              </a:tr>
              <a:tr h="200025">
                <a:tc>
                  <a:txBody>
                    <a:bodyPr/>
                    <a:lstStyle/>
                    <a:p>
                      <a:pPr fontAlgn="b"/>
                      <a:r>
                        <a:rPr lang="en-US" sz="1100">
                          <a:effectLst/>
                          <a:latin typeface="Calibri" panose="020F0502020204030204" pitchFamily="34" charset="0"/>
                        </a:rPr>
                        <a:t>X Variable 1</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1.33818958</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0.033951489</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39.41475388</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7.4539E-223</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1.271582655</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1.404796505</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1.271582655</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tc>
                  <a:txBody>
                    <a:bodyPr/>
                    <a:lstStyle/>
                    <a:p>
                      <a:pPr algn="r" fontAlgn="b"/>
                      <a:r>
                        <a:rPr lang="en-US" sz="1100">
                          <a:effectLst/>
                          <a:latin typeface="Calibri" panose="020F0502020204030204" pitchFamily="34" charset="0"/>
                        </a:rPr>
                        <a:t>1.404796505</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D9C8DE"/>
                    </a:solidFill>
                  </a:tcPr>
                </a:tc>
                <a:extLst>
                  <a:ext uri="{0D108BD9-81ED-4DB2-BD59-A6C34878D82A}">
                    <a16:rowId xmlns:a16="http://schemas.microsoft.com/office/drawing/2014/main" val="3179728788"/>
                  </a:ext>
                </a:extLst>
              </a:tr>
            </a:tbl>
          </a:graphicData>
        </a:graphic>
      </p:graphicFrame>
      <p:pic>
        <p:nvPicPr>
          <p:cNvPr id="13" name="Picture 12" descr="A graph with blue squares&#10;&#10;Description automatically generated">
            <a:extLst>
              <a:ext uri="{FF2B5EF4-FFF2-40B4-BE49-F238E27FC236}">
                <a16:creationId xmlns:a16="http://schemas.microsoft.com/office/drawing/2014/main" id="{5DE2977C-29CA-80F2-ADD2-C5052CD38A66}"/>
              </a:ext>
            </a:extLst>
          </p:cNvPr>
          <p:cNvPicPr>
            <a:picLocks noChangeAspect="1"/>
          </p:cNvPicPr>
          <p:nvPr/>
        </p:nvPicPr>
        <p:blipFill>
          <a:blip r:embed="rId3"/>
          <a:stretch>
            <a:fillRect/>
          </a:stretch>
        </p:blipFill>
        <p:spPr>
          <a:xfrm>
            <a:off x="795564" y="1549248"/>
            <a:ext cx="3742872" cy="1969408"/>
          </a:xfrm>
          <a:prstGeom prst="rect">
            <a:avLst/>
          </a:prstGeom>
        </p:spPr>
      </p:pic>
    </p:spTree>
    <p:extLst>
      <p:ext uri="{BB962C8B-B14F-4D97-AF65-F5344CB8AC3E}">
        <p14:creationId xmlns:p14="http://schemas.microsoft.com/office/powerpoint/2010/main" val="296950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E1053F4E-9FA5-4F7B-9769-047E79535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3" name="Top Left">
            <a:extLst>
              <a:ext uri="{FF2B5EF4-FFF2-40B4-BE49-F238E27FC236}">
                <a16:creationId xmlns:a16="http://schemas.microsoft.com/office/drawing/2014/main" id="{55F4BBBF-C9DC-479F-A1BE-FF850DEBB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4" name="Freeform: Shape 43">
              <a:extLst>
                <a:ext uri="{FF2B5EF4-FFF2-40B4-BE49-F238E27FC236}">
                  <a16:creationId xmlns:a16="http://schemas.microsoft.com/office/drawing/2014/main" id="{492A23A5-A076-4C15-95E6-C18381238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8C4B48C-21BD-4F29-BC00-08E0F6916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96DFE4EE-5E3B-4031-ADF0-45EFF61D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FC71B4D1-F553-4359-836B-EC80786F0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6C83396-4984-4487-9688-52E2316C0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C0422EB-AFD9-49D7-8C46-C4104EF4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3E51B9A-644C-400F-AB14-E15356DBA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7926DEF7-5563-563E-097C-BD1054BF5DA5}"/>
              </a:ext>
            </a:extLst>
          </p:cNvPr>
          <p:cNvSpPr>
            <a:spLocks noGrp="1"/>
          </p:cNvSpPr>
          <p:nvPr>
            <p:ph type="title"/>
          </p:nvPr>
        </p:nvSpPr>
        <p:spPr>
          <a:xfrm>
            <a:off x="1198181" y="583259"/>
            <a:ext cx="10689019" cy="691558"/>
          </a:xfrm>
        </p:spPr>
        <p:txBody>
          <a:bodyPr>
            <a:normAutofit fontScale="90000"/>
          </a:bodyPr>
          <a:lstStyle/>
          <a:p>
            <a:r>
              <a:rPr lang="en-US" dirty="0"/>
              <a:t>INSIGHTS OF REGRESSION ANALYSIS</a:t>
            </a:r>
          </a:p>
        </p:txBody>
      </p:sp>
      <p:grpSp>
        <p:nvGrpSpPr>
          <p:cNvPr id="52" name="Bottom Right">
            <a:extLst>
              <a:ext uri="{FF2B5EF4-FFF2-40B4-BE49-F238E27FC236}">
                <a16:creationId xmlns:a16="http://schemas.microsoft.com/office/drawing/2014/main" id="{141BAB31-8928-4D75-ACE2-02B9A560A6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3" name="Freeform: Shape 52">
              <a:extLst>
                <a:ext uri="{FF2B5EF4-FFF2-40B4-BE49-F238E27FC236}">
                  <a16:creationId xmlns:a16="http://schemas.microsoft.com/office/drawing/2014/main" id="{05B0271D-253C-444D-8377-D129153BC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4" name="Graphic 157">
              <a:extLst>
                <a:ext uri="{FF2B5EF4-FFF2-40B4-BE49-F238E27FC236}">
                  <a16:creationId xmlns:a16="http://schemas.microsoft.com/office/drawing/2014/main" id="{A16D60D9-8D7C-415E-9374-57111D22B3B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6" name="Freeform: Shape 55">
                <a:extLst>
                  <a:ext uri="{FF2B5EF4-FFF2-40B4-BE49-F238E27FC236}">
                    <a16:creationId xmlns:a16="http://schemas.microsoft.com/office/drawing/2014/main" id="{534C44BE-02AE-45F2-84CA-698BD9F19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2D2CDD51-FEE1-4EF4-B149-93F86AF3B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1F05C76-E0B3-4B36-85E8-080691636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D496DD1A-88F4-434C-A393-7EE56A3E2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BFCD714-5E1B-4E5D-8D36-143BA93D5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9BFAD42E-CB70-418B-AD4E-4C9A7986C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8A7EA0D-8026-45BF-A0FA-80E335215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54">
              <a:extLst>
                <a:ext uri="{FF2B5EF4-FFF2-40B4-BE49-F238E27FC236}">
                  <a16:creationId xmlns:a16="http://schemas.microsoft.com/office/drawing/2014/main" id="{9DAC027B-93A4-43BF-A062-345585370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FEFC9257-4DCE-C05E-437D-AF429350C96E}"/>
              </a:ext>
            </a:extLst>
          </p:cNvPr>
          <p:cNvSpPr>
            <a:spLocks noGrp="1"/>
          </p:cNvSpPr>
          <p:nvPr>
            <p:ph idx="1"/>
          </p:nvPr>
        </p:nvSpPr>
        <p:spPr>
          <a:xfrm>
            <a:off x="1115417" y="1563860"/>
            <a:ext cx="8707277" cy="4701627"/>
          </a:xfrm>
        </p:spPr>
        <p:txBody>
          <a:bodyPr vert="horz" lIns="91440" tIns="45720" rIns="91440" bIns="45720" rtlCol="0" anchor="t">
            <a:noAutofit/>
          </a:bodyPr>
          <a:lstStyle/>
          <a:p>
            <a:pPr marL="0" indent="0">
              <a:lnSpc>
                <a:spcPct val="100000"/>
              </a:lnSpc>
              <a:buNone/>
            </a:pPr>
            <a:r>
              <a:rPr lang="en-US" sz="1200" b="1" dirty="0">
                <a:ea typeface="+mn-lt"/>
                <a:cs typeface="+mn-lt"/>
              </a:rPr>
              <a:t>MICROSOFT</a:t>
            </a:r>
          </a:p>
          <a:p>
            <a:pPr>
              <a:lnSpc>
                <a:spcPct val="100000"/>
              </a:lnSpc>
            </a:pPr>
            <a:r>
              <a:rPr lang="en-US" sz="1200" dirty="0">
                <a:ea typeface="+mn-lt"/>
                <a:cs typeface="+mn-lt"/>
              </a:rPr>
              <a:t>The regression model indicates a strong positive relationship between Microsoft's stock (dependent variable) and the S&amp;P 500 index (independent variable), with an R-squared value of 0.604.</a:t>
            </a:r>
            <a:endParaRPr lang="en-US" sz="1200" dirty="0">
              <a:cs typeface="Arial"/>
            </a:endParaRPr>
          </a:p>
          <a:p>
            <a:pPr>
              <a:lnSpc>
                <a:spcPct val="100000"/>
              </a:lnSpc>
            </a:pPr>
            <a:r>
              <a:rPr lang="en-US" sz="1200" dirty="0">
                <a:ea typeface="+mn-lt"/>
                <a:cs typeface="+mn-lt"/>
              </a:rPr>
              <a:t>The coefficient of the independent variable (S&amp;P 500) suggests that for every unit increase in the S&amp;P 500, Microsoft's stock is expected to increase by approximately 1.22 units.</a:t>
            </a:r>
            <a:endParaRPr lang="en-US" sz="1200" dirty="0">
              <a:cs typeface="Arial"/>
            </a:endParaRPr>
          </a:p>
          <a:p>
            <a:pPr>
              <a:lnSpc>
                <a:spcPct val="100000"/>
              </a:lnSpc>
            </a:pPr>
            <a:r>
              <a:rPr lang="en-US" sz="1200" dirty="0">
                <a:ea typeface="+mn-lt"/>
                <a:cs typeface="+mn-lt"/>
              </a:rPr>
              <a:t>The p-value for the coefficient is very low (9.7095E-259), indicating that the relationship is statistically significant at any reasonable significance level.</a:t>
            </a:r>
            <a:endParaRPr lang="en-US" sz="1200" dirty="0">
              <a:cs typeface="Arial"/>
            </a:endParaRPr>
          </a:p>
          <a:p>
            <a:pPr marL="0" indent="0">
              <a:lnSpc>
                <a:spcPct val="100000"/>
              </a:lnSpc>
              <a:buNone/>
            </a:pPr>
            <a:r>
              <a:rPr lang="en-US" sz="1200" b="1" dirty="0">
                <a:ea typeface="+mn-lt"/>
                <a:cs typeface="+mn-lt"/>
              </a:rPr>
              <a:t>TESLA</a:t>
            </a:r>
          </a:p>
          <a:p>
            <a:pPr>
              <a:lnSpc>
                <a:spcPct val="100000"/>
              </a:lnSpc>
              <a:buFont typeface="Avenir Next LT Pro"/>
              <a:buChar char="+"/>
            </a:pPr>
            <a:r>
              <a:rPr lang="en-US" sz="1200" dirty="0">
                <a:ea typeface="+mn-lt"/>
                <a:cs typeface="+mn-lt"/>
              </a:rPr>
              <a:t>The regression model for Tesla also shows a positive relationship, albeit weaker than Microsoft, with an R-squared value of 0.232.</a:t>
            </a:r>
            <a:endParaRPr lang="en-US" sz="1200" dirty="0">
              <a:cs typeface="Arial"/>
            </a:endParaRPr>
          </a:p>
          <a:p>
            <a:pPr>
              <a:lnSpc>
                <a:spcPct val="100000"/>
              </a:lnSpc>
              <a:buFont typeface="Avenir Next LT Pro"/>
              <a:buChar char="+"/>
            </a:pPr>
            <a:r>
              <a:rPr lang="en-US" sz="1200" dirty="0">
                <a:ea typeface="+mn-lt"/>
                <a:cs typeface="+mn-lt"/>
              </a:rPr>
              <a:t>For Tesla, every unit increase in the S&amp;P 500 is associated with an increase in Tesla's stock by approximately 1.83 units.</a:t>
            </a:r>
            <a:endParaRPr lang="en-US" sz="1200" dirty="0">
              <a:cs typeface="Arial"/>
            </a:endParaRPr>
          </a:p>
          <a:p>
            <a:pPr>
              <a:lnSpc>
                <a:spcPct val="100000"/>
              </a:lnSpc>
              <a:buFont typeface="Avenir Next LT Pro"/>
              <a:buChar char="+"/>
            </a:pPr>
            <a:r>
              <a:rPr lang="en-US" sz="1200" dirty="0">
                <a:ea typeface="+mn-lt"/>
                <a:cs typeface="+mn-lt"/>
              </a:rPr>
              <a:t>Similar to Microsoft, the p-value for the coefficient is extremely low (4.91479E-75), indicating a highly significant relationship.</a:t>
            </a:r>
            <a:endParaRPr lang="en-US" sz="1200" dirty="0">
              <a:cs typeface="Arial"/>
            </a:endParaRPr>
          </a:p>
          <a:p>
            <a:pPr marL="0" indent="0">
              <a:lnSpc>
                <a:spcPct val="100000"/>
              </a:lnSpc>
              <a:buNone/>
            </a:pPr>
            <a:r>
              <a:rPr lang="en-US" sz="1200" b="1" dirty="0">
                <a:ea typeface="+mn-lt"/>
                <a:cs typeface="+mn-lt"/>
              </a:rPr>
              <a:t>APPLE</a:t>
            </a:r>
          </a:p>
          <a:p>
            <a:pPr>
              <a:lnSpc>
                <a:spcPct val="100000"/>
              </a:lnSpc>
              <a:buFont typeface="Avenir Next LT Pro"/>
              <a:buChar char="+"/>
            </a:pPr>
            <a:r>
              <a:rPr lang="en-US" sz="1200" dirty="0">
                <a:ea typeface="+mn-lt"/>
                <a:cs typeface="+mn-lt"/>
              </a:rPr>
              <a:t>Apple's regression model indicates a stronger positive relationship with the S&amp;P 500 compared to Tesla but weaker than Microsoft, with an R-squared value of 0.549.</a:t>
            </a:r>
            <a:endParaRPr lang="en-US" sz="1200" dirty="0">
              <a:cs typeface="Arial"/>
            </a:endParaRPr>
          </a:p>
          <a:p>
            <a:pPr>
              <a:lnSpc>
                <a:spcPct val="100000"/>
              </a:lnSpc>
              <a:buFont typeface="Avenir Next LT Pro"/>
              <a:buChar char="+"/>
            </a:pPr>
            <a:r>
              <a:rPr lang="en-US" sz="1200" dirty="0">
                <a:ea typeface="+mn-lt"/>
                <a:cs typeface="+mn-lt"/>
              </a:rPr>
              <a:t>For Apple, every unit increase in the S&amp;P 500 corresponds to an increase in Apple's stock by approximately 1.34 units.</a:t>
            </a:r>
            <a:endParaRPr lang="en-US" sz="1200" dirty="0">
              <a:cs typeface="Arial"/>
            </a:endParaRPr>
          </a:p>
          <a:p>
            <a:pPr>
              <a:lnSpc>
                <a:spcPct val="100000"/>
              </a:lnSpc>
              <a:buFont typeface="Avenir Next LT Pro"/>
              <a:buChar char="+"/>
            </a:pPr>
            <a:r>
              <a:rPr lang="en-US" sz="1200" dirty="0">
                <a:ea typeface="+mn-lt"/>
                <a:cs typeface="+mn-lt"/>
              </a:rPr>
              <a:t>As with the other companies, the p-value for the coefficient is very low (7.4539E-223), signifying a highly significant relationship between Apple's stock and the S&amp;P 500.</a:t>
            </a:r>
            <a:endParaRPr lang="en-US" sz="1200" dirty="0">
              <a:cs typeface="Arial"/>
            </a:endParaRPr>
          </a:p>
          <a:p>
            <a:pPr marL="0" indent="0">
              <a:lnSpc>
                <a:spcPct val="100000"/>
              </a:lnSpc>
              <a:buNone/>
            </a:pPr>
            <a:endParaRPr lang="en-US" sz="1200" dirty="0">
              <a:cs typeface="Arial"/>
            </a:endParaRPr>
          </a:p>
        </p:txBody>
      </p:sp>
    </p:spTree>
    <p:extLst>
      <p:ext uri="{BB962C8B-B14F-4D97-AF65-F5344CB8AC3E}">
        <p14:creationId xmlns:p14="http://schemas.microsoft.com/office/powerpoint/2010/main" val="322977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Rectangle 4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6" name="Top left">
            <a:extLst>
              <a:ext uri="{FF2B5EF4-FFF2-40B4-BE49-F238E27FC236}">
                <a16:creationId xmlns:a16="http://schemas.microsoft.com/office/drawing/2014/main" id="{20DFCADB-FDFA-4684-9512-FD40A13EF8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21" name="Freeform: Shape 20">
              <a:extLst>
                <a:ext uri="{FF2B5EF4-FFF2-40B4-BE49-F238E27FC236}">
                  <a16:creationId xmlns:a16="http://schemas.microsoft.com/office/drawing/2014/main" id="{3CF62D66-6276-41C9-BF19-762B5E7C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Freeform: Shape 21">
              <a:extLst>
                <a:ext uri="{FF2B5EF4-FFF2-40B4-BE49-F238E27FC236}">
                  <a16:creationId xmlns:a16="http://schemas.microsoft.com/office/drawing/2014/main" id="{E2F128DD-82CF-4382-B4CC-FF57EE2DA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2274C3E3-D2F1-4687-B54E-EAEF5C96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7A2C8BE6-70FF-42A4-A430-2C2CE2EFE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3B2DFA8E-B212-43DB-BCCC-197A1972F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62C76FFE-0DD2-42D3-BE97-E11C234D5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3CFF1FB2-BD08-44D1-A4AB-3ABDF4C6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0AF8BF72-C84D-4C01-B090-CE2F3AF5F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A323F3CF-719A-890B-C0D1-936C6EFEE90B}"/>
              </a:ext>
            </a:extLst>
          </p:cNvPr>
          <p:cNvSpPr>
            <a:spLocks noGrp="1"/>
          </p:cNvSpPr>
          <p:nvPr>
            <p:ph type="title"/>
          </p:nvPr>
        </p:nvSpPr>
        <p:spPr>
          <a:xfrm>
            <a:off x="4181704" y="-282926"/>
            <a:ext cx="4184061" cy="1664573"/>
          </a:xfrm>
        </p:spPr>
        <p:txBody>
          <a:bodyPr>
            <a:normAutofit/>
          </a:bodyPr>
          <a:lstStyle/>
          <a:p>
            <a:r>
              <a:rPr lang="en-US" dirty="0"/>
              <a:t>APPENDIX</a:t>
            </a:r>
          </a:p>
        </p:txBody>
      </p:sp>
      <p:grpSp>
        <p:nvGrpSpPr>
          <p:cNvPr id="47" name="Group 46">
            <a:extLst>
              <a:ext uri="{FF2B5EF4-FFF2-40B4-BE49-F238E27FC236}">
                <a16:creationId xmlns:a16="http://schemas.microsoft.com/office/drawing/2014/main" id="{59CA7EC1-7302-4393-8C8E-12258F5D42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84664" y="431835"/>
            <a:ext cx="118872" cy="118872"/>
            <a:chOff x="1175347" y="3733800"/>
            <a:chExt cx="118872" cy="118872"/>
          </a:xfrm>
        </p:grpSpPr>
        <p:cxnSp>
          <p:nvCxnSpPr>
            <p:cNvPr id="31" name="Straight Connector 30">
              <a:extLst>
                <a:ext uri="{FF2B5EF4-FFF2-40B4-BE49-F238E27FC236}">
                  <a16:creationId xmlns:a16="http://schemas.microsoft.com/office/drawing/2014/main" id="{35F0BB33-BBF7-4ECA-9EA4-13DBBBFDBB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867B06A1-47C3-458A-832D-639ED434E0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4" name="Bottom Right">
            <a:extLst>
              <a:ext uri="{FF2B5EF4-FFF2-40B4-BE49-F238E27FC236}">
                <a16:creationId xmlns:a16="http://schemas.microsoft.com/office/drawing/2014/main" id="{CF0FBF0A-571C-4793-92E2-69154FD1A0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35" name="Graphic 157">
              <a:extLst>
                <a:ext uri="{FF2B5EF4-FFF2-40B4-BE49-F238E27FC236}">
                  <a16:creationId xmlns:a16="http://schemas.microsoft.com/office/drawing/2014/main" id="{76C37DB9-08EE-4C7B-8145-CE312D16E5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37" name="Freeform: Shape 36">
                <a:extLst>
                  <a:ext uri="{FF2B5EF4-FFF2-40B4-BE49-F238E27FC236}">
                    <a16:creationId xmlns:a16="http://schemas.microsoft.com/office/drawing/2014/main" id="{65C9F480-1792-4D59-A177-C5A5FFA4F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Shape 37">
                <a:extLst>
                  <a:ext uri="{FF2B5EF4-FFF2-40B4-BE49-F238E27FC236}">
                    <a16:creationId xmlns:a16="http://schemas.microsoft.com/office/drawing/2014/main" id="{8CA5582D-0D58-480B-AAF4-F17345D4F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Shape 38">
                <a:extLst>
                  <a:ext uri="{FF2B5EF4-FFF2-40B4-BE49-F238E27FC236}">
                    <a16:creationId xmlns:a16="http://schemas.microsoft.com/office/drawing/2014/main" id="{ABFFAE6F-E127-43A5-A4B8-CF8F16346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Shape 39">
                <a:extLst>
                  <a:ext uri="{FF2B5EF4-FFF2-40B4-BE49-F238E27FC236}">
                    <a16:creationId xmlns:a16="http://schemas.microsoft.com/office/drawing/2014/main" id="{3B504682-B74A-406C-A7D2-E1E0BC594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Shape 40">
                <a:extLst>
                  <a:ext uri="{FF2B5EF4-FFF2-40B4-BE49-F238E27FC236}">
                    <a16:creationId xmlns:a16="http://schemas.microsoft.com/office/drawing/2014/main" id="{1504A420-9330-4CA5-9459-36312D644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Shape 41">
                <a:extLst>
                  <a:ext uri="{FF2B5EF4-FFF2-40B4-BE49-F238E27FC236}">
                    <a16:creationId xmlns:a16="http://schemas.microsoft.com/office/drawing/2014/main" id="{586C8238-D2FA-4B36-9E6D-C66AC095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E6C19B62-CA6A-4529-9046-4704C926B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6" name="Freeform: Shape 35">
              <a:extLst>
                <a:ext uri="{FF2B5EF4-FFF2-40B4-BE49-F238E27FC236}">
                  <a16:creationId xmlns:a16="http://schemas.microsoft.com/office/drawing/2014/main" id="{A6640614-F8F9-47D3-A261-837505957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5" name="Content Placeholder 4" descr="A graph with numbers and lines&#10;&#10;Description automatically generated">
            <a:extLst>
              <a:ext uri="{FF2B5EF4-FFF2-40B4-BE49-F238E27FC236}">
                <a16:creationId xmlns:a16="http://schemas.microsoft.com/office/drawing/2014/main" id="{CFD1A2EF-4604-61E2-892E-5E3780770551}"/>
              </a:ext>
            </a:extLst>
          </p:cNvPr>
          <p:cNvPicPr>
            <a:picLocks noChangeAspect="1"/>
          </p:cNvPicPr>
          <p:nvPr/>
        </p:nvPicPr>
        <p:blipFill>
          <a:blip r:embed="rId2"/>
          <a:stretch>
            <a:fillRect/>
          </a:stretch>
        </p:blipFill>
        <p:spPr>
          <a:xfrm>
            <a:off x="3925016" y="1169856"/>
            <a:ext cx="3503159" cy="2184152"/>
          </a:xfrm>
          <a:prstGeom prst="rect">
            <a:avLst/>
          </a:prstGeom>
        </p:spPr>
      </p:pic>
      <p:pic>
        <p:nvPicPr>
          <p:cNvPr id="7" name="Picture 6">
            <a:extLst>
              <a:ext uri="{FF2B5EF4-FFF2-40B4-BE49-F238E27FC236}">
                <a16:creationId xmlns:a16="http://schemas.microsoft.com/office/drawing/2014/main" id="{81A69BF4-40CD-72C0-D127-05FADF19242C}"/>
              </a:ext>
            </a:extLst>
          </p:cNvPr>
          <p:cNvPicPr>
            <a:picLocks noChangeAspect="1"/>
          </p:cNvPicPr>
          <p:nvPr/>
        </p:nvPicPr>
        <p:blipFill>
          <a:blip r:embed="rId3"/>
          <a:stretch>
            <a:fillRect/>
          </a:stretch>
        </p:blipFill>
        <p:spPr>
          <a:xfrm>
            <a:off x="8316901" y="1149343"/>
            <a:ext cx="3675223" cy="2127987"/>
          </a:xfrm>
          <a:prstGeom prst="rect">
            <a:avLst/>
          </a:prstGeom>
        </p:spPr>
      </p:pic>
      <p:pic>
        <p:nvPicPr>
          <p:cNvPr id="9" name="Picture 8" descr="A graph with numbers and purple squares&#10;&#10;Description automatically generated">
            <a:extLst>
              <a:ext uri="{FF2B5EF4-FFF2-40B4-BE49-F238E27FC236}">
                <a16:creationId xmlns:a16="http://schemas.microsoft.com/office/drawing/2014/main" id="{9102F4C2-1C41-83DD-1D50-65BD258775CD}"/>
              </a:ext>
            </a:extLst>
          </p:cNvPr>
          <p:cNvPicPr>
            <a:picLocks noChangeAspect="1"/>
          </p:cNvPicPr>
          <p:nvPr/>
        </p:nvPicPr>
        <p:blipFill>
          <a:blip r:embed="rId4"/>
          <a:stretch>
            <a:fillRect/>
          </a:stretch>
        </p:blipFill>
        <p:spPr>
          <a:xfrm>
            <a:off x="3937307" y="3924120"/>
            <a:ext cx="3490868" cy="2001129"/>
          </a:xfrm>
          <a:prstGeom prst="rect">
            <a:avLst/>
          </a:prstGeom>
        </p:spPr>
      </p:pic>
      <p:pic>
        <p:nvPicPr>
          <p:cNvPr id="8" name="Picture 7">
            <a:extLst>
              <a:ext uri="{FF2B5EF4-FFF2-40B4-BE49-F238E27FC236}">
                <a16:creationId xmlns:a16="http://schemas.microsoft.com/office/drawing/2014/main" id="{49937589-8C0E-ACEC-0B68-B6A879208475}"/>
              </a:ext>
            </a:extLst>
          </p:cNvPr>
          <p:cNvPicPr>
            <a:picLocks noChangeAspect="1"/>
          </p:cNvPicPr>
          <p:nvPr/>
        </p:nvPicPr>
        <p:blipFill>
          <a:blip r:embed="rId5"/>
          <a:stretch>
            <a:fillRect/>
          </a:stretch>
        </p:blipFill>
        <p:spPr>
          <a:xfrm>
            <a:off x="8230869" y="3922270"/>
            <a:ext cx="3761255" cy="1894215"/>
          </a:xfrm>
          <a:prstGeom prst="rect">
            <a:avLst/>
          </a:prstGeom>
        </p:spPr>
      </p:pic>
      <p:sp>
        <p:nvSpPr>
          <p:cNvPr id="10" name="TextBox 9">
            <a:extLst>
              <a:ext uri="{FF2B5EF4-FFF2-40B4-BE49-F238E27FC236}">
                <a16:creationId xmlns:a16="http://schemas.microsoft.com/office/drawing/2014/main" id="{3DF28A7E-0C39-CB3B-38BF-EDD2E047B279}"/>
              </a:ext>
            </a:extLst>
          </p:cNvPr>
          <p:cNvSpPr txBox="1"/>
          <p:nvPr/>
        </p:nvSpPr>
        <p:spPr>
          <a:xfrm>
            <a:off x="334268" y="1125955"/>
            <a:ext cx="300841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Arial"/>
              </a:rPr>
              <a:t>The</a:t>
            </a:r>
            <a:r>
              <a:rPr lang="en-US" b="1" dirty="0">
                <a:cs typeface="Arial"/>
              </a:rPr>
              <a:t> Original Dataset </a:t>
            </a:r>
            <a:r>
              <a:rPr lang="en-US" dirty="0">
                <a:cs typeface="Arial"/>
              </a:rPr>
              <a:t>can be accessed from the link below:</a:t>
            </a:r>
            <a:br>
              <a:rPr lang="en-US" dirty="0">
                <a:cs typeface="Arial"/>
              </a:rPr>
            </a:br>
            <a:r>
              <a:rPr lang="en-US" dirty="0">
                <a:ea typeface="+mn-lt"/>
                <a:cs typeface="+mn-lt"/>
                <a:hlinkClick r:id="rId6"/>
              </a:rPr>
              <a:t>Click here for dataset</a:t>
            </a:r>
            <a:endParaRPr lang="en-US" dirty="0">
              <a:cs typeface="Arial"/>
            </a:endParaRPr>
          </a:p>
          <a:p>
            <a:pPr marL="285750" indent="-285750">
              <a:buFont typeface="Arial"/>
              <a:buChar char="•"/>
            </a:pPr>
            <a:endParaRPr lang="en-US" dirty="0">
              <a:cs typeface="Arial"/>
            </a:endParaRPr>
          </a:p>
          <a:p>
            <a:pPr marL="285750" indent="-285750">
              <a:buFont typeface="Arial"/>
              <a:buChar char="•"/>
            </a:pPr>
            <a:r>
              <a:rPr lang="en-US" dirty="0">
                <a:cs typeface="Arial"/>
              </a:rPr>
              <a:t>The dataset was mostly clean except for some duplicate values and NULL values which has been removed.</a:t>
            </a:r>
          </a:p>
          <a:p>
            <a:pPr marL="285750" indent="-285750">
              <a:buFont typeface="Arial"/>
              <a:buChar char="•"/>
            </a:pPr>
            <a:endParaRPr lang="en-US" dirty="0">
              <a:cs typeface="Arial"/>
            </a:endParaRPr>
          </a:p>
          <a:p>
            <a:pPr marL="285750" indent="-285750">
              <a:buFont typeface="Arial"/>
              <a:buChar char="•"/>
            </a:pPr>
            <a:r>
              <a:rPr lang="en-US" dirty="0">
                <a:cs typeface="Arial"/>
              </a:rPr>
              <a:t>These Histograms represent the frequency of the adjusted close stocks for MSFT, APPLE and TESLA.</a:t>
            </a:r>
          </a:p>
        </p:txBody>
      </p:sp>
    </p:spTree>
    <p:extLst>
      <p:ext uri="{BB962C8B-B14F-4D97-AF65-F5344CB8AC3E}">
        <p14:creationId xmlns:p14="http://schemas.microsoft.com/office/powerpoint/2010/main" val="4127719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4AEB-12BE-960B-DEFF-3051AA582B8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AC54896-113E-4ADD-4B24-DFE913F1FDFB}"/>
              </a:ext>
            </a:extLst>
          </p:cNvPr>
          <p:cNvSpPr>
            <a:spLocks noGrp="1"/>
          </p:cNvSpPr>
          <p:nvPr>
            <p:ph idx="1"/>
          </p:nvPr>
        </p:nvSpPr>
        <p:spPr>
          <a:xfrm>
            <a:off x="545124" y="1509102"/>
            <a:ext cx="10808676" cy="4667861"/>
          </a:xfrm>
        </p:spPr>
        <p:txBody>
          <a:bodyPr vert="horz" lIns="91440" tIns="45720" rIns="91440" bIns="45720" rtlCol="0" anchor="t">
            <a:normAutofit lnSpcReduction="10000"/>
          </a:bodyPr>
          <a:lstStyle/>
          <a:p>
            <a:r>
              <a:rPr lang="en-US" dirty="0">
                <a:ea typeface="+mn-lt"/>
                <a:cs typeface="+mn-lt"/>
              </a:rPr>
              <a:t> </a:t>
            </a:r>
            <a:r>
              <a:rPr lang="en-US" sz="1400" dirty="0">
                <a:solidFill>
                  <a:schemeClr val="tx1"/>
                </a:solidFill>
                <a:ea typeface="+mn-lt"/>
                <a:cs typeface="+mn-lt"/>
              </a:rPr>
              <a:t>The regression analysis conducted on the stock prices of Microsoft, Tesla, and Apple demonstrates a significant relationship between these companies' stock prices and the S&amp;P 500 index. This highlights the importance of considering broader market trends when analyzing individual stock performance and making investment decisions.</a:t>
            </a:r>
            <a:endParaRPr lang="en-US" sz="1400">
              <a:solidFill>
                <a:schemeClr val="tx1"/>
              </a:solidFill>
              <a:cs typeface="Arial"/>
            </a:endParaRPr>
          </a:p>
          <a:p>
            <a:r>
              <a:rPr lang="en-US" sz="1400" dirty="0">
                <a:solidFill>
                  <a:schemeClr val="tx1"/>
                </a:solidFill>
                <a:ea typeface="+mn-lt"/>
                <a:cs typeface="+mn-lt"/>
              </a:rPr>
              <a:t>Investors interested in time series analysis of these company's stock prices may want to explore patterns such as seasonality, trends, and volatility, using statistical techniques like moving averages, exponential smoothing, and autoregressive integrated moving average (ARIMA) models to gain insights into potential future price movements.</a:t>
            </a:r>
            <a:endParaRPr lang="en-US" dirty="0">
              <a:solidFill>
                <a:schemeClr val="tx1"/>
              </a:solidFill>
              <a:ea typeface="+mn-lt"/>
              <a:cs typeface="+mn-lt"/>
            </a:endParaRPr>
          </a:p>
          <a:p>
            <a:r>
              <a:rPr lang="en-US" sz="1400">
                <a:solidFill>
                  <a:schemeClr val="tx1"/>
                </a:solidFill>
                <a:ea typeface="+mn-lt"/>
                <a:cs typeface="+mn-lt"/>
              </a:rPr>
              <a:t>The range of the adjusted closing prices varies across the datasets, with Tesla demonstrating the widest range, followed by the S&amp;P 500 index, Microsoft, and Apple. This indicates that Tesla's stock prices experienced the most significant fluctuations over the observed period. The relatively narrower range for Apple suggests more stable stock prices compared to Tesla.</a:t>
            </a:r>
            <a:endParaRPr lang="en-US" sz="1400">
              <a:solidFill>
                <a:schemeClr val="tx1"/>
              </a:solidFill>
              <a:cs typeface="Arial"/>
            </a:endParaRPr>
          </a:p>
          <a:p>
            <a:r>
              <a:rPr lang="en-US" sz="1400" dirty="0">
                <a:solidFill>
                  <a:schemeClr val="tx1"/>
                </a:solidFill>
                <a:ea typeface="+mn-lt"/>
                <a:cs typeface="+mn-lt"/>
              </a:rPr>
              <a:t> The differences in variability and range across the datasets have implications for investment risk. Tesla's higher variability and wider range suggest higher investment risk compared to the other datasets. Conversely, Apple's narrower range and lower variability indicate relatively lower investment risk.</a:t>
            </a:r>
            <a:endParaRPr lang="en-US" sz="1400">
              <a:solidFill>
                <a:schemeClr val="tx1"/>
              </a:solidFill>
              <a:cs typeface="Arial"/>
            </a:endParaRPr>
          </a:p>
          <a:p>
            <a:pPr marL="0" indent="0">
              <a:buNone/>
            </a:pPr>
            <a:r>
              <a:rPr lang="en-US" sz="1400" b="1" dirty="0"/>
              <a:t>Overall</a:t>
            </a:r>
            <a:br>
              <a:rPr lang="en-US" sz="1400" dirty="0"/>
            </a:br>
            <a:r>
              <a:rPr lang="en-US" sz="1400" dirty="0">
                <a:solidFill>
                  <a:srgbClr val="0D0D0D"/>
                </a:solidFill>
                <a:ea typeface="+mn-lt"/>
                <a:cs typeface="+mn-lt"/>
              </a:rPr>
              <a:t>Overall, while the S&amp;P 500 index demonstrates the highest average market performance, Tesla's stock prices exhibit the highest variability and risk. Investors seeking higher returns may consider investing in Tesla, but they should be prepared for greater fluctuations in stock prices. Conversely, investors seeking stability may find Apple to be a more suitable option. Microsoft falls between these extremes, offering moderate returns with moderate risk.</a:t>
            </a:r>
            <a:endParaRPr lang="en-US" sz="1400" dirty="0">
              <a:cs typeface="Arial"/>
            </a:endParaRPr>
          </a:p>
          <a:p>
            <a:endParaRPr lang="en-US" sz="1400" dirty="0">
              <a:cs typeface="Arial"/>
            </a:endParaRPr>
          </a:p>
        </p:txBody>
      </p:sp>
    </p:spTree>
    <p:extLst>
      <p:ext uri="{BB962C8B-B14F-4D97-AF65-F5344CB8AC3E}">
        <p14:creationId xmlns:p14="http://schemas.microsoft.com/office/powerpoint/2010/main" val="143308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CB587-932F-EF5A-1E08-A10E34609DB1}"/>
              </a:ext>
            </a:extLst>
          </p:cNvPr>
          <p:cNvSpPr>
            <a:spLocks noGrp="1"/>
          </p:cNvSpPr>
          <p:nvPr>
            <p:ph idx="1"/>
          </p:nvPr>
        </p:nvSpPr>
        <p:spPr/>
        <p:txBody>
          <a:bodyPr vert="horz" lIns="91440" tIns="45720" rIns="91440" bIns="45720" rtlCol="0" anchor="t">
            <a:normAutofit/>
          </a:bodyPr>
          <a:lstStyle/>
          <a:p>
            <a:pPr marL="0" indent="0">
              <a:buNone/>
            </a:pPr>
            <a:r>
              <a:rPr lang="en-US" sz="6000" dirty="0">
                <a:cs typeface="Arial"/>
              </a:rPr>
              <a:t>             THANKYOU</a:t>
            </a:r>
          </a:p>
        </p:txBody>
      </p:sp>
    </p:spTree>
    <p:extLst>
      <p:ext uri="{BB962C8B-B14F-4D97-AF65-F5344CB8AC3E}">
        <p14:creationId xmlns:p14="http://schemas.microsoft.com/office/powerpoint/2010/main" val="6839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3"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68E4CB2-DBB9-2DA7-B66A-500C602A0518}"/>
              </a:ext>
            </a:extLst>
          </p:cNvPr>
          <p:cNvSpPr>
            <a:spLocks noGrp="1"/>
          </p:cNvSpPr>
          <p:nvPr>
            <p:ph type="title"/>
          </p:nvPr>
        </p:nvSpPr>
        <p:spPr>
          <a:xfrm>
            <a:off x="1198182" y="559813"/>
            <a:ext cx="4987809" cy="1664573"/>
          </a:xfrm>
        </p:spPr>
        <p:txBody>
          <a:bodyPr>
            <a:normAutofit/>
          </a:bodyPr>
          <a:lstStyle/>
          <a:p>
            <a:r>
              <a:rPr lang="en-US" dirty="0"/>
              <a:t>CONTENTS</a:t>
            </a:r>
          </a:p>
        </p:txBody>
      </p:sp>
      <p:grpSp>
        <p:nvGrpSpPr>
          <p:cNvPr id="5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34" name="Content Placeholder 2">
            <a:extLst>
              <a:ext uri="{FF2B5EF4-FFF2-40B4-BE49-F238E27FC236}">
                <a16:creationId xmlns:a16="http://schemas.microsoft.com/office/drawing/2014/main" id="{9ED5D993-887F-6677-29C3-5B3324A002DA}"/>
              </a:ext>
            </a:extLst>
          </p:cNvPr>
          <p:cNvGraphicFramePr>
            <a:graphicFrameLocks noGrp="1"/>
          </p:cNvGraphicFramePr>
          <p:nvPr>
            <p:ph idx="1"/>
            <p:extLst>
              <p:ext uri="{D42A27DB-BD31-4B8C-83A1-F6EECF244321}">
                <p14:modId xmlns:p14="http://schemas.microsoft.com/office/powerpoint/2010/main" val="564091509"/>
              </p:ext>
            </p:extLst>
          </p:nvPr>
        </p:nvGraphicFramePr>
        <p:xfrm>
          <a:off x="1198046" y="2015765"/>
          <a:ext cx="6265681" cy="409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687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Top left">
            <a:extLst>
              <a:ext uri="{FF2B5EF4-FFF2-40B4-BE49-F238E27FC236}">
                <a16:creationId xmlns:a16="http://schemas.microsoft.com/office/drawing/2014/main" id="{91762ABF-50DA-40CC-A2B2-982F38D3AE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20" name="Freeform: Shape 19">
              <a:extLst>
                <a:ext uri="{FF2B5EF4-FFF2-40B4-BE49-F238E27FC236}">
                  <a16:creationId xmlns:a16="http://schemas.microsoft.com/office/drawing/2014/main" id="{79637CF5-AF71-4A58-A491-34F3DFCF3D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Freeform: Shape 20">
              <a:extLst>
                <a:ext uri="{FF2B5EF4-FFF2-40B4-BE49-F238E27FC236}">
                  <a16:creationId xmlns:a16="http://schemas.microsoft.com/office/drawing/2014/main" id="{5B83A163-9BF9-4D6C-8FCD-6FE35CB58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03DE7C2-3E79-403F-ACDC-8E02989B7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D9909569-A5B9-4494-A55F-7B35498F73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43777E8F-47A6-4367-9BAD-5151DB0F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2E26A227-CD92-4725-B1CD-2F8B4FB35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7698A4AD-F505-42C8-BB56-7C8D59FAF8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38106AC9-BD7E-49F2-9B51-818614B81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046FD1B2-C1A6-7A4A-DDC3-CAC422370265}"/>
              </a:ext>
            </a:extLst>
          </p:cNvPr>
          <p:cNvSpPr>
            <a:spLocks noGrp="1"/>
          </p:cNvSpPr>
          <p:nvPr>
            <p:ph type="title"/>
          </p:nvPr>
        </p:nvSpPr>
        <p:spPr>
          <a:xfrm>
            <a:off x="387020" y="55910"/>
            <a:ext cx="7031415" cy="1664573"/>
          </a:xfrm>
        </p:spPr>
        <p:txBody>
          <a:bodyPr>
            <a:normAutofit/>
          </a:bodyPr>
          <a:lstStyle/>
          <a:p>
            <a:r>
              <a:rPr lang="en-US" dirty="0"/>
              <a:t>DATA DESCRIPTION</a:t>
            </a:r>
          </a:p>
        </p:txBody>
      </p:sp>
      <p:sp>
        <p:nvSpPr>
          <p:cNvPr id="3" name="Content Placeholder 2">
            <a:extLst>
              <a:ext uri="{FF2B5EF4-FFF2-40B4-BE49-F238E27FC236}">
                <a16:creationId xmlns:a16="http://schemas.microsoft.com/office/drawing/2014/main" id="{E3566F7B-E294-1C12-A086-7CC4912CC452}"/>
              </a:ext>
            </a:extLst>
          </p:cNvPr>
          <p:cNvSpPr>
            <a:spLocks noGrp="1"/>
          </p:cNvSpPr>
          <p:nvPr>
            <p:ph idx="1"/>
          </p:nvPr>
        </p:nvSpPr>
        <p:spPr>
          <a:xfrm>
            <a:off x="387471" y="1581898"/>
            <a:ext cx="8569981" cy="5281093"/>
          </a:xfrm>
        </p:spPr>
        <p:txBody>
          <a:bodyPr vert="horz" lIns="91440" tIns="45720" rIns="91440" bIns="45720" rtlCol="0" anchor="t">
            <a:noAutofit/>
          </a:bodyPr>
          <a:lstStyle/>
          <a:p>
            <a:pPr marL="57150" indent="-57150">
              <a:lnSpc>
                <a:spcPct val="100000"/>
              </a:lnSpc>
              <a:buNone/>
            </a:pPr>
            <a:r>
              <a:rPr lang="en-US" sz="1400" b="1" dirty="0">
                <a:solidFill>
                  <a:schemeClr val="tx1"/>
                </a:solidFill>
                <a:cs typeface="Arial"/>
              </a:rPr>
              <a:t>Overview:</a:t>
            </a:r>
          </a:p>
          <a:p>
            <a:pPr marL="57150" indent="-57150">
              <a:lnSpc>
                <a:spcPct val="100000"/>
              </a:lnSpc>
            </a:pPr>
            <a:r>
              <a:rPr lang="en-US" sz="1400" dirty="0">
                <a:ea typeface="+mn-lt"/>
                <a:cs typeface="+mn-lt"/>
              </a:rPr>
              <a:t>The dataset comprises live stock values of three major companies: Microsoft, Apple, and Tesla.</a:t>
            </a:r>
          </a:p>
          <a:p>
            <a:pPr marL="57150" indent="-57150">
              <a:lnSpc>
                <a:spcPct val="100000"/>
              </a:lnSpc>
            </a:pPr>
            <a:r>
              <a:rPr lang="en-US" sz="1400" dirty="0">
                <a:ea typeface="+mn-lt"/>
                <a:cs typeface="+mn-lt"/>
              </a:rPr>
              <a:t>Data has been extracted from Yahoo Finance and covers the period from 2018 to 2023, providing daily stock values for each company.</a:t>
            </a:r>
          </a:p>
          <a:p>
            <a:pPr marL="57150" indent="-57150">
              <a:lnSpc>
                <a:spcPct val="100000"/>
              </a:lnSpc>
            </a:pPr>
            <a:r>
              <a:rPr lang="en-US" sz="1400" dirty="0">
                <a:ea typeface="+mn-lt"/>
                <a:cs typeface="+mn-lt"/>
              </a:rPr>
              <a:t>Additionally, the dataset includes S&amp;P 500 values for the same time period, offering a broader market perspective.</a:t>
            </a:r>
          </a:p>
          <a:p>
            <a:pPr marL="57150" indent="-57150">
              <a:lnSpc>
                <a:spcPct val="100000"/>
              </a:lnSpc>
              <a:buNone/>
            </a:pPr>
            <a:r>
              <a:rPr lang="en-US" sz="1400" b="1" dirty="0">
                <a:solidFill>
                  <a:schemeClr val="tx1"/>
                </a:solidFill>
                <a:cs typeface="Arial"/>
              </a:rPr>
              <a:t>Variable Description:</a:t>
            </a:r>
          </a:p>
          <a:p>
            <a:pPr marL="57150" indent="-57150">
              <a:lnSpc>
                <a:spcPct val="100000"/>
              </a:lnSpc>
            </a:pPr>
            <a:r>
              <a:rPr lang="en-US" sz="1400" dirty="0">
                <a:ea typeface="+mn-lt"/>
                <a:cs typeface="+mn-lt"/>
              </a:rPr>
              <a:t>For each trading day, the dataset includes the following variables: Date, Open, High, Low, Close, Adjusted Close, Volume, </a:t>
            </a:r>
            <a:r>
              <a:rPr lang="en-US" sz="1400" err="1">
                <a:ea typeface="+mn-lt"/>
                <a:cs typeface="+mn-lt"/>
              </a:rPr>
              <a:t>MS%change</a:t>
            </a:r>
            <a:r>
              <a:rPr lang="en-US" sz="1400" dirty="0">
                <a:ea typeface="+mn-lt"/>
                <a:cs typeface="+mn-lt"/>
              </a:rPr>
              <a:t>, </a:t>
            </a:r>
            <a:r>
              <a:rPr lang="en-US" sz="1400" err="1">
                <a:ea typeface="+mn-lt"/>
                <a:cs typeface="+mn-lt"/>
              </a:rPr>
              <a:t>Apple%change</a:t>
            </a:r>
            <a:r>
              <a:rPr lang="en-US" sz="1400" dirty="0">
                <a:ea typeface="+mn-lt"/>
                <a:cs typeface="+mn-lt"/>
              </a:rPr>
              <a:t>, </a:t>
            </a:r>
            <a:r>
              <a:rPr lang="en-US" sz="1400" err="1">
                <a:ea typeface="+mn-lt"/>
                <a:cs typeface="+mn-lt"/>
              </a:rPr>
              <a:t>Tesla%change</a:t>
            </a:r>
            <a:r>
              <a:rPr lang="en-US" sz="1400" dirty="0">
                <a:ea typeface="+mn-lt"/>
                <a:cs typeface="+mn-lt"/>
              </a:rPr>
              <a:t>, SP_500%change.</a:t>
            </a:r>
            <a:endParaRPr lang="en-US" sz="1400">
              <a:cs typeface="Arial"/>
            </a:endParaRPr>
          </a:p>
          <a:p>
            <a:pPr marL="57150" indent="-57150">
              <a:lnSpc>
                <a:spcPct val="100000"/>
              </a:lnSpc>
            </a:pPr>
            <a:r>
              <a:rPr lang="en-US" sz="1400" dirty="0">
                <a:ea typeface="+mn-lt"/>
                <a:cs typeface="+mn-lt"/>
              </a:rPr>
              <a:t>These variables represent daily stock values for Microsoft, Apple, and Tesla, as well as the percentage change in the S&amp;P 500 index.</a:t>
            </a:r>
            <a:endParaRPr lang="en-US" sz="1400">
              <a:cs typeface="Arial"/>
            </a:endParaRPr>
          </a:p>
          <a:p>
            <a:pPr marL="57150" indent="-57150">
              <a:lnSpc>
                <a:spcPct val="100000"/>
              </a:lnSpc>
              <a:buNone/>
            </a:pPr>
            <a:r>
              <a:rPr lang="en-US" sz="1400" b="1" dirty="0">
                <a:solidFill>
                  <a:schemeClr val="tx1"/>
                </a:solidFill>
                <a:cs typeface="Arial"/>
              </a:rPr>
              <a:t>Importance of Beta B1:</a:t>
            </a:r>
          </a:p>
          <a:p>
            <a:pPr marL="57150" indent="-57150">
              <a:lnSpc>
                <a:spcPct val="100000"/>
              </a:lnSpc>
              <a:buFont typeface="Avenir Next LT Pro"/>
              <a:buChar char="+"/>
            </a:pPr>
            <a:r>
              <a:rPr lang="en-US" sz="1400" dirty="0">
                <a:ea typeface="+mn-lt"/>
                <a:cs typeface="+mn-lt"/>
              </a:rPr>
              <a:t>According to the Capital Asset Pricing Model (CAPM), the slope coefficient Beta (B1) in a simple regression of the excess return on the stock (e.g., </a:t>
            </a:r>
            <a:r>
              <a:rPr lang="en-US" sz="1400" err="1">
                <a:ea typeface="+mn-lt"/>
                <a:cs typeface="+mn-lt"/>
              </a:rPr>
              <a:t>Apple%change</a:t>
            </a:r>
            <a:r>
              <a:rPr lang="en-US" sz="1400" dirty="0">
                <a:ea typeface="+mn-lt"/>
                <a:cs typeface="+mn-lt"/>
              </a:rPr>
              <a:t>) versus the stock return on the market (S&amp;P_500%change) serves as a measure of the relative risk of the stock.</a:t>
            </a:r>
            <a:endParaRPr lang="en-US" sz="1400">
              <a:cs typeface="Arial"/>
            </a:endParaRPr>
          </a:p>
          <a:p>
            <a:pPr marL="57150" indent="-57150">
              <a:lnSpc>
                <a:spcPct val="100000"/>
              </a:lnSpc>
              <a:buFont typeface="Avenir Next LT Pro"/>
              <a:buChar char="+"/>
            </a:pPr>
            <a:r>
              <a:rPr lang="en-US" sz="1400" dirty="0">
                <a:ea typeface="+mn-lt"/>
                <a:cs typeface="+mn-lt"/>
              </a:rPr>
              <a:t>Stocks with higher Betas are considered more risky and are expected to have higher returns in the market.</a:t>
            </a:r>
            <a:endParaRPr lang="en-US" sz="1400">
              <a:cs typeface="Arial"/>
            </a:endParaRPr>
          </a:p>
          <a:p>
            <a:pPr marL="57150" indent="-57150">
              <a:lnSpc>
                <a:spcPct val="100000"/>
              </a:lnSpc>
              <a:buNone/>
            </a:pPr>
            <a:endParaRPr lang="en-US" sz="1200" b="1" dirty="0">
              <a:cs typeface="Arial"/>
            </a:endParaRPr>
          </a:p>
        </p:txBody>
      </p:sp>
      <p:pic>
        <p:nvPicPr>
          <p:cNvPr id="7" name="Picture 6" descr="A red apple logo with a black background&#10;&#10;Description automatically generated">
            <a:extLst>
              <a:ext uri="{FF2B5EF4-FFF2-40B4-BE49-F238E27FC236}">
                <a16:creationId xmlns:a16="http://schemas.microsoft.com/office/drawing/2014/main" id="{C78284F9-2D6B-5384-1EC4-70A302CD85A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78448" y="1510252"/>
            <a:ext cx="1213476" cy="1422363"/>
          </a:xfrm>
          <a:prstGeom prst="rect">
            <a:avLst/>
          </a:prstGeom>
        </p:spPr>
      </p:pic>
      <p:pic>
        <p:nvPicPr>
          <p:cNvPr id="4" name="Picture 3" descr="A red and black logo&#10;&#10;Description automatically generated">
            <a:extLst>
              <a:ext uri="{FF2B5EF4-FFF2-40B4-BE49-F238E27FC236}">
                <a16:creationId xmlns:a16="http://schemas.microsoft.com/office/drawing/2014/main" id="{4E81A7FA-B975-6236-D4E2-09732503156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424697" y="3673670"/>
            <a:ext cx="1580381" cy="1580381"/>
          </a:xfrm>
          <a:prstGeom prst="rect">
            <a:avLst/>
          </a:prstGeom>
        </p:spPr>
      </p:pic>
      <p:pic>
        <p:nvPicPr>
          <p:cNvPr id="10" name="Picture 9" descr="A colorful square logo on a black background&#10;&#10;Description automatically generated">
            <a:extLst>
              <a:ext uri="{FF2B5EF4-FFF2-40B4-BE49-F238E27FC236}">
                <a16:creationId xmlns:a16="http://schemas.microsoft.com/office/drawing/2014/main" id="{1B07BBEC-511F-09D2-C81B-9AB58AC576A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859092" y="5513717"/>
            <a:ext cx="2484077" cy="1863058"/>
          </a:xfrm>
          <a:prstGeom prst="rect">
            <a:avLst/>
          </a:prstGeom>
        </p:spPr>
      </p:pic>
      <p:grpSp>
        <p:nvGrpSpPr>
          <p:cNvPr id="29" name="Bottom Right">
            <a:extLst>
              <a:ext uri="{FF2B5EF4-FFF2-40B4-BE49-F238E27FC236}">
                <a16:creationId xmlns:a16="http://schemas.microsoft.com/office/drawing/2014/main" id="{258AA509-00BB-4563-A244-269BF1982B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30" name="Graphic 157">
              <a:extLst>
                <a:ext uri="{FF2B5EF4-FFF2-40B4-BE49-F238E27FC236}">
                  <a16:creationId xmlns:a16="http://schemas.microsoft.com/office/drawing/2014/main" id="{466C4096-40A5-4D13-8980-9497B87B5C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32" name="Freeform: Shape 31">
                <a:extLst>
                  <a:ext uri="{FF2B5EF4-FFF2-40B4-BE49-F238E27FC236}">
                    <a16:creationId xmlns:a16="http://schemas.microsoft.com/office/drawing/2014/main" id="{17837C7A-6FA7-4DA2-BD53-CC44E164F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C076FF91-C188-4A90-8C8E-77A4821F3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2F69B920-493F-4A57-BD3E-B7FEF182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0FEDB033-FEAB-498C-9E16-E375AAE89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2A9CAFA6-C70F-418C-B9DC-6F5ACB709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3FDE0E51-EFD9-4A13-8196-AA113E7D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Shape 37">
                <a:extLst>
                  <a:ext uri="{FF2B5EF4-FFF2-40B4-BE49-F238E27FC236}">
                    <a16:creationId xmlns:a16="http://schemas.microsoft.com/office/drawing/2014/main" id="{482BE71F-DB96-4933-901F-2B8AE682D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1" name="Freeform: Shape 30">
              <a:extLst>
                <a:ext uri="{FF2B5EF4-FFF2-40B4-BE49-F238E27FC236}">
                  <a16:creationId xmlns:a16="http://schemas.microsoft.com/office/drawing/2014/main" id="{5DAF1CDE-9D11-4755-95CF-096732954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5" name="Picture 4" descr="A red graph with a arrow pointing up&#10;&#10;Description automatically generated">
            <a:extLst>
              <a:ext uri="{FF2B5EF4-FFF2-40B4-BE49-F238E27FC236}">
                <a16:creationId xmlns:a16="http://schemas.microsoft.com/office/drawing/2014/main" id="{F1A85CC0-27E9-5557-ABB1-0C1300FAE399}"/>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10675725" y="-2931"/>
            <a:ext cx="1277492" cy="1108588"/>
          </a:xfrm>
          <a:prstGeom prst="rect">
            <a:avLst/>
          </a:prstGeom>
        </p:spPr>
      </p:pic>
    </p:spTree>
    <p:extLst>
      <p:ext uri="{BB962C8B-B14F-4D97-AF65-F5344CB8AC3E}">
        <p14:creationId xmlns:p14="http://schemas.microsoft.com/office/powerpoint/2010/main" val="223226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B7FA-7F6E-05BB-AF10-8E71A42FC963}"/>
              </a:ext>
            </a:extLst>
          </p:cNvPr>
          <p:cNvSpPr>
            <a:spLocks noGrp="1"/>
          </p:cNvSpPr>
          <p:nvPr>
            <p:ph type="title"/>
          </p:nvPr>
        </p:nvSpPr>
        <p:spPr>
          <a:xfrm>
            <a:off x="838200" y="365125"/>
            <a:ext cx="10222524" cy="657348"/>
          </a:xfrm>
        </p:spPr>
        <p:txBody>
          <a:bodyPr>
            <a:normAutofit fontScale="90000"/>
          </a:bodyPr>
          <a:lstStyle/>
          <a:p>
            <a:r>
              <a:rPr lang="en-US" dirty="0"/>
              <a:t>COMPARING THE DESCRIPTIVE STATS</a:t>
            </a:r>
          </a:p>
        </p:txBody>
      </p:sp>
      <p:graphicFrame>
        <p:nvGraphicFramePr>
          <p:cNvPr id="5" name="Content Placeholder 4">
            <a:extLst>
              <a:ext uri="{FF2B5EF4-FFF2-40B4-BE49-F238E27FC236}">
                <a16:creationId xmlns:a16="http://schemas.microsoft.com/office/drawing/2014/main" id="{FAEE3087-6067-77F8-DFA0-7DB76BA5205E}"/>
              </a:ext>
            </a:extLst>
          </p:cNvPr>
          <p:cNvGraphicFramePr>
            <a:graphicFrameLocks noGrp="1"/>
          </p:cNvGraphicFramePr>
          <p:nvPr>
            <p:ph idx="1"/>
            <p:extLst>
              <p:ext uri="{D42A27DB-BD31-4B8C-83A1-F6EECF244321}">
                <p14:modId xmlns:p14="http://schemas.microsoft.com/office/powerpoint/2010/main" val="439491094"/>
              </p:ext>
            </p:extLst>
          </p:nvPr>
        </p:nvGraphicFramePr>
        <p:xfrm>
          <a:off x="275492" y="1720117"/>
          <a:ext cx="2783457" cy="3729098"/>
        </p:xfrm>
        <a:graphic>
          <a:graphicData uri="http://schemas.openxmlformats.org/drawingml/2006/table">
            <a:tbl>
              <a:tblPr bandRow="1">
                <a:tableStyleId>{5C22544A-7EE6-4342-B048-85BDC9FD1C3A}</a:tableStyleId>
              </a:tblPr>
              <a:tblGrid>
                <a:gridCol w="45601">
                  <a:extLst>
                    <a:ext uri="{9D8B030D-6E8A-4147-A177-3AD203B41FA5}">
                      <a16:colId xmlns:a16="http://schemas.microsoft.com/office/drawing/2014/main" val="1345601208"/>
                    </a:ext>
                  </a:extLst>
                </a:gridCol>
                <a:gridCol w="1397940">
                  <a:extLst>
                    <a:ext uri="{9D8B030D-6E8A-4147-A177-3AD203B41FA5}">
                      <a16:colId xmlns:a16="http://schemas.microsoft.com/office/drawing/2014/main" val="2028252438"/>
                    </a:ext>
                  </a:extLst>
                </a:gridCol>
                <a:gridCol w="1339916">
                  <a:extLst>
                    <a:ext uri="{9D8B030D-6E8A-4147-A177-3AD203B41FA5}">
                      <a16:colId xmlns:a16="http://schemas.microsoft.com/office/drawing/2014/main" val="3875830449"/>
                    </a:ext>
                  </a:extLst>
                </a:gridCol>
              </a:tblGrid>
              <a:tr h="418388">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1" i="0" u="none" strike="noStrike" dirty="0">
                          <a:solidFill>
                            <a:srgbClr val="000000"/>
                          </a:solidFill>
                          <a:effectLst/>
                          <a:latin typeface="Calibri"/>
                        </a:rPr>
                        <a:t>Adj Close</a:t>
                      </a:r>
                    </a:p>
                  </a:txBody>
                  <a:tcPr marL="9525" marR="9525" marT="9525" anchor="b">
                    <a:lnL>
                      <a:noFill/>
                    </a:lnL>
                    <a:lnR>
                      <a:noFill/>
                    </a:lnR>
                    <a:lnT>
                      <a:noFill/>
                    </a:lnT>
                    <a:lnB>
                      <a:noFill/>
                    </a:lnB>
                    <a:solidFill>
                      <a:srgbClr val="D9C8DE"/>
                    </a:solidFill>
                  </a:tcPr>
                </a:tc>
                <a:tc>
                  <a:txBody>
                    <a:bodyPr/>
                    <a:lstStyle/>
                    <a:p>
                      <a:pPr fontAlgn="b"/>
                      <a:r>
                        <a:rPr lang="en-US" sz="1100" b="1" i="0" u="none" strike="noStrike" dirty="0">
                          <a:solidFill>
                            <a:srgbClr val="000000"/>
                          </a:solidFill>
                          <a:effectLst/>
                          <a:latin typeface="Calibri"/>
                        </a:rPr>
                        <a:t>Descriptive Statistics(MSFT)</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609853332"/>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Mean</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190.8267835</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756146568"/>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Standard error</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2.103222362</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86181994"/>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Median</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198.8247145</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648516397"/>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Mode</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89.883148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572048238"/>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Standard Deviation</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75.18836093</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613963057"/>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Sample Variance</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5653.28962</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570775661"/>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Kurtosis</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-1.310573841</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339859983"/>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Skewness</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0.140260764</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4234851879"/>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Range</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259.869614</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754396026"/>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Minimum</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80.055191</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752219628"/>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Maximum</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339.924805</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915067953"/>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Sum</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243876.6293</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900919341"/>
                  </a:ext>
                </a:extLst>
              </a:tr>
              <a:tr h="254670">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solidFill>
                      <a:srgbClr val="D9C8DE"/>
                    </a:solidFill>
                  </a:tcPr>
                </a:tc>
                <a:tc>
                  <a:txBody>
                    <a:bodyPr/>
                    <a:lstStyle/>
                    <a:p>
                      <a:pPr fontAlgn="b"/>
                      <a:r>
                        <a:rPr lang="en-US" sz="1100" b="0" i="0" u="none" strike="noStrike" dirty="0">
                          <a:solidFill>
                            <a:srgbClr val="000000"/>
                          </a:solidFill>
                          <a:effectLst/>
                          <a:latin typeface="Calibri"/>
                        </a:rPr>
                        <a:t>Count</a:t>
                      </a:r>
                    </a:p>
                  </a:txBody>
                  <a:tcPr marL="9525" marR="9525" marT="9525" anchor="b">
                    <a:lnL>
                      <a:noFill/>
                    </a:lnL>
                    <a:lnR>
                      <a:noFill/>
                    </a:lnR>
                    <a:lnT>
                      <a:noFill/>
                    </a:lnT>
                    <a:lnB>
                      <a:noFill/>
                    </a:lnB>
                    <a:solidFill>
                      <a:srgbClr val="D9C8DE"/>
                    </a:solidFill>
                  </a:tcPr>
                </a:tc>
                <a:tc>
                  <a:txBody>
                    <a:bodyPr/>
                    <a:lstStyle/>
                    <a:p>
                      <a:pPr algn="r" fontAlgn="b"/>
                      <a:r>
                        <a:rPr lang="en-US" sz="1100" b="0" i="0" u="none" strike="noStrike" dirty="0">
                          <a:solidFill>
                            <a:srgbClr val="000000"/>
                          </a:solidFill>
                          <a:effectLst/>
                          <a:latin typeface="Calibri"/>
                        </a:rPr>
                        <a:t>1278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185225321"/>
                  </a:ext>
                </a:extLst>
              </a:tr>
            </a:tbl>
          </a:graphicData>
        </a:graphic>
      </p:graphicFrame>
      <p:graphicFrame>
        <p:nvGraphicFramePr>
          <p:cNvPr id="7" name="Table 6">
            <a:extLst>
              <a:ext uri="{FF2B5EF4-FFF2-40B4-BE49-F238E27FC236}">
                <a16:creationId xmlns:a16="http://schemas.microsoft.com/office/drawing/2014/main" id="{712C81BA-DCDF-FEA7-D3D0-600D09F63BD2}"/>
              </a:ext>
            </a:extLst>
          </p:cNvPr>
          <p:cNvGraphicFramePr>
            <a:graphicFrameLocks noGrp="1"/>
          </p:cNvGraphicFramePr>
          <p:nvPr>
            <p:extLst>
              <p:ext uri="{D42A27DB-BD31-4B8C-83A1-F6EECF244321}">
                <p14:modId xmlns:p14="http://schemas.microsoft.com/office/powerpoint/2010/main" val="1803602874"/>
              </p:ext>
            </p:extLst>
          </p:nvPr>
        </p:nvGraphicFramePr>
        <p:xfrm>
          <a:off x="3223846" y="1711568"/>
          <a:ext cx="2573332" cy="3691284"/>
        </p:xfrm>
        <a:graphic>
          <a:graphicData uri="http://schemas.openxmlformats.org/drawingml/2006/table">
            <a:tbl>
              <a:tblPr bandRow="1">
                <a:tableStyleId>{5C22544A-7EE6-4342-B048-85BDC9FD1C3A}</a:tableStyleId>
              </a:tblPr>
              <a:tblGrid>
                <a:gridCol w="1054834">
                  <a:extLst>
                    <a:ext uri="{9D8B030D-6E8A-4147-A177-3AD203B41FA5}">
                      <a16:colId xmlns:a16="http://schemas.microsoft.com/office/drawing/2014/main" val="2666358204"/>
                    </a:ext>
                  </a:extLst>
                </a:gridCol>
                <a:gridCol w="1518498">
                  <a:extLst>
                    <a:ext uri="{9D8B030D-6E8A-4147-A177-3AD203B41FA5}">
                      <a16:colId xmlns:a16="http://schemas.microsoft.com/office/drawing/2014/main" val="6964533"/>
                    </a:ext>
                  </a:extLst>
                </a:gridCol>
              </a:tblGrid>
              <a:tr h="396726">
                <a:tc>
                  <a:txBody>
                    <a:bodyPr/>
                    <a:lstStyle/>
                    <a:p>
                      <a:pPr fontAlgn="b"/>
                      <a:r>
                        <a:rPr lang="en-US" sz="1100" b="1" dirty="0">
                          <a:effectLst/>
                          <a:latin typeface="Calibri"/>
                        </a:rPr>
                        <a:t>Adj Close</a:t>
                      </a:r>
                    </a:p>
                  </a:txBody>
                  <a:tcPr marL="9525" marR="9525" marT="9525" anchor="b">
                    <a:lnL>
                      <a:noFill/>
                    </a:lnL>
                    <a:lnR>
                      <a:noFill/>
                    </a:lnR>
                    <a:lnT>
                      <a:noFill/>
                    </a:lnT>
                    <a:lnB>
                      <a:noFill/>
                    </a:lnB>
                    <a:solidFill>
                      <a:srgbClr val="D9C8DE"/>
                    </a:solidFill>
                  </a:tcPr>
                </a:tc>
                <a:tc>
                  <a:txBody>
                    <a:bodyPr/>
                    <a:lstStyle/>
                    <a:p>
                      <a:pPr fontAlgn="b"/>
                      <a:r>
                        <a:rPr lang="en-US" sz="1100" b="1" dirty="0">
                          <a:effectLst/>
                          <a:latin typeface="Calibri"/>
                        </a:rPr>
                        <a:t>Descriptive Statistics(TESLA)</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272309448"/>
                  </a:ext>
                </a:extLst>
              </a:tr>
              <a:tr h="241486">
                <a:tc>
                  <a:txBody>
                    <a:bodyPr/>
                    <a:lstStyle/>
                    <a:p>
                      <a:pPr fontAlgn="b"/>
                      <a:r>
                        <a:rPr lang="en-US" sz="1100" dirty="0">
                          <a:effectLst/>
                          <a:latin typeface="Calibri"/>
                        </a:rPr>
                        <a:t>Mean</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131.7902812</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408994362"/>
                  </a:ext>
                </a:extLst>
              </a:tr>
              <a:tr h="241486">
                <a:tc>
                  <a:txBody>
                    <a:bodyPr/>
                    <a:lstStyle/>
                    <a:p>
                      <a:pPr fontAlgn="b"/>
                      <a:r>
                        <a:rPr lang="en-US" sz="1100" dirty="0">
                          <a:effectLst/>
                          <a:latin typeface="Calibri"/>
                        </a:rPr>
                        <a:t>Standard error</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3.272219195</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777067746"/>
                  </a:ext>
                </a:extLst>
              </a:tr>
              <a:tr h="241486">
                <a:tc>
                  <a:txBody>
                    <a:bodyPr/>
                    <a:lstStyle/>
                    <a:p>
                      <a:pPr fontAlgn="b"/>
                      <a:r>
                        <a:rPr lang="en-US" sz="1100" dirty="0">
                          <a:effectLst/>
                          <a:latin typeface="Calibri"/>
                        </a:rPr>
                        <a:t>Median</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97.6400035</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699465835"/>
                  </a:ext>
                </a:extLst>
              </a:tr>
              <a:tr h="241486">
                <a:tc>
                  <a:txBody>
                    <a:bodyPr/>
                    <a:lstStyle/>
                    <a:p>
                      <a:pPr fontAlgn="b"/>
                      <a:r>
                        <a:rPr lang="en-US" sz="1100" dirty="0">
                          <a:effectLst/>
                          <a:latin typeface="Calibri"/>
                        </a:rPr>
                        <a:t>Mode</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23.620667</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83432504"/>
                  </a:ext>
                </a:extLst>
              </a:tr>
              <a:tr h="396726">
                <a:tc>
                  <a:txBody>
                    <a:bodyPr/>
                    <a:lstStyle/>
                    <a:p>
                      <a:pPr fontAlgn="b"/>
                      <a:r>
                        <a:rPr lang="en-US" sz="1100" dirty="0">
                          <a:effectLst/>
                          <a:latin typeface="Calibri"/>
                        </a:rPr>
                        <a:t>Standard Deviation</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116.9789759</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4059918107"/>
                  </a:ext>
                </a:extLst>
              </a:tr>
              <a:tr h="241486">
                <a:tc>
                  <a:txBody>
                    <a:bodyPr/>
                    <a:lstStyle/>
                    <a:p>
                      <a:pPr fontAlgn="b"/>
                      <a:r>
                        <a:rPr lang="en-US" sz="1100" dirty="0">
                          <a:effectLst/>
                          <a:latin typeface="Calibri"/>
                        </a:rPr>
                        <a:t>Sample Variance</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13684.08079</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318390518"/>
                  </a:ext>
                </a:extLst>
              </a:tr>
              <a:tr h="241486">
                <a:tc>
                  <a:txBody>
                    <a:bodyPr/>
                    <a:lstStyle/>
                    <a:p>
                      <a:pPr fontAlgn="b"/>
                      <a:r>
                        <a:rPr lang="en-US" sz="1100" dirty="0">
                          <a:effectLst/>
                          <a:latin typeface="Calibri"/>
                        </a:rPr>
                        <a:t>Kurtosis</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-1.260371058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105055577"/>
                  </a:ext>
                </a:extLst>
              </a:tr>
              <a:tr h="241486">
                <a:tc>
                  <a:txBody>
                    <a:bodyPr/>
                    <a:lstStyle/>
                    <a:p>
                      <a:pPr fontAlgn="b"/>
                      <a:r>
                        <a:rPr lang="en-US" sz="1100" dirty="0">
                          <a:effectLst/>
                          <a:latin typeface="Calibri"/>
                        </a:rPr>
                        <a:t>Skewness</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0.468792298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327192033"/>
                  </a:ext>
                </a:extLst>
              </a:tr>
              <a:tr h="241486">
                <a:tc>
                  <a:txBody>
                    <a:bodyPr/>
                    <a:lstStyle/>
                    <a:p>
                      <a:pPr fontAlgn="b"/>
                      <a:r>
                        <a:rPr lang="en-US" sz="1100" dirty="0">
                          <a:effectLst/>
                          <a:latin typeface="Calibri"/>
                        </a:rPr>
                        <a:t>Range</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398.038668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938344899"/>
                  </a:ext>
                </a:extLst>
              </a:tr>
              <a:tr h="241486">
                <a:tc>
                  <a:txBody>
                    <a:bodyPr/>
                    <a:lstStyle/>
                    <a:p>
                      <a:pPr fontAlgn="b"/>
                      <a:r>
                        <a:rPr lang="en-US" sz="1100" dirty="0">
                          <a:effectLst/>
                          <a:latin typeface="Calibri"/>
                        </a:rPr>
                        <a:t>Minimum</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11.931333</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196065266"/>
                  </a:ext>
                </a:extLst>
              </a:tr>
              <a:tr h="241486">
                <a:tc>
                  <a:txBody>
                    <a:bodyPr/>
                    <a:lstStyle/>
                    <a:p>
                      <a:pPr fontAlgn="b"/>
                      <a:r>
                        <a:rPr lang="en-US" sz="1100" dirty="0">
                          <a:effectLst/>
                          <a:latin typeface="Calibri"/>
                        </a:rPr>
                        <a:t>Maximum</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409.970001</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886497486"/>
                  </a:ext>
                </a:extLst>
              </a:tr>
              <a:tr h="241486">
                <a:tc>
                  <a:txBody>
                    <a:bodyPr/>
                    <a:lstStyle/>
                    <a:p>
                      <a:pPr fontAlgn="b"/>
                      <a:r>
                        <a:rPr lang="en-US" sz="1100" dirty="0">
                          <a:effectLst/>
                          <a:latin typeface="Calibri"/>
                        </a:rPr>
                        <a:t>Sum</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168427.9793</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994380461"/>
                  </a:ext>
                </a:extLst>
              </a:tr>
              <a:tr h="241486">
                <a:tc>
                  <a:txBody>
                    <a:bodyPr/>
                    <a:lstStyle/>
                    <a:p>
                      <a:pPr fontAlgn="b"/>
                      <a:r>
                        <a:rPr lang="en-US" sz="1100" dirty="0">
                          <a:effectLst/>
                          <a:latin typeface="Calibri"/>
                        </a:rPr>
                        <a:t>Count</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1278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038921165"/>
                  </a:ext>
                </a:extLst>
              </a:tr>
            </a:tbl>
          </a:graphicData>
        </a:graphic>
      </p:graphicFrame>
      <p:graphicFrame>
        <p:nvGraphicFramePr>
          <p:cNvPr id="9" name="Table 8">
            <a:extLst>
              <a:ext uri="{FF2B5EF4-FFF2-40B4-BE49-F238E27FC236}">
                <a16:creationId xmlns:a16="http://schemas.microsoft.com/office/drawing/2014/main" id="{B5B1E7A9-A2CC-2CE1-9B0D-A6F8EBD9ED9A}"/>
              </a:ext>
            </a:extLst>
          </p:cNvPr>
          <p:cNvGraphicFramePr>
            <a:graphicFrameLocks noGrp="1"/>
          </p:cNvGraphicFramePr>
          <p:nvPr>
            <p:extLst>
              <p:ext uri="{D42A27DB-BD31-4B8C-83A1-F6EECF244321}">
                <p14:modId xmlns:p14="http://schemas.microsoft.com/office/powerpoint/2010/main" val="3643225088"/>
              </p:ext>
            </p:extLst>
          </p:nvPr>
        </p:nvGraphicFramePr>
        <p:xfrm>
          <a:off x="5990492" y="1735015"/>
          <a:ext cx="2671799" cy="3657148"/>
        </p:xfrm>
        <a:graphic>
          <a:graphicData uri="http://schemas.openxmlformats.org/drawingml/2006/table">
            <a:tbl>
              <a:tblPr bandRow="1">
                <a:tableStyleId>{5C22544A-7EE6-4342-B048-85BDC9FD1C3A}</a:tableStyleId>
              </a:tblPr>
              <a:tblGrid>
                <a:gridCol w="1097999">
                  <a:extLst>
                    <a:ext uri="{9D8B030D-6E8A-4147-A177-3AD203B41FA5}">
                      <a16:colId xmlns:a16="http://schemas.microsoft.com/office/drawing/2014/main" val="2892925623"/>
                    </a:ext>
                  </a:extLst>
                </a:gridCol>
                <a:gridCol w="1573800">
                  <a:extLst>
                    <a:ext uri="{9D8B030D-6E8A-4147-A177-3AD203B41FA5}">
                      <a16:colId xmlns:a16="http://schemas.microsoft.com/office/drawing/2014/main" val="3378159867"/>
                    </a:ext>
                  </a:extLst>
                </a:gridCol>
              </a:tblGrid>
              <a:tr h="443828">
                <a:tc>
                  <a:txBody>
                    <a:bodyPr/>
                    <a:lstStyle/>
                    <a:p>
                      <a:pPr fontAlgn="b"/>
                      <a:r>
                        <a:rPr lang="en-US" sz="1100" b="1">
                          <a:effectLst/>
                          <a:latin typeface="Calibri" panose="020F0502020204030204" pitchFamily="34" charset="0"/>
                        </a:rPr>
                        <a:t>Adj Close</a:t>
                      </a:r>
                    </a:p>
                  </a:txBody>
                  <a:tcPr marL="9525" marR="9525" marT="9525" anchor="b">
                    <a:lnL>
                      <a:noFill/>
                    </a:lnL>
                    <a:lnR>
                      <a:noFill/>
                    </a:lnR>
                    <a:lnT>
                      <a:noFill/>
                    </a:lnT>
                    <a:lnB>
                      <a:noFill/>
                    </a:lnB>
                    <a:solidFill>
                      <a:srgbClr val="D9C8DE"/>
                    </a:solidFill>
                  </a:tcPr>
                </a:tc>
                <a:tc>
                  <a:txBody>
                    <a:bodyPr/>
                    <a:lstStyle/>
                    <a:p>
                      <a:pPr fontAlgn="b"/>
                      <a:r>
                        <a:rPr lang="en-US" sz="1100" b="1">
                          <a:effectLst/>
                          <a:latin typeface="Calibri" panose="020F0502020204030204" pitchFamily="34" charset="0"/>
                        </a:rPr>
                        <a:t>Descriptive Statistics(APPLE)</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671661171"/>
                  </a:ext>
                </a:extLst>
              </a:tr>
              <a:tr h="230791">
                <a:tc>
                  <a:txBody>
                    <a:bodyPr/>
                    <a:lstStyle/>
                    <a:p>
                      <a:pPr fontAlgn="b"/>
                      <a:r>
                        <a:rPr lang="en-US" sz="1100">
                          <a:effectLst/>
                          <a:latin typeface="Calibri" panose="020F0502020204030204" pitchFamily="34" charset="0"/>
                        </a:rPr>
                        <a:t>Mean</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97.38823308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15081786"/>
                  </a:ext>
                </a:extLst>
              </a:tr>
              <a:tr h="230791">
                <a:tc>
                  <a:txBody>
                    <a:bodyPr/>
                    <a:lstStyle/>
                    <a:p>
                      <a:pPr fontAlgn="b"/>
                      <a:r>
                        <a:rPr lang="en-US" sz="1100">
                          <a:effectLst/>
                          <a:latin typeface="Calibri" panose="020F0502020204030204" pitchFamily="34" charset="0"/>
                        </a:rPr>
                        <a:t>Standard error</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1.302620443</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352771598"/>
                  </a:ext>
                </a:extLst>
              </a:tr>
              <a:tr h="230791">
                <a:tc>
                  <a:txBody>
                    <a:bodyPr/>
                    <a:lstStyle/>
                    <a:p>
                      <a:pPr fontAlgn="b"/>
                      <a:r>
                        <a:rPr lang="en-US" sz="1100">
                          <a:effectLst/>
                          <a:latin typeface="Calibri" panose="020F0502020204030204" pitchFamily="34" charset="0"/>
                        </a:rPr>
                        <a:t>Median</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94.1483495</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62206930"/>
                  </a:ext>
                </a:extLst>
              </a:tr>
              <a:tr h="230791">
                <a:tc>
                  <a:txBody>
                    <a:bodyPr/>
                    <a:lstStyle/>
                    <a:p>
                      <a:pPr fontAlgn="b"/>
                      <a:r>
                        <a:rPr lang="en-US" sz="1100">
                          <a:effectLst/>
                          <a:latin typeface="Calibri" panose="020F0502020204030204" pitchFamily="34" charset="0"/>
                        </a:rPr>
                        <a:t>Mode</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41.246353</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890346804"/>
                  </a:ext>
                </a:extLst>
              </a:tr>
              <a:tr h="443828">
                <a:tc>
                  <a:txBody>
                    <a:bodyPr/>
                    <a:lstStyle/>
                    <a:p>
                      <a:pPr fontAlgn="b"/>
                      <a:r>
                        <a:rPr lang="en-US" sz="1100">
                          <a:effectLst/>
                          <a:latin typeface="Calibri" panose="020F0502020204030204" pitchFamily="34" charset="0"/>
                        </a:rPr>
                        <a:t>Standard Deviation</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46.56754217</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912303415"/>
                  </a:ext>
                </a:extLst>
              </a:tr>
              <a:tr h="230791">
                <a:tc>
                  <a:txBody>
                    <a:bodyPr/>
                    <a:lstStyle/>
                    <a:p>
                      <a:pPr fontAlgn="b"/>
                      <a:r>
                        <a:rPr lang="en-US" sz="1100">
                          <a:effectLst/>
                          <a:latin typeface="Calibri" panose="020F0502020204030204" pitchFamily="34" charset="0"/>
                        </a:rPr>
                        <a:t>Sample Variance</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2168.535984</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4070699507"/>
                  </a:ext>
                </a:extLst>
              </a:tr>
              <a:tr h="230791">
                <a:tc>
                  <a:txBody>
                    <a:bodyPr/>
                    <a:lstStyle/>
                    <a:p>
                      <a:pPr fontAlgn="b"/>
                      <a:r>
                        <a:rPr lang="en-US" sz="1100">
                          <a:effectLst/>
                          <a:latin typeface="Calibri" panose="020F0502020204030204" pitchFamily="34" charset="0"/>
                        </a:rPr>
                        <a:t>Kurtosis</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-1.580637888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721290209"/>
                  </a:ext>
                </a:extLst>
              </a:tr>
              <a:tr h="230791">
                <a:tc>
                  <a:txBody>
                    <a:bodyPr/>
                    <a:lstStyle/>
                    <a:p>
                      <a:pPr fontAlgn="b"/>
                      <a:r>
                        <a:rPr lang="en-US" sz="1100">
                          <a:effectLst/>
                          <a:latin typeface="Calibri" panose="020F0502020204030204" pitchFamily="34" charset="0"/>
                        </a:rPr>
                        <a:t>Skewness</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0.123055369</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440767294"/>
                  </a:ext>
                </a:extLst>
              </a:tr>
              <a:tr h="230791">
                <a:tc>
                  <a:txBody>
                    <a:bodyPr/>
                    <a:lstStyle/>
                    <a:p>
                      <a:pPr fontAlgn="b"/>
                      <a:r>
                        <a:rPr lang="en-US" sz="1100">
                          <a:effectLst/>
                          <a:latin typeface="Calibri" panose="020F0502020204030204" pitchFamily="34" charset="0"/>
                        </a:rPr>
                        <a:t>Range</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146.650146</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029640455"/>
                  </a:ext>
                </a:extLst>
              </a:tr>
              <a:tr h="230791">
                <a:tc>
                  <a:txBody>
                    <a:bodyPr/>
                    <a:lstStyle/>
                    <a:p>
                      <a:pPr fontAlgn="b"/>
                      <a:r>
                        <a:rPr lang="en-US" sz="1100">
                          <a:effectLst/>
                          <a:latin typeface="Calibri" panose="020F0502020204030204" pitchFamily="34" charset="0"/>
                        </a:rPr>
                        <a:t>Minimum</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34.309586</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34233887"/>
                  </a:ext>
                </a:extLst>
              </a:tr>
              <a:tr h="230791">
                <a:tc>
                  <a:txBody>
                    <a:bodyPr/>
                    <a:lstStyle/>
                    <a:p>
                      <a:pPr fontAlgn="b"/>
                      <a:r>
                        <a:rPr lang="en-US" sz="1100">
                          <a:effectLst/>
                          <a:latin typeface="Calibri" panose="020F0502020204030204" pitchFamily="34" charset="0"/>
                        </a:rPr>
                        <a:t>Maximum</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180.959732</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436329614"/>
                  </a:ext>
                </a:extLst>
              </a:tr>
              <a:tr h="230791">
                <a:tc>
                  <a:txBody>
                    <a:bodyPr/>
                    <a:lstStyle/>
                    <a:p>
                      <a:pPr fontAlgn="b"/>
                      <a:r>
                        <a:rPr lang="en-US" sz="1100">
                          <a:effectLst/>
                          <a:latin typeface="Calibri" panose="020F0502020204030204" pitchFamily="34" charset="0"/>
                        </a:rPr>
                        <a:t>Sum</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124462.1619</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400471629"/>
                  </a:ext>
                </a:extLst>
              </a:tr>
              <a:tr h="230791">
                <a:tc>
                  <a:txBody>
                    <a:bodyPr/>
                    <a:lstStyle/>
                    <a:p>
                      <a:pPr fontAlgn="b"/>
                      <a:r>
                        <a:rPr lang="en-US" sz="1100">
                          <a:effectLst/>
                          <a:latin typeface="Calibri" panose="020F0502020204030204" pitchFamily="34" charset="0"/>
                        </a:rPr>
                        <a:t>Count</a:t>
                      </a:r>
                    </a:p>
                  </a:txBody>
                  <a:tcPr marL="9525" marR="9525" marT="9525" anchor="b">
                    <a:lnL>
                      <a:noFill/>
                    </a:lnL>
                    <a:lnR>
                      <a:noFill/>
                    </a:lnR>
                    <a:lnT>
                      <a:noFill/>
                    </a:lnT>
                    <a:lnB>
                      <a:noFill/>
                    </a:lnB>
                    <a:solidFill>
                      <a:srgbClr val="D9C8DE"/>
                    </a:solidFill>
                  </a:tcPr>
                </a:tc>
                <a:tc>
                  <a:txBody>
                    <a:bodyPr/>
                    <a:lstStyle/>
                    <a:p>
                      <a:pPr algn="r" fontAlgn="b"/>
                      <a:r>
                        <a:rPr lang="en-US" sz="1100">
                          <a:effectLst/>
                          <a:latin typeface="Calibri" panose="020F0502020204030204" pitchFamily="34" charset="0"/>
                        </a:rPr>
                        <a:t>1278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4247004095"/>
                  </a:ext>
                </a:extLst>
              </a:tr>
            </a:tbl>
          </a:graphicData>
        </a:graphic>
      </p:graphicFrame>
      <p:sp>
        <p:nvSpPr>
          <p:cNvPr id="10" name="TextBox 9">
            <a:extLst>
              <a:ext uri="{FF2B5EF4-FFF2-40B4-BE49-F238E27FC236}">
                <a16:creationId xmlns:a16="http://schemas.microsoft.com/office/drawing/2014/main" id="{90617C66-BDDD-85C7-DE05-243057DF8683}"/>
              </a:ext>
            </a:extLst>
          </p:cNvPr>
          <p:cNvSpPr txBox="1"/>
          <p:nvPr/>
        </p:nvSpPr>
        <p:spPr>
          <a:xfrm>
            <a:off x="809280" y="1213921"/>
            <a:ext cx="2058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MICROSOFT</a:t>
            </a:r>
            <a:endParaRPr lang="en-US" dirty="0"/>
          </a:p>
        </p:txBody>
      </p:sp>
      <p:sp>
        <p:nvSpPr>
          <p:cNvPr id="11" name="TextBox 10">
            <a:extLst>
              <a:ext uri="{FF2B5EF4-FFF2-40B4-BE49-F238E27FC236}">
                <a16:creationId xmlns:a16="http://schemas.microsoft.com/office/drawing/2014/main" id="{201A591D-BB69-EDA0-9F37-DEAB05ABC7C9}"/>
              </a:ext>
            </a:extLst>
          </p:cNvPr>
          <p:cNvSpPr txBox="1"/>
          <p:nvPr/>
        </p:nvSpPr>
        <p:spPr>
          <a:xfrm>
            <a:off x="3876915" y="1208067"/>
            <a:ext cx="14426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TESLA</a:t>
            </a:r>
            <a:endParaRPr lang="en-US" dirty="0"/>
          </a:p>
        </p:txBody>
      </p:sp>
      <p:sp>
        <p:nvSpPr>
          <p:cNvPr id="12" name="TextBox 11">
            <a:extLst>
              <a:ext uri="{FF2B5EF4-FFF2-40B4-BE49-F238E27FC236}">
                <a16:creationId xmlns:a16="http://schemas.microsoft.com/office/drawing/2014/main" id="{AAFBAEE7-C250-D171-8023-F57EDBFEF3D6}"/>
              </a:ext>
            </a:extLst>
          </p:cNvPr>
          <p:cNvSpPr txBox="1"/>
          <p:nvPr/>
        </p:nvSpPr>
        <p:spPr>
          <a:xfrm>
            <a:off x="6651253" y="1272535"/>
            <a:ext cx="17417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APPLE</a:t>
            </a:r>
            <a:endParaRPr lang="en-US" dirty="0"/>
          </a:p>
        </p:txBody>
      </p:sp>
      <p:graphicFrame>
        <p:nvGraphicFramePr>
          <p:cNvPr id="14" name="Table 13">
            <a:extLst>
              <a:ext uri="{FF2B5EF4-FFF2-40B4-BE49-F238E27FC236}">
                <a16:creationId xmlns:a16="http://schemas.microsoft.com/office/drawing/2014/main" id="{D1164CE1-3C3C-8506-7AF7-7E9EBCF5CEE6}"/>
              </a:ext>
            </a:extLst>
          </p:cNvPr>
          <p:cNvGraphicFramePr>
            <a:graphicFrameLocks noGrp="1"/>
          </p:cNvGraphicFramePr>
          <p:nvPr>
            <p:extLst>
              <p:ext uri="{D42A27DB-BD31-4B8C-83A1-F6EECF244321}">
                <p14:modId xmlns:p14="http://schemas.microsoft.com/office/powerpoint/2010/main" val="2870733078"/>
              </p:ext>
            </p:extLst>
          </p:nvPr>
        </p:nvGraphicFramePr>
        <p:xfrm>
          <a:off x="8850923" y="1735015"/>
          <a:ext cx="2771340" cy="3601428"/>
        </p:xfrm>
        <a:graphic>
          <a:graphicData uri="http://schemas.openxmlformats.org/drawingml/2006/table">
            <a:tbl>
              <a:tblPr bandRow="1">
                <a:tableStyleId>{5C22544A-7EE6-4342-B048-85BDC9FD1C3A}</a:tableStyleId>
              </a:tblPr>
              <a:tblGrid>
                <a:gridCol w="914400">
                  <a:extLst>
                    <a:ext uri="{9D8B030D-6E8A-4147-A177-3AD203B41FA5}">
                      <a16:colId xmlns:a16="http://schemas.microsoft.com/office/drawing/2014/main" val="1679517036"/>
                    </a:ext>
                  </a:extLst>
                </a:gridCol>
                <a:gridCol w="1856940">
                  <a:extLst>
                    <a:ext uri="{9D8B030D-6E8A-4147-A177-3AD203B41FA5}">
                      <a16:colId xmlns:a16="http://schemas.microsoft.com/office/drawing/2014/main" val="3328244376"/>
                    </a:ext>
                  </a:extLst>
                </a:gridCol>
              </a:tblGrid>
              <a:tr h="217834">
                <a:tc>
                  <a:txBody>
                    <a:bodyPr/>
                    <a:lstStyle/>
                    <a:p>
                      <a:pPr fontAlgn="b"/>
                      <a:r>
                        <a:rPr lang="en-US" sz="1100" b="1" dirty="0">
                          <a:effectLst/>
                          <a:latin typeface="Calibri"/>
                        </a:rPr>
                        <a:t>Adj Close</a:t>
                      </a:r>
                    </a:p>
                  </a:txBody>
                  <a:tcPr marL="9525" marR="9525" marT="9525" anchor="b">
                    <a:lnL>
                      <a:noFill/>
                    </a:lnL>
                    <a:lnR>
                      <a:noFill/>
                    </a:lnR>
                    <a:lnT>
                      <a:noFill/>
                    </a:lnT>
                    <a:lnB>
                      <a:noFill/>
                    </a:lnB>
                    <a:solidFill>
                      <a:srgbClr val="D9C8DE"/>
                    </a:solidFill>
                  </a:tcPr>
                </a:tc>
                <a:tc>
                  <a:txBody>
                    <a:bodyPr/>
                    <a:lstStyle/>
                    <a:p>
                      <a:pPr fontAlgn="b"/>
                      <a:r>
                        <a:rPr lang="en-US" sz="1100" b="1" dirty="0">
                          <a:effectLst/>
                          <a:latin typeface="Calibri"/>
                        </a:rPr>
                        <a:t>Descriptive Statistics(SP 500)</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278455183"/>
                  </a:ext>
                </a:extLst>
              </a:tr>
              <a:tr h="217834">
                <a:tc>
                  <a:txBody>
                    <a:bodyPr/>
                    <a:lstStyle/>
                    <a:p>
                      <a:pPr fontAlgn="b"/>
                      <a:r>
                        <a:rPr lang="en-US" sz="1100" dirty="0">
                          <a:effectLst/>
                          <a:latin typeface="Calibri"/>
                        </a:rPr>
                        <a:t>Mean</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3457.23</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445844683"/>
                  </a:ext>
                </a:extLst>
              </a:tr>
              <a:tr h="368643">
                <a:tc>
                  <a:txBody>
                    <a:bodyPr/>
                    <a:lstStyle/>
                    <a:p>
                      <a:pPr fontAlgn="b"/>
                      <a:r>
                        <a:rPr lang="en-US" sz="1100" err="1">
                          <a:effectLst/>
                          <a:latin typeface="Calibri"/>
                        </a:rPr>
                        <a:t>Standarderror</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18.65160759</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4038796177"/>
                  </a:ext>
                </a:extLst>
              </a:tr>
              <a:tr h="217834">
                <a:tc>
                  <a:txBody>
                    <a:bodyPr/>
                    <a:lstStyle/>
                    <a:p>
                      <a:pPr fontAlgn="b"/>
                      <a:r>
                        <a:rPr lang="en-US" sz="1100" dirty="0">
                          <a:effectLst/>
                          <a:latin typeface="Calibri"/>
                        </a:rPr>
                        <a:t>Median</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3298.03</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317733065"/>
                  </a:ext>
                </a:extLst>
              </a:tr>
              <a:tr h="217834">
                <a:tc>
                  <a:txBody>
                    <a:bodyPr/>
                    <a:lstStyle/>
                    <a:p>
                      <a:pPr fontAlgn="b"/>
                      <a:r>
                        <a:rPr lang="en-US" sz="1100" dirty="0">
                          <a:effectLst/>
                          <a:latin typeface="Calibri"/>
                        </a:rPr>
                        <a:t>Mode</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2783.02</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5556550"/>
                  </a:ext>
                </a:extLst>
              </a:tr>
              <a:tr h="385400">
                <a:tc>
                  <a:txBody>
                    <a:bodyPr/>
                    <a:lstStyle/>
                    <a:p>
                      <a:pPr fontAlgn="b"/>
                      <a:r>
                        <a:rPr lang="en-US" sz="1100" dirty="0">
                          <a:effectLst/>
                          <a:latin typeface="Calibri"/>
                        </a:rPr>
                        <a:t>Standard Deviation</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666.7786672</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753216051"/>
                  </a:ext>
                </a:extLst>
              </a:tr>
              <a:tr h="385400">
                <a:tc>
                  <a:txBody>
                    <a:bodyPr/>
                    <a:lstStyle/>
                    <a:p>
                      <a:pPr fontAlgn="b"/>
                      <a:r>
                        <a:rPr lang="en-US" sz="1100" dirty="0">
                          <a:effectLst/>
                          <a:latin typeface="Calibri"/>
                        </a:rPr>
                        <a:t>Sample Variance</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444593.7911</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591268372"/>
                  </a:ext>
                </a:extLst>
              </a:tr>
              <a:tr h="217834">
                <a:tc>
                  <a:txBody>
                    <a:bodyPr/>
                    <a:lstStyle/>
                    <a:p>
                      <a:pPr fontAlgn="b"/>
                      <a:r>
                        <a:rPr lang="en-US" sz="1100" dirty="0">
                          <a:effectLst/>
                          <a:latin typeface="Calibri"/>
                        </a:rPr>
                        <a:t>Kurtosis</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-1.298909977</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371873879"/>
                  </a:ext>
                </a:extLst>
              </a:tr>
              <a:tr h="217834">
                <a:tc>
                  <a:txBody>
                    <a:bodyPr/>
                    <a:lstStyle/>
                    <a:p>
                      <a:pPr fontAlgn="b"/>
                      <a:r>
                        <a:rPr lang="en-US" sz="1100" dirty="0">
                          <a:effectLst/>
                          <a:latin typeface="Calibri"/>
                        </a:rPr>
                        <a:t>Skewness</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0.33118575</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4072525604"/>
                  </a:ext>
                </a:extLst>
              </a:tr>
              <a:tr h="217834">
                <a:tc>
                  <a:txBody>
                    <a:bodyPr/>
                    <a:lstStyle/>
                    <a:p>
                      <a:pPr fontAlgn="b"/>
                      <a:r>
                        <a:rPr lang="en-US" sz="1100" dirty="0">
                          <a:effectLst/>
                          <a:latin typeface="Calibri"/>
                        </a:rPr>
                        <a:t>Range</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2559.16</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744846135"/>
                  </a:ext>
                </a:extLst>
              </a:tr>
              <a:tr h="217834">
                <a:tc>
                  <a:txBody>
                    <a:bodyPr/>
                    <a:lstStyle/>
                    <a:p>
                      <a:pPr fontAlgn="b"/>
                      <a:r>
                        <a:rPr lang="en-US" sz="1100" dirty="0">
                          <a:effectLst/>
                          <a:latin typeface="Calibri"/>
                        </a:rPr>
                        <a:t>Minimum</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2237.40</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413706354"/>
                  </a:ext>
                </a:extLst>
              </a:tr>
              <a:tr h="217834">
                <a:tc>
                  <a:txBody>
                    <a:bodyPr/>
                    <a:lstStyle/>
                    <a:p>
                      <a:pPr fontAlgn="b"/>
                      <a:r>
                        <a:rPr lang="en-US" sz="1100" dirty="0">
                          <a:effectLst/>
                          <a:latin typeface="Calibri"/>
                        </a:rPr>
                        <a:t>Maximum</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4796.56</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3383804788"/>
                  </a:ext>
                </a:extLst>
              </a:tr>
              <a:tr h="217834">
                <a:tc>
                  <a:txBody>
                    <a:bodyPr/>
                    <a:lstStyle/>
                    <a:p>
                      <a:pPr fontAlgn="b"/>
                      <a:r>
                        <a:rPr lang="en-US" sz="1100" dirty="0">
                          <a:effectLst/>
                          <a:latin typeface="Calibri"/>
                        </a:rPr>
                        <a:t>Sum</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4418340.01</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2223139609"/>
                  </a:ext>
                </a:extLst>
              </a:tr>
              <a:tr h="217834">
                <a:tc>
                  <a:txBody>
                    <a:bodyPr/>
                    <a:lstStyle/>
                    <a:p>
                      <a:pPr fontAlgn="b"/>
                      <a:r>
                        <a:rPr lang="en-US" sz="1100" dirty="0">
                          <a:effectLst/>
                          <a:latin typeface="Calibri"/>
                        </a:rPr>
                        <a:t>Count</a:t>
                      </a:r>
                    </a:p>
                  </a:txBody>
                  <a:tcPr marL="9525" marR="9525" marT="9525" anchor="b">
                    <a:lnL>
                      <a:noFill/>
                    </a:lnL>
                    <a:lnR>
                      <a:noFill/>
                    </a:lnR>
                    <a:lnT>
                      <a:noFill/>
                    </a:lnT>
                    <a:lnB>
                      <a:noFill/>
                    </a:lnB>
                    <a:solidFill>
                      <a:srgbClr val="D9C8DE"/>
                    </a:solidFill>
                  </a:tcPr>
                </a:tc>
                <a:tc>
                  <a:txBody>
                    <a:bodyPr/>
                    <a:lstStyle/>
                    <a:p>
                      <a:pPr algn="r" fontAlgn="b"/>
                      <a:r>
                        <a:rPr lang="en-US" sz="1100" dirty="0">
                          <a:effectLst/>
                          <a:latin typeface="Calibri"/>
                        </a:rPr>
                        <a:t>1278</a:t>
                      </a:r>
                    </a:p>
                  </a:txBody>
                  <a:tcPr marL="9525" marR="9525" marT="9525" anchor="b">
                    <a:lnL>
                      <a:noFill/>
                    </a:lnL>
                    <a:lnR>
                      <a:noFill/>
                    </a:lnR>
                    <a:lnT>
                      <a:noFill/>
                    </a:lnT>
                    <a:lnB>
                      <a:noFill/>
                    </a:lnB>
                    <a:solidFill>
                      <a:srgbClr val="D9C8DE"/>
                    </a:solidFill>
                  </a:tcPr>
                </a:tc>
                <a:extLst>
                  <a:ext uri="{0D108BD9-81ED-4DB2-BD59-A6C34878D82A}">
                    <a16:rowId xmlns:a16="http://schemas.microsoft.com/office/drawing/2014/main" val="1234122432"/>
                  </a:ext>
                </a:extLst>
              </a:tr>
            </a:tbl>
          </a:graphicData>
        </a:graphic>
      </p:graphicFrame>
      <p:sp>
        <p:nvSpPr>
          <p:cNvPr id="15" name="TextBox 14">
            <a:extLst>
              <a:ext uri="{FF2B5EF4-FFF2-40B4-BE49-F238E27FC236}">
                <a16:creationId xmlns:a16="http://schemas.microsoft.com/office/drawing/2014/main" id="{5DAC42A7-6BB1-40AE-63FA-DC64EDE7849F}"/>
              </a:ext>
            </a:extLst>
          </p:cNvPr>
          <p:cNvSpPr txBox="1"/>
          <p:nvPr/>
        </p:nvSpPr>
        <p:spPr>
          <a:xfrm>
            <a:off x="8972457" y="1249106"/>
            <a:ext cx="20759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       SP 500</a:t>
            </a:r>
            <a:endParaRPr lang="en-US">
              <a:cs typeface="Arial"/>
            </a:endParaRPr>
          </a:p>
          <a:p>
            <a:endParaRPr lang="en-US" dirty="0">
              <a:cs typeface="Arial"/>
            </a:endParaRPr>
          </a:p>
        </p:txBody>
      </p:sp>
    </p:spTree>
    <p:extLst>
      <p:ext uri="{BB962C8B-B14F-4D97-AF65-F5344CB8AC3E}">
        <p14:creationId xmlns:p14="http://schemas.microsoft.com/office/powerpoint/2010/main" val="2496700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4" name="Rectangle 8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85"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le 1">
            <a:extLst>
              <a:ext uri="{FF2B5EF4-FFF2-40B4-BE49-F238E27FC236}">
                <a16:creationId xmlns:a16="http://schemas.microsoft.com/office/drawing/2014/main" id="{3912A3B0-7E93-A207-BCF1-0A9AC2E8D29B}"/>
              </a:ext>
            </a:extLst>
          </p:cNvPr>
          <p:cNvSpPr>
            <a:spLocks noGrp="1"/>
          </p:cNvSpPr>
          <p:nvPr>
            <p:ph type="title"/>
          </p:nvPr>
        </p:nvSpPr>
        <p:spPr>
          <a:xfrm>
            <a:off x="1198181" y="168425"/>
            <a:ext cx="9988166" cy="1499401"/>
          </a:xfrm>
        </p:spPr>
        <p:txBody>
          <a:bodyPr>
            <a:normAutofit/>
          </a:bodyPr>
          <a:lstStyle/>
          <a:p>
            <a:pPr algn="ctr"/>
            <a:r>
              <a:rPr lang="en-US" dirty="0"/>
              <a:t>INFERENCE OF DESCRIPTIVE STATISTICS</a:t>
            </a:r>
          </a:p>
        </p:txBody>
      </p:sp>
      <p:grpSp>
        <p:nvGrpSpPr>
          <p:cNvPr id="86"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5"/>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58051542-1EE5-6E53-EC6D-D5640370238C}"/>
              </a:ext>
            </a:extLst>
          </p:cNvPr>
          <p:cNvGraphicFramePr>
            <a:graphicFrameLocks noGrp="1"/>
          </p:cNvGraphicFramePr>
          <p:nvPr>
            <p:ph idx="1"/>
            <p:extLst>
              <p:ext uri="{D42A27DB-BD31-4B8C-83A1-F6EECF244321}">
                <p14:modId xmlns:p14="http://schemas.microsoft.com/office/powerpoint/2010/main" val="1346046899"/>
              </p:ext>
            </p:extLst>
          </p:nvPr>
        </p:nvGraphicFramePr>
        <p:xfrm>
          <a:off x="-4754" y="1100348"/>
          <a:ext cx="11891572" cy="5492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21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7" name="Freeform: Shape 14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9" name="Freeform: Shape 14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1" name="Freeform: Shape 15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54" name="Freeform: Shape 15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59" name="Freeform: Shape 15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60" name="Freeform: Shape 15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6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63" name="Freeform: Shape 16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8" name="Freeform: Shape 16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9" name="Freeform: Shape 16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71" name="Rectangle 17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3" name="Rectangle 172">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5" name="Top left">
            <a:extLst>
              <a:ext uri="{FF2B5EF4-FFF2-40B4-BE49-F238E27FC236}">
                <a16:creationId xmlns:a16="http://schemas.microsoft.com/office/drawing/2014/main" id="{768D6757-43DA-428B-9DD7-6A71B8BCF5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76" name="Freeform: Shape 175">
              <a:extLst>
                <a:ext uri="{FF2B5EF4-FFF2-40B4-BE49-F238E27FC236}">
                  <a16:creationId xmlns:a16="http://schemas.microsoft.com/office/drawing/2014/main" id="{CD391D4A-CB15-4553-94DC-CF3C4B7A5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7" name="Freeform: Shape 176">
              <a:extLst>
                <a:ext uri="{FF2B5EF4-FFF2-40B4-BE49-F238E27FC236}">
                  <a16:creationId xmlns:a16="http://schemas.microsoft.com/office/drawing/2014/main" id="{2C8A3FFA-5C1D-4D00-9F94-576B549E8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8" name="Freeform: Shape 177">
              <a:extLst>
                <a:ext uri="{FF2B5EF4-FFF2-40B4-BE49-F238E27FC236}">
                  <a16:creationId xmlns:a16="http://schemas.microsoft.com/office/drawing/2014/main" id="{D57C5B19-33F5-4C10-B3CD-0F68DE358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Freeform: Shape 178">
              <a:extLst>
                <a:ext uri="{FF2B5EF4-FFF2-40B4-BE49-F238E27FC236}">
                  <a16:creationId xmlns:a16="http://schemas.microsoft.com/office/drawing/2014/main" id="{9CE206CF-ECF7-464E-AB9A-78B5D40CA5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Freeform: Shape 179">
              <a:extLst>
                <a:ext uri="{FF2B5EF4-FFF2-40B4-BE49-F238E27FC236}">
                  <a16:creationId xmlns:a16="http://schemas.microsoft.com/office/drawing/2014/main" id="{7649E775-A3B9-4297-9ABE-290270A01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Freeform: Shape 180">
              <a:extLst>
                <a:ext uri="{FF2B5EF4-FFF2-40B4-BE49-F238E27FC236}">
                  <a16:creationId xmlns:a16="http://schemas.microsoft.com/office/drawing/2014/main" id="{173BCD4C-546E-4E45-BC66-B781A1242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Freeform: Shape 181">
              <a:extLst>
                <a:ext uri="{FF2B5EF4-FFF2-40B4-BE49-F238E27FC236}">
                  <a16:creationId xmlns:a16="http://schemas.microsoft.com/office/drawing/2014/main" id="{781F6EA8-1B21-4253-8911-CCEA7A97A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Freeform: Shape 182">
              <a:extLst>
                <a:ext uri="{FF2B5EF4-FFF2-40B4-BE49-F238E27FC236}">
                  <a16:creationId xmlns:a16="http://schemas.microsoft.com/office/drawing/2014/main" id="{A0EA1D1E-735C-497A-8458-F3A06EAEA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2A950DB5-56A4-D6DA-335B-5A6B4932BA66}"/>
              </a:ext>
            </a:extLst>
          </p:cNvPr>
          <p:cNvSpPr>
            <a:spLocks noGrp="1"/>
          </p:cNvSpPr>
          <p:nvPr>
            <p:ph type="title"/>
          </p:nvPr>
        </p:nvSpPr>
        <p:spPr>
          <a:xfrm>
            <a:off x="219072" y="1765005"/>
            <a:ext cx="4143658" cy="2516322"/>
          </a:xfrm>
        </p:spPr>
        <p:txBody>
          <a:bodyPr vert="horz" lIns="91440" tIns="45720" rIns="91440" bIns="45720" rtlCol="0" anchor="b">
            <a:normAutofit/>
          </a:bodyPr>
          <a:lstStyle/>
          <a:p>
            <a:r>
              <a:rPr lang="en-US" sz="3800" kern="1200" dirty="0">
                <a:latin typeface="+mj-lt"/>
                <a:ea typeface="+mj-ea"/>
                <a:cs typeface="+mj-cs"/>
              </a:rPr>
              <a:t>PERFORMANCE ANALYSIS</a:t>
            </a:r>
            <a:r>
              <a:rPr lang="en-US" sz="3800" dirty="0"/>
              <a:t> ON % OF CHANGE OVER YEARS</a:t>
            </a:r>
            <a:endParaRPr lang="en-US" sz="3800" kern="1200" dirty="0">
              <a:latin typeface="+mj-lt"/>
              <a:ea typeface="+mj-ea"/>
              <a:cs typeface="+mj-cs"/>
            </a:endParaRPr>
          </a:p>
        </p:txBody>
      </p:sp>
      <p:grpSp>
        <p:nvGrpSpPr>
          <p:cNvPr id="185" name="Cross">
            <a:extLst>
              <a:ext uri="{FF2B5EF4-FFF2-40B4-BE49-F238E27FC236}">
                <a16:creationId xmlns:a16="http://schemas.microsoft.com/office/drawing/2014/main" id="{BA202D74-C58E-46BB-8671-BBD11C1E4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86" name="Straight Connector 185">
              <a:extLst>
                <a:ext uri="{FF2B5EF4-FFF2-40B4-BE49-F238E27FC236}">
                  <a16:creationId xmlns:a16="http://schemas.microsoft.com/office/drawing/2014/main" id="{53649EF0-2F21-4019-A282-6F72261E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87" name="Straight Connector 186">
              <a:extLst>
                <a:ext uri="{FF2B5EF4-FFF2-40B4-BE49-F238E27FC236}">
                  <a16:creationId xmlns:a16="http://schemas.microsoft.com/office/drawing/2014/main" id="{0B897FE0-A266-448F-BE13-2EDB83C8E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89" name="Bottom Right">
            <a:extLst>
              <a:ext uri="{FF2B5EF4-FFF2-40B4-BE49-F238E27FC236}">
                <a16:creationId xmlns:a16="http://schemas.microsoft.com/office/drawing/2014/main" id="{75166AAC-C71D-472C-B758-3E41713C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90" name="Graphic 157">
              <a:extLst>
                <a:ext uri="{FF2B5EF4-FFF2-40B4-BE49-F238E27FC236}">
                  <a16:creationId xmlns:a16="http://schemas.microsoft.com/office/drawing/2014/main" id="{7C93CC1D-C85E-4399-BC08-FAAB073CB0F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92" name="Freeform: Shape 191">
                <a:extLst>
                  <a:ext uri="{FF2B5EF4-FFF2-40B4-BE49-F238E27FC236}">
                    <a16:creationId xmlns:a16="http://schemas.microsoft.com/office/drawing/2014/main" id="{D4221A94-3C62-4CC8-9954-A09C78C25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Freeform: Shape 192">
                <a:extLst>
                  <a:ext uri="{FF2B5EF4-FFF2-40B4-BE49-F238E27FC236}">
                    <a16:creationId xmlns:a16="http://schemas.microsoft.com/office/drawing/2014/main" id="{2F3428FC-EE97-4CE7-BA15-452786B19C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4" name="Freeform: Shape 193">
                <a:extLst>
                  <a:ext uri="{FF2B5EF4-FFF2-40B4-BE49-F238E27FC236}">
                    <a16:creationId xmlns:a16="http://schemas.microsoft.com/office/drawing/2014/main" id="{11E5D736-5A20-4A51-A4E7-BEDAFE66E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5" name="Freeform: Shape 194">
                <a:extLst>
                  <a:ext uri="{FF2B5EF4-FFF2-40B4-BE49-F238E27FC236}">
                    <a16:creationId xmlns:a16="http://schemas.microsoft.com/office/drawing/2014/main" id="{7FAFA600-7C84-497F-AD88-9A067C45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6" name="Freeform: Shape 195">
                <a:extLst>
                  <a:ext uri="{FF2B5EF4-FFF2-40B4-BE49-F238E27FC236}">
                    <a16:creationId xmlns:a16="http://schemas.microsoft.com/office/drawing/2014/main" id="{1581E512-DD52-4C30-89C7-F470D0187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7" name="Freeform: Shape 196">
                <a:extLst>
                  <a:ext uri="{FF2B5EF4-FFF2-40B4-BE49-F238E27FC236}">
                    <a16:creationId xmlns:a16="http://schemas.microsoft.com/office/drawing/2014/main" id="{A008492B-E470-407A-B90A-46312C56B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8" name="Freeform: Shape 197">
                <a:extLst>
                  <a:ext uri="{FF2B5EF4-FFF2-40B4-BE49-F238E27FC236}">
                    <a16:creationId xmlns:a16="http://schemas.microsoft.com/office/drawing/2014/main" id="{801F51B6-F24A-4E1F-8A18-A7344E2C4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1" name="Freeform: Shape 190">
              <a:extLst>
                <a:ext uri="{FF2B5EF4-FFF2-40B4-BE49-F238E27FC236}">
                  <a16:creationId xmlns:a16="http://schemas.microsoft.com/office/drawing/2014/main" id="{4CCABC59-AE08-4314-9746-495F73440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9" name="Picture 8">
            <a:extLst>
              <a:ext uri="{FF2B5EF4-FFF2-40B4-BE49-F238E27FC236}">
                <a16:creationId xmlns:a16="http://schemas.microsoft.com/office/drawing/2014/main" id="{D6682BA7-8E46-683B-7F11-5953B0818B00}"/>
              </a:ext>
            </a:extLst>
          </p:cNvPr>
          <p:cNvPicPr>
            <a:picLocks noChangeAspect="1"/>
          </p:cNvPicPr>
          <p:nvPr/>
        </p:nvPicPr>
        <p:blipFill>
          <a:blip r:embed="rId2"/>
          <a:stretch>
            <a:fillRect/>
          </a:stretch>
        </p:blipFill>
        <p:spPr>
          <a:xfrm>
            <a:off x="4545138" y="1035081"/>
            <a:ext cx="4166836" cy="2712931"/>
          </a:xfrm>
          <a:prstGeom prst="rect">
            <a:avLst/>
          </a:prstGeom>
        </p:spPr>
      </p:pic>
      <p:pic>
        <p:nvPicPr>
          <p:cNvPr id="10" name="Picture 9">
            <a:extLst>
              <a:ext uri="{FF2B5EF4-FFF2-40B4-BE49-F238E27FC236}">
                <a16:creationId xmlns:a16="http://schemas.microsoft.com/office/drawing/2014/main" id="{34459486-66B1-0526-035F-1235EAF654EF}"/>
              </a:ext>
            </a:extLst>
          </p:cNvPr>
          <p:cNvPicPr>
            <a:picLocks noChangeAspect="1"/>
          </p:cNvPicPr>
          <p:nvPr/>
        </p:nvPicPr>
        <p:blipFill>
          <a:blip r:embed="rId3"/>
          <a:stretch>
            <a:fillRect/>
          </a:stretch>
        </p:blipFill>
        <p:spPr>
          <a:xfrm>
            <a:off x="8715796" y="1034453"/>
            <a:ext cx="3466287" cy="2714187"/>
          </a:xfrm>
          <a:prstGeom prst="rect">
            <a:avLst/>
          </a:prstGeom>
        </p:spPr>
      </p:pic>
      <p:pic>
        <p:nvPicPr>
          <p:cNvPr id="4" name="Content Placeholder 3" descr="A graph of a trend&#10;&#10;Description automatically generated">
            <a:extLst>
              <a:ext uri="{FF2B5EF4-FFF2-40B4-BE49-F238E27FC236}">
                <a16:creationId xmlns:a16="http://schemas.microsoft.com/office/drawing/2014/main" id="{E5267B77-B4DB-E698-822E-85B2BDBE9AED}"/>
              </a:ext>
            </a:extLst>
          </p:cNvPr>
          <p:cNvPicPr>
            <a:picLocks noChangeAspect="1"/>
          </p:cNvPicPr>
          <p:nvPr/>
        </p:nvPicPr>
        <p:blipFill>
          <a:blip r:embed="rId4"/>
          <a:stretch>
            <a:fillRect/>
          </a:stretch>
        </p:blipFill>
        <p:spPr>
          <a:xfrm>
            <a:off x="4446816" y="4200010"/>
            <a:ext cx="4166836" cy="2739834"/>
          </a:xfrm>
          <a:prstGeom prst="rect">
            <a:avLst/>
          </a:prstGeom>
        </p:spPr>
      </p:pic>
      <p:pic>
        <p:nvPicPr>
          <p:cNvPr id="11" name="Picture 10" descr="A graph with numbers and lines&#10;&#10;Description automatically generated">
            <a:extLst>
              <a:ext uri="{FF2B5EF4-FFF2-40B4-BE49-F238E27FC236}">
                <a16:creationId xmlns:a16="http://schemas.microsoft.com/office/drawing/2014/main" id="{18923060-E86C-3B6B-14AA-3059B517F671}"/>
              </a:ext>
            </a:extLst>
          </p:cNvPr>
          <p:cNvPicPr>
            <a:picLocks noChangeAspect="1"/>
          </p:cNvPicPr>
          <p:nvPr/>
        </p:nvPicPr>
        <p:blipFill>
          <a:blip r:embed="rId5"/>
          <a:stretch>
            <a:fillRect/>
          </a:stretch>
        </p:blipFill>
        <p:spPr>
          <a:xfrm>
            <a:off x="8617475" y="4196772"/>
            <a:ext cx="3564608" cy="2734018"/>
          </a:xfrm>
          <a:prstGeom prst="rect">
            <a:avLst/>
          </a:prstGeom>
        </p:spPr>
      </p:pic>
      <p:sp>
        <p:nvSpPr>
          <p:cNvPr id="12" name="TextBox 11">
            <a:extLst>
              <a:ext uri="{FF2B5EF4-FFF2-40B4-BE49-F238E27FC236}">
                <a16:creationId xmlns:a16="http://schemas.microsoft.com/office/drawing/2014/main" id="{93E9924E-34B6-B0BE-06FC-32FD968596E5}"/>
              </a:ext>
            </a:extLst>
          </p:cNvPr>
          <p:cNvSpPr txBox="1"/>
          <p:nvPr/>
        </p:nvSpPr>
        <p:spPr>
          <a:xfrm>
            <a:off x="5680985" y="313560"/>
            <a:ext cx="19182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      TESLA</a:t>
            </a:r>
            <a:endParaRPr lang="en-US" dirty="0"/>
          </a:p>
        </p:txBody>
      </p:sp>
      <p:sp>
        <p:nvSpPr>
          <p:cNvPr id="13" name="TextBox 12">
            <a:extLst>
              <a:ext uri="{FF2B5EF4-FFF2-40B4-BE49-F238E27FC236}">
                <a16:creationId xmlns:a16="http://schemas.microsoft.com/office/drawing/2014/main" id="{D2AB2E00-A4CE-1673-C5F3-5476CAA5351F}"/>
              </a:ext>
            </a:extLst>
          </p:cNvPr>
          <p:cNvSpPr txBox="1"/>
          <p:nvPr/>
        </p:nvSpPr>
        <p:spPr>
          <a:xfrm>
            <a:off x="9738831" y="405784"/>
            <a:ext cx="1530914" cy="3688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APPLE</a:t>
            </a:r>
            <a:endParaRPr lang="en-US" dirty="0"/>
          </a:p>
        </p:txBody>
      </p:sp>
      <p:sp>
        <p:nvSpPr>
          <p:cNvPr id="14" name="TextBox 13">
            <a:extLst>
              <a:ext uri="{FF2B5EF4-FFF2-40B4-BE49-F238E27FC236}">
                <a16:creationId xmlns:a16="http://schemas.microsoft.com/office/drawing/2014/main" id="{BEFABCEC-2E25-0159-F982-01A76A15A310}"/>
              </a:ext>
            </a:extLst>
          </p:cNvPr>
          <p:cNvSpPr txBox="1"/>
          <p:nvPr/>
        </p:nvSpPr>
        <p:spPr>
          <a:xfrm>
            <a:off x="5865506" y="3836343"/>
            <a:ext cx="17338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   MSFT</a:t>
            </a:r>
            <a:endParaRPr lang="en-US" dirty="0"/>
          </a:p>
        </p:txBody>
      </p:sp>
      <p:sp>
        <p:nvSpPr>
          <p:cNvPr id="16" name="TextBox 15">
            <a:extLst>
              <a:ext uri="{FF2B5EF4-FFF2-40B4-BE49-F238E27FC236}">
                <a16:creationId xmlns:a16="http://schemas.microsoft.com/office/drawing/2014/main" id="{86D60DE9-A6CF-FDFC-297E-F228DE7B9280}"/>
              </a:ext>
            </a:extLst>
          </p:cNvPr>
          <p:cNvSpPr txBox="1"/>
          <p:nvPr/>
        </p:nvSpPr>
        <p:spPr>
          <a:xfrm>
            <a:off x="9597372" y="3897830"/>
            <a:ext cx="16969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       SP</a:t>
            </a:r>
            <a:endParaRPr lang="en-US" dirty="0"/>
          </a:p>
        </p:txBody>
      </p:sp>
    </p:spTree>
    <p:extLst>
      <p:ext uri="{BB962C8B-B14F-4D97-AF65-F5344CB8AC3E}">
        <p14:creationId xmlns:p14="http://schemas.microsoft.com/office/powerpoint/2010/main" val="226436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2" name="Freeform: Shape 41">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E4443DD6-9753-C302-2F68-1C8727ED00C7}"/>
              </a:ext>
            </a:extLst>
          </p:cNvPr>
          <p:cNvSpPr>
            <a:spLocks noGrp="1"/>
          </p:cNvSpPr>
          <p:nvPr>
            <p:ph type="title"/>
          </p:nvPr>
        </p:nvSpPr>
        <p:spPr>
          <a:xfrm>
            <a:off x="1198181" y="557191"/>
            <a:ext cx="9988166" cy="1667196"/>
          </a:xfrm>
        </p:spPr>
        <p:txBody>
          <a:bodyPr>
            <a:normAutofit/>
          </a:bodyPr>
          <a:lstStyle/>
          <a:p>
            <a:r>
              <a:rPr lang="en-US" dirty="0"/>
              <a:t>INFERENCE ON PERFORMANCE ANALYSIS ON % CHANGE</a:t>
            </a:r>
          </a:p>
        </p:txBody>
      </p:sp>
      <p:grpSp>
        <p:nvGrpSpPr>
          <p:cNvPr id="51"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A9F58D56-5D94-D6B8-0371-8A66CDA72F24}"/>
              </a:ext>
            </a:extLst>
          </p:cNvPr>
          <p:cNvGraphicFramePr>
            <a:graphicFrameLocks noGrp="1"/>
          </p:cNvGraphicFramePr>
          <p:nvPr>
            <p:ph idx="1"/>
            <p:extLst>
              <p:ext uri="{D42A27DB-BD31-4B8C-83A1-F6EECF244321}">
                <p14:modId xmlns:p14="http://schemas.microsoft.com/office/powerpoint/2010/main" val="2003340394"/>
              </p:ext>
            </p:extLst>
          </p:nvPr>
        </p:nvGraphicFramePr>
        <p:xfrm>
          <a:off x="100392" y="2053620"/>
          <a:ext cx="11253408" cy="471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25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0" name="Top left">
            <a:extLst>
              <a:ext uri="{FF2B5EF4-FFF2-40B4-BE49-F238E27FC236}">
                <a16:creationId xmlns:a16="http://schemas.microsoft.com/office/drawing/2014/main" id="{20DFCADB-FDFA-4684-9512-FD40A13EF8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21" name="Freeform: Shape 20">
              <a:extLst>
                <a:ext uri="{FF2B5EF4-FFF2-40B4-BE49-F238E27FC236}">
                  <a16:creationId xmlns:a16="http://schemas.microsoft.com/office/drawing/2014/main" id="{3CF62D66-6276-41C9-BF19-762B5E7C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Freeform: Shape 21">
              <a:extLst>
                <a:ext uri="{FF2B5EF4-FFF2-40B4-BE49-F238E27FC236}">
                  <a16:creationId xmlns:a16="http://schemas.microsoft.com/office/drawing/2014/main" id="{E2F128DD-82CF-4382-B4CC-FF57EE2DA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2274C3E3-D2F1-4687-B54E-EAEF5C96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7A2C8BE6-70FF-42A4-A430-2C2CE2EFE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3B2DFA8E-B212-43DB-BCCC-197A1972F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62C76FFE-0DD2-42D3-BE97-E11C234D5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3CFF1FB2-BD08-44D1-A4AB-3ABDF4C6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0AF8BF72-C84D-4C01-B090-CE2F3AF5F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519E2E48-3BD1-D766-23C1-A1E7453D005C}"/>
              </a:ext>
            </a:extLst>
          </p:cNvPr>
          <p:cNvSpPr>
            <a:spLocks noGrp="1"/>
          </p:cNvSpPr>
          <p:nvPr>
            <p:ph type="title"/>
          </p:nvPr>
        </p:nvSpPr>
        <p:spPr>
          <a:xfrm>
            <a:off x="194276" y="1926575"/>
            <a:ext cx="3168061" cy="1664573"/>
          </a:xfrm>
        </p:spPr>
        <p:txBody>
          <a:bodyPr>
            <a:normAutofit fontScale="90000"/>
          </a:bodyPr>
          <a:lstStyle/>
          <a:p>
            <a:pPr>
              <a:lnSpc>
                <a:spcPct val="90000"/>
              </a:lnSpc>
            </a:pPr>
            <a:r>
              <a:rPr lang="en-US" sz="3700" dirty="0"/>
              <a:t>TREND OF ADJUSTED CLOSE STOCK</a:t>
            </a:r>
          </a:p>
        </p:txBody>
      </p:sp>
      <p:grpSp>
        <p:nvGrpSpPr>
          <p:cNvPr id="30" name="Group 29">
            <a:extLst>
              <a:ext uri="{FF2B5EF4-FFF2-40B4-BE49-F238E27FC236}">
                <a16:creationId xmlns:a16="http://schemas.microsoft.com/office/drawing/2014/main" id="{59CA7EC1-7302-4393-8C8E-12258F5D42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84664" y="431835"/>
            <a:ext cx="118872" cy="118872"/>
            <a:chOff x="1175347" y="3733800"/>
            <a:chExt cx="118872" cy="118872"/>
          </a:xfrm>
        </p:grpSpPr>
        <p:cxnSp>
          <p:nvCxnSpPr>
            <p:cNvPr id="31" name="Straight Connector 30">
              <a:extLst>
                <a:ext uri="{FF2B5EF4-FFF2-40B4-BE49-F238E27FC236}">
                  <a16:creationId xmlns:a16="http://schemas.microsoft.com/office/drawing/2014/main" id="{35F0BB33-BBF7-4ECA-9EA4-13DBBBFDBB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867B06A1-47C3-458A-832D-639ED434E0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4" name="Bottom Right">
            <a:extLst>
              <a:ext uri="{FF2B5EF4-FFF2-40B4-BE49-F238E27FC236}">
                <a16:creationId xmlns:a16="http://schemas.microsoft.com/office/drawing/2014/main" id="{CF0FBF0A-571C-4793-92E2-69154FD1A0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35" name="Graphic 157">
              <a:extLst>
                <a:ext uri="{FF2B5EF4-FFF2-40B4-BE49-F238E27FC236}">
                  <a16:creationId xmlns:a16="http://schemas.microsoft.com/office/drawing/2014/main" id="{76C37DB9-08EE-4C7B-8145-CE312D16E5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37" name="Freeform: Shape 36">
                <a:extLst>
                  <a:ext uri="{FF2B5EF4-FFF2-40B4-BE49-F238E27FC236}">
                    <a16:creationId xmlns:a16="http://schemas.microsoft.com/office/drawing/2014/main" id="{65C9F480-1792-4D59-A177-C5A5FFA4F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Shape 37">
                <a:extLst>
                  <a:ext uri="{FF2B5EF4-FFF2-40B4-BE49-F238E27FC236}">
                    <a16:creationId xmlns:a16="http://schemas.microsoft.com/office/drawing/2014/main" id="{8CA5582D-0D58-480B-AAF4-F17345D4F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Shape 38">
                <a:extLst>
                  <a:ext uri="{FF2B5EF4-FFF2-40B4-BE49-F238E27FC236}">
                    <a16:creationId xmlns:a16="http://schemas.microsoft.com/office/drawing/2014/main" id="{ABFFAE6F-E127-43A5-A4B8-CF8F16346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Shape 39">
                <a:extLst>
                  <a:ext uri="{FF2B5EF4-FFF2-40B4-BE49-F238E27FC236}">
                    <a16:creationId xmlns:a16="http://schemas.microsoft.com/office/drawing/2014/main" id="{3B504682-B74A-406C-A7D2-E1E0BC594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Shape 40">
                <a:extLst>
                  <a:ext uri="{FF2B5EF4-FFF2-40B4-BE49-F238E27FC236}">
                    <a16:creationId xmlns:a16="http://schemas.microsoft.com/office/drawing/2014/main" id="{1504A420-9330-4CA5-9459-36312D644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Shape 41">
                <a:extLst>
                  <a:ext uri="{FF2B5EF4-FFF2-40B4-BE49-F238E27FC236}">
                    <a16:creationId xmlns:a16="http://schemas.microsoft.com/office/drawing/2014/main" id="{586C8238-D2FA-4B36-9E6D-C66AC095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E6C19B62-CA6A-4529-9046-4704C926B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6" name="Freeform: Shape 35">
              <a:extLst>
                <a:ext uri="{FF2B5EF4-FFF2-40B4-BE49-F238E27FC236}">
                  <a16:creationId xmlns:a16="http://schemas.microsoft.com/office/drawing/2014/main" id="{A6640614-F8F9-47D3-A261-837505957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9" name="Picture 8">
            <a:extLst>
              <a:ext uri="{FF2B5EF4-FFF2-40B4-BE49-F238E27FC236}">
                <a16:creationId xmlns:a16="http://schemas.microsoft.com/office/drawing/2014/main" id="{129026E8-6188-F56F-1332-07BE515F12A1}"/>
              </a:ext>
            </a:extLst>
          </p:cNvPr>
          <p:cNvPicPr>
            <a:picLocks noChangeAspect="1"/>
          </p:cNvPicPr>
          <p:nvPr/>
        </p:nvPicPr>
        <p:blipFill>
          <a:blip r:embed="rId2"/>
          <a:stretch>
            <a:fillRect/>
          </a:stretch>
        </p:blipFill>
        <p:spPr>
          <a:xfrm>
            <a:off x="3044600" y="3997788"/>
            <a:ext cx="4404059" cy="2860306"/>
          </a:xfrm>
          <a:prstGeom prst="rect">
            <a:avLst/>
          </a:prstGeom>
        </p:spPr>
      </p:pic>
      <p:pic>
        <p:nvPicPr>
          <p:cNvPr id="8" name="Picture 7">
            <a:extLst>
              <a:ext uri="{FF2B5EF4-FFF2-40B4-BE49-F238E27FC236}">
                <a16:creationId xmlns:a16="http://schemas.microsoft.com/office/drawing/2014/main" id="{E2469221-2628-585E-6EFF-7B5F7CFF41AD}"/>
              </a:ext>
            </a:extLst>
          </p:cNvPr>
          <p:cNvPicPr>
            <a:picLocks noChangeAspect="1"/>
          </p:cNvPicPr>
          <p:nvPr/>
        </p:nvPicPr>
        <p:blipFill>
          <a:blip r:embed="rId3"/>
          <a:stretch>
            <a:fillRect/>
          </a:stretch>
        </p:blipFill>
        <p:spPr>
          <a:xfrm>
            <a:off x="7636447" y="827534"/>
            <a:ext cx="4476630" cy="2766144"/>
          </a:xfrm>
          <a:prstGeom prst="rect">
            <a:avLst/>
          </a:prstGeom>
        </p:spPr>
      </p:pic>
      <p:pic>
        <p:nvPicPr>
          <p:cNvPr id="4" name="Content Placeholder 3" descr="A graph of a stock market&#10;&#10;Description automatically generated">
            <a:extLst>
              <a:ext uri="{FF2B5EF4-FFF2-40B4-BE49-F238E27FC236}">
                <a16:creationId xmlns:a16="http://schemas.microsoft.com/office/drawing/2014/main" id="{71D3FC4A-1CBE-5341-2DF8-4748BD357C66}"/>
              </a:ext>
            </a:extLst>
          </p:cNvPr>
          <p:cNvPicPr>
            <a:picLocks noChangeAspect="1"/>
          </p:cNvPicPr>
          <p:nvPr/>
        </p:nvPicPr>
        <p:blipFill>
          <a:blip r:embed="rId4"/>
          <a:stretch>
            <a:fillRect/>
          </a:stretch>
        </p:blipFill>
        <p:spPr>
          <a:xfrm>
            <a:off x="3044600" y="821017"/>
            <a:ext cx="4500821" cy="2688397"/>
          </a:xfrm>
          <a:prstGeom prst="rect">
            <a:avLst/>
          </a:prstGeom>
        </p:spPr>
      </p:pic>
      <p:pic>
        <p:nvPicPr>
          <p:cNvPr id="7" name="Picture 6" descr="A graph with a line going down&#10;&#10;Description automatically generated">
            <a:extLst>
              <a:ext uri="{FF2B5EF4-FFF2-40B4-BE49-F238E27FC236}">
                <a16:creationId xmlns:a16="http://schemas.microsoft.com/office/drawing/2014/main" id="{796DE054-9926-1721-D9EB-0D519E9F95EB}"/>
              </a:ext>
            </a:extLst>
          </p:cNvPr>
          <p:cNvPicPr>
            <a:picLocks noChangeAspect="1"/>
          </p:cNvPicPr>
          <p:nvPr/>
        </p:nvPicPr>
        <p:blipFill>
          <a:blip r:embed="rId5"/>
          <a:stretch>
            <a:fillRect/>
          </a:stretch>
        </p:blipFill>
        <p:spPr>
          <a:xfrm>
            <a:off x="7624349" y="4082412"/>
            <a:ext cx="4488727" cy="2781704"/>
          </a:xfrm>
          <a:prstGeom prst="rect">
            <a:avLst/>
          </a:prstGeom>
        </p:spPr>
      </p:pic>
      <p:sp>
        <p:nvSpPr>
          <p:cNvPr id="10" name="TextBox 9">
            <a:extLst>
              <a:ext uri="{FF2B5EF4-FFF2-40B4-BE49-F238E27FC236}">
                <a16:creationId xmlns:a16="http://schemas.microsoft.com/office/drawing/2014/main" id="{40A01C02-0A61-2E85-8CE4-8AB66C01A7E3}"/>
              </a:ext>
            </a:extLst>
          </p:cNvPr>
          <p:cNvSpPr txBox="1"/>
          <p:nvPr/>
        </p:nvSpPr>
        <p:spPr>
          <a:xfrm>
            <a:off x="3941250" y="326735"/>
            <a:ext cx="2593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     MICROSOFT</a:t>
            </a:r>
            <a:endParaRPr lang="en-US" dirty="0"/>
          </a:p>
        </p:txBody>
      </p:sp>
      <p:sp>
        <p:nvSpPr>
          <p:cNvPr id="11" name="TextBox 10">
            <a:extLst>
              <a:ext uri="{FF2B5EF4-FFF2-40B4-BE49-F238E27FC236}">
                <a16:creationId xmlns:a16="http://schemas.microsoft.com/office/drawing/2014/main" id="{4151758B-5116-5663-7150-4DBB20DF2F30}"/>
              </a:ext>
            </a:extLst>
          </p:cNvPr>
          <p:cNvSpPr txBox="1"/>
          <p:nvPr/>
        </p:nvSpPr>
        <p:spPr>
          <a:xfrm>
            <a:off x="9066915" y="306314"/>
            <a:ext cx="2103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        APPLE</a:t>
            </a:r>
            <a:endParaRPr lang="en-US" dirty="0"/>
          </a:p>
        </p:txBody>
      </p:sp>
      <p:sp>
        <p:nvSpPr>
          <p:cNvPr id="12" name="TextBox 11">
            <a:extLst>
              <a:ext uri="{FF2B5EF4-FFF2-40B4-BE49-F238E27FC236}">
                <a16:creationId xmlns:a16="http://schemas.microsoft.com/office/drawing/2014/main" id="{92714DF7-A4EC-C72A-5E3C-161E241520D1}"/>
              </a:ext>
            </a:extLst>
          </p:cNvPr>
          <p:cNvSpPr txBox="1"/>
          <p:nvPr/>
        </p:nvSpPr>
        <p:spPr>
          <a:xfrm>
            <a:off x="4267985" y="3655355"/>
            <a:ext cx="20420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   SP 500</a:t>
            </a:r>
            <a:endParaRPr lang="en-US" dirty="0"/>
          </a:p>
        </p:txBody>
      </p:sp>
      <p:sp>
        <p:nvSpPr>
          <p:cNvPr id="14" name="TextBox 13">
            <a:extLst>
              <a:ext uri="{FF2B5EF4-FFF2-40B4-BE49-F238E27FC236}">
                <a16:creationId xmlns:a16="http://schemas.microsoft.com/office/drawing/2014/main" id="{3AEC5B7E-3B6C-43FC-2A24-02CCC8297B43}"/>
              </a:ext>
            </a:extLst>
          </p:cNvPr>
          <p:cNvSpPr txBox="1"/>
          <p:nvPr/>
        </p:nvSpPr>
        <p:spPr>
          <a:xfrm>
            <a:off x="8985231" y="3757461"/>
            <a:ext cx="19808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       TESLA</a:t>
            </a:r>
          </a:p>
        </p:txBody>
      </p:sp>
    </p:spTree>
    <p:extLst>
      <p:ext uri="{BB962C8B-B14F-4D97-AF65-F5344CB8AC3E}">
        <p14:creationId xmlns:p14="http://schemas.microsoft.com/office/powerpoint/2010/main" val="366143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05E14710-B20D-424F-9465-E0427970E3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2857F0CF-E215-4235-B086-916830B96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5E06EA72-1DD7-4343-9768-D1089D183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26465186-B0EF-4443-AA37-CD37F259E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5EA6BD-3484-4D72-8838-3DA175770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2088E30-E17C-40A3-876F-C79A7BDFE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A3A6DD2-FE8F-4861-81EA-E1A5BB6B5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E9FFAA5-21C1-4B65-9DA9-24DFCC45C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4FECE28E-7EEC-4B45-B573-BCAE111FC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9FC3CCC-C484-2245-79F5-3530F3C2A08F}"/>
              </a:ext>
            </a:extLst>
          </p:cNvPr>
          <p:cNvSpPr>
            <a:spLocks noGrp="1"/>
          </p:cNvSpPr>
          <p:nvPr>
            <p:ph type="title"/>
          </p:nvPr>
        </p:nvSpPr>
        <p:spPr>
          <a:xfrm>
            <a:off x="1028848" y="51813"/>
            <a:ext cx="9988166" cy="1664573"/>
          </a:xfrm>
        </p:spPr>
        <p:txBody>
          <a:bodyPr>
            <a:normAutofit/>
          </a:bodyPr>
          <a:lstStyle/>
          <a:p>
            <a:pPr algn="ctr"/>
            <a:r>
              <a:rPr lang="en-US" dirty="0"/>
              <a:t>INFERENCE ON TREND OF ADJUDSTED CLOSE STOCK</a:t>
            </a:r>
          </a:p>
        </p:txBody>
      </p:sp>
      <p:grpSp>
        <p:nvGrpSpPr>
          <p:cNvPr id="22" name="Bottom Right">
            <a:extLst>
              <a:ext uri="{FF2B5EF4-FFF2-40B4-BE49-F238E27FC236}">
                <a16:creationId xmlns:a16="http://schemas.microsoft.com/office/drawing/2014/main" id="{33E292A1-440C-41B6-AECE-499683C5C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336D22F2-5BE5-4299-B3C4-06B3823F9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D126EE8D-7318-40DC-AE0F-120FD040C8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CBE7795C-A860-4C9B-BC23-1FBEDEBE5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69E8A3-064F-490D-A574-DE37DCF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1F5D334B-EA10-488A-ACEF-359FC7313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71E9F15-20FF-466A-8976-CB9AEDC36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F6396EF-4FA3-4C64-A4AB-AAFD6804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7498B4E-B548-4846-A943-8C077647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5E991F3-4EDE-4EF1-A611-12F3BCB02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62FCF0CC-5B63-496D-B9A8-AF0233757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EA07748F-B261-E02F-54F3-E9BBB1B887D9}"/>
              </a:ext>
            </a:extLst>
          </p:cNvPr>
          <p:cNvSpPr>
            <a:spLocks noGrp="1"/>
          </p:cNvSpPr>
          <p:nvPr>
            <p:ph idx="1"/>
          </p:nvPr>
        </p:nvSpPr>
        <p:spPr>
          <a:xfrm>
            <a:off x="1318802" y="1985331"/>
            <a:ext cx="10386665" cy="4744612"/>
          </a:xfrm>
        </p:spPr>
        <p:txBody>
          <a:bodyPr vert="horz" lIns="91440" tIns="45720" rIns="91440" bIns="45720" rtlCol="0" anchor="t">
            <a:noAutofit/>
          </a:bodyPr>
          <a:lstStyle/>
          <a:p>
            <a:pPr>
              <a:lnSpc>
                <a:spcPct val="100000"/>
              </a:lnSpc>
            </a:pPr>
            <a:r>
              <a:rPr lang="en-US" sz="1400" b="1" dirty="0">
                <a:solidFill>
                  <a:schemeClr val="tx1"/>
                </a:solidFill>
                <a:ea typeface="+mn-lt"/>
                <a:cs typeface="+mn-lt"/>
              </a:rPr>
              <a:t>Microsoft's stock</a:t>
            </a:r>
            <a:r>
              <a:rPr lang="en-US" sz="1400" dirty="0">
                <a:solidFill>
                  <a:schemeClr val="tx1"/>
                </a:solidFill>
                <a:ea typeface="+mn-lt"/>
                <a:cs typeface="+mn-lt"/>
              </a:rPr>
              <a:t> exhibited a generally upward trend from 2018 to 2023. Notable peaks occurred in 2018, 2019, 2020, and 2023, corresponding to strong quarterly earnings reports, successful product launches (such as Azure services and Office 365), and strategic acquisitions like GitHub. Drops were observed during broader market downturns, such as in late 2018 due to trade tensions and the COVID-19 pandemic-induced sell-off in early 2020. However, MSFT recovered quickly due to its resilient business model and digital transformation initiatives.</a:t>
            </a:r>
          </a:p>
          <a:p>
            <a:pPr>
              <a:lnSpc>
                <a:spcPct val="100000"/>
              </a:lnSpc>
            </a:pPr>
            <a:r>
              <a:rPr lang="en-US" sz="1400" b="1" dirty="0">
                <a:solidFill>
                  <a:schemeClr val="tx1"/>
                </a:solidFill>
                <a:ea typeface="+mn-lt"/>
                <a:cs typeface="+mn-lt"/>
              </a:rPr>
              <a:t>Apple's stock </a:t>
            </a:r>
            <a:r>
              <a:rPr lang="en-US" sz="1400" dirty="0">
                <a:solidFill>
                  <a:schemeClr val="tx1"/>
                </a:solidFill>
                <a:ea typeface="+mn-lt"/>
                <a:cs typeface="+mn-lt"/>
              </a:rPr>
              <a:t>experienced fluctuations throughout the period, with notable peaks in 2018, 2020, and 2023. The peaks were often associated with product announcements (like new iPhone models or services launches) and strong quarterly earnings. Drops occurred during periods of iPhone sales concerns, such as in 2018 when the company revised its sales forecast, and in 2020 amid supply chain disruptions and store closures due to the pandemic. However, AAPL rebounded due to robust demand for its products and services.</a:t>
            </a:r>
          </a:p>
          <a:p>
            <a:pPr>
              <a:lnSpc>
                <a:spcPct val="100000"/>
              </a:lnSpc>
            </a:pPr>
            <a:r>
              <a:rPr lang="en-US" sz="1400" b="1" dirty="0">
                <a:solidFill>
                  <a:schemeClr val="tx1"/>
                </a:solidFill>
                <a:ea typeface="+mn-lt"/>
                <a:cs typeface="+mn-lt"/>
              </a:rPr>
              <a:t>Tesla's stock</a:t>
            </a:r>
            <a:r>
              <a:rPr lang="en-US" sz="1400" dirty="0">
                <a:solidFill>
                  <a:schemeClr val="tx1"/>
                </a:solidFill>
                <a:ea typeface="+mn-lt"/>
                <a:cs typeface="+mn-lt"/>
              </a:rPr>
              <a:t> exhibited extreme volatility, characterized by sharp increases and declines. Notable peaks occurred in 2020 and 2021, driven by record vehicle deliveries, profitability milestones, and inclusion in major stock indices. Drops were observed during periods of regulatory scrutiny, production challenges (such as battery supply issues), and CEO Elon Musk's controversial statements on social media. Despite the volatility, TSLA's stock generally trended upwards due to optimism surrounding its electric vehicle technology and renewable energy initiatives.</a:t>
            </a:r>
          </a:p>
          <a:p>
            <a:pPr>
              <a:lnSpc>
                <a:spcPct val="100000"/>
              </a:lnSpc>
            </a:pPr>
            <a:r>
              <a:rPr lang="en-US" sz="1400" b="1" dirty="0">
                <a:solidFill>
                  <a:schemeClr val="tx1"/>
                </a:solidFill>
                <a:ea typeface="+mn-lt"/>
                <a:cs typeface="+mn-lt"/>
              </a:rPr>
              <a:t>The S&amp;P 500 </a:t>
            </a:r>
            <a:r>
              <a:rPr lang="en-US" sz="1400" dirty="0">
                <a:solidFill>
                  <a:schemeClr val="tx1"/>
                </a:solidFill>
                <a:ea typeface="+mn-lt"/>
                <a:cs typeface="+mn-lt"/>
              </a:rPr>
              <a:t>index showed overall growth from 2018 to 2023, with several peaks and troughs along the way. Notable peaks occurred in 2018, 2019, 2020, and 2023, driven by factors such as strong corporate earnings, economic growth, and fiscal stimulus measures. Drops were observed during periods of geopolitical tensions (such as the U.S.-China trade war), concerns about rising interest rates, and the onset of the COVID-19 pandemic in early 2020, which led to a significant market downturn. However, it rebounded quickly</a:t>
            </a:r>
            <a:r>
              <a:rPr lang="en-US" sz="1400" dirty="0">
                <a:ea typeface="+mn-lt"/>
                <a:cs typeface="+mn-lt"/>
              </a:rPr>
              <a:t>.</a:t>
            </a:r>
            <a:endParaRPr lang="en-US" sz="1400">
              <a:cs typeface="Arial"/>
            </a:endParaRPr>
          </a:p>
        </p:txBody>
      </p:sp>
      <p:pic>
        <p:nvPicPr>
          <p:cNvPr id="5" name="Picture 4" descr="A colorful square logo on a black background&#10;&#10;Description automatically generated">
            <a:extLst>
              <a:ext uri="{FF2B5EF4-FFF2-40B4-BE49-F238E27FC236}">
                <a16:creationId xmlns:a16="http://schemas.microsoft.com/office/drawing/2014/main" id="{FF039B80-744F-EE19-7517-CB12F74BC12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00616" y="1715812"/>
            <a:ext cx="1105221" cy="847059"/>
          </a:xfrm>
          <a:prstGeom prst="rect">
            <a:avLst/>
          </a:prstGeom>
        </p:spPr>
      </p:pic>
      <p:pic>
        <p:nvPicPr>
          <p:cNvPr id="7" name="Picture 6" descr="A red apple logo with a black background&#10;&#10;Description automatically generated">
            <a:extLst>
              <a:ext uri="{FF2B5EF4-FFF2-40B4-BE49-F238E27FC236}">
                <a16:creationId xmlns:a16="http://schemas.microsoft.com/office/drawing/2014/main" id="{BCAFCFC6-89AA-7E73-3800-3D08A44C812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11972" y="3082633"/>
            <a:ext cx="487763" cy="539411"/>
          </a:xfrm>
          <a:prstGeom prst="rect">
            <a:avLst/>
          </a:prstGeom>
        </p:spPr>
      </p:pic>
      <p:pic>
        <p:nvPicPr>
          <p:cNvPr id="11" name="Picture 10" descr="A red and black logo&#10;&#10;Description automatically generated">
            <a:extLst>
              <a:ext uri="{FF2B5EF4-FFF2-40B4-BE49-F238E27FC236}">
                <a16:creationId xmlns:a16="http://schemas.microsoft.com/office/drawing/2014/main" id="{D01CDEC4-33E9-D1A6-E4D7-A110D6062E99}"/>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79173" y="4351003"/>
            <a:ext cx="624858" cy="624859"/>
          </a:xfrm>
          <a:prstGeom prst="rect">
            <a:avLst/>
          </a:prstGeom>
        </p:spPr>
      </p:pic>
      <p:pic>
        <p:nvPicPr>
          <p:cNvPr id="33" name="Picture 32" descr="A red graph with a arrow pointing up&#10;&#10;Description automatically generated">
            <a:extLst>
              <a:ext uri="{FF2B5EF4-FFF2-40B4-BE49-F238E27FC236}">
                <a16:creationId xmlns:a16="http://schemas.microsoft.com/office/drawing/2014/main" id="{699B5E41-AA7F-0D07-C0DF-B15381CE288D}"/>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12487" y="5464117"/>
            <a:ext cx="563873" cy="467541"/>
          </a:xfrm>
          <a:prstGeom prst="rect">
            <a:avLst/>
          </a:prstGeom>
        </p:spPr>
      </p:pic>
    </p:spTree>
    <p:extLst>
      <p:ext uri="{BB962C8B-B14F-4D97-AF65-F5344CB8AC3E}">
        <p14:creationId xmlns:p14="http://schemas.microsoft.com/office/powerpoint/2010/main" val="2229134886"/>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ExploreVTI</vt:lpstr>
      <vt:lpstr>STATISTICAL STOCK ANALYSIS</vt:lpstr>
      <vt:lpstr>CONTENTS</vt:lpstr>
      <vt:lpstr>DATA DESCRIPTION</vt:lpstr>
      <vt:lpstr>COMPARING THE DESCRIPTIVE STATS</vt:lpstr>
      <vt:lpstr>INFERENCE OF DESCRIPTIVE STATISTICS</vt:lpstr>
      <vt:lpstr>PERFORMANCE ANALYSIS ON % OF CHANGE OVER YEARS</vt:lpstr>
      <vt:lpstr>INFERENCE ON PERFORMANCE ANALYSIS ON % CHANGE</vt:lpstr>
      <vt:lpstr>TREND OF ADJUSTED CLOSE STOCK</vt:lpstr>
      <vt:lpstr>INFERENCE ON TREND OF ADJUDSTED CLOSE STOCK</vt:lpstr>
      <vt:lpstr>VOLUME OF STOCKS </vt:lpstr>
      <vt:lpstr>TIME SERIES ANALYSIS</vt:lpstr>
      <vt:lpstr>REGRESSION ANALYSIS (MICROSOFT)</vt:lpstr>
      <vt:lpstr>REGRESSION ANALYSIS (TESLA)</vt:lpstr>
      <vt:lpstr>REGRESSION ANALYSIS (APPLE)</vt:lpstr>
      <vt:lpstr>INSIGHTS OF REGRESSION ANALYSIS</vt:lpstr>
      <vt:lpstr>APPENDIX</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865</cp:revision>
  <dcterms:created xsi:type="dcterms:W3CDTF">2024-02-17T14:31:16Z</dcterms:created>
  <dcterms:modified xsi:type="dcterms:W3CDTF">2024-02-18T17:35:59Z</dcterms:modified>
</cp:coreProperties>
</file>