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9" r:id="rId1"/>
  </p:sldMasterIdLst>
  <p:notesMasterIdLst>
    <p:notesMasterId r:id="rId46"/>
  </p:notesMasterIdLst>
  <p:sldIdLst>
    <p:sldId id="256" r:id="rId2"/>
    <p:sldId id="257" r:id="rId3"/>
    <p:sldId id="258" r:id="rId4"/>
    <p:sldId id="259" r:id="rId5"/>
    <p:sldId id="261" r:id="rId6"/>
    <p:sldId id="262"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5" r:id="rId40"/>
    <p:sldId id="302" r:id="rId41"/>
    <p:sldId id="303" r:id="rId42"/>
    <p:sldId id="306" r:id="rId43"/>
    <p:sldId id="307" r:id="rId44"/>
    <p:sldId id="30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742A4-7548-45B9-A3EF-86F7FA20BE56}" type="datetimeFigureOut">
              <a:rPr lang="en-PH" smtClean="0"/>
              <a:t>05/10/2021</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0B534-388A-4A72-A7FE-E032BB69A442}" type="slidenum">
              <a:rPr lang="en-PH" smtClean="0"/>
              <a:t>‹#›</a:t>
            </a:fld>
            <a:endParaRPr lang="en-PH"/>
          </a:p>
        </p:txBody>
      </p:sp>
    </p:spTree>
    <p:extLst>
      <p:ext uri="{BB962C8B-B14F-4D97-AF65-F5344CB8AC3E}">
        <p14:creationId xmlns:p14="http://schemas.microsoft.com/office/powerpoint/2010/main" val="422129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2</a:t>
            </a:fld>
            <a:endParaRPr lang="en-PH"/>
          </a:p>
        </p:txBody>
      </p:sp>
    </p:spTree>
    <p:extLst>
      <p:ext uri="{BB962C8B-B14F-4D97-AF65-F5344CB8AC3E}">
        <p14:creationId xmlns:p14="http://schemas.microsoft.com/office/powerpoint/2010/main" val="2107947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11</a:t>
            </a:fld>
            <a:endParaRPr lang="en-PH"/>
          </a:p>
        </p:txBody>
      </p:sp>
    </p:spTree>
    <p:extLst>
      <p:ext uri="{BB962C8B-B14F-4D97-AF65-F5344CB8AC3E}">
        <p14:creationId xmlns:p14="http://schemas.microsoft.com/office/powerpoint/2010/main" val="93934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12</a:t>
            </a:fld>
            <a:endParaRPr lang="en-PH"/>
          </a:p>
        </p:txBody>
      </p:sp>
    </p:spTree>
    <p:extLst>
      <p:ext uri="{BB962C8B-B14F-4D97-AF65-F5344CB8AC3E}">
        <p14:creationId xmlns:p14="http://schemas.microsoft.com/office/powerpoint/2010/main" val="4177673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13</a:t>
            </a:fld>
            <a:endParaRPr lang="en-PH"/>
          </a:p>
        </p:txBody>
      </p:sp>
    </p:spTree>
    <p:extLst>
      <p:ext uri="{BB962C8B-B14F-4D97-AF65-F5344CB8AC3E}">
        <p14:creationId xmlns:p14="http://schemas.microsoft.com/office/powerpoint/2010/main" val="3511975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14</a:t>
            </a:fld>
            <a:endParaRPr lang="en-PH"/>
          </a:p>
        </p:txBody>
      </p:sp>
    </p:spTree>
    <p:extLst>
      <p:ext uri="{BB962C8B-B14F-4D97-AF65-F5344CB8AC3E}">
        <p14:creationId xmlns:p14="http://schemas.microsoft.com/office/powerpoint/2010/main" val="3125797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15</a:t>
            </a:fld>
            <a:endParaRPr lang="en-PH"/>
          </a:p>
        </p:txBody>
      </p:sp>
    </p:spTree>
    <p:extLst>
      <p:ext uri="{BB962C8B-B14F-4D97-AF65-F5344CB8AC3E}">
        <p14:creationId xmlns:p14="http://schemas.microsoft.com/office/powerpoint/2010/main" val="4017000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16</a:t>
            </a:fld>
            <a:endParaRPr lang="en-PH"/>
          </a:p>
        </p:txBody>
      </p:sp>
    </p:spTree>
    <p:extLst>
      <p:ext uri="{BB962C8B-B14F-4D97-AF65-F5344CB8AC3E}">
        <p14:creationId xmlns:p14="http://schemas.microsoft.com/office/powerpoint/2010/main" val="3950793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17</a:t>
            </a:fld>
            <a:endParaRPr lang="en-PH"/>
          </a:p>
        </p:txBody>
      </p:sp>
    </p:spTree>
    <p:extLst>
      <p:ext uri="{BB962C8B-B14F-4D97-AF65-F5344CB8AC3E}">
        <p14:creationId xmlns:p14="http://schemas.microsoft.com/office/powerpoint/2010/main" val="1137704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18</a:t>
            </a:fld>
            <a:endParaRPr lang="en-PH"/>
          </a:p>
        </p:txBody>
      </p:sp>
    </p:spTree>
    <p:extLst>
      <p:ext uri="{BB962C8B-B14F-4D97-AF65-F5344CB8AC3E}">
        <p14:creationId xmlns:p14="http://schemas.microsoft.com/office/powerpoint/2010/main" val="32900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19</a:t>
            </a:fld>
            <a:endParaRPr lang="en-PH"/>
          </a:p>
        </p:txBody>
      </p:sp>
    </p:spTree>
    <p:extLst>
      <p:ext uri="{BB962C8B-B14F-4D97-AF65-F5344CB8AC3E}">
        <p14:creationId xmlns:p14="http://schemas.microsoft.com/office/powerpoint/2010/main" val="2211059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20</a:t>
            </a:fld>
            <a:endParaRPr lang="en-PH"/>
          </a:p>
        </p:txBody>
      </p:sp>
    </p:spTree>
    <p:extLst>
      <p:ext uri="{BB962C8B-B14F-4D97-AF65-F5344CB8AC3E}">
        <p14:creationId xmlns:p14="http://schemas.microsoft.com/office/powerpoint/2010/main" val="124408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3</a:t>
            </a:fld>
            <a:endParaRPr lang="en-PH"/>
          </a:p>
        </p:txBody>
      </p:sp>
    </p:spTree>
    <p:extLst>
      <p:ext uri="{BB962C8B-B14F-4D97-AF65-F5344CB8AC3E}">
        <p14:creationId xmlns:p14="http://schemas.microsoft.com/office/powerpoint/2010/main" val="2634459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21</a:t>
            </a:fld>
            <a:endParaRPr lang="en-PH"/>
          </a:p>
        </p:txBody>
      </p:sp>
    </p:spTree>
    <p:extLst>
      <p:ext uri="{BB962C8B-B14F-4D97-AF65-F5344CB8AC3E}">
        <p14:creationId xmlns:p14="http://schemas.microsoft.com/office/powerpoint/2010/main" val="1240207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22</a:t>
            </a:fld>
            <a:endParaRPr lang="en-PH"/>
          </a:p>
        </p:txBody>
      </p:sp>
    </p:spTree>
    <p:extLst>
      <p:ext uri="{BB962C8B-B14F-4D97-AF65-F5344CB8AC3E}">
        <p14:creationId xmlns:p14="http://schemas.microsoft.com/office/powerpoint/2010/main" val="3873081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23</a:t>
            </a:fld>
            <a:endParaRPr lang="en-PH"/>
          </a:p>
        </p:txBody>
      </p:sp>
    </p:spTree>
    <p:extLst>
      <p:ext uri="{BB962C8B-B14F-4D97-AF65-F5344CB8AC3E}">
        <p14:creationId xmlns:p14="http://schemas.microsoft.com/office/powerpoint/2010/main" val="2290006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24</a:t>
            </a:fld>
            <a:endParaRPr lang="en-PH"/>
          </a:p>
        </p:txBody>
      </p:sp>
    </p:spTree>
    <p:extLst>
      <p:ext uri="{BB962C8B-B14F-4D97-AF65-F5344CB8AC3E}">
        <p14:creationId xmlns:p14="http://schemas.microsoft.com/office/powerpoint/2010/main" val="520877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25</a:t>
            </a:fld>
            <a:endParaRPr lang="en-PH"/>
          </a:p>
        </p:txBody>
      </p:sp>
    </p:spTree>
    <p:extLst>
      <p:ext uri="{BB962C8B-B14F-4D97-AF65-F5344CB8AC3E}">
        <p14:creationId xmlns:p14="http://schemas.microsoft.com/office/powerpoint/2010/main" val="121805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26</a:t>
            </a:fld>
            <a:endParaRPr lang="en-PH"/>
          </a:p>
        </p:txBody>
      </p:sp>
    </p:spTree>
    <p:extLst>
      <p:ext uri="{BB962C8B-B14F-4D97-AF65-F5344CB8AC3E}">
        <p14:creationId xmlns:p14="http://schemas.microsoft.com/office/powerpoint/2010/main" val="4052729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27</a:t>
            </a:fld>
            <a:endParaRPr lang="en-PH"/>
          </a:p>
        </p:txBody>
      </p:sp>
    </p:spTree>
    <p:extLst>
      <p:ext uri="{BB962C8B-B14F-4D97-AF65-F5344CB8AC3E}">
        <p14:creationId xmlns:p14="http://schemas.microsoft.com/office/powerpoint/2010/main" val="1457314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28</a:t>
            </a:fld>
            <a:endParaRPr lang="en-PH"/>
          </a:p>
        </p:txBody>
      </p:sp>
    </p:spTree>
    <p:extLst>
      <p:ext uri="{BB962C8B-B14F-4D97-AF65-F5344CB8AC3E}">
        <p14:creationId xmlns:p14="http://schemas.microsoft.com/office/powerpoint/2010/main" val="3159448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29</a:t>
            </a:fld>
            <a:endParaRPr lang="en-PH"/>
          </a:p>
        </p:txBody>
      </p:sp>
    </p:spTree>
    <p:extLst>
      <p:ext uri="{BB962C8B-B14F-4D97-AF65-F5344CB8AC3E}">
        <p14:creationId xmlns:p14="http://schemas.microsoft.com/office/powerpoint/2010/main" val="2996441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30</a:t>
            </a:fld>
            <a:endParaRPr lang="en-PH"/>
          </a:p>
        </p:txBody>
      </p:sp>
    </p:spTree>
    <p:extLst>
      <p:ext uri="{BB962C8B-B14F-4D97-AF65-F5344CB8AC3E}">
        <p14:creationId xmlns:p14="http://schemas.microsoft.com/office/powerpoint/2010/main" val="129471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4</a:t>
            </a:fld>
            <a:endParaRPr lang="en-PH"/>
          </a:p>
        </p:txBody>
      </p:sp>
    </p:spTree>
    <p:extLst>
      <p:ext uri="{BB962C8B-B14F-4D97-AF65-F5344CB8AC3E}">
        <p14:creationId xmlns:p14="http://schemas.microsoft.com/office/powerpoint/2010/main" val="3723445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31</a:t>
            </a:fld>
            <a:endParaRPr lang="en-PH"/>
          </a:p>
        </p:txBody>
      </p:sp>
    </p:spTree>
    <p:extLst>
      <p:ext uri="{BB962C8B-B14F-4D97-AF65-F5344CB8AC3E}">
        <p14:creationId xmlns:p14="http://schemas.microsoft.com/office/powerpoint/2010/main" val="21927268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32</a:t>
            </a:fld>
            <a:endParaRPr lang="en-PH"/>
          </a:p>
        </p:txBody>
      </p:sp>
    </p:spTree>
    <p:extLst>
      <p:ext uri="{BB962C8B-B14F-4D97-AF65-F5344CB8AC3E}">
        <p14:creationId xmlns:p14="http://schemas.microsoft.com/office/powerpoint/2010/main" val="3218761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33</a:t>
            </a:fld>
            <a:endParaRPr lang="en-PH"/>
          </a:p>
        </p:txBody>
      </p:sp>
    </p:spTree>
    <p:extLst>
      <p:ext uri="{BB962C8B-B14F-4D97-AF65-F5344CB8AC3E}">
        <p14:creationId xmlns:p14="http://schemas.microsoft.com/office/powerpoint/2010/main" val="3126453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34</a:t>
            </a:fld>
            <a:endParaRPr lang="en-PH"/>
          </a:p>
        </p:txBody>
      </p:sp>
    </p:spTree>
    <p:extLst>
      <p:ext uri="{BB962C8B-B14F-4D97-AF65-F5344CB8AC3E}">
        <p14:creationId xmlns:p14="http://schemas.microsoft.com/office/powerpoint/2010/main" val="2656193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35</a:t>
            </a:fld>
            <a:endParaRPr lang="en-PH"/>
          </a:p>
        </p:txBody>
      </p:sp>
    </p:spTree>
    <p:extLst>
      <p:ext uri="{BB962C8B-B14F-4D97-AF65-F5344CB8AC3E}">
        <p14:creationId xmlns:p14="http://schemas.microsoft.com/office/powerpoint/2010/main" val="129008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36</a:t>
            </a:fld>
            <a:endParaRPr lang="en-PH"/>
          </a:p>
        </p:txBody>
      </p:sp>
    </p:spTree>
    <p:extLst>
      <p:ext uri="{BB962C8B-B14F-4D97-AF65-F5344CB8AC3E}">
        <p14:creationId xmlns:p14="http://schemas.microsoft.com/office/powerpoint/2010/main" val="3608120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37</a:t>
            </a:fld>
            <a:endParaRPr lang="en-PH"/>
          </a:p>
        </p:txBody>
      </p:sp>
    </p:spTree>
    <p:extLst>
      <p:ext uri="{BB962C8B-B14F-4D97-AF65-F5344CB8AC3E}">
        <p14:creationId xmlns:p14="http://schemas.microsoft.com/office/powerpoint/2010/main" val="3418873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38</a:t>
            </a:fld>
            <a:endParaRPr lang="en-PH"/>
          </a:p>
        </p:txBody>
      </p:sp>
    </p:spTree>
    <p:extLst>
      <p:ext uri="{BB962C8B-B14F-4D97-AF65-F5344CB8AC3E}">
        <p14:creationId xmlns:p14="http://schemas.microsoft.com/office/powerpoint/2010/main" val="2132188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39</a:t>
            </a:fld>
            <a:endParaRPr lang="en-PH"/>
          </a:p>
        </p:txBody>
      </p:sp>
    </p:spTree>
    <p:extLst>
      <p:ext uri="{BB962C8B-B14F-4D97-AF65-F5344CB8AC3E}">
        <p14:creationId xmlns:p14="http://schemas.microsoft.com/office/powerpoint/2010/main" val="1029348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40</a:t>
            </a:fld>
            <a:endParaRPr lang="en-PH"/>
          </a:p>
        </p:txBody>
      </p:sp>
    </p:spTree>
    <p:extLst>
      <p:ext uri="{BB962C8B-B14F-4D97-AF65-F5344CB8AC3E}">
        <p14:creationId xmlns:p14="http://schemas.microsoft.com/office/powerpoint/2010/main" val="101884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5</a:t>
            </a:fld>
            <a:endParaRPr lang="en-PH"/>
          </a:p>
        </p:txBody>
      </p:sp>
    </p:spTree>
    <p:extLst>
      <p:ext uri="{BB962C8B-B14F-4D97-AF65-F5344CB8AC3E}">
        <p14:creationId xmlns:p14="http://schemas.microsoft.com/office/powerpoint/2010/main" val="28728882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41</a:t>
            </a:fld>
            <a:endParaRPr lang="en-PH"/>
          </a:p>
        </p:txBody>
      </p:sp>
    </p:spTree>
    <p:extLst>
      <p:ext uri="{BB962C8B-B14F-4D97-AF65-F5344CB8AC3E}">
        <p14:creationId xmlns:p14="http://schemas.microsoft.com/office/powerpoint/2010/main" val="1084317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42</a:t>
            </a:fld>
            <a:endParaRPr lang="en-PH"/>
          </a:p>
        </p:txBody>
      </p:sp>
    </p:spTree>
    <p:extLst>
      <p:ext uri="{BB962C8B-B14F-4D97-AF65-F5344CB8AC3E}">
        <p14:creationId xmlns:p14="http://schemas.microsoft.com/office/powerpoint/2010/main" val="13072518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43</a:t>
            </a:fld>
            <a:endParaRPr lang="en-PH"/>
          </a:p>
        </p:txBody>
      </p:sp>
    </p:spTree>
    <p:extLst>
      <p:ext uri="{BB962C8B-B14F-4D97-AF65-F5344CB8AC3E}">
        <p14:creationId xmlns:p14="http://schemas.microsoft.com/office/powerpoint/2010/main" val="39344872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44</a:t>
            </a:fld>
            <a:endParaRPr lang="en-PH"/>
          </a:p>
        </p:txBody>
      </p:sp>
    </p:spTree>
    <p:extLst>
      <p:ext uri="{BB962C8B-B14F-4D97-AF65-F5344CB8AC3E}">
        <p14:creationId xmlns:p14="http://schemas.microsoft.com/office/powerpoint/2010/main" val="4064785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6</a:t>
            </a:fld>
            <a:endParaRPr lang="en-PH"/>
          </a:p>
        </p:txBody>
      </p:sp>
    </p:spTree>
    <p:extLst>
      <p:ext uri="{BB962C8B-B14F-4D97-AF65-F5344CB8AC3E}">
        <p14:creationId xmlns:p14="http://schemas.microsoft.com/office/powerpoint/2010/main" val="2180592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7</a:t>
            </a:fld>
            <a:endParaRPr lang="en-PH"/>
          </a:p>
        </p:txBody>
      </p:sp>
    </p:spTree>
    <p:extLst>
      <p:ext uri="{BB962C8B-B14F-4D97-AF65-F5344CB8AC3E}">
        <p14:creationId xmlns:p14="http://schemas.microsoft.com/office/powerpoint/2010/main" val="3387922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8</a:t>
            </a:fld>
            <a:endParaRPr lang="en-PH"/>
          </a:p>
        </p:txBody>
      </p:sp>
    </p:spTree>
    <p:extLst>
      <p:ext uri="{BB962C8B-B14F-4D97-AF65-F5344CB8AC3E}">
        <p14:creationId xmlns:p14="http://schemas.microsoft.com/office/powerpoint/2010/main" val="163619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9</a:t>
            </a:fld>
            <a:endParaRPr lang="en-PH"/>
          </a:p>
        </p:txBody>
      </p:sp>
    </p:spTree>
    <p:extLst>
      <p:ext uri="{BB962C8B-B14F-4D97-AF65-F5344CB8AC3E}">
        <p14:creationId xmlns:p14="http://schemas.microsoft.com/office/powerpoint/2010/main" val="2922695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BDE0B534-388A-4A72-A7FE-E032BB69A442}" type="slidenum">
              <a:rPr lang="en-PH" smtClean="0"/>
              <a:t>10</a:t>
            </a:fld>
            <a:endParaRPr lang="en-PH"/>
          </a:p>
        </p:txBody>
      </p:sp>
    </p:spTree>
    <p:extLst>
      <p:ext uri="{BB962C8B-B14F-4D97-AF65-F5344CB8AC3E}">
        <p14:creationId xmlns:p14="http://schemas.microsoft.com/office/powerpoint/2010/main" val="381595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6AADA5-0D30-4CD7-BF04-407BA8DCF525}" type="datetime1">
              <a:rPr lang="en-US" smtClean="0"/>
              <a:t>10/5/2021</a:t>
            </a:fld>
            <a:endParaRPr lang="en-US" dirty="0"/>
          </a:p>
        </p:txBody>
      </p:sp>
      <p:sp>
        <p:nvSpPr>
          <p:cNvPr id="5" name="Footer Placeholder 4"/>
          <p:cNvSpPr>
            <a:spLocks noGrp="1"/>
          </p:cNvSpPr>
          <p:nvPr>
            <p:ph type="ftr" sz="quarter" idx="11"/>
          </p:nvPr>
        </p:nvSpPr>
        <p:spPr/>
        <p:txBody>
          <a:bodyPr/>
          <a:lstStyle/>
          <a:p>
            <a:r>
              <a:rPr lang="en-US"/>
              <a:t>PCL CODE OF DISCIPLINE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1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79FF5-CDFC-4444-98FE-62F2DC68E60A}" type="datetime1">
              <a:rPr lang="en-US" smtClean="0"/>
              <a:t>10/5/2021</a:t>
            </a:fld>
            <a:endParaRPr lang="en-US" dirty="0"/>
          </a:p>
        </p:txBody>
      </p:sp>
      <p:sp>
        <p:nvSpPr>
          <p:cNvPr id="5" name="Footer Placeholder 4"/>
          <p:cNvSpPr>
            <a:spLocks noGrp="1"/>
          </p:cNvSpPr>
          <p:nvPr>
            <p:ph type="ftr" sz="quarter" idx="11"/>
          </p:nvPr>
        </p:nvSpPr>
        <p:spPr/>
        <p:txBody>
          <a:bodyPr/>
          <a:lstStyle/>
          <a:p>
            <a:r>
              <a:rPr lang="en-US"/>
              <a:t>PCL CODE OF DISCIPLINE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736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71E33-7854-4D6F-885C-D8FE88ADDF15}" type="datetime1">
              <a:rPr lang="en-US" smtClean="0"/>
              <a:t>10/5/2021</a:t>
            </a:fld>
            <a:endParaRPr lang="en-US" dirty="0"/>
          </a:p>
        </p:txBody>
      </p:sp>
      <p:sp>
        <p:nvSpPr>
          <p:cNvPr id="5" name="Footer Placeholder 4"/>
          <p:cNvSpPr>
            <a:spLocks noGrp="1"/>
          </p:cNvSpPr>
          <p:nvPr>
            <p:ph type="ftr" sz="quarter" idx="11"/>
          </p:nvPr>
        </p:nvSpPr>
        <p:spPr/>
        <p:txBody>
          <a:bodyPr/>
          <a:lstStyle/>
          <a:p>
            <a:r>
              <a:rPr lang="en-US"/>
              <a:t>PCL CODE OF DISCIPLINE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0788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8F0EE-E519-4513-B54A-C81D808341CF}" type="datetime1">
              <a:rPr lang="en-US" smtClean="0"/>
              <a:t>10/5/2021</a:t>
            </a:fld>
            <a:endParaRPr lang="en-US" dirty="0"/>
          </a:p>
        </p:txBody>
      </p:sp>
      <p:sp>
        <p:nvSpPr>
          <p:cNvPr id="5" name="Footer Placeholder 4"/>
          <p:cNvSpPr>
            <a:spLocks noGrp="1"/>
          </p:cNvSpPr>
          <p:nvPr>
            <p:ph type="ftr" sz="quarter" idx="11"/>
          </p:nvPr>
        </p:nvSpPr>
        <p:spPr/>
        <p:txBody>
          <a:bodyPr/>
          <a:lstStyle/>
          <a:p>
            <a:r>
              <a:rPr lang="en-US"/>
              <a:t>PCL CODE OF DISCIPLINE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3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7BA37-D78C-4F69-B7E7-9A2258CE0AE8}" type="datetime1">
              <a:rPr lang="en-US" smtClean="0"/>
              <a:t>10/5/2021</a:t>
            </a:fld>
            <a:endParaRPr lang="en-US" dirty="0"/>
          </a:p>
        </p:txBody>
      </p:sp>
      <p:sp>
        <p:nvSpPr>
          <p:cNvPr id="5" name="Footer Placeholder 4"/>
          <p:cNvSpPr>
            <a:spLocks noGrp="1"/>
          </p:cNvSpPr>
          <p:nvPr>
            <p:ph type="ftr" sz="quarter" idx="11"/>
          </p:nvPr>
        </p:nvSpPr>
        <p:spPr/>
        <p:txBody>
          <a:bodyPr/>
          <a:lstStyle/>
          <a:p>
            <a:r>
              <a:rPr lang="en-US"/>
              <a:t>PCL CODE OF DISCIPLINE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78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397668-724D-4471-934F-D50004C9E7E9}" type="datetime1">
              <a:rPr lang="en-US" smtClean="0"/>
              <a:t>10/5/2021</a:t>
            </a:fld>
            <a:endParaRPr lang="en-US" dirty="0"/>
          </a:p>
        </p:txBody>
      </p:sp>
      <p:sp>
        <p:nvSpPr>
          <p:cNvPr id="6" name="Footer Placeholder 5"/>
          <p:cNvSpPr>
            <a:spLocks noGrp="1"/>
          </p:cNvSpPr>
          <p:nvPr>
            <p:ph type="ftr" sz="quarter" idx="11"/>
          </p:nvPr>
        </p:nvSpPr>
        <p:spPr/>
        <p:txBody>
          <a:bodyPr/>
          <a:lstStyle/>
          <a:p>
            <a:r>
              <a:rPr lang="en-US"/>
              <a:t>PCL CODE OF DISCIPLINE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608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012B5B-8FCC-4F68-8475-4820FBCB1D63}" type="datetime1">
              <a:rPr lang="en-US" smtClean="0"/>
              <a:t>10/5/2021</a:t>
            </a:fld>
            <a:endParaRPr lang="en-US" dirty="0"/>
          </a:p>
        </p:txBody>
      </p:sp>
      <p:sp>
        <p:nvSpPr>
          <p:cNvPr id="8" name="Footer Placeholder 7"/>
          <p:cNvSpPr>
            <a:spLocks noGrp="1"/>
          </p:cNvSpPr>
          <p:nvPr>
            <p:ph type="ftr" sz="quarter" idx="11"/>
          </p:nvPr>
        </p:nvSpPr>
        <p:spPr/>
        <p:txBody>
          <a:bodyPr/>
          <a:lstStyle/>
          <a:p>
            <a:r>
              <a:rPr lang="en-US"/>
              <a:t>PCL CODE OF DISCIPLINE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917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3A23AB-3D9B-4B5A-A6E7-4A4BFF747896}" type="datetime1">
              <a:rPr lang="en-US" smtClean="0"/>
              <a:t>10/5/2021</a:t>
            </a:fld>
            <a:endParaRPr lang="en-US" dirty="0"/>
          </a:p>
        </p:txBody>
      </p:sp>
      <p:sp>
        <p:nvSpPr>
          <p:cNvPr id="4" name="Footer Placeholder 3"/>
          <p:cNvSpPr>
            <a:spLocks noGrp="1"/>
          </p:cNvSpPr>
          <p:nvPr>
            <p:ph type="ftr" sz="quarter" idx="11"/>
          </p:nvPr>
        </p:nvSpPr>
        <p:spPr/>
        <p:txBody>
          <a:bodyPr/>
          <a:lstStyle/>
          <a:p>
            <a:r>
              <a:rPr lang="en-US"/>
              <a:t>PCL CODE OF DISCIPLINE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84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197E4C-115A-46D1-92BB-9BEE6C6D6FEC}" type="datetime1">
              <a:rPr lang="en-US" smtClean="0"/>
              <a:t>10/5/2021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PCL CODE OF DISCIPLINE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787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7331C6-ECDC-40E3-B089-AE4169A40E45}" type="datetime1">
              <a:rPr lang="en-US" smtClean="0"/>
              <a:t>10/5/2021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PCL CODE OF DISCIPLINE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0873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6EEE5-F4A9-43C9-A15A-ACD7001FDF22}" type="datetime1">
              <a:rPr lang="en-US" smtClean="0"/>
              <a:t>10/5/2021</a:t>
            </a:fld>
            <a:endParaRPr lang="en-US" dirty="0"/>
          </a:p>
        </p:txBody>
      </p:sp>
      <p:sp>
        <p:nvSpPr>
          <p:cNvPr id="6" name="Footer Placeholder 5"/>
          <p:cNvSpPr>
            <a:spLocks noGrp="1"/>
          </p:cNvSpPr>
          <p:nvPr>
            <p:ph type="ftr" sz="quarter" idx="11"/>
          </p:nvPr>
        </p:nvSpPr>
        <p:spPr/>
        <p:txBody>
          <a:bodyPr/>
          <a:lstStyle/>
          <a:p>
            <a:r>
              <a:rPr lang="en-US"/>
              <a:t>PCL CODE OF DISCIPLINE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390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123A53-EBF3-424F-B437-62E52A047791}" type="datetime1">
              <a:rPr lang="en-US" smtClean="0"/>
              <a:t>10/5/2021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PCL CODE OF DISCIPLINE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58445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1614" y="3387144"/>
            <a:ext cx="9144000" cy="2061552"/>
          </a:xfrm>
        </p:spPr>
        <p:txBody>
          <a:bodyPr>
            <a:normAutofit fontScale="90000"/>
          </a:bodyPr>
          <a:lstStyle/>
          <a:p>
            <a:pPr algn="ctr"/>
            <a:r>
              <a:rPr lang="en-PH" b="1" dirty="0"/>
              <a:t>EMPLOYEE’S </a:t>
            </a:r>
            <a:br>
              <a:rPr lang="en-PH" b="1" dirty="0"/>
            </a:br>
            <a:r>
              <a:rPr lang="en-PH" b="1" dirty="0"/>
              <a:t>CODE OF DISCIPLINE</a:t>
            </a:r>
          </a:p>
        </p:txBody>
      </p:sp>
      <p:pic>
        <p:nvPicPr>
          <p:cNvPr id="4" name="Picture 3" descr="image001.jpg"/>
          <p:cNvPicPr/>
          <p:nvPr/>
        </p:nvPicPr>
        <p:blipFill>
          <a:blip r:embed="rId2"/>
          <a:stretch>
            <a:fillRect/>
          </a:stretch>
        </p:blipFill>
        <p:spPr>
          <a:xfrm>
            <a:off x="3698987" y="864962"/>
            <a:ext cx="4298794" cy="1813842"/>
          </a:xfrm>
          <a:prstGeom prst="rect">
            <a:avLst/>
          </a:prstGeom>
        </p:spPr>
      </p:pic>
    </p:spTree>
    <p:extLst>
      <p:ext uri="{BB962C8B-B14F-4D97-AF65-F5344CB8AC3E}">
        <p14:creationId xmlns:p14="http://schemas.microsoft.com/office/powerpoint/2010/main" val="305606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10</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554960" cy="707886"/>
          </a:xfrm>
          <a:prstGeom prst="rect">
            <a:avLst/>
          </a:prstGeom>
          <a:noFill/>
        </p:spPr>
        <p:txBody>
          <a:bodyPr wrap="none" rtlCol="0">
            <a:spAutoFit/>
          </a:bodyPr>
          <a:lstStyle/>
          <a:p>
            <a:r>
              <a:rPr lang="en-PH" sz="4000" dirty="0">
                <a:latin typeface="Arial Black" panose="020B0A04020102020204" pitchFamily="34" charset="0"/>
              </a:rPr>
              <a:t>S</a:t>
            </a:r>
          </a:p>
        </p:txBody>
      </p:sp>
      <p:sp>
        <p:nvSpPr>
          <p:cNvPr id="10" name="TextBox 9"/>
          <p:cNvSpPr txBox="1"/>
          <p:nvPr/>
        </p:nvSpPr>
        <p:spPr>
          <a:xfrm>
            <a:off x="10168240" y="4392920"/>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2" name="Rectangle 1"/>
          <p:cNvSpPr/>
          <p:nvPr/>
        </p:nvSpPr>
        <p:spPr>
          <a:xfrm>
            <a:off x="1183401" y="2419816"/>
            <a:ext cx="7973478" cy="1380378"/>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11.  Unauthorized Bringing Into or Taking Out Any Article from PCL Premises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Bringing into or taking out from PCL premises any article without proper authorization and Security Pass. Affinity reserves the right to inspect personal items, packages, or bags carried by an employee or personnel in our out of PCL premises.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183401" y="4392920"/>
            <a:ext cx="7973478"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12.  Unauthorized Sale of PCL Property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Engaging in unauthorized sale of any PCL property, supplies, resources or any property owned by or belonging to another employee.</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183401" y="504452"/>
            <a:ext cx="7086299" cy="646331"/>
          </a:xfrm>
          <a:prstGeom prst="rect">
            <a:avLst/>
          </a:prstGeom>
        </p:spPr>
        <p:txBody>
          <a:bodyPr wrap="none">
            <a:spAutoFit/>
          </a:bodyPr>
          <a:lstStyle/>
          <a:p>
            <a:r>
              <a:rPr lang="en-PH" sz="36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1 – Acts of Dishonesty and Fraud</a:t>
            </a:r>
            <a:endParaRPr lang="en-PH" sz="3600" dirty="0">
              <a:solidFill>
                <a:srgbClr val="C00000"/>
              </a:solidFill>
            </a:endParaRPr>
          </a:p>
        </p:txBody>
      </p:sp>
    </p:spTree>
    <p:extLst>
      <p:ext uri="{BB962C8B-B14F-4D97-AF65-F5344CB8AC3E}">
        <p14:creationId xmlns:p14="http://schemas.microsoft.com/office/powerpoint/2010/main" val="329018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11</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68240" y="4392920"/>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2" name="Rectangle 1"/>
          <p:cNvSpPr/>
          <p:nvPr/>
        </p:nvSpPr>
        <p:spPr>
          <a:xfrm>
            <a:off x="1183401" y="2481234"/>
            <a:ext cx="8243934"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13.  Unauthorized Possession of Master Keys, Duplicate Keys, etc.</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Unauthorized possession of master keys, duplicate keys, picklocks, and/or similar device which can open offices, lockers, drawers, desks, cabinets, doors, rooms, office, and other areas.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183401" y="4204855"/>
            <a:ext cx="8243934" cy="787652"/>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14.  Use of PCL Time, Premises, etc. for Personal Benefit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Using PCL time, premises, vehicles, tools, equipment, supplies or materials for personal benefit.</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183401" y="474606"/>
            <a:ext cx="5468677"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Tree>
    <p:extLst>
      <p:ext uri="{BB962C8B-B14F-4D97-AF65-F5344CB8AC3E}">
        <p14:creationId xmlns:p14="http://schemas.microsoft.com/office/powerpoint/2010/main" val="327450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12</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554960" cy="707886"/>
          </a:xfrm>
          <a:prstGeom prst="rect">
            <a:avLst/>
          </a:prstGeom>
          <a:noFill/>
        </p:spPr>
        <p:txBody>
          <a:bodyPr wrap="none" rtlCol="0">
            <a:spAutoFit/>
          </a:bodyPr>
          <a:lstStyle/>
          <a:p>
            <a:r>
              <a:rPr lang="en-PH" sz="4000" dirty="0">
                <a:latin typeface="Arial Black" panose="020B0A04020102020204" pitchFamily="34" charset="0"/>
              </a:rPr>
              <a:t>S</a:t>
            </a:r>
          </a:p>
        </p:txBody>
      </p:sp>
      <p:sp>
        <p:nvSpPr>
          <p:cNvPr id="10" name="TextBox 9"/>
          <p:cNvSpPr txBox="1"/>
          <p:nvPr/>
        </p:nvSpPr>
        <p:spPr>
          <a:xfrm>
            <a:off x="10168240" y="4392920"/>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2" name="Rectangle 1"/>
          <p:cNvSpPr/>
          <p:nvPr/>
        </p:nvSpPr>
        <p:spPr>
          <a:xfrm>
            <a:off x="1253543" y="2436770"/>
            <a:ext cx="8208135"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15.  Use of Communication Equipment, Services or Facilities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Using PCL telephones, </a:t>
            </a:r>
            <a:r>
              <a:rPr lang="en-PH" dirty="0" err="1">
                <a:latin typeface="Arial Narrow" panose="020B0606020202030204" pitchFamily="34" charset="0"/>
                <a:ea typeface="Calibri" panose="020F0502020204030204" pitchFamily="34" charset="0"/>
                <a:cs typeface="Times New Roman" panose="02020603050405020304" pitchFamily="18" charset="0"/>
              </a:rPr>
              <a:t>cellphones</a:t>
            </a:r>
            <a:r>
              <a:rPr lang="en-PH" dirty="0">
                <a:latin typeface="Arial Narrow" panose="020B0606020202030204" pitchFamily="34" charset="0"/>
                <a:ea typeface="Calibri" panose="020F0502020204030204" pitchFamily="34" charset="0"/>
                <a:cs typeface="Times New Roman" panose="02020603050405020304" pitchFamily="18" charset="0"/>
              </a:rPr>
              <a:t>, electronic mail, internet and other communication facilities without proper authorization or for personal benefit.</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253542" y="4103648"/>
            <a:ext cx="8208135"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16.  Using PCL Time by  in Non-work related internet sites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Wasting productive time by going to non-work related internet sites, chats,  Facebook during office hours.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253542" y="517818"/>
            <a:ext cx="5468677"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Tree>
    <p:extLst>
      <p:ext uri="{BB962C8B-B14F-4D97-AF65-F5344CB8AC3E}">
        <p14:creationId xmlns:p14="http://schemas.microsoft.com/office/powerpoint/2010/main" val="3625651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13</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56652" y="3884653"/>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2" name="Rectangle 1"/>
          <p:cNvSpPr/>
          <p:nvPr/>
        </p:nvSpPr>
        <p:spPr>
          <a:xfrm>
            <a:off x="1183401" y="2087915"/>
            <a:ext cx="8504916" cy="1380378"/>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17.  Hiding Contagious Disease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Hiding a known contagious disease or major illness which include, but not limited to HIV, Tuberculosis, and Hepatitis, Sexually Transmitted Diseases, which may endanger the health or life of guests, suppliers, officers, and other employees.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183401" y="3844770"/>
            <a:ext cx="8504916" cy="787652"/>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18.  Fraudulent Reporting of Sick Leave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Calling in sick or extending sick leave even when not sick</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183401" y="5000642"/>
            <a:ext cx="8504916" cy="1045286"/>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19.  Being Reported as Not At Home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r>
              <a:rPr lang="en-PH" dirty="0">
                <a:latin typeface="Arial Narrow" panose="020B0606020202030204" pitchFamily="34" charset="0"/>
                <a:ea typeface="Calibri" panose="020F0502020204030204" pitchFamily="34" charset="0"/>
                <a:cs typeface="Times New Roman" panose="02020603050405020304" pitchFamily="18" charset="0"/>
              </a:rPr>
              <a:t>Being reported as not at home by the visiting Physician or any company representative during a sick leave</a:t>
            </a:r>
            <a:endParaRPr lang="en-PH" dirty="0"/>
          </a:p>
        </p:txBody>
      </p:sp>
      <p:sp>
        <p:nvSpPr>
          <p:cNvPr id="12" name="TextBox 11"/>
          <p:cNvSpPr txBox="1"/>
          <p:nvPr/>
        </p:nvSpPr>
        <p:spPr>
          <a:xfrm>
            <a:off x="10168240" y="5338042"/>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3" name="Rectangle 12"/>
          <p:cNvSpPr/>
          <p:nvPr/>
        </p:nvSpPr>
        <p:spPr>
          <a:xfrm>
            <a:off x="1183401" y="490420"/>
            <a:ext cx="5468677"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Tree>
    <p:extLst>
      <p:ext uri="{BB962C8B-B14F-4D97-AF65-F5344CB8AC3E}">
        <p14:creationId xmlns:p14="http://schemas.microsoft.com/office/powerpoint/2010/main" val="153051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14</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224565"/>
            <a:ext cx="554960" cy="707886"/>
          </a:xfrm>
          <a:prstGeom prst="rect">
            <a:avLst/>
          </a:prstGeom>
          <a:noFill/>
        </p:spPr>
        <p:txBody>
          <a:bodyPr wrap="none" rtlCol="0">
            <a:spAutoFit/>
          </a:bodyPr>
          <a:lstStyle/>
          <a:p>
            <a:r>
              <a:rPr lang="en-PH" sz="4000" dirty="0">
                <a:latin typeface="Arial Black" panose="020B0A04020102020204" pitchFamily="34" charset="0"/>
              </a:rPr>
              <a:t>S</a:t>
            </a:r>
          </a:p>
        </p:txBody>
      </p:sp>
      <p:sp>
        <p:nvSpPr>
          <p:cNvPr id="10" name="TextBox 9"/>
          <p:cNvSpPr txBox="1"/>
          <p:nvPr/>
        </p:nvSpPr>
        <p:spPr>
          <a:xfrm>
            <a:off x="10168240" y="3748733"/>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2" name="Rectangle 1"/>
          <p:cNvSpPr/>
          <p:nvPr/>
        </p:nvSpPr>
        <p:spPr>
          <a:xfrm>
            <a:off x="1183401" y="2036501"/>
            <a:ext cx="8295450"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20.  Sending a “Sick Notice”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Sending a “sick notice” after having been assessed/examined “fit to work” slip by PCL accredited Physician.</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161399" y="3372604"/>
            <a:ext cx="8295450"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21.  Loitering while Unfit to Work</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Loitering around PCL premises after having been advised to go home by the company accredited Physician.</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183401" y="4893376"/>
            <a:ext cx="8273448"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22.  Altering own or another Employee’s Attendance Record</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Unauthorized alteration of own or another employee’s attendance records, timing in for another employee or maliciously removing the attendance records from its proper place.</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194952" y="5190733"/>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3" name="Rectangle 12"/>
          <p:cNvSpPr/>
          <p:nvPr/>
        </p:nvSpPr>
        <p:spPr>
          <a:xfrm>
            <a:off x="1161399" y="588053"/>
            <a:ext cx="5468677"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Tree>
    <p:extLst>
      <p:ext uri="{BB962C8B-B14F-4D97-AF65-F5344CB8AC3E}">
        <p14:creationId xmlns:p14="http://schemas.microsoft.com/office/powerpoint/2010/main" val="204367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15</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68240" y="4392920"/>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2" name="Rectangle 1"/>
          <p:cNvSpPr/>
          <p:nvPr/>
        </p:nvSpPr>
        <p:spPr>
          <a:xfrm>
            <a:off x="1183400" y="2215895"/>
            <a:ext cx="8321207"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23.  Tampering with Employee Locker</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Tampering with another employee’s locker which constitutes violation of an individual’s privacy and destruction of PCL property.</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197007" y="4056674"/>
            <a:ext cx="8321207" cy="1380378"/>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24.  Engaging in Outside work or Professional Practice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Engaging in outside work or professional practice which directly or indirectly becomes a business competitor of PCL adversely affects the image of PCL or takes undue advantage of his employment with PCL.</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197007" y="554482"/>
            <a:ext cx="5468677"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Tree>
    <p:extLst>
      <p:ext uri="{BB962C8B-B14F-4D97-AF65-F5344CB8AC3E}">
        <p14:creationId xmlns:p14="http://schemas.microsoft.com/office/powerpoint/2010/main" val="326066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16</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68240" y="4650497"/>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2" name="Rectangle 1"/>
          <p:cNvSpPr/>
          <p:nvPr/>
        </p:nvSpPr>
        <p:spPr>
          <a:xfrm>
            <a:off x="1296473" y="2109270"/>
            <a:ext cx="8391844" cy="1973104"/>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25.  Giving False Information</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Giving false, inaccurate, misleading, incomplete, delayed or no information to outside agencies, suppliers, guests, officers or other employees, when the employee knows, should know, or is in a position to obtain such information, resulting in inconvenience or expense to the guest, outside agency, supplier, officer or other employees or personnel or loss of revenue or additional cost to PCL.</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296473" y="4392920"/>
            <a:ext cx="8391844" cy="1676741"/>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26.  Withholding of information on Relations with employees whether through consanguinity or affinity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Any person hired or any supervisor/officer of PCL who participates in the hiring or in subsequent personnel movements who shall deliberately withhold information regarding relationships with other employees.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296473" y="514153"/>
            <a:ext cx="5468677"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Tree>
    <p:extLst>
      <p:ext uri="{BB962C8B-B14F-4D97-AF65-F5344CB8AC3E}">
        <p14:creationId xmlns:p14="http://schemas.microsoft.com/office/powerpoint/2010/main" val="390274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17</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68240" y="4392920"/>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2" name="Rectangle 1"/>
          <p:cNvSpPr/>
          <p:nvPr/>
        </p:nvSpPr>
        <p:spPr>
          <a:xfrm>
            <a:off x="1183401" y="2386051"/>
            <a:ext cx="8504916" cy="1380378"/>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27.  Unauthorized Access to Computer/Files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Attempting to gain unauthorized access and privileges by defeating network security (hacking), bypassing proxy servers, stealing/sharing network passwords, accessing classified system folders and documents and exploiting system weaknesses and vulnerabilities.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183401" y="4197347"/>
            <a:ext cx="8504916" cy="1380378"/>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28.  Threatening sub-ordinates or other Employees and using abusive language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Threatening employees or contractors with loss of wage or promotion or termination of contracts of loss of employment as means to coerce them into actions not agreeable to them and the teams. Use of abusive language when speaking to employees and contractors.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183401" y="568537"/>
            <a:ext cx="5632183"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Tree>
    <p:extLst>
      <p:ext uri="{BB962C8B-B14F-4D97-AF65-F5344CB8AC3E}">
        <p14:creationId xmlns:p14="http://schemas.microsoft.com/office/powerpoint/2010/main" val="2841562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18</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668773" cy="707886"/>
          </a:xfrm>
          <a:prstGeom prst="rect">
            <a:avLst/>
          </a:prstGeom>
          <a:noFill/>
        </p:spPr>
        <p:txBody>
          <a:bodyPr wrap="none" rtlCol="0">
            <a:spAutoFit/>
          </a:bodyPr>
          <a:lstStyle/>
          <a:p>
            <a:r>
              <a:rPr lang="en-PH" sz="4000" dirty="0">
                <a:latin typeface="Arial Black" panose="020B0A04020102020204" pitchFamily="34" charset="0"/>
              </a:rPr>
              <a:t>M</a:t>
            </a:r>
          </a:p>
        </p:txBody>
      </p:sp>
      <p:sp>
        <p:nvSpPr>
          <p:cNvPr id="10" name="TextBox 9"/>
          <p:cNvSpPr txBox="1"/>
          <p:nvPr/>
        </p:nvSpPr>
        <p:spPr>
          <a:xfrm>
            <a:off x="10168240" y="4392920"/>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2" name="Rectangle 1"/>
          <p:cNvSpPr/>
          <p:nvPr/>
        </p:nvSpPr>
        <p:spPr>
          <a:xfrm>
            <a:off x="1347989" y="2592024"/>
            <a:ext cx="8156619"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29.  Not Reporting Lost and Found Items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to report lost-and-found items or to turn over lost-and-found items within 24 hours to PCL Security.</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347989" y="4407186"/>
            <a:ext cx="5126275" cy="388696"/>
          </a:xfrm>
          <a:prstGeom prst="rect">
            <a:avLst/>
          </a:prstGeom>
        </p:spPr>
        <p:txBody>
          <a:bodyPr wrap="non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30.  Other Similar Analogous Offenses to the foregoing</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206322" y="450659"/>
            <a:ext cx="5468677"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Tree>
    <p:extLst>
      <p:ext uri="{BB962C8B-B14F-4D97-AF65-F5344CB8AC3E}">
        <p14:creationId xmlns:p14="http://schemas.microsoft.com/office/powerpoint/2010/main" val="1604950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19</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24230"/>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68240" y="3775569"/>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2" name="Rectangle 1"/>
          <p:cNvSpPr/>
          <p:nvPr/>
        </p:nvSpPr>
        <p:spPr>
          <a:xfrm>
            <a:off x="1202110" y="495721"/>
            <a:ext cx="6058582"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II – Acts against Decency and Morals</a:t>
            </a:r>
            <a:endParaRPr lang="en-PH" sz="2800" dirty="0">
              <a:solidFill>
                <a:srgbClr val="C00000"/>
              </a:solidFill>
            </a:endParaRPr>
          </a:p>
        </p:txBody>
      </p:sp>
      <p:sp>
        <p:nvSpPr>
          <p:cNvPr id="3" name="Rectangle 2"/>
          <p:cNvSpPr/>
          <p:nvPr/>
        </p:nvSpPr>
        <p:spPr>
          <a:xfrm>
            <a:off x="1183400" y="2196544"/>
            <a:ext cx="8385602" cy="1084015"/>
          </a:xfrm>
          <a:prstGeom prst="rect">
            <a:avLst/>
          </a:prstGeom>
        </p:spPr>
        <p:txBody>
          <a:bodyPr wrap="square">
            <a:spAutoFit/>
          </a:bodyPr>
          <a:lstStyle/>
          <a:p>
            <a:pPr marL="342900" lvl="0" indent="-342900" algn="just">
              <a:lnSpc>
                <a:spcPct val="107000"/>
              </a:lnSpc>
              <a:spcAft>
                <a:spcPts val="800"/>
              </a:spcAft>
              <a:buFont typeface="+mj-lt"/>
              <a:buAutoNum type="arabicPeriod"/>
            </a:pPr>
            <a:r>
              <a:rPr lang="en-PH" b="1" dirty="0">
                <a:latin typeface="Arial Narrow" panose="020B0606020202030204" pitchFamily="34" charset="0"/>
                <a:ea typeface="Calibri" panose="020F0502020204030204" pitchFamily="34" charset="0"/>
                <a:cs typeface="Times New Roman" panose="02020603050405020304" pitchFamily="18" charset="0"/>
              </a:rPr>
              <a:t>Indecent Acts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Indecent act or conduct, or malicious sexual advances, or any similar act within PCL premises or which affects or disrupts one’s or another’s work.</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183400" y="3668967"/>
            <a:ext cx="8288401" cy="787652"/>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  Indecent Language or Speech</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Indecent, immoral utterances within PCL premises.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1164691" y="4845027"/>
            <a:ext cx="8404311"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3.  Pornographic Exhibits or Show</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Showing, exhibiting, posting or  pornographic materials, pictures, films, or literature within PCL premises.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10168240" y="4845027"/>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Tree>
    <p:extLst>
      <p:ext uri="{BB962C8B-B14F-4D97-AF65-F5344CB8AC3E}">
        <p14:creationId xmlns:p14="http://schemas.microsoft.com/office/powerpoint/2010/main" val="149285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2</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1262130" y="2023591"/>
            <a:ext cx="9684911" cy="1574149"/>
          </a:xfrm>
          <a:prstGeom prst="rect">
            <a:avLst/>
          </a:prstGeom>
        </p:spPr>
        <p:txBody>
          <a:bodyPr wrap="square">
            <a:spAutoFit/>
          </a:bodyPr>
          <a:lstStyle/>
          <a:p>
            <a:pPr algn="just">
              <a:lnSpc>
                <a:spcPct val="107000"/>
              </a:lnSpc>
              <a:spcAft>
                <a:spcPts val="800"/>
              </a:spcAft>
            </a:pPr>
            <a:r>
              <a:rPr lang="en-PH" b="1" dirty="0">
                <a:latin typeface="Arial Narrow" panose="020B0606020202030204" pitchFamily="34" charset="0"/>
                <a:ea typeface="Calibri" panose="020F0502020204030204" pitchFamily="34" charset="0"/>
                <a:cs typeface="Arial" panose="020B0604020202020204" pitchFamily="34" charset="0"/>
              </a:rPr>
              <a:t>Producers Connection Logistics Inc.’s </a:t>
            </a:r>
            <a:r>
              <a:rPr lang="en-PH" dirty="0">
                <a:latin typeface="Arial Narrow" panose="020B0606020202030204" pitchFamily="34" charset="0"/>
                <a:ea typeface="Calibri" panose="020F0502020204030204" pitchFamily="34" charset="0"/>
                <a:cs typeface="Arial" panose="020B0604020202020204" pitchFamily="34" charset="0"/>
              </a:rPr>
              <a:t>service is based on our employee’s integrity, honesty, and observance of proper decorum and the highest moral and professional standards. While this code attempts to list all possible guidelines for good conduct, it is not meant to anticipate all possible violations – whether of the law or PCL’s rules and regulations. This is therefore meant as guide to express the spirit or the values and philosophies we stand for and adhere to.</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262130" y="3942692"/>
            <a:ext cx="9684911" cy="981423"/>
          </a:xfrm>
          <a:prstGeom prst="rect">
            <a:avLst/>
          </a:prstGeom>
        </p:spPr>
        <p:txBody>
          <a:bodyPr wrap="square">
            <a:spAutoFit/>
          </a:bodyPr>
          <a:lstStyle/>
          <a:p>
            <a:pPr algn="just">
              <a:lnSpc>
                <a:spcPct val="107000"/>
              </a:lnSpc>
              <a:spcAft>
                <a:spcPts val="800"/>
              </a:spcAft>
            </a:pPr>
            <a:r>
              <a:rPr lang="en-PH" dirty="0">
                <a:latin typeface="Arial Narrow" panose="020B0606020202030204" pitchFamily="34" charset="0"/>
                <a:ea typeface="Calibri" panose="020F0502020204030204" pitchFamily="34" charset="0"/>
                <a:cs typeface="Arial" panose="020B0604020202020204" pitchFamily="34" charset="0"/>
              </a:rPr>
              <a:t>Like any body of guidelines, this Code is subject to evolution and change. Revisions, additions, modifications and alterations may be done from time to time to adapt to internal and external changes. These revisions, additions, modifications and alterations shall be deemed an integral part of this Code.</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262130" y="5087773"/>
            <a:ext cx="9684911" cy="685059"/>
          </a:xfrm>
          <a:prstGeom prst="rect">
            <a:avLst/>
          </a:prstGeom>
        </p:spPr>
        <p:txBody>
          <a:bodyPr wrap="square">
            <a:spAutoFit/>
          </a:bodyPr>
          <a:lstStyle/>
          <a:p>
            <a:pPr algn="just">
              <a:lnSpc>
                <a:spcPct val="107000"/>
              </a:lnSpc>
              <a:spcAft>
                <a:spcPts val="800"/>
              </a:spcAft>
            </a:pPr>
            <a:r>
              <a:rPr lang="en-PH" dirty="0">
                <a:latin typeface="Arial Narrow" panose="020B0606020202030204" pitchFamily="34" charset="0"/>
                <a:ea typeface="Calibri" panose="020F0502020204030204" pitchFamily="34" charset="0"/>
                <a:cs typeface="Arial" panose="020B0604020202020204" pitchFamily="34" charset="0"/>
              </a:rPr>
              <a:t>We shall strive to conduct our business with fairness and respect to all our employees and customers and other stakeholder. During instances of violations of the Code, due process shall always be observed.</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0342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20</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68240" y="4392920"/>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2" name="Rectangle 1"/>
          <p:cNvSpPr/>
          <p:nvPr/>
        </p:nvSpPr>
        <p:spPr>
          <a:xfrm>
            <a:off x="1183401" y="2313358"/>
            <a:ext cx="8359844" cy="1380378"/>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4.  Immoral Practices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Engaging in any immoral or unethical practices or offering services to customers or co-employees within PCL premises (like pimping, providing male and female companion, etc.) or engaging in any conduct which violates common decency or morality like sexual exhibition, voyeurism, etc.</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183401" y="4353037"/>
            <a:ext cx="8359844" cy="787652"/>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5.  Sexual Harassment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As provided for by law</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202110" y="495721"/>
            <a:ext cx="6058582"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II – Acts against Decency and Morals</a:t>
            </a:r>
            <a:endParaRPr lang="en-PH" sz="2800" dirty="0">
              <a:solidFill>
                <a:srgbClr val="C00000"/>
              </a:solidFill>
            </a:endParaRPr>
          </a:p>
        </p:txBody>
      </p:sp>
    </p:spTree>
    <p:extLst>
      <p:ext uri="{BB962C8B-B14F-4D97-AF65-F5344CB8AC3E}">
        <p14:creationId xmlns:p14="http://schemas.microsoft.com/office/powerpoint/2010/main" val="1275142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21</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201176" y="2195613"/>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89588" y="3268829"/>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1" name="Rectangle 10"/>
          <p:cNvSpPr/>
          <p:nvPr/>
        </p:nvSpPr>
        <p:spPr>
          <a:xfrm>
            <a:off x="1202110" y="495721"/>
            <a:ext cx="3362331"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III – Criminal Acts</a:t>
            </a:r>
            <a:endParaRPr lang="en-PH" sz="2800" dirty="0">
              <a:solidFill>
                <a:srgbClr val="C00000"/>
              </a:solidFill>
            </a:endParaRPr>
          </a:p>
        </p:txBody>
      </p:sp>
      <p:sp>
        <p:nvSpPr>
          <p:cNvPr id="2" name="Rectangle 1"/>
          <p:cNvSpPr/>
          <p:nvPr/>
        </p:nvSpPr>
        <p:spPr>
          <a:xfrm>
            <a:off x="1202110" y="1911360"/>
            <a:ext cx="8360454" cy="787652"/>
          </a:xfrm>
          <a:prstGeom prst="rect">
            <a:avLst/>
          </a:prstGeom>
        </p:spPr>
        <p:txBody>
          <a:bodyPr wrap="square">
            <a:spAutoFit/>
          </a:bodyPr>
          <a:lstStyle/>
          <a:p>
            <a:pPr marL="342900" lvl="0" indent="-342900" algn="just">
              <a:lnSpc>
                <a:spcPct val="107000"/>
              </a:lnSpc>
              <a:spcAft>
                <a:spcPts val="800"/>
              </a:spcAft>
              <a:buFont typeface="+mj-lt"/>
              <a:buAutoNum type="arabicPeriod"/>
            </a:pPr>
            <a:r>
              <a:rPr lang="en-PH" b="1" dirty="0">
                <a:latin typeface="Arial Narrow" panose="020B0606020202030204" pitchFamily="34" charset="0"/>
                <a:ea typeface="Calibri" panose="020F0502020204030204" pitchFamily="34" charset="0"/>
                <a:cs typeface="Times New Roman" panose="02020603050405020304" pitchFamily="18" charset="0"/>
              </a:rPr>
              <a:t>Conviction</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Conviction of any criminal offense involving moral turpitude under Philippine or International law.</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177383" y="2891942"/>
            <a:ext cx="8159799" cy="787652"/>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  Commission of a Crime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Committing a crime against a person or PCL property within or outside PCL premises.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1154329" y="3850912"/>
            <a:ext cx="8533988"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3.  Use or Sale of Prohibited Drugs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Using, possessing of, or pushing, selling or supplying of prohibited or dangerous drugs and their derivatives to guests, suppliers, outside agencies, officers, and other employees.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1202110" y="5082404"/>
            <a:ext cx="8623440"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4.  Carrying Guns or Dangerous Weapons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Unauthorized carrying, bringing or attempting to bring firearms, ammunitions, explosives, sharp or deadly weapons within PCL premises.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p:cNvSpPr txBox="1"/>
          <p:nvPr/>
        </p:nvSpPr>
        <p:spPr>
          <a:xfrm>
            <a:off x="10201176" y="4312977"/>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5" name="TextBox 14"/>
          <p:cNvSpPr txBox="1"/>
          <p:nvPr/>
        </p:nvSpPr>
        <p:spPr>
          <a:xfrm>
            <a:off x="10218105" y="5391952"/>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Tree>
    <p:extLst>
      <p:ext uri="{BB962C8B-B14F-4D97-AF65-F5344CB8AC3E}">
        <p14:creationId xmlns:p14="http://schemas.microsoft.com/office/powerpoint/2010/main" val="2263285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22</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261151" y="1996097"/>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261151" y="2988642"/>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1" name="Rectangle 10"/>
          <p:cNvSpPr/>
          <p:nvPr/>
        </p:nvSpPr>
        <p:spPr>
          <a:xfrm>
            <a:off x="1202110" y="495721"/>
            <a:ext cx="5788188"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IV –  Acts Against Peace and Order</a:t>
            </a:r>
            <a:endParaRPr lang="en-PH" sz="2800" dirty="0">
              <a:solidFill>
                <a:srgbClr val="C00000"/>
              </a:solidFill>
            </a:endParaRPr>
          </a:p>
        </p:txBody>
      </p:sp>
      <p:sp>
        <p:nvSpPr>
          <p:cNvPr id="12" name="Rectangle 11"/>
          <p:cNvSpPr/>
          <p:nvPr/>
        </p:nvSpPr>
        <p:spPr>
          <a:xfrm>
            <a:off x="1202110" y="1874303"/>
            <a:ext cx="8650228" cy="4355423"/>
          </a:xfrm>
          <a:prstGeom prst="rect">
            <a:avLst/>
          </a:prstGeom>
        </p:spPr>
        <p:txBody>
          <a:bodyPr wrap="square">
            <a:spAutoFit/>
          </a:bodyPr>
          <a:lstStyle/>
          <a:p>
            <a:pPr marL="342900" lvl="0" indent="-342900" algn="just">
              <a:lnSpc>
                <a:spcPct val="107000"/>
              </a:lnSpc>
              <a:spcAft>
                <a:spcPts val="0"/>
              </a:spcAft>
              <a:buFont typeface="+mj-lt"/>
              <a:buAutoNum type="arabicPeriod"/>
            </a:pPr>
            <a:r>
              <a:rPr lang="en-PH" b="1" dirty="0">
                <a:latin typeface="Arial Narrow" panose="020B0606020202030204" pitchFamily="34" charset="0"/>
                <a:ea typeface="Calibri" panose="020F0502020204030204" pitchFamily="34" charset="0"/>
                <a:cs typeface="Times New Roman" panose="02020603050405020304" pitchFamily="18" charset="0"/>
              </a:rPr>
              <a:t>Destruction of Property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Destroying or damaging property, records, or information of PCL, employees, visitors, vendors, and guests.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  Endangering Safety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Endangering safety of employees, visitors, vendors and guests or unnecessary disruption of operations through gross negligence, carelessness or inefficiency.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3.  Tampering with Fire Equipment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Using, removing or tampering with fire protection equipment for purposes other than fire-fighting.</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4.  Working under the Influence of Liquor</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Working under the influence of liquor within PCL premises or work area.</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5.  Working under the influence of Drugs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Working under the influence of drugs or other controlled substances within PCL premises or work area.</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10261151" y="3885288"/>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4" name="TextBox 13"/>
          <p:cNvSpPr txBox="1"/>
          <p:nvPr/>
        </p:nvSpPr>
        <p:spPr>
          <a:xfrm>
            <a:off x="10290956" y="4619789"/>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5" name="TextBox 14"/>
          <p:cNvSpPr txBox="1"/>
          <p:nvPr/>
        </p:nvSpPr>
        <p:spPr>
          <a:xfrm>
            <a:off x="10290956" y="5507833"/>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Tree>
    <p:extLst>
      <p:ext uri="{BB962C8B-B14F-4D97-AF65-F5344CB8AC3E}">
        <p14:creationId xmlns:p14="http://schemas.microsoft.com/office/powerpoint/2010/main" val="2055984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23</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554960" cy="707886"/>
          </a:xfrm>
          <a:prstGeom prst="rect">
            <a:avLst/>
          </a:prstGeom>
          <a:noFill/>
        </p:spPr>
        <p:txBody>
          <a:bodyPr wrap="none" rtlCol="0">
            <a:spAutoFit/>
          </a:bodyPr>
          <a:lstStyle/>
          <a:p>
            <a:r>
              <a:rPr lang="en-PH" sz="4000" dirty="0">
                <a:latin typeface="Arial Black" panose="020B0A04020102020204" pitchFamily="34" charset="0"/>
              </a:rPr>
              <a:t>S</a:t>
            </a:r>
          </a:p>
        </p:txBody>
      </p:sp>
      <p:sp>
        <p:nvSpPr>
          <p:cNvPr id="10" name="TextBox 9"/>
          <p:cNvSpPr txBox="1"/>
          <p:nvPr/>
        </p:nvSpPr>
        <p:spPr>
          <a:xfrm>
            <a:off x="10179828" y="2623205"/>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1" name="Rectangle 10"/>
          <p:cNvSpPr/>
          <p:nvPr/>
        </p:nvSpPr>
        <p:spPr>
          <a:xfrm>
            <a:off x="1202110" y="495721"/>
            <a:ext cx="5788188"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IV –  Acts Against Peace and Order</a:t>
            </a:r>
            <a:endParaRPr lang="en-PH" sz="2800" dirty="0">
              <a:solidFill>
                <a:srgbClr val="C00000"/>
              </a:solidFill>
            </a:endParaRPr>
          </a:p>
        </p:txBody>
      </p:sp>
      <p:sp>
        <p:nvSpPr>
          <p:cNvPr id="2" name="Rectangle 1"/>
          <p:cNvSpPr/>
          <p:nvPr/>
        </p:nvSpPr>
        <p:spPr>
          <a:xfrm>
            <a:off x="1081086" y="1751153"/>
            <a:ext cx="9087154" cy="4549194"/>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6.  Entering/Using Restricted Areas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Unauthorized entry or use of restricted areas or premises, i.e., server room, production floor, and the like.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7.  Refusing to Comply with Prescribed/Control Procedures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to comply or conform with prescribed or control procedures such as but not limited to, prescribed procedures on accidents, safety or security regulations that may prejudice employees, visitors, vendors, and guests and/or PCL property.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8.  Disregard of Safety Standards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submit to security personnel in the conduct of their duties, i.e., baggage inspection, body search, vehicle inspection, inquiry on a certain investigation, frisking, etc.</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9.  Assaulting or Inflicting Bodily Harm</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Assaulting, inflicting or fighting within PCL premises resulting in any kind of injury of any violent behavior, wielding any form of weaponry, even if no harm was actually inflicted to another, whether employees, visitors, vendors and guests, or outside PCL premises while on official duty, except in case of </a:t>
            </a:r>
            <a:r>
              <a:rPr lang="en-PH" dirty="0" err="1">
                <a:latin typeface="Arial Narrow" panose="020B0606020202030204" pitchFamily="34" charset="0"/>
                <a:ea typeface="Calibri" panose="020F0502020204030204" pitchFamily="34" charset="0"/>
                <a:cs typeface="Times New Roman" panose="02020603050405020304" pitchFamily="18" charset="0"/>
              </a:rPr>
              <a:t>defense</a:t>
            </a:r>
            <a:r>
              <a:rPr lang="en-PH" dirty="0">
                <a:latin typeface="Arial Narrow" panose="020B0606020202030204" pitchFamily="34" charset="0"/>
                <a:ea typeface="Calibri" panose="020F0502020204030204" pitchFamily="34" charset="0"/>
                <a:cs typeface="Times New Roman" panose="02020603050405020304" pitchFamily="18" charset="0"/>
              </a:rPr>
              <a:t> of one’s self or another against unprovoked assault.</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10179828" y="3888915"/>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4" name="TextBox 13"/>
          <p:cNvSpPr txBox="1"/>
          <p:nvPr/>
        </p:nvSpPr>
        <p:spPr>
          <a:xfrm>
            <a:off x="10269643" y="5154625"/>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Tree>
    <p:extLst>
      <p:ext uri="{BB962C8B-B14F-4D97-AF65-F5344CB8AC3E}">
        <p14:creationId xmlns:p14="http://schemas.microsoft.com/office/powerpoint/2010/main" val="2708878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24</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554960" cy="707886"/>
          </a:xfrm>
          <a:prstGeom prst="rect">
            <a:avLst/>
          </a:prstGeom>
          <a:noFill/>
        </p:spPr>
        <p:txBody>
          <a:bodyPr wrap="none" rtlCol="0">
            <a:spAutoFit/>
          </a:bodyPr>
          <a:lstStyle/>
          <a:p>
            <a:r>
              <a:rPr lang="en-PH" sz="4000" dirty="0">
                <a:latin typeface="Arial Black" panose="020B0A04020102020204" pitchFamily="34" charset="0"/>
              </a:rPr>
              <a:t>S</a:t>
            </a:r>
          </a:p>
        </p:txBody>
      </p:sp>
      <p:sp>
        <p:nvSpPr>
          <p:cNvPr id="10" name="TextBox 9"/>
          <p:cNvSpPr txBox="1"/>
          <p:nvPr/>
        </p:nvSpPr>
        <p:spPr>
          <a:xfrm>
            <a:off x="10179828" y="2623205"/>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1" name="Rectangle 10"/>
          <p:cNvSpPr/>
          <p:nvPr/>
        </p:nvSpPr>
        <p:spPr>
          <a:xfrm>
            <a:off x="1202110" y="495721"/>
            <a:ext cx="5788188"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IV –  Acts Against Peace and Order</a:t>
            </a:r>
            <a:endParaRPr lang="en-PH" sz="2800" dirty="0">
              <a:solidFill>
                <a:srgbClr val="C00000"/>
              </a:solidFill>
            </a:endParaRPr>
          </a:p>
        </p:txBody>
      </p:sp>
      <p:sp>
        <p:nvSpPr>
          <p:cNvPr id="3" name="Rectangle 2"/>
          <p:cNvSpPr/>
          <p:nvPr/>
        </p:nvSpPr>
        <p:spPr>
          <a:xfrm>
            <a:off x="1202110" y="1987459"/>
            <a:ext cx="8753259" cy="4121769"/>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10.  Shouting, Threatening, Intimidating, Insulting or Quarrelling</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Shouting, threatening, intimidating, insulting, quarrelling or inciting to quarrel with an employee, visitor, vendor, or guest within or outside work premises.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11.  Involvement in Riots and Disorder</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Instigating, provoking or participating in any riot and disorder that may result in work slowdowns or stoppage or disruption of any PCL sponsored activities.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12.  Entering by Force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Entering or attempting to enter PCL premises by force, intimidation or deception.</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13.  Inducing, Encouraging, Coercing, Bribing, or Abetting Employee to Violate Rules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Inducing, encouraging, coercing, bribing, or abetting any employee or personnel to engage in any practice to deviate from PCL rules and regulations.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179828" y="4242858"/>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3" name="TextBox 12"/>
          <p:cNvSpPr txBox="1"/>
          <p:nvPr/>
        </p:nvSpPr>
        <p:spPr>
          <a:xfrm>
            <a:off x="10179828" y="5271809"/>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Tree>
    <p:extLst>
      <p:ext uri="{BB962C8B-B14F-4D97-AF65-F5344CB8AC3E}">
        <p14:creationId xmlns:p14="http://schemas.microsoft.com/office/powerpoint/2010/main" val="660969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25</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79828" y="3060973"/>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1" name="Rectangle 10"/>
          <p:cNvSpPr/>
          <p:nvPr/>
        </p:nvSpPr>
        <p:spPr>
          <a:xfrm>
            <a:off x="1202110" y="495721"/>
            <a:ext cx="5788188"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IV –  Acts Against Peace and Order</a:t>
            </a:r>
            <a:endParaRPr lang="en-PH" sz="2800" dirty="0">
              <a:solidFill>
                <a:srgbClr val="C00000"/>
              </a:solidFill>
            </a:endParaRPr>
          </a:p>
        </p:txBody>
      </p:sp>
      <p:sp>
        <p:nvSpPr>
          <p:cNvPr id="2" name="Rectangle 1"/>
          <p:cNvSpPr/>
          <p:nvPr/>
        </p:nvSpPr>
        <p:spPr>
          <a:xfrm>
            <a:off x="1202110" y="2207253"/>
            <a:ext cx="8486207" cy="3509679"/>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14.  Sabotage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Committing act/s of sabotage in any form or manner.</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15.  Unauthorized Distribution of Printed or Computer Network Materials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Distributing written or sending computer network/e-mail and related materials of any description to employees, visitors, vendors, and guests without proper authorization from Management.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16.  Unauthorized Posters/Announcements/Notices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Putting up of notices, announcements, posters, or other similar materials in PCL premises or in the company’s computer network or work premises without proper authorization from Management.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PH" b="1" dirty="0">
                <a:latin typeface="Arial Narrow" panose="020B0606020202030204" pitchFamily="34" charset="0"/>
                <a:ea typeface="Calibri" panose="020F0502020204030204" pitchFamily="34" charset="0"/>
                <a:cs typeface="Times New Roman" panose="02020603050405020304" pitchFamily="18" charset="0"/>
              </a:rPr>
              <a:t>17.  Other Similar Offenses to the foregoing</a:t>
            </a:r>
            <a:endParaRPr lang="en-PH" dirty="0"/>
          </a:p>
        </p:txBody>
      </p:sp>
      <p:sp>
        <p:nvSpPr>
          <p:cNvPr id="12" name="TextBox 11"/>
          <p:cNvSpPr txBox="1"/>
          <p:nvPr/>
        </p:nvSpPr>
        <p:spPr>
          <a:xfrm>
            <a:off x="10179828" y="4410508"/>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Tree>
    <p:extLst>
      <p:ext uri="{BB962C8B-B14F-4D97-AF65-F5344CB8AC3E}">
        <p14:creationId xmlns:p14="http://schemas.microsoft.com/office/powerpoint/2010/main" val="990888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26</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263909" y="3602000"/>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1" name="Rectangle 10"/>
          <p:cNvSpPr/>
          <p:nvPr/>
        </p:nvSpPr>
        <p:spPr>
          <a:xfrm>
            <a:off x="1202110" y="495721"/>
            <a:ext cx="6620146"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 –  Acts Against Conduct and Behavior</a:t>
            </a:r>
            <a:endParaRPr lang="en-PH" sz="2800" dirty="0">
              <a:solidFill>
                <a:srgbClr val="C00000"/>
              </a:solidFill>
            </a:endParaRPr>
          </a:p>
        </p:txBody>
      </p:sp>
      <p:sp>
        <p:nvSpPr>
          <p:cNvPr id="2" name="Rectangle 1"/>
          <p:cNvSpPr/>
          <p:nvPr/>
        </p:nvSpPr>
        <p:spPr>
          <a:xfrm>
            <a:off x="1212800" y="1990350"/>
            <a:ext cx="8253171" cy="4121769"/>
          </a:xfrm>
          <a:prstGeom prst="rect">
            <a:avLst/>
          </a:prstGeom>
        </p:spPr>
        <p:txBody>
          <a:bodyPr wrap="square">
            <a:spAutoFit/>
          </a:bodyPr>
          <a:lstStyle/>
          <a:p>
            <a:pPr marL="342900" lvl="0" indent="-342900" algn="just">
              <a:lnSpc>
                <a:spcPct val="107000"/>
              </a:lnSpc>
              <a:spcAft>
                <a:spcPts val="0"/>
              </a:spcAft>
              <a:buFont typeface="+mj-lt"/>
              <a:buAutoNum type="arabicPeriod"/>
            </a:pPr>
            <a:r>
              <a:rPr lang="en-PH" b="1" dirty="0">
                <a:latin typeface="Arial Narrow" panose="020B0606020202030204" pitchFamily="34" charset="0"/>
                <a:ea typeface="Calibri" panose="020F0502020204030204" pitchFamily="34" charset="0"/>
                <a:cs typeface="Times New Roman" panose="02020603050405020304" pitchFamily="18" charset="0"/>
              </a:rPr>
              <a:t>Libel/Slander</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Making libellous, malicious and false utterances or statements, publications or engaging in gossip which tends to cause </a:t>
            </a:r>
            <a:r>
              <a:rPr lang="en-PH" dirty="0" err="1">
                <a:latin typeface="Arial Narrow" panose="020B0606020202030204" pitchFamily="34" charset="0"/>
                <a:ea typeface="Calibri" panose="020F0502020204030204" pitchFamily="34" charset="0"/>
                <a:cs typeface="Times New Roman" panose="02020603050405020304" pitchFamily="18" charset="0"/>
              </a:rPr>
              <a:t>dishonor</a:t>
            </a:r>
            <a:r>
              <a:rPr lang="en-PH" dirty="0">
                <a:latin typeface="Arial Narrow" panose="020B0606020202030204" pitchFamily="34" charset="0"/>
                <a:ea typeface="Calibri" panose="020F0502020204030204" pitchFamily="34" charset="0"/>
                <a:cs typeface="Times New Roman" panose="02020603050405020304" pitchFamily="18" charset="0"/>
              </a:rPr>
              <a:t> or embarrassment to employees, visitors, vendors, and guests.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  Discourtesy and Use of Disrespectful Language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Discourtesy either by acts of words, using disrespectful or offensive language against customers, employees, visitors, vendors and guests.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3.  Abuse of Authority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Coercion, maltreatment, </a:t>
            </a:r>
            <a:r>
              <a:rPr lang="en-PH" dirty="0" err="1">
                <a:latin typeface="Arial Narrow" panose="020B0606020202030204" pitchFamily="34" charset="0"/>
                <a:ea typeface="Calibri" panose="020F0502020204030204" pitchFamily="34" charset="0"/>
                <a:cs typeface="Times New Roman" panose="02020603050405020304" pitchFamily="18" charset="0"/>
              </a:rPr>
              <a:t>favoritism</a:t>
            </a:r>
            <a:r>
              <a:rPr lang="en-PH" dirty="0">
                <a:latin typeface="Arial Narrow" panose="020B0606020202030204" pitchFamily="34" charset="0"/>
                <a:ea typeface="Calibri" panose="020F0502020204030204" pitchFamily="34" charset="0"/>
                <a:cs typeface="Times New Roman" panose="02020603050405020304" pitchFamily="18" charset="0"/>
              </a:rPr>
              <a:t> or any retaliatory act against a subordinate.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4.  Uncontrolled Temper/Discourtesy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Displaying uncontrolled temper/discourtesy unbecoming of a decent affinity employee.</a:t>
            </a:r>
            <a:endParaRPr lang="en-PH"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266391" y="4505764"/>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3" name="TextBox 12"/>
          <p:cNvSpPr txBox="1"/>
          <p:nvPr/>
        </p:nvSpPr>
        <p:spPr>
          <a:xfrm>
            <a:off x="10322785" y="5439210"/>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Tree>
    <p:extLst>
      <p:ext uri="{BB962C8B-B14F-4D97-AF65-F5344CB8AC3E}">
        <p14:creationId xmlns:p14="http://schemas.microsoft.com/office/powerpoint/2010/main" val="2616065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27</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79828" y="3499455"/>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1" name="Rectangle 10"/>
          <p:cNvSpPr/>
          <p:nvPr/>
        </p:nvSpPr>
        <p:spPr>
          <a:xfrm>
            <a:off x="1202110" y="495721"/>
            <a:ext cx="6620146"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 –  Acts Against Conduct and Behavior</a:t>
            </a:r>
            <a:endParaRPr lang="en-PH" sz="2800" dirty="0">
              <a:solidFill>
                <a:srgbClr val="C00000"/>
              </a:solidFill>
            </a:endParaRPr>
          </a:p>
        </p:txBody>
      </p:sp>
      <p:sp>
        <p:nvSpPr>
          <p:cNvPr id="2" name="Rectangle 1"/>
          <p:cNvSpPr/>
          <p:nvPr/>
        </p:nvSpPr>
        <p:spPr>
          <a:xfrm>
            <a:off x="1212800" y="1914450"/>
            <a:ext cx="8665295" cy="4418133"/>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5.  Tampering of PCL Announcements/Posters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Removing, defacing, tearing, mutilating, or otherwise altering the contents and/or form of any official announcement, poster, memorandum, circular or other PCL documents placed on bulletin boards by affinity management.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6.  Vandalism</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Writing on walls, work stations, comfort rooms, locker rooms, lockers, elevators, machines, equipment, or any other PCL property or premises.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7.  Drinking Alcoholic Beverage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Drinking alcoholic beverages inside or outside PCL premises is strictly prohibited at all times.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8.  Refusing to Follow Medical Advice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follow the medical advice of PCL Accredited Physician after being certified as “unfit to work”.</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179828" y="4407650"/>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3" name="TextBox 12"/>
          <p:cNvSpPr txBox="1"/>
          <p:nvPr/>
        </p:nvSpPr>
        <p:spPr>
          <a:xfrm>
            <a:off x="10236684" y="5444634"/>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Tree>
    <p:extLst>
      <p:ext uri="{BB962C8B-B14F-4D97-AF65-F5344CB8AC3E}">
        <p14:creationId xmlns:p14="http://schemas.microsoft.com/office/powerpoint/2010/main" val="2844388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28</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68773" cy="707886"/>
          </a:xfrm>
          <a:prstGeom prst="rect">
            <a:avLst/>
          </a:prstGeom>
          <a:noFill/>
        </p:spPr>
        <p:txBody>
          <a:bodyPr wrap="none" rtlCol="0">
            <a:spAutoFit/>
          </a:bodyPr>
          <a:lstStyle/>
          <a:p>
            <a:r>
              <a:rPr lang="en-PH" sz="4000" dirty="0">
                <a:latin typeface="Arial Black" panose="020B0A04020102020204" pitchFamily="34" charset="0"/>
              </a:rPr>
              <a:t>M</a:t>
            </a:r>
          </a:p>
        </p:txBody>
      </p:sp>
      <p:sp>
        <p:nvSpPr>
          <p:cNvPr id="10" name="TextBox 9"/>
          <p:cNvSpPr txBox="1"/>
          <p:nvPr/>
        </p:nvSpPr>
        <p:spPr>
          <a:xfrm>
            <a:off x="10224345" y="2998580"/>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1" name="Rectangle 10"/>
          <p:cNvSpPr/>
          <p:nvPr/>
        </p:nvSpPr>
        <p:spPr>
          <a:xfrm>
            <a:off x="1202110" y="495721"/>
            <a:ext cx="6620146"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 –  Acts Against Conduct and Behavior</a:t>
            </a:r>
            <a:endParaRPr lang="en-PH" sz="2800" dirty="0">
              <a:solidFill>
                <a:srgbClr val="C00000"/>
              </a:solidFill>
            </a:endParaRPr>
          </a:p>
        </p:txBody>
      </p:sp>
      <p:sp>
        <p:nvSpPr>
          <p:cNvPr id="2" name="Rectangle 1"/>
          <p:cNvSpPr/>
          <p:nvPr/>
        </p:nvSpPr>
        <p:spPr>
          <a:xfrm>
            <a:off x="1212801" y="2034674"/>
            <a:ext cx="8626658" cy="3825406"/>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9.  Refusing to submit a medical certificate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submit a medical certificate after two (2) consecutive sick leave absences.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10.  Refusing to Work</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report for work after being certified as “fit to work” by PCL Accredited Physician.</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11.  Refusing to Accept Work, Change of Shift or Work Locations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accept work assignment, change of shift or work locations as required by the exigencies of the service or business operations.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12.  Refusing to Render Overtime or Holiday/Rest Day Work</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render overtime, holiday or rest day work despite legitimate circumstances and reasonable notice, and/or after signifying willingness to perform authorized OT works.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254153" y="3947377"/>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3" name="TextBox 12"/>
          <p:cNvSpPr txBox="1"/>
          <p:nvPr/>
        </p:nvSpPr>
        <p:spPr>
          <a:xfrm>
            <a:off x="10224345" y="5152194"/>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Tree>
    <p:extLst>
      <p:ext uri="{BB962C8B-B14F-4D97-AF65-F5344CB8AC3E}">
        <p14:creationId xmlns:p14="http://schemas.microsoft.com/office/powerpoint/2010/main" val="1174509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29</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554960" cy="707886"/>
          </a:xfrm>
          <a:prstGeom prst="rect">
            <a:avLst/>
          </a:prstGeom>
          <a:noFill/>
        </p:spPr>
        <p:txBody>
          <a:bodyPr wrap="none" rtlCol="0">
            <a:spAutoFit/>
          </a:bodyPr>
          <a:lstStyle/>
          <a:p>
            <a:r>
              <a:rPr lang="en-PH" sz="4000" dirty="0">
                <a:latin typeface="Arial Black" panose="020B0A04020102020204" pitchFamily="34" charset="0"/>
              </a:rPr>
              <a:t>S</a:t>
            </a:r>
          </a:p>
        </p:txBody>
      </p:sp>
      <p:sp>
        <p:nvSpPr>
          <p:cNvPr id="10" name="TextBox 9"/>
          <p:cNvSpPr txBox="1"/>
          <p:nvPr/>
        </p:nvSpPr>
        <p:spPr>
          <a:xfrm>
            <a:off x="10179828" y="3340457"/>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1" name="Rectangle 10"/>
          <p:cNvSpPr/>
          <p:nvPr/>
        </p:nvSpPr>
        <p:spPr>
          <a:xfrm>
            <a:off x="1202110" y="495721"/>
            <a:ext cx="6620146"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 –  Acts Against Conduct and Behavior</a:t>
            </a:r>
            <a:endParaRPr lang="en-PH" sz="2800" dirty="0">
              <a:solidFill>
                <a:srgbClr val="C00000"/>
              </a:solidFill>
            </a:endParaRPr>
          </a:p>
        </p:txBody>
      </p:sp>
      <p:sp>
        <p:nvSpPr>
          <p:cNvPr id="12" name="Rectangle 11"/>
          <p:cNvSpPr/>
          <p:nvPr/>
        </p:nvSpPr>
        <p:spPr>
          <a:xfrm>
            <a:off x="1202109" y="2007417"/>
            <a:ext cx="8486207" cy="3568926"/>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13.  Refusing to Work on Official Business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do official business outside PCL premises or outside working hours when required to do so by the supervisor.</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14.  Refusing to Cooperate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cooperate with other employees or personnel in consonance with duties and responsibilities, causing disruption of operations of the department of the business.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15.  Refusing to Comply with Sanitation Rules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comply with sanitation rules or improper use of sanitation facilities, i.e., non-flushing or toilets, spitting, urinating at improper receptacles or areas, littering and performing other unsanitary acts.</a:t>
            </a:r>
            <a:endParaRPr lang="en-PH"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10179828" y="4548924"/>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Tree>
    <p:extLst>
      <p:ext uri="{BB962C8B-B14F-4D97-AF65-F5344CB8AC3E}">
        <p14:creationId xmlns:p14="http://schemas.microsoft.com/office/powerpoint/2010/main" val="414877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3</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2" name="Rectangle 1"/>
          <p:cNvSpPr/>
          <p:nvPr/>
        </p:nvSpPr>
        <p:spPr>
          <a:xfrm>
            <a:off x="1313645" y="2204193"/>
            <a:ext cx="9633396" cy="685059"/>
          </a:xfrm>
          <a:prstGeom prst="rect">
            <a:avLst/>
          </a:prstGeom>
        </p:spPr>
        <p:txBody>
          <a:bodyPr wrap="square">
            <a:spAutoFit/>
          </a:bodyPr>
          <a:lstStyle/>
          <a:p>
            <a:pPr algn="just">
              <a:lnSpc>
                <a:spcPct val="107000"/>
              </a:lnSpc>
              <a:spcAft>
                <a:spcPts val="800"/>
              </a:spcAft>
            </a:pPr>
            <a:r>
              <a:rPr lang="en-PH" dirty="0">
                <a:latin typeface="Arial Narrow" panose="020B0606020202030204" pitchFamily="34" charset="0"/>
                <a:ea typeface="Calibri" panose="020F0502020204030204" pitchFamily="34" charset="0"/>
                <a:cs typeface="Arial" panose="020B0604020202020204" pitchFamily="34" charset="0"/>
              </a:rPr>
              <a:t>It is our hope that you will use this Code as a fundamental guide to correct behavior and proper decorum so that the achievement of shared goals of the company and employees will not be derailed.</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365160" y="3311479"/>
            <a:ext cx="9530366" cy="1574149"/>
          </a:xfrm>
          <a:prstGeom prst="rect">
            <a:avLst/>
          </a:prstGeom>
        </p:spPr>
        <p:txBody>
          <a:bodyPr wrap="square">
            <a:spAutoFit/>
          </a:bodyPr>
          <a:lstStyle/>
          <a:p>
            <a:pPr algn="just">
              <a:lnSpc>
                <a:spcPct val="107000"/>
              </a:lnSpc>
              <a:spcAft>
                <a:spcPts val="800"/>
              </a:spcAft>
            </a:pPr>
            <a:r>
              <a:rPr lang="en-PH" dirty="0">
                <a:latin typeface="Arial Narrow" panose="020B0606020202030204" pitchFamily="34" charset="0"/>
                <a:ea typeface="Calibri" panose="020F0502020204030204" pitchFamily="34" charset="0"/>
                <a:cs typeface="Arial" panose="020B0604020202020204" pitchFamily="34" charset="0"/>
              </a:rPr>
              <a:t>The offenses are classified according to levels depending on the severity of the offense and its effect on PCL, its employees and its customers. Each level of offense carries with it a corresponding penalty. A Minor Offense (M) merits a penalty ranging from verbal reprimand to suspension without pay. A Serious Offense (S) merits a penalty ranging from suspension without pay to dismissal. A Grave Offense (G) merits dismissal at the first instance.  </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2681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30</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91416" y="2597207"/>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79828" y="4190862"/>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1" name="Rectangle 10"/>
          <p:cNvSpPr/>
          <p:nvPr/>
        </p:nvSpPr>
        <p:spPr>
          <a:xfrm>
            <a:off x="1202110" y="495721"/>
            <a:ext cx="6620146"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 –  Acts Against Conduct and Behavior</a:t>
            </a:r>
            <a:endParaRPr lang="en-PH" sz="2800" dirty="0">
              <a:solidFill>
                <a:srgbClr val="C00000"/>
              </a:solidFill>
            </a:endParaRPr>
          </a:p>
        </p:txBody>
      </p:sp>
      <p:sp>
        <p:nvSpPr>
          <p:cNvPr id="2" name="Rectangle 1"/>
          <p:cNvSpPr/>
          <p:nvPr/>
        </p:nvSpPr>
        <p:spPr>
          <a:xfrm>
            <a:off x="1202110" y="2258218"/>
            <a:ext cx="8701744" cy="3865289"/>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16.  Refusing to Submit to Required Medical Examination, provide a written consent to testing and/or providing false or tampered specimen</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submit to the required Medical, Dental, Physical and other health examinations, i.e., prohibited drugs, HIV, Hepatitis, Sexually Transmitted Diseases that are required by PCL; refusing to provide a written consent for testing and/or providing a tampered specimen. </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17.  Refusing to Carry Out Instructions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carry out verbal or written instructions, policies and procedures or standard operating procedures or any legitimate order issued by Management.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18.  Refusing to Comply with Government Requirements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comply with the national and government requirements as required by PCL, i.e., health certificates, police clearance, NBI clearance, etc.</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266944" y="5415621"/>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Tree>
    <p:extLst>
      <p:ext uri="{BB962C8B-B14F-4D97-AF65-F5344CB8AC3E}">
        <p14:creationId xmlns:p14="http://schemas.microsoft.com/office/powerpoint/2010/main" val="2908990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31</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79828" y="3340457"/>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1" name="Rectangle 10"/>
          <p:cNvSpPr/>
          <p:nvPr/>
        </p:nvSpPr>
        <p:spPr>
          <a:xfrm>
            <a:off x="1202110" y="495721"/>
            <a:ext cx="6620146"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 –  Acts Against Conduct and Behavior</a:t>
            </a:r>
            <a:endParaRPr lang="en-PH" sz="2800" dirty="0">
              <a:solidFill>
                <a:srgbClr val="C00000"/>
              </a:solidFill>
            </a:endParaRPr>
          </a:p>
        </p:txBody>
      </p:sp>
      <p:sp>
        <p:nvSpPr>
          <p:cNvPr id="2" name="Rectangle 1"/>
          <p:cNvSpPr/>
          <p:nvPr/>
        </p:nvSpPr>
        <p:spPr>
          <a:xfrm>
            <a:off x="1202110" y="1990350"/>
            <a:ext cx="8611591" cy="3825406"/>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19.  Engaging in Any Form of Gambling or Game of Chance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Engaging in any form of gambling or game of change inside PCL premises or while on duty outside PCL premises.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20.  Horseplay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Engaging in horseplay, mischief, running, making pranks, scuffling, throwing things or other </a:t>
            </a:r>
            <a:r>
              <a:rPr lang="en-PH" dirty="0" err="1">
                <a:latin typeface="Arial Narrow" panose="020B0606020202030204" pitchFamily="34" charset="0"/>
                <a:ea typeface="Calibri" panose="020F0502020204030204" pitchFamily="34" charset="0"/>
                <a:cs typeface="Times New Roman" panose="02020603050405020304" pitchFamily="18" charset="0"/>
              </a:rPr>
              <a:t>misdemeanors</a:t>
            </a:r>
            <a:r>
              <a:rPr lang="en-PH" dirty="0">
                <a:latin typeface="Arial Narrow" panose="020B0606020202030204" pitchFamily="34" charset="0"/>
                <a:ea typeface="Calibri" panose="020F0502020204030204" pitchFamily="34" charset="0"/>
                <a:cs typeface="Times New Roman" panose="02020603050405020304" pitchFamily="18" charset="0"/>
              </a:rPr>
              <a:t>, improper or unnecessary acts while in PCL premises.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21.  Engaging in Usury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Engaging in usurious money lending business with employees, visitors, vendors and guests.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22.  Refusing to Follow Policy on the Use and Care of PCL Property and Resources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follow policy on the use and care of PCL property and resources.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179828" y="4327255"/>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3" name="TextBox 12"/>
          <p:cNvSpPr txBox="1"/>
          <p:nvPr/>
        </p:nvSpPr>
        <p:spPr>
          <a:xfrm>
            <a:off x="10235392" y="5107870"/>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Tree>
    <p:extLst>
      <p:ext uri="{BB962C8B-B14F-4D97-AF65-F5344CB8AC3E}">
        <p14:creationId xmlns:p14="http://schemas.microsoft.com/office/powerpoint/2010/main" val="3620955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32</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554960" cy="707886"/>
          </a:xfrm>
          <a:prstGeom prst="rect">
            <a:avLst/>
          </a:prstGeom>
          <a:noFill/>
        </p:spPr>
        <p:txBody>
          <a:bodyPr wrap="none" rtlCol="0">
            <a:spAutoFit/>
          </a:bodyPr>
          <a:lstStyle/>
          <a:p>
            <a:r>
              <a:rPr lang="en-PH" sz="4000" dirty="0">
                <a:latin typeface="Arial Black" panose="020B0A04020102020204" pitchFamily="34" charset="0"/>
              </a:rPr>
              <a:t>S</a:t>
            </a:r>
          </a:p>
        </p:txBody>
      </p:sp>
      <p:sp>
        <p:nvSpPr>
          <p:cNvPr id="10" name="TextBox 9"/>
          <p:cNvSpPr txBox="1"/>
          <p:nvPr/>
        </p:nvSpPr>
        <p:spPr>
          <a:xfrm>
            <a:off x="10179828" y="3048094"/>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1" name="Rectangle 10"/>
          <p:cNvSpPr/>
          <p:nvPr/>
        </p:nvSpPr>
        <p:spPr>
          <a:xfrm>
            <a:off x="1202110" y="495721"/>
            <a:ext cx="6620146"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 –  Acts Against Conduct and Behavior</a:t>
            </a:r>
            <a:endParaRPr lang="en-PH" sz="2800" dirty="0">
              <a:solidFill>
                <a:srgbClr val="C00000"/>
              </a:solidFill>
            </a:endParaRPr>
          </a:p>
        </p:txBody>
      </p:sp>
      <p:sp>
        <p:nvSpPr>
          <p:cNvPr id="3" name="Rectangle 2"/>
          <p:cNvSpPr/>
          <p:nvPr/>
        </p:nvSpPr>
        <p:spPr>
          <a:xfrm>
            <a:off x="1212800" y="1874303"/>
            <a:ext cx="8665295" cy="4252831"/>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23.  Refusing to Attend a Scheduled Training Session or Seminar</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Refusing to attend a scheduled training session or seminar despite advance notice.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24.  Unauthorized Activities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Conducting unauthorized activities, personal business, i.e. buy and sell business, or any unnecessary undertaking such as watching TV, playing, sending irrelevant e-mail or text messages, reading unnecessary materials,  the internet on PCL time and/or premises without due permission from the Management.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25.  Holding Unauthorized Meetings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Holding unauthorized meeting, i.e. meetings not related to PCL business, or holding illegal assembly within PCL premises while on duty.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26.  Loafing and Loitering While on Duty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Loafing, loitering, malingering, wasting time inside the work area, administrative offices while on break, and/or duty.</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188381" y="4269441"/>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3" name="TextBox 12"/>
          <p:cNvSpPr txBox="1"/>
          <p:nvPr/>
        </p:nvSpPr>
        <p:spPr>
          <a:xfrm>
            <a:off x="10188381" y="5256239"/>
            <a:ext cx="624256" cy="707886"/>
          </a:xfrm>
          <a:prstGeom prst="rect">
            <a:avLst/>
          </a:prstGeom>
          <a:noFill/>
        </p:spPr>
        <p:txBody>
          <a:bodyPr wrap="square" rtlCol="0">
            <a:spAutoFit/>
          </a:bodyPr>
          <a:lstStyle/>
          <a:p>
            <a:r>
              <a:rPr lang="en-PH" sz="4000" dirty="0">
                <a:latin typeface="Arial Black" panose="020B0A04020102020204" pitchFamily="34" charset="0"/>
              </a:rPr>
              <a:t>M</a:t>
            </a:r>
          </a:p>
        </p:txBody>
      </p:sp>
    </p:spTree>
    <p:extLst>
      <p:ext uri="{BB962C8B-B14F-4D97-AF65-F5344CB8AC3E}">
        <p14:creationId xmlns:p14="http://schemas.microsoft.com/office/powerpoint/2010/main" val="2749977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33</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68773" cy="707886"/>
          </a:xfrm>
          <a:prstGeom prst="rect">
            <a:avLst/>
          </a:prstGeom>
          <a:noFill/>
        </p:spPr>
        <p:txBody>
          <a:bodyPr wrap="none" rtlCol="0">
            <a:spAutoFit/>
          </a:bodyPr>
          <a:lstStyle/>
          <a:p>
            <a:r>
              <a:rPr lang="en-PH" sz="4000" dirty="0">
                <a:latin typeface="Arial Black" panose="020B0A04020102020204" pitchFamily="34" charset="0"/>
              </a:rPr>
              <a:t>M</a:t>
            </a:r>
          </a:p>
        </p:txBody>
      </p:sp>
      <p:sp>
        <p:nvSpPr>
          <p:cNvPr id="10" name="TextBox 9"/>
          <p:cNvSpPr txBox="1"/>
          <p:nvPr/>
        </p:nvSpPr>
        <p:spPr>
          <a:xfrm>
            <a:off x="10202086" y="3237426"/>
            <a:ext cx="624256" cy="707886"/>
          </a:xfrm>
          <a:prstGeom prst="rect">
            <a:avLst/>
          </a:prstGeom>
          <a:noFill/>
        </p:spPr>
        <p:txBody>
          <a:bodyPr wrap="square" rtlCol="0">
            <a:spAutoFit/>
          </a:bodyPr>
          <a:lstStyle/>
          <a:p>
            <a:r>
              <a:rPr lang="en-PH" sz="4000" dirty="0">
                <a:latin typeface="Arial Black" panose="020B0A04020102020204" pitchFamily="34" charset="0"/>
              </a:rPr>
              <a:t>M</a:t>
            </a:r>
          </a:p>
        </p:txBody>
      </p:sp>
      <p:sp>
        <p:nvSpPr>
          <p:cNvPr id="11" name="Rectangle 10"/>
          <p:cNvSpPr/>
          <p:nvPr/>
        </p:nvSpPr>
        <p:spPr>
          <a:xfrm>
            <a:off x="1202110" y="495721"/>
            <a:ext cx="6620146"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 –  Acts Against Conduct and Behavior</a:t>
            </a:r>
            <a:endParaRPr lang="en-PH" sz="2800" dirty="0">
              <a:solidFill>
                <a:srgbClr val="C00000"/>
              </a:solidFill>
            </a:endParaRPr>
          </a:p>
        </p:txBody>
      </p:sp>
      <p:sp>
        <p:nvSpPr>
          <p:cNvPr id="2" name="Rectangle 1"/>
          <p:cNvSpPr/>
          <p:nvPr/>
        </p:nvSpPr>
        <p:spPr>
          <a:xfrm>
            <a:off x="1202110" y="2061546"/>
            <a:ext cx="8727501" cy="4121769"/>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27.  Loafing or Loitering After End of Working Hours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Loafing or loitering in PCL premises after the end of working hours to malinger, socialize with other employees, visitors and pass away the time, or for any other reason.</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28.  Prolonging Break or Rest Periods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Prolonging break or rest periods or taking more break times than authorized.</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29.  Taking Meal Breaks at Unauthorized Times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Not following scheduled break time or taking meals prior to break time without approval by supervisor/manager.</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30.  Leaving Duty Area/s or Going Outside PCL Premises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Leaving duty area/s or going outside PCL premises during working hours without proper authorization and relief.</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202086" y="4122430"/>
            <a:ext cx="668773" cy="707886"/>
          </a:xfrm>
          <a:prstGeom prst="rect">
            <a:avLst/>
          </a:prstGeom>
          <a:noFill/>
        </p:spPr>
        <p:txBody>
          <a:bodyPr wrap="none" rtlCol="0">
            <a:spAutoFit/>
          </a:bodyPr>
          <a:lstStyle/>
          <a:p>
            <a:r>
              <a:rPr lang="en-PH" sz="4000" dirty="0">
                <a:latin typeface="Arial Black" panose="020B0A04020102020204" pitchFamily="34" charset="0"/>
              </a:rPr>
              <a:t>M</a:t>
            </a:r>
          </a:p>
        </p:txBody>
      </p:sp>
      <p:sp>
        <p:nvSpPr>
          <p:cNvPr id="13" name="TextBox 12"/>
          <p:cNvSpPr txBox="1"/>
          <p:nvPr/>
        </p:nvSpPr>
        <p:spPr>
          <a:xfrm>
            <a:off x="10202086" y="5109228"/>
            <a:ext cx="554960" cy="707886"/>
          </a:xfrm>
          <a:prstGeom prst="rect">
            <a:avLst/>
          </a:prstGeom>
          <a:noFill/>
        </p:spPr>
        <p:txBody>
          <a:bodyPr wrap="none" rtlCol="0">
            <a:spAutoFit/>
          </a:bodyPr>
          <a:lstStyle/>
          <a:p>
            <a:r>
              <a:rPr lang="en-PH" sz="4000" dirty="0">
                <a:latin typeface="Arial Black" panose="020B0A04020102020204" pitchFamily="34" charset="0"/>
              </a:rPr>
              <a:t>S</a:t>
            </a:r>
          </a:p>
        </p:txBody>
      </p:sp>
    </p:spTree>
    <p:extLst>
      <p:ext uri="{BB962C8B-B14F-4D97-AF65-F5344CB8AC3E}">
        <p14:creationId xmlns:p14="http://schemas.microsoft.com/office/powerpoint/2010/main" val="1047582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34</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554960" cy="707886"/>
          </a:xfrm>
          <a:prstGeom prst="rect">
            <a:avLst/>
          </a:prstGeom>
          <a:noFill/>
        </p:spPr>
        <p:txBody>
          <a:bodyPr wrap="none" rtlCol="0">
            <a:spAutoFit/>
          </a:bodyPr>
          <a:lstStyle/>
          <a:p>
            <a:r>
              <a:rPr lang="en-PH" sz="4000" dirty="0">
                <a:latin typeface="Arial Black" panose="020B0A04020102020204" pitchFamily="34" charset="0"/>
              </a:rPr>
              <a:t>S</a:t>
            </a:r>
          </a:p>
        </p:txBody>
      </p:sp>
      <p:sp>
        <p:nvSpPr>
          <p:cNvPr id="10" name="TextBox 9"/>
          <p:cNvSpPr txBox="1"/>
          <p:nvPr/>
        </p:nvSpPr>
        <p:spPr>
          <a:xfrm>
            <a:off x="10179828" y="3221879"/>
            <a:ext cx="624256" cy="707886"/>
          </a:xfrm>
          <a:prstGeom prst="rect">
            <a:avLst/>
          </a:prstGeom>
          <a:noFill/>
        </p:spPr>
        <p:txBody>
          <a:bodyPr wrap="square" rtlCol="0">
            <a:spAutoFit/>
          </a:bodyPr>
          <a:lstStyle/>
          <a:p>
            <a:r>
              <a:rPr lang="en-PH" sz="4000" dirty="0">
                <a:latin typeface="Arial Black" panose="020B0A04020102020204" pitchFamily="34" charset="0"/>
              </a:rPr>
              <a:t>M</a:t>
            </a:r>
          </a:p>
        </p:txBody>
      </p:sp>
      <p:sp>
        <p:nvSpPr>
          <p:cNvPr id="11" name="Rectangle 10"/>
          <p:cNvSpPr/>
          <p:nvPr/>
        </p:nvSpPr>
        <p:spPr>
          <a:xfrm>
            <a:off x="1202110" y="495721"/>
            <a:ext cx="6620146"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 –  Acts Against Conduct and Behavior</a:t>
            </a:r>
            <a:endParaRPr lang="en-PH" sz="2800" dirty="0">
              <a:solidFill>
                <a:srgbClr val="C00000"/>
              </a:solidFill>
            </a:endParaRPr>
          </a:p>
        </p:txBody>
      </p:sp>
      <p:sp>
        <p:nvSpPr>
          <p:cNvPr id="2" name="Rectangle 1"/>
          <p:cNvSpPr/>
          <p:nvPr/>
        </p:nvSpPr>
        <p:spPr>
          <a:xfrm>
            <a:off x="1202110" y="1990350"/>
            <a:ext cx="8663107" cy="3762697"/>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31.  Extending Leave Periods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Continuing to go on leave despite disapproval by the supervisor/manager or extending original period previously authorized vacation or sick leave without prior authorization or justifiable reason.</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32.  Bringing Inside Work Area/Storing of Personal Belongings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0"/>
              </a:spcAft>
            </a:pPr>
            <a:r>
              <a:rPr lang="en-PH" dirty="0">
                <a:latin typeface="Arial Narrow" panose="020B0606020202030204" pitchFamily="34" charset="0"/>
                <a:ea typeface="Calibri" panose="020F0502020204030204" pitchFamily="34" charset="0"/>
                <a:cs typeface="Times New Roman" panose="02020603050405020304" pitchFamily="18" charset="0"/>
              </a:rPr>
              <a:t>Bringing inside work area or storing of personal belongings in other lockers or areas not assigned to the employee or personnel which includes but not limited to </a:t>
            </a:r>
            <a:r>
              <a:rPr lang="en-PH" dirty="0" err="1">
                <a:latin typeface="Arial Narrow" panose="020B0606020202030204" pitchFamily="34" charset="0"/>
                <a:ea typeface="Calibri" panose="020F0502020204030204" pitchFamily="34" charset="0"/>
                <a:cs typeface="Times New Roman" panose="02020603050405020304" pitchFamily="18" charset="0"/>
              </a:rPr>
              <a:t>cellphones</a:t>
            </a:r>
            <a:r>
              <a:rPr lang="en-PH" dirty="0">
                <a:latin typeface="Arial Narrow" panose="020B0606020202030204" pitchFamily="34" charset="0"/>
                <a:ea typeface="Calibri" panose="020F0502020204030204" pitchFamily="34" charset="0"/>
                <a:cs typeface="Times New Roman" panose="02020603050405020304" pitchFamily="18" charset="0"/>
              </a:rPr>
              <a:t>, iPod, MP3, etc.</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33.  Insubordination</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Wilfully defying or disregarding PCL authority. Disobeying, delaying or non-execution of any official system/procedure or any direct order or instruction written or verbal (with witnesses), that results to re-work disruption, prejudice, work stoppage, slow down, delay, accident, injuries, service issues, damages or loss.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183878" y="4453408"/>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Tree>
    <p:extLst>
      <p:ext uri="{BB962C8B-B14F-4D97-AF65-F5344CB8AC3E}">
        <p14:creationId xmlns:p14="http://schemas.microsoft.com/office/powerpoint/2010/main" val="1266236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35</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62446" y="3739588"/>
            <a:ext cx="624256" cy="707886"/>
          </a:xfrm>
          <a:prstGeom prst="rect">
            <a:avLst/>
          </a:prstGeom>
          <a:noFill/>
        </p:spPr>
        <p:txBody>
          <a:bodyPr wrap="square" rtlCol="0">
            <a:spAutoFit/>
          </a:bodyPr>
          <a:lstStyle/>
          <a:p>
            <a:r>
              <a:rPr lang="en-PH" sz="4000" dirty="0">
                <a:latin typeface="Arial Black" panose="020B0A04020102020204" pitchFamily="34" charset="0"/>
              </a:rPr>
              <a:t>M</a:t>
            </a:r>
          </a:p>
        </p:txBody>
      </p:sp>
      <p:sp>
        <p:nvSpPr>
          <p:cNvPr id="11" name="Rectangle 10"/>
          <p:cNvSpPr/>
          <p:nvPr/>
        </p:nvSpPr>
        <p:spPr>
          <a:xfrm>
            <a:off x="1202110" y="495721"/>
            <a:ext cx="6620146"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 –  Acts Against Conduct and Behavior</a:t>
            </a:r>
            <a:endParaRPr lang="en-PH" sz="2800" dirty="0">
              <a:solidFill>
                <a:srgbClr val="C00000"/>
              </a:solidFill>
            </a:endParaRPr>
          </a:p>
        </p:txBody>
      </p:sp>
      <p:sp>
        <p:nvSpPr>
          <p:cNvPr id="2" name="Rectangle 1"/>
          <p:cNvSpPr/>
          <p:nvPr/>
        </p:nvSpPr>
        <p:spPr>
          <a:xfrm>
            <a:off x="1202110" y="2314975"/>
            <a:ext cx="8550602" cy="2976199"/>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34.  Failure on the part of the resigning employee to comply with the 30 day written notice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Every resigning employee should serve advance written notice to PCL at least 30 days before the date he/she intends to leave the service. The notice period shall start from the date such written notice is received by the employee’s Manager. PCL reserves the right to wait the notice period.</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35.  Behaving in Unbecoming Conduct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Behaving or fraternizing of a physical or sexual nature which could potentially lead to compromising situations or possible Non-work relationships.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36.  Other Similar Offenses to the foregoing</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3355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36</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554960" cy="707886"/>
          </a:xfrm>
          <a:prstGeom prst="rect">
            <a:avLst/>
          </a:prstGeom>
          <a:noFill/>
        </p:spPr>
        <p:txBody>
          <a:bodyPr wrap="none" rtlCol="0">
            <a:spAutoFit/>
          </a:bodyPr>
          <a:lstStyle/>
          <a:p>
            <a:r>
              <a:rPr lang="en-PH" sz="4000" dirty="0">
                <a:latin typeface="Arial Black" panose="020B0A04020102020204" pitchFamily="34" charset="0"/>
              </a:rPr>
              <a:t>S</a:t>
            </a:r>
          </a:p>
        </p:txBody>
      </p:sp>
      <p:sp>
        <p:nvSpPr>
          <p:cNvPr id="10" name="TextBox 9"/>
          <p:cNvSpPr txBox="1"/>
          <p:nvPr/>
        </p:nvSpPr>
        <p:spPr>
          <a:xfrm>
            <a:off x="10179828" y="3874262"/>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1" name="Rectangle 10"/>
          <p:cNvSpPr/>
          <p:nvPr/>
        </p:nvSpPr>
        <p:spPr>
          <a:xfrm>
            <a:off x="1202110" y="495721"/>
            <a:ext cx="4393062"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VI –  Acts Of Negligence</a:t>
            </a:r>
            <a:endParaRPr lang="en-PH" sz="2800" dirty="0">
              <a:solidFill>
                <a:srgbClr val="C00000"/>
              </a:solidFill>
            </a:endParaRPr>
          </a:p>
        </p:txBody>
      </p:sp>
      <p:sp>
        <p:nvSpPr>
          <p:cNvPr id="2" name="Rectangle 1"/>
          <p:cNvSpPr/>
          <p:nvPr/>
        </p:nvSpPr>
        <p:spPr>
          <a:xfrm>
            <a:off x="1202110" y="2185731"/>
            <a:ext cx="8753259" cy="3312445"/>
          </a:xfrm>
          <a:prstGeom prst="rect">
            <a:avLst/>
          </a:prstGeom>
        </p:spPr>
        <p:txBody>
          <a:bodyPr wrap="square">
            <a:spAutoFit/>
          </a:bodyPr>
          <a:lstStyle/>
          <a:p>
            <a:pPr marL="342900" lvl="0" indent="-342900" algn="just">
              <a:lnSpc>
                <a:spcPct val="107000"/>
              </a:lnSpc>
              <a:spcAft>
                <a:spcPts val="0"/>
              </a:spcAft>
              <a:buFont typeface="+mj-lt"/>
              <a:buAutoNum type="arabicPeriod"/>
            </a:pPr>
            <a:r>
              <a:rPr lang="en-PH" b="1" dirty="0">
                <a:latin typeface="Arial Narrow" panose="020B0606020202030204" pitchFamily="34" charset="0"/>
                <a:ea typeface="Calibri" panose="020F0502020204030204" pitchFamily="34" charset="0"/>
                <a:cs typeface="Times New Roman" panose="02020603050405020304" pitchFamily="18" charset="0"/>
              </a:rPr>
              <a:t>Failure to Account for PCL Revenue or Report Lost/Damaged PCL Property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to report loss of PCL revenue, property, or damage of property and/or its parts, assets, supplies, equipment, etc. within 24 hours to management.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  Causing Loss of Revenue or Causing Loss or Damage to PCL Property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Causing loss of revenue or causing loss, spoilage or damage to PCL property and/or its parts, assets, supplies, equipment, machinery, furniture or endangering the efficiency of the machines and equipment through negligence, carelessness or inefficiency. (In case of loss or damage, the employee is required to pay in addition to the corrective action. PCL may, from time to time, issue guidelines, policies and procedures, instructions where the sanction other than the ones provided in this Code is specifically given.)</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8382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37</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554960" cy="707886"/>
          </a:xfrm>
          <a:prstGeom prst="rect">
            <a:avLst/>
          </a:prstGeom>
          <a:noFill/>
        </p:spPr>
        <p:txBody>
          <a:bodyPr wrap="none" rtlCol="0">
            <a:spAutoFit/>
          </a:bodyPr>
          <a:lstStyle/>
          <a:p>
            <a:r>
              <a:rPr lang="en-PH" sz="4000" dirty="0">
                <a:latin typeface="Arial Black" panose="020B0A04020102020204" pitchFamily="34" charset="0"/>
              </a:rPr>
              <a:t>S</a:t>
            </a:r>
          </a:p>
        </p:txBody>
      </p:sp>
      <p:sp>
        <p:nvSpPr>
          <p:cNvPr id="10" name="TextBox 9"/>
          <p:cNvSpPr txBox="1"/>
          <p:nvPr/>
        </p:nvSpPr>
        <p:spPr>
          <a:xfrm>
            <a:off x="10162446" y="3202755"/>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1" name="Rectangle 10"/>
          <p:cNvSpPr/>
          <p:nvPr/>
        </p:nvSpPr>
        <p:spPr>
          <a:xfrm>
            <a:off x="1202110" y="495721"/>
            <a:ext cx="4393062"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VI –  Acts Of Negligence</a:t>
            </a:r>
            <a:endParaRPr lang="en-PH" sz="2800" dirty="0">
              <a:solidFill>
                <a:srgbClr val="C00000"/>
              </a:solidFill>
            </a:endParaRPr>
          </a:p>
        </p:txBody>
      </p:sp>
      <p:sp>
        <p:nvSpPr>
          <p:cNvPr id="2" name="Rectangle 1"/>
          <p:cNvSpPr/>
          <p:nvPr/>
        </p:nvSpPr>
        <p:spPr>
          <a:xfrm>
            <a:off x="1202110" y="1990350"/>
            <a:ext cx="8611591" cy="4121769"/>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3.  Failure to Report Accident or Injury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to report to the proper authority any accident or injury within 24 hours without unnecessary delay, involving employees, visitors, guests, and other personnel.</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4.  Performing Below Expectations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of employee to perform according to performance standards set by PCL whether during probationary or regular status.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5.  Habitual Tardiness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Five occurrences of tardiness in a month whether consecutive or not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6.  Excessive Absences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Excessive absences, which refers to absence from work with or without prior notice to the Line Manager for three consecutive days.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231742" y="4241859"/>
            <a:ext cx="668773" cy="707886"/>
          </a:xfrm>
          <a:prstGeom prst="rect">
            <a:avLst/>
          </a:prstGeom>
          <a:noFill/>
        </p:spPr>
        <p:txBody>
          <a:bodyPr wrap="none" rtlCol="0">
            <a:spAutoFit/>
          </a:bodyPr>
          <a:lstStyle/>
          <a:p>
            <a:r>
              <a:rPr lang="en-PH" sz="4000" dirty="0">
                <a:latin typeface="Arial Black" panose="020B0A04020102020204" pitchFamily="34" charset="0"/>
              </a:rPr>
              <a:t>M</a:t>
            </a:r>
          </a:p>
        </p:txBody>
      </p:sp>
      <p:sp>
        <p:nvSpPr>
          <p:cNvPr id="13" name="TextBox 12"/>
          <p:cNvSpPr txBox="1"/>
          <p:nvPr/>
        </p:nvSpPr>
        <p:spPr>
          <a:xfrm>
            <a:off x="10231742" y="5291548"/>
            <a:ext cx="668773" cy="707886"/>
          </a:xfrm>
          <a:prstGeom prst="rect">
            <a:avLst/>
          </a:prstGeom>
          <a:noFill/>
        </p:spPr>
        <p:txBody>
          <a:bodyPr wrap="none" rtlCol="0">
            <a:spAutoFit/>
          </a:bodyPr>
          <a:lstStyle/>
          <a:p>
            <a:r>
              <a:rPr lang="en-PH" sz="4000" dirty="0">
                <a:latin typeface="Arial Black" panose="020B0A04020102020204" pitchFamily="34" charset="0"/>
              </a:rPr>
              <a:t>M</a:t>
            </a:r>
          </a:p>
        </p:txBody>
      </p:sp>
    </p:spTree>
    <p:extLst>
      <p:ext uri="{BB962C8B-B14F-4D97-AF65-F5344CB8AC3E}">
        <p14:creationId xmlns:p14="http://schemas.microsoft.com/office/powerpoint/2010/main" val="3850438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38</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79828" y="3195167"/>
            <a:ext cx="624256" cy="707886"/>
          </a:xfrm>
          <a:prstGeom prst="rect">
            <a:avLst/>
          </a:prstGeom>
          <a:noFill/>
        </p:spPr>
        <p:txBody>
          <a:bodyPr wrap="square" rtlCol="0">
            <a:spAutoFit/>
          </a:bodyPr>
          <a:lstStyle/>
          <a:p>
            <a:r>
              <a:rPr lang="en-PH" sz="4000" dirty="0">
                <a:latin typeface="Arial Black" panose="020B0A04020102020204" pitchFamily="34" charset="0"/>
              </a:rPr>
              <a:t>M</a:t>
            </a:r>
          </a:p>
        </p:txBody>
      </p:sp>
      <p:sp>
        <p:nvSpPr>
          <p:cNvPr id="11" name="Rectangle 10"/>
          <p:cNvSpPr/>
          <p:nvPr/>
        </p:nvSpPr>
        <p:spPr>
          <a:xfrm>
            <a:off x="1202110" y="495721"/>
            <a:ext cx="4393062"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VI –  Acts Of Negligence</a:t>
            </a:r>
            <a:endParaRPr lang="en-PH" sz="2800" dirty="0">
              <a:solidFill>
                <a:srgbClr val="C00000"/>
              </a:solidFill>
            </a:endParaRPr>
          </a:p>
        </p:txBody>
      </p:sp>
      <p:sp>
        <p:nvSpPr>
          <p:cNvPr id="2" name="Rectangle 1"/>
          <p:cNvSpPr/>
          <p:nvPr/>
        </p:nvSpPr>
        <p:spPr>
          <a:xfrm>
            <a:off x="1202110" y="1990350"/>
            <a:ext cx="8624470" cy="3825406"/>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7.  Abandonment of Work</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Absence from work without prior notice to the Line Manager for five consecutive days or more is deemed abandonment of work.</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8.  Receiving</a:t>
            </a:r>
            <a:r>
              <a:rPr lang="en-PH" dirty="0">
                <a:latin typeface="Arial Narrow" panose="020B0606020202030204" pitchFamily="34" charset="0"/>
                <a:ea typeface="Calibri" panose="020F0502020204030204" pitchFamily="34" charset="0"/>
                <a:cs typeface="Times New Roman" panose="02020603050405020304" pitchFamily="18" charset="0"/>
              </a:rPr>
              <a:t> </a:t>
            </a:r>
            <a:r>
              <a:rPr lang="en-PH" b="1" dirty="0">
                <a:latin typeface="Arial Narrow" panose="020B0606020202030204" pitchFamily="34" charset="0"/>
                <a:ea typeface="Calibri" panose="020F0502020204030204" pitchFamily="34" charset="0"/>
                <a:cs typeface="Times New Roman" panose="02020603050405020304" pitchFamily="18" charset="0"/>
              </a:rPr>
              <a:t>Visitors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Unauthorized receiving of visitors during working hours for personal reasons, or making/receiving personal telephone calls, except during an emergency meeting.</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9.  Failure to Log In or Out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to record attendance by not logging in or out on the Attendance Record.</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10.  Failure to Comply with Dress Code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to comply with the prescribed Dress Code while on duty.</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162446" y="4399984"/>
            <a:ext cx="624256" cy="707886"/>
          </a:xfrm>
          <a:prstGeom prst="rect">
            <a:avLst/>
          </a:prstGeom>
          <a:noFill/>
        </p:spPr>
        <p:txBody>
          <a:bodyPr wrap="square" rtlCol="0">
            <a:spAutoFit/>
          </a:bodyPr>
          <a:lstStyle/>
          <a:p>
            <a:r>
              <a:rPr lang="en-PH" sz="4000" dirty="0">
                <a:latin typeface="Arial Black" panose="020B0A04020102020204" pitchFamily="34" charset="0"/>
              </a:rPr>
              <a:t>M</a:t>
            </a:r>
          </a:p>
        </p:txBody>
      </p:sp>
      <p:sp>
        <p:nvSpPr>
          <p:cNvPr id="13" name="TextBox 12"/>
          <p:cNvSpPr txBox="1"/>
          <p:nvPr/>
        </p:nvSpPr>
        <p:spPr>
          <a:xfrm>
            <a:off x="10179828" y="5237492"/>
            <a:ext cx="624256" cy="707886"/>
          </a:xfrm>
          <a:prstGeom prst="rect">
            <a:avLst/>
          </a:prstGeom>
          <a:noFill/>
        </p:spPr>
        <p:txBody>
          <a:bodyPr wrap="square" rtlCol="0">
            <a:spAutoFit/>
          </a:bodyPr>
          <a:lstStyle/>
          <a:p>
            <a:r>
              <a:rPr lang="en-PH" sz="4000" dirty="0">
                <a:latin typeface="Arial Black" panose="020B0A04020102020204" pitchFamily="34" charset="0"/>
              </a:rPr>
              <a:t>M</a:t>
            </a:r>
          </a:p>
        </p:txBody>
      </p:sp>
    </p:spTree>
    <p:extLst>
      <p:ext uri="{BB962C8B-B14F-4D97-AF65-F5344CB8AC3E}">
        <p14:creationId xmlns:p14="http://schemas.microsoft.com/office/powerpoint/2010/main" val="1040822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39</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68773" cy="707886"/>
          </a:xfrm>
          <a:prstGeom prst="rect">
            <a:avLst/>
          </a:prstGeom>
          <a:noFill/>
        </p:spPr>
        <p:txBody>
          <a:bodyPr wrap="none" rtlCol="0">
            <a:spAutoFit/>
          </a:bodyPr>
          <a:lstStyle/>
          <a:p>
            <a:r>
              <a:rPr lang="en-PH" sz="4000" dirty="0">
                <a:latin typeface="Arial Black" panose="020B0A04020102020204" pitchFamily="34" charset="0"/>
              </a:rPr>
              <a:t>M</a:t>
            </a:r>
          </a:p>
        </p:txBody>
      </p:sp>
      <p:sp>
        <p:nvSpPr>
          <p:cNvPr id="10" name="TextBox 9"/>
          <p:cNvSpPr txBox="1"/>
          <p:nvPr/>
        </p:nvSpPr>
        <p:spPr>
          <a:xfrm>
            <a:off x="10224345" y="3601186"/>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1" name="Rectangle 10"/>
          <p:cNvSpPr/>
          <p:nvPr/>
        </p:nvSpPr>
        <p:spPr>
          <a:xfrm>
            <a:off x="1202110" y="495721"/>
            <a:ext cx="4393062"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VI –  Acts Of Negligence</a:t>
            </a:r>
            <a:endParaRPr lang="en-PH" sz="2800" dirty="0">
              <a:solidFill>
                <a:srgbClr val="C00000"/>
              </a:solidFill>
            </a:endParaRPr>
          </a:p>
        </p:txBody>
      </p:sp>
      <p:sp>
        <p:nvSpPr>
          <p:cNvPr id="2" name="Rectangle 1"/>
          <p:cNvSpPr/>
          <p:nvPr/>
        </p:nvSpPr>
        <p:spPr>
          <a:xfrm>
            <a:off x="1183401" y="1874303"/>
            <a:ext cx="8668937" cy="4161652"/>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11.  Failure to Notify Change in Employee Data</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to notify superior and HR, in writing, of change of employee personal data such as, but not limited to, civil status, name of dependents or additional dependents, home address, outstanding loans and other employment information within five (5) working days from date of occurrence.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12.  Failure to Provide Necessary Service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Unjustified failure to provide or procure materials, supplies, facilities or services in timely manner, which are essential in the proper servicing of employees, visitors, vendors or guests at the required level of quality and quantity.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13.  Failure to  Comply with Prescribed/Controlled Procedures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to comply or conform with prescribed or control procedures such as but not limited to, standard operating procedures on accidents, safety or security regulations that my prejudice employees, visitors, vendors and guests.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234188" y="5041474"/>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Tree>
    <p:extLst>
      <p:ext uri="{BB962C8B-B14F-4D97-AF65-F5344CB8AC3E}">
        <p14:creationId xmlns:p14="http://schemas.microsoft.com/office/powerpoint/2010/main" val="252010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4</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494314127"/>
              </p:ext>
            </p:extLst>
          </p:nvPr>
        </p:nvGraphicFramePr>
        <p:xfrm>
          <a:off x="1700011" y="1830670"/>
          <a:ext cx="8126569" cy="4188393"/>
        </p:xfrm>
        <a:graphic>
          <a:graphicData uri="http://schemas.openxmlformats.org/drawingml/2006/table">
            <a:tbl>
              <a:tblPr firstRow="1" firstCol="1" bandRow="1">
                <a:tableStyleId>{5C22544A-7EE6-4342-B048-85BDC9FD1C3A}</a:tableStyleId>
              </a:tblPr>
              <a:tblGrid>
                <a:gridCol w="4254860">
                  <a:extLst>
                    <a:ext uri="{9D8B030D-6E8A-4147-A177-3AD203B41FA5}">
                      <a16:colId xmlns:a16="http://schemas.microsoft.com/office/drawing/2014/main" val="20000"/>
                    </a:ext>
                  </a:extLst>
                </a:gridCol>
                <a:gridCol w="3871709">
                  <a:extLst>
                    <a:ext uri="{9D8B030D-6E8A-4147-A177-3AD203B41FA5}">
                      <a16:colId xmlns:a16="http://schemas.microsoft.com/office/drawing/2014/main" val="20001"/>
                    </a:ext>
                  </a:extLst>
                </a:gridCol>
              </a:tblGrid>
              <a:tr h="224248">
                <a:tc>
                  <a:txBody>
                    <a:bodyPr/>
                    <a:lstStyle/>
                    <a:p>
                      <a:pPr marL="457200" algn="ctr">
                        <a:lnSpc>
                          <a:spcPct val="107000"/>
                        </a:lnSpc>
                        <a:spcAft>
                          <a:spcPts val="0"/>
                        </a:spcAft>
                      </a:pPr>
                      <a:r>
                        <a:rPr lang="en-PH" sz="2000" dirty="0">
                          <a:effectLst/>
                        </a:rPr>
                        <a:t>Types of Offense</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PH" sz="2000">
                          <a:effectLst/>
                        </a:rPr>
                        <a:t>Sanctions</a:t>
                      </a:r>
                      <a:endParaRPr lang="en-PH"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4248">
                <a:tc gridSpan="2">
                  <a:txBody>
                    <a:bodyPr/>
                    <a:lstStyle/>
                    <a:p>
                      <a:pPr marL="457200" algn="just">
                        <a:lnSpc>
                          <a:spcPct val="107000"/>
                        </a:lnSpc>
                        <a:spcAft>
                          <a:spcPts val="0"/>
                        </a:spcAft>
                      </a:pPr>
                      <a:r>
                        <a:rPr lang="en-PH" sz="2000" dirty="0">
                          <a:solidFill>
                            <a:schemeClr val="tx1"/>
                          </a:solidFill>
                          <a:effectLst/>
                        </a:rPr>
                        <a:t>MINOR OFFENSE (M)</a:t>
                      </a:r>
                      <a:endParaRPr lang="en-PH"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PH"/>
                    </a:p>
                  </a:txBody>
                  <a:tcPr/>
                </a:tc>
                <a:extLst>
                  <a:ext uri="{0D108BD9-81ED-4DB2-BD59-A6C34878D82A}">
                    <a16:rowId xmlns:a16="http://schemas.microsoft.com/office/drawing/2014/main" val="10001"/>
                  </a:ext>
                </a:extLst>
              </a:tr>
              <a:tr h="448497">
                <a:tc>
                  <a:txBody>
                    <a:bodyPr/>
                    <a:lstStyle/>
                    <a:p>
                      <a:pPr marL="457200" algn="just">
                        <a:lnSpc>
                          <a:spcPct val="107000"/>
                        </a:lnSpc>
                        <a:spcAft>
                          <a:spcPts val="0"/>
                        </a:spcAft>
                      </a:pPr>
                      <a:r>
                        <a:rPr lang="en-PH" sz="2000" dirty="0">
                          <a:effectLst/>
                        </a:rPr>
                        <a:t>First</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PH" sz="2000">
                          <a:effectLst/>
                        </a:rPr>
                        <a:t>Written Verbal Warning</a:t>
                      </a:r>
                      <a:endParaRPr lang="en-PH"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24248">
                <a:tc>
                  <a:txBody>
                    <a:bodyPr/>
                    <a:lstStyle/>
                    <a:p>
                      <a:pPr marL="457200" algn="just">
                        <a:lnSpc>
                          <a:spcPct val="107000"/>
                        </a:lnSpc>
                        <a:spcAft>
                          <a:spcPts val="0"/>
                        </a:spcAft>
                      </a:pPr>
                      <a:r>
                        <a:rPr lang="en-PH" sz="2000" dirty="0">
                          <a:effectLst/>
                        </a:rPr>
                        <a:t>Second</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PH" sz="2000">
                          <a:effectLst/>
                        </a:rPr>
                        <a:t>Written Reprimand</a:t>
                      </a:r>
                      <a:endParaRPr lang="en-PH"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24248">
                <a:tc>
                  <a:txBody>
                    <a:bodyPr/>
                    <a:lstStyle/>
                    <a:p>
                      <a:pPr marL="457200" algn="just">
                        <a:lnSpc>
                          <a:spcPct val="107000"/>
                        </a:lnSpc>
                        <a:spcAft>
                          <a:spcPts val="0"/>
                        </a:spcAft>
                      </a:pPr>
                      <a:r>
                        <a:rPr lang="en-PH" sz="2000" dirty="0">
                          <a:effectLst/>
                        </a:rPr>
                        <a:t>Third</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PH" sz="2000">
                          <a:effectLst/>
                        </a:rPr>
                        <a:t>1 to 5 days</a:t>
                      </a:r>
                      <a:endParaRPr lang="en-PH"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24248">
                <a:tc>
                  <a:txBody>
                    <a:bodyPr/>
                    <a:lstStyle/>
                    <a:p>
                      <a:pPr marL="457200" algn="just">
                        <a:lnSpc>
                          <a:spcPct val="107000"/>
                        </a:lnSpc>
                        <a:spcAft>
                          <a:spcPts val="0"/>
                        </a:spcAft>
                      </a:pPr>
                      <a:r>
                        <a:rPr lang="en-PH" sz="2000" dirty="0">
                          <a:effectLst/>
                        </a:rPr>
                        <a:t>Fourth</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PH" sz="2000">
                          <a:effectLst/>
                        </a:rPr>
                        <a:t>10 to 15 days</a:t>
                      </a:r>
                      <a:endParaRPr lang="en-PH"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24248">
                <a:tc>
                  <a:txBody>
                    <a:bodyPr/>
                    <a:lstStyle/>
                    <a:p>
                      <a:pPr marL="457200" algn="just">
                        <a:lnSpc>
                          <a:spcPct val="107000"/>
                        </a:lnSpc>
                        <a:spcAft>
                          <a:spcPts val="0"/>
                        </a:spcAft>
                      </a:pPr>
                      <a:r>
                        <a:rPr lang="en-PH" sz="2000" dirty="0">
                          <a:effectLst/>
                        </a:rPr>
                        <a:t>Fifth</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PH" sz="2000">
                          <a:effectLst/>
                        </a:rPr>
                        <a:t>Dismissal</a:t>
                      </a:r>
                      <a:endParaRPr lang="en-PH"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24248">
                <a:tc gridSpan="2">
                  <a:txBody>
                    <a:bodyPr/>
                    <a:lstStyle/>
                    <a:p>
                      <a:pPr marL="457200" algn="just">
                        <a:lnSpc>
                          <a:spcPct val="107000"/>
                        </a:lnSpc>
                        <a:spcAft>
                          <a:spcPts val="0"/>
                        </a:spcAft>
                      </a:pPr>
                      <a:r>
                        <a:rPr lang="en-PH" sz="2000" dirty="0">
                          <a:solidFill>
                            <a:schemeClr val="tx1"/>
                          </a:solidFill>
                          <a:effectLst/>
                        </a:rPr>
                        <a:t>SERIOUS OFFENSE (S)</a:t>
                      </a:r>
                      <a:endParaRPr lang="en-PH"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PH"/>
                    </a:p>
                  </a:txBody>
                  <a:tcPr/>
                </a:tc>
                <a:extLst>
                  <a:ext uri="{0D108BD9-81ED-4DB2-BD59-A6C34878D82A}">
                    <a16:rowId xmlns:a16="http://schemas.microsoft.com/office/drawing/2014/main" val="10007"/>
                  </a:ext>
                </a:extLst>
              </a:tr>
              <a:tr h="224248">
                <a:tc>
                  <a:txBody>
                    <a:bodyPr/>
                    <a:lstStyle/>
                    <a:p>
                      <a:pPr marL="457200" algn="just">
                        <a:lnSpc>
                          <a:spcPct val="107000"/>
                        </a:lnSpc>
                        <a:spcAft>
                          <a:spcPts val="0"/>
                        </a:spcAft>
                      </a:pPr>
                      <a:r>
                        <a:rPr lang="en-PH" sz="2000" dirty="0">
                          <a:effectLst/>
                        </a:rPr>
                        <a:t>First</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PH" sz="2000">
                          <a:effectLst/>
                        </a:rPr>
                        <a:t>5 to 10 days</a:t>
                      </a:r>
                      <a:endParaRPr lang="en-PH"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24248">
                <a:tc>
                  <a:txBody>
                    <a:bodyPr/>
                    <a:lstStyle/>
                    <a:p>
                      <a:pPr marL="457200" algn="just">
                        <a:lnSpc>
                          <a:spcPct val="107000"/>
                        </a:lnSpc>
                        <a:spcAft>
                          <a:spcPts val="0"/>
                        </a:spcAft>
                      </a:pPr>
                      <a:r>
                        <a:rPr lang="en-PH" sz="2000" dirty="0">
                          <a:effectLst/>
                        </a:rPr>
                        <a:t>Second</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PH" sz="2000">
                          <a:effectLst/>
                        </a:rPr>
                        <a:t>15 to 30 days</a:t>
                      </a:r>
                      <a:endParaRPr lang="en-PH"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24248">
                <a:tc>
                  <a:txBody>
                    <a:bodyPr/>
                    <a:lstStyle/>
                    <a:p>
                      <a:pPr marL="457200" algn="just">
                        <a:lnSpc>
                          <a:spcPct val="107000"/>
                        </a:lnSpc>
                        <a:spcAft>
                          <a:spcPts val="0"/>
                        </a:spcAft>
                      </a:pPr>
                      <a:r>
                        <a:rPr lang="en-PH" sz="2000" dirty="0">
                          <a:effectLst/>
                        </a:rPr>
                        <a:t>Third</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PH" sz="2000">
                          <a:effectLst/>
                        </a:rPr>
                        <a:t>Dismissal</a:t>
                      </a:r>
                      <a:endParaRPr lang="en-PH"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24248">
                <a:tc>
                  <a:txBody>
                    <a:bodyPr/>
                    <a:lstStyle/>
                    <a:p>
                      <a:pPr marL="457200" algn="just">
                        <a:lnSpc>
                          <a:spcPct val="107000"/>
                        </a:lnSpc>
                        <a:spcAft>
                          <a:spcPts val="0"/>
                        </a:spcAft>
                      </a:pPr>
                      <a:r>
                        <a:rPr lang="en-PH" sz="2000" dirty="0">
                          <a:solidFill>
                            <a:schemeClr val="tx1"/>
                          </a:solidFill>
                          <a:effectLst/>
                        </a:rPr>
                        <a:t>GRAVE OFFENSE (G)</a:t>
                      </a:r>
                      <a:endParaRPr lang="en-PH"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PH" sz="2000">
                          <a:effectLst/>
                        </a:rPr>
                        <a:t> </a:t>
                      </a:r>
                      <a:endParaRPr lang="en-PH"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224248">
                <a:tc>
                  <a:txBody>
                    <a:bodyPr/>
                    <a:lstStyle/>
                    <a:p>
                      <a:pPr marL="457200" algn="just">
                        <a:lnSpc>
                          <a:spcPct val="107000"/>
                        </a:lnSpc>
                        <a:spcAft>
                          <a:spcPts val="0"/>
                        </a:spcAft>
                      </a:pPr>
                      <a:r>
                        <a:rPr lang="en-PH" sz="2000" dirty="0">
                          <a:effectLst/>
                        </a:rPr>
                        <a:t>First</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PH" sz="2000" dirty="0">
                          <a:effectLst/>
                        </a:rPr>
                        <a:t>Dismissal</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bl>
          </a:graphicData>
        </a:graphic>
      </p:graphicFrame>
      <p:sp>
        <p:nvSpPr>
          <p:cNvPr id="3" name="Rectangle 1"/>
          <p:cNvSpPr>
            <a:spLocks noChangeArrowheads="1"/>
          </p:cNvSpPr>
          <p:nvPr/>
        </p:nvSpPr>
        <p:spPr bwMode="auto">
          <a:xfrm>
            <a:off x="2566652" y="892286"/>
            <a:ext cx="65902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PH" sz="3600" b="1" i="0" u="none" strike="noStrike" cap="none" normalizeH="0" baseline="0" dirty="0">
                <a:ln>
                  <a:noFill/>
                </a:ln>
                <a:solidFill>
                  <a:schemeClr val="tx1"/>
                </a:solidFill>
                <a:effectLst/>
                <a:latin typeface="Arial Narrow" panose="020B0606020202030204" pitchFamily="34" charset="0"/>
                <a:ea typeface="Calibri" panose="020F0502020204030204" pitchFamily="34" charset="0"/>
                <a:cs typeface="Arial" panose="020B0604020202020204" pitchFamily="34" charset="0"/>
              </a:rPr>
              <a:t>A.  Types of Offense / Sanctions</a:t>
            </a:r>
            <a:endParaRPr kumimoji="0" lang="en-PH" sz="3600" b="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1325621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40</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68773" cy="707886"/>
          </a:xfrm>
          <a:prstGeom prst="rect">
            <a:avLst/>
          </a:prstGeom>
          <a:noFill/>
        </p:spPr>
        <p:txBody>
          <a:bodyPr wrap="none" rtlCol="0">
            <a:spAutoFit/>
          </a:bodyPr>
          <a:lstStyle/>
          <a:p>
            <a:r>
              <a:rPr lang="en-PH" sz="4000" dirty="0">
                <a:latin typeface="Arial Black" panose="020B0A04020102020204" pitchFamily="34" charset="0"/>
              </a:rPr>
              <a:t>M</a:t>
            </a:r>
          </a:p>
        </p:txBody>
      </p:sp>
      <p:sp>
        <p:nvSpPr>
          <p:cNvPr id="10" name="TextBox 9"/>
          <p:cNvSpPr txBox="1"/>
          <p:nvPr/>
        </p:nvSpPr>
        <p:spPr>
          <a:xfrm>
            <a:off x="10202086" y="3048094"/>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
        <p:nvSpPr>
          <p:cNvPr id="11" name="Rectangle 10"/>
          <p:cNvSpPr/>
          <p:nvPr/>
        </p:nvSpPr>
        <p:spPr>
          <a:xfrm>
            <a:off x="1202110" y="495721"/>
            <a:ext cx="4393062"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VI –  Acts Of Negligence</a:t>
            </a:r>
            <a:endParaRPr lang="en-PH" sz="2800" dirty="0">
              <a:solidFill>
                <a:srgbClr val="C00000"/>
              </a:solidFill>
            </a:endParaRPr>
          </a:p>
        </p:txBody>
      </p:sp>
      <p:sp>
        <p:nvSpPr>
          <p:cNvPr id="2" name="Rectangle 1"/>
          <p:cNvSpPr/>
          <p:nvPr/>
        </p:nvSpPr>
        <p:spPr>
          <a:xfrm>
            <a:off x="1202110" y="1874303"/>
            <a:ext cx="8611591" cy="4358886"/>
          </a:xfrm>
          <a:prstGeom prst="rect">
            <a:avLst/>
          </a:prstGeom>
        </p:spPr>
        <p:txBody>
          <a:bodyPr wrap="square">
            <a:spAutoFit/>
          </a:bodyPr>
          <a:lstStyle/>
          <a:p>
            <a:pPr lvl="0" algn="just">
              <a:lnSpc>
                <a:spcPct val="107000"/>
              </a:lnSpc>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14.  Failure to Comply with Security Standards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to submit security personnel in the conduct of their duties, i.e. baggage inspection, body search, finger printing, inquiry on a certain investigation, frisking, etc.</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15.  Failure to Take Corrective Action</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of the immediate supervisor/manager to report and/or take action on any violation of his/her subordinate.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16.  Failure to Attend a Scheduled Training Session or Seminar</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to attend a scheduled Training Session or Seminar without justifiable reason.</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2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17.  Failure to Comply with PCL Policies and Procedures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Failure to comply or conform to company policies and procedures promulgated from time to time.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PH" b="1" dirty="0">
                <a:latin typeface="Arial Narrow" panose="020B0606020202030204" pitchFamily="34" charset="0"/>
                <a:ea typeface="Calibri" panose="020F0502020204030204" pitchFamily="34" charset="0"/>
                <a:cs typeface="Times New Roman" panose="02020603050405020304" pitchFamily="18" charset="0"/>
              </a:rPr>
              <a:t>18.  Other Similar Offenses to the foregoing</a:t>
            </a:r>
            <a:endParaRPr lang="en-PH" dirty="0"/>
          </a:p>
        </p:txBody>
      </p:sp>
      <p:sp>
        <p:nvSpPr>
          <p:cNvPr id="12" name="TextBox 11"/>
          <p:cNvSpPr txBox="1"/>
          <p:nvPr/>
        </p:nvSpPr>
        <p:spPr>
          <a:xfrm>
            <a:off x="10157569" y="4105838"/>
            <a:ext cx="668773" cy="707886"/>
          </a:xfrm>
          <a:prstGeom prst="rect">
            <a:avLst/>
          </a:prstGeom>
          <a:noFill/>
        </p:spPr>
        <p:txBody>
          <a:bodyPr wrap="none" rtlCol="0">
            <a:spAutoFit/>
          </a:bodyPr>
          <a:lstStyle/>
          <a:p>
            <a:r>
              <a:rPr lang="en-PH" sz="4000" dirty="0">
                <a:latin typeface="Arial Black" panose="020B0A04020102020204" pitchFamily="34" charset="0"/>
              </a:rPr>
              <a:t>M</a:t>
            </a:r>
          </a:p>
        </p:txBody>
      </p:sp>
      <p:sp>
        <p:nvSpPr>
          <p:cNvPr id="13" name="TextBox 12"/>
          <p:cNvSpPr txBox="1"/>
          <p:nvPr/>
        </p:nvSpPr>
        <p:spPr>
          <a:xfrm>
            <a:off x="10187377" y="5092636"/>
            <a:ext cx="624256" cy="707886"/>
          </a:xfrm>
          <a:prstGeom prst="rect">
            <a:avLst/>
          </a:prstGeom>
          <a:noFill/>
        </p:spPr>
        <p:txBody>
          <a:bodyPr wrap="square" rtlCol="0">
            <a:spAutoFit/>
          </a:bodyPr>
          <a:lstStyle/>
          <a:p>
            <a:r>
              <a:rPr lang="en-PH" sz="4000" dirty="0">
                <a:latin typeface="Arial Black" panose="020B0A04020102020204" pitchFamily="34" charset="0"/>
              </a:rPr>
              <a:t>S</a:t>
            </a:r>
          </a:p>
        </p:txBody>
      </p:sp>
    </p:spTree>
    <p:extLst>
      <p:ext uri="{BB962C8B-B14F-4D97-AF65-F5344CB8AC3E}">
        <p14:creationId xmlns:p14="http://schemas.microsoft.com/office/powerpoint/2010/main" val="1762359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41</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68773" cy="707886"/>
          </a:xfrm>
          <a:prstGeom prst="rect">
            <a:avLst/>
          </a:prstGeom>
          <a:noFill/>
        </p:spPr>
        <p:txBody>
          <a:bodyPr wrap="none" rtlCol="0">
            <a:spAutoFit/>
          </a:bodyPr>
          <a:lstStyle/>
          <a:p>
            <a:r>
              <a:rPr lang="en-PH" sz="4000" dirty="0">
                <a:latin typeface="Arial Black" panose="020B0A04020102020204" pitchFamily="34" charset="0"/>
              </a:rPr>
              <a:t>M</a:t>
            </a:r>
          </a:p>
        </p:txBody>
      </p:sp>
      <p:sp>
        <p:nvSpPr>
          <p:cNvPr id="10" name="TextBox 9"/>
          <p:cNvSpPr txBox="1"/>
          <p:nvPr/>
        </p:nvSpPr>
        <p:spPr>
          <a:xfrm>
            <a:off x="10162446" y="3446261"/>
            <a:ext cx="624256" cy="707886"/>
          </a:xfrm>
          <a:prstGeom prst="rect">
            <a:avLst/>
          </a:prstGeom>
          <a:noFill/>
        </p:spPr>
        <p:txBody>
          <a:bodyPr wrap="square" rtlCol="0">
            <a:spAutoFit/>
          </a:bodyPr>
          <a:lstStyle/>
          <a:p>
            <a:r>
              <a:rPr lang="en-PH" sz="4000" dirty="0">
                <a:latin typeface="Arial Black" panose="020B0A04020102020204" pitchFamily="34" charset="0"/>
              </a:rPr>
              <a:t>M</a:t>
            </a:r>
          </a:p>
        </p:txBody>
      </p:sp>
      <p:sp>
        <p:nvSpPr>
          <p:cNvPr id="11" name="Rectangle 10"/>
          <p:cNvSpPr/>
          <p:nvPr/>
        </p:nvSpPr>
        <p:spPr>
          <a:xfrm>
            <a:off x="1202110" y="495721"/>
            <a:ext cx="6239721"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a:t>
            </a:r>
            <a:r>
              <a:rPr lang="en-PH" sz="2800" b="1" dirty="0">
                <a:solidFill>
                  <a:srgbClr val="C00000"/>
                </a:solidFill>
                <a:latin typeface="Arial Narrow" panose="020B0606020202030204" pitchFamily="34" charset="0"/>
              </a:rPr>
              <a:t>VII – Acts against Operational Policies</a:t>
            </a:r>
            <a:endParaRPr lang="en-PH" sz="2800" dirty="0">
              <a:solidFill>
                <a:srgbClr val="C00000"/>
              </a:solidFill>
              <a:latin typeface="Arial Narrow" panose="020B0606020202030204" pitchFamily="34" charset="0"/>
            </a:endParaRPr>
          </a:p>
        </p:txBody>
      </p:sp>
      <p:sp>
        <p:nvSpPr>
          <p:cNvPr id="2" name="Rectangle 1"/>
          <p:cNvSpPr/>
          <p:nvPr/>
        </p:nvSpPr>
        <p:spPr>
          <a:xfrm>
            <a:off x="1334302" y="2344293"/>
            <a:ext cx="8354015" cy="2203937"/>
          </a:xfrm>
          <a:prstGeom prst="rect">
            <a:avLst/>
          </a:prstGeom>
        </p:spPr>
        <p:txBody>
          <a:bodyPr wrap="square">
            <a:spAutoFit/>
          </a:bodyPr>
          <a:lstStyle/>
          <a:p>
            <a:pPr marL="342900" lvl="0" indent="-342900" algn="just">
              <a:lnSpc>
                <a:spcPct val="107000"/>
              </a:lnSpc>
              <a:spcAft>
                <a:spcPts val="0"/>
              </a:spcAft>
              <a:buFont typeface="+mj-lt"/>
              <a:buAutoNum type="arabicPeriod"/>
            </a:pPr>
            <a:r>
              <a:rPr lang="en-PH" b="1" dirty="0">
                <a:latin typeface="Arial Narrow" panose="020B0606020202030204" pitchFamily="34" charset="0"/>
                <a:ea typeface="Calibri" panose="020F0502020204030204" pitchFamily="34" charset="0"/>
                <a:cs typeface="Times New Roman" panose="02020603050405020304" pitchFamily="18" charset="0"/>
              </a:rPr>
              <a:t>Unauthorized Moving of Equipment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Changing/removing keyboard function keys, keyboard, headsets, etc. from one station to another without proper authority/permission.</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1800"/>
              </a:spcBef>
              <a:spcAft>
                <a:spcPts val="0"/>
              </a:spcAft>
            </a:pPr>
            <a:r>
              <a:rPr lang="en-PH" b="1" dirty="0">
                <a:latin typeface="Arial Narrow" panose="020B0606020202030204" pitchFamily="34" charset="0"/>
                <a:ea typeface="Calibri" panose="020F0502020204030204" pitchFamily="34" charset="0"/>
                <a:cs typeface="Times New Roman" panose="02020603050405020304" pitchFamily="18" charset="0"/>
              </a:rPr>
              <a:t>2.  Unauthorized Use/Driving of Car, Truck, Forklift, and other PCL owned vehicles</a:t>
            </a:r>
            <a:endParaRPr lang="en-PH" sz="24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Unauthorized use or driving of car, truck, forklift, and other PCL owned vehicles without authorization or permission from Management.</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3994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42</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79828" y="3070339"/>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1" name="Rectangle 10"/>
          <p:cNvSpPr/>
          <p:nvPr/>
        </p:nvSpPr>
        <p:spPr>
          <a:xfrm>
            <a:off x="1202110" y="495721"/>
            <a:ext cx="7226081"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a:t>
            </a:r>
            <a:r>
              <a:rPr lang="en-PH" sz="2800" b="1" dirty="0">
                <a:solidFill>
                  <a:srgbClr val="C00000"/>
                </a:solidFill>
                <a:latin typeface="Arial Narrow" panose="020B0606020202030204" pitchFamily="34" charset="0"/>
              </a:rPr>
              <a:t>VIII</a:t>
            </a:r>
            <a:r>
              <a:rPr lang="en-PH" sz="2800" b="1" dirty="0"/>
              <a:t> </a:t>
            </a:r>
            <a:r>
              <a:rPr lang="en-PH" sz="2800" b="1" dirty="0">
                <a:solidFill>
                  <a:srgbClr val="C00000"/>
                </a:solidFill>
                <a:latin typeface="Arial Narrow" panose="020B0606020202030204" pitchFamily="34" charset="0"/>
              </a:rPr>
              <a:t>– Other Acts Against Operational Policies</a:t>
            </a:r>
            <a:endParaRPr lang="en-PH" sz="2800" dirty="0">
              <a:solidFill>
                <a:srgbClr val="C00000"/>
              </a:solidFill>
              <a:latin typeface="Arial Narrow" panose="020B0606020202030204" pitchFamily="34" charset="0"/>
            </a:endParaRPr>
          </a:p>
        </p:txBody>
      </p:sp>
      <p:sp>
        <p:nvSpPr>
          <p:cNvPr id="2" name="Rectangle 1"/>
          <p:cNvSpPr/>
          <p:nvPr/>
        </p:nvSpPr>
        <p:spPr>
          <a:xfrm>
            <a:off x="1202110" y="2188562"/>
            <a:ext cx="8486207" cy="3748462"/>
          </a:xfrm>
          <a:prstGeom prst="rect">
            <a:avLst/>
          </a:prstGeom>
        </p:spPr>
        <p:txBody>
          <a:bodyPr wrap="square">
            <a:spAutoFit/>
          </a:bodyPr>
          <a:lstStyle/>
          <a:p>
            <a:pPr marL="342900" lvl="0" indent="-342900" algn="just">
              <a:lnSpc>
                <a:spcPct val="107000"/>
              </a:lnSpc>
              <a:spcAft>
                <a:spcPts val="0"/>
              </a:spcAft>
              <a:buFont typeface="+mj-lt"/>
              <a:buAutoNum type="arabicPeriod"/>
            </a:pPr>
            <a:r>
              <a:rPr lang="en-PH" dirty="0">
                <a:latin typeface="Arial Narrow" panose="020B0606020202030204" pitchFamily="34" charset="0"/>
                <a:ea typeface="Calibri" panose="020F0502020204030204" pitchFamily="34" charset="0"/>
                <a:cs typeface="Times New Roman" panose="02020603050405020304" pitchFamily="18" charset="0"/>
              </a:rPr>
              <a:t>Wilful introduction of computer viruses, worms, Trojan horses and unauthorized programs or objects into computer systems.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800"/>
              </a:spcBef>
              <a:spcAft>
                <a:spcPts val="0"/>
              </a:spcAft>
              <a:buFont typeface="+mj-lt"/>
              <a:buAutoNum type="arabicPeriod"/>
            </a:pPr>
            <a:r>
              <a:rPr lang="en-PH" dirty="0">
                <a:latin typeface="Arial Narrow" panose="020B0606020202030204" pitchFamily="34" charset="0"/>
                <a:ea typeface="Calibri" panose="020F0502020204030204" pitchFamily="34" charset="0"/>
                <a:cs typeface="Times New Roman" panose="02020603050405020304" pitchFamily="18" charset="0"/>
              </a:rPr>
              <a:t>Attempted vandalism of equipment or software such as physical destruction of computer equipment, destruction of cabling and network infrastructures, and destruction and alteration of system files and applications. This also includes denial-of-service attacks perpetrated by end-users.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800"/>
              </a:spcBef>
              <a:spcAft>
                <a:spcPts val="0"/>
              </a:spcAft>
              <a:buFont typeface="+mj-lt"/>
              <a:buAutoNum type="arabicPeriod"/>
            </a:pPr>
            <a:r>
              <a:rPr lang="en-PH" dirty="0">
                <a:latin typeface="Arial Narrow" panose="020B0606020202030204" pitchFamily="34" charset="0"/>
                <a:ea typeface="Calibri" panose="020F0502020204030204" pitchFamily="34" charset="0"/>
                <a:cs typeface="Times New Roman" panose="02020603050405020304" pitchFamily="18" charset="0"/>
              </a:rPr>
              <a:t>Attempts to gain unauthorized access and privileges by defeating network security (hacking), bypassing proxy servers, stealing/sharing network passwords, accessing classified system folders and documents, and exploiting system weaknesses and vulnerabilities.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800"/>
              </a:spcBef>
              <a:spcAft>
                <a:spcPts val="0"/>
              </a:spcAft>
              <a:buFont typeface="+mj-lt"/>
              <a:buAutoNum type="arabicPeriod"/>
            </a:pPr>
            <a:r>
              <a:rPr lang="en-PH" dirty="0">
                <a:latin typeface="Arial Narrow" panose="020B0606020202030204" pitchFamily="34" charset="0"/>
                <a:ea typeface="Calibri" panose="020F0502020204030204" pitchFamily="34" charset="0"/>
                <a:cs typeface="Times New Roman" panose="02020603050405020304" pitchFamily="18" charset="0"/>
              </a:rPr>
              <a:t>Providing copies of software to any unauthorized persons.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179828" y="4346115"/>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3" name="TextBox 12"/>
          <p:cNvSpPr txBox="1"/>
          <p:nvPr/>
        </p:nvSpPr>
        <p:spPr>
          <a:xfrm>
            <a:off x="10162446" y="5229138"/>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Tree>
    <p:extLst>
      <p:ext uri="{BB962C8B-B14F-4D97-AF65-F5344CB8AC3E}">
        <p14:creationId xmlns:p14="http://schemas.microsoft.com/office/powerpoint/2010/main" val="3421803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43</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79828" y="1990350"/>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79828" y="2855024"/>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1" name="Rectangle 10"/>
          <p:cNvSpPr/>
          <p:nvPr/>
        </p:nvSpPr>
        <p:spPr>
          <a:xfrm>
            <a:off x="1202110" y="495721"/>
            <a:ext cx="7226081"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a:t>
            </a:r>
            <a:r>
              <a:rPr lang="en-PH" sz="2800" b="1" dirty="0">
                <a:solidFill>
                  <a:srgbClr val="C00000"/>
                </a:solidFill>
                <a:latin typeface="Arial Narrow" panose="020B0606020202030204" pitchFamily="34" charset="0"/>
              </a:rPr>
              <a:t>VIII</a:t>
            </a:r>
            <a:r>
              <a:rPr lang="en-PH" sz="2800" b="1" dirty="0"/>
              <a:t> </a:t>
            </a:r>
            <a:r>
              <a:rPr lang="en-PH" sz="2800" b="1" dirty="0">
                <a:solidFill>
                  <a:srgbClr val="C00000"/>
                </a:solidFill>
                <a:latin typeface="Arial Narrow" panose="020B0606020202030204" pitchFamily="34" charset="0"/>
              </a:rPr>
              <a:t>– Other Acts Against Operational Policies</a:t>
            </a:r>
            <a:endParaRPr lang="en-PH" sz="2800" dirty="0">
              <a:solidFill>
                <a:srgbClr val="C00000"/>
              </a:solidFill>
              <a:latin typeface="Arial Narrow" panose="020B0606020202030204" pitchFamily="34" charset="0"/>
            </a:endParaRPr>
          </a:p>
        </p:txBody>
      </p:sp>
      <p:sp>
        <p:nvSpPr>
          <p:cNvPr id="2" name="Rectangle 1"/>
          <p:cNvSpPr/>
          <p:nvPr/>
        </p:nvSpPr>
        <p:spPr>
          <a:xfrm>
            <a:off x="1287887" y="2197083"/>
            <a:ext cx="8400430" cy="3436967"/>
          </a:xfrm>
          <a:prstGeom prst="rect">
            <a:avLst/>
          </a:prstGeom>
        </p:spPr>
        <p:txBody>
          <a:bodyPr wrap="square">
            <a:spAutoFit/>
          </a:bodyPr>
          <a:lstStyle/>
          <a:p>
            <a:pPr marL="342900" lvl="0" indent="-342900" algn="just">
              <a:lnSpc>
                <a:spcPct val="107000"/>
              </a:lnSpc>
              <a:spcAft>
                <a:spcPts val="0"/>
              </a:spcAft>
              <a:buFont typeface="+mj-lt"/>
              <a:buAutoNum type="arabicPeriod" startAt="5"/>
            </a:pPr>
            <a:r>
              <a:rPr lang="en-PH" dirty="0">
                <a:latin typeface="Arial Narrow" panose="020B0606020202030204" pitchFamily="34" charset="0"/>
                <a:ea typeface="Calibri" panose="020F0502020204030204" pitchFamily="34" charset="0"/>
                <a:cs typeface="Times New Roman" panose="02020603050405020304" pitchFamily="18" charset="0"/>
              </a:rPr>
              <a:t>Deleting, reading, copying or modifying files and/or data belonging to other users without their prior consent.</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800"/>
              </a:spcBef>
              <a:spcAft>
                <a:spcPts val="0"/>
              </a:spcAft>
              <a:buFont typeface="+mj-lt"/>
              <a:buAutoNum type="arabicPeriod" startAt="5"/>
            </a:pPr>
            <a:r>
              <a:rPr lang="en-PH" dirty="0">
                <a:latin typeface="Arial Narrow" panose="020B0606020202030204" pitchFamily="34" charset="0"/>
                <a:ea typeface="Calibri" panose="020F0502020204030204" pitchFamily="34" charset="0"/>
                <a:cs typeface="Times New Roman" panose="02020603050405020304" pitchFamily="18" charset="0"/>
              </a:rPr>
              <a:t>Installing software on any company equipment unless authorized to do so.</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800"/>
              </a:spcBef>
              <a:spcAft>
                <a:spcPts val="0"/>
              </a:spcAft>
              <a:buFont typeface="+mj-lt"/>
              <a:buAutoNum type="arabicPeriod" startAt="5"/>
            </a:pPr>
            <a:r>
              <a:rPr lang="en-PH" dirty="0">
                <a:latin typeface="Arial Narrow" panose="020B0606020202030204" pitchFamily="34" charset="0"/>
                <a:ea typeface="Calibri" panose="020F0502020204030204" pitchFamily="34" charset="0"/>
                <a:cs typeface="Times New Roman" panose="02020603050405020304" pitchFamily="18" charset="0"/>
              </a:rPr>
              <a:t>Breach of the intellectual property laws through the use of unlicensed software (software not approved by IT/Management) and the distribution and use of illegally obtained media files such as MP3’s and movies.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800"/>
              </a:spcBef>
              <a:spcAft>
                <a:spcPts val="0"/>
              </a:spcAft>
              <a:buFont typeface="+mj-lt"/>
              <a:buAutoNum type="arabicPeriod" startAt="5"/>
            </a:pPr>
            <a:r>
              <a:rPr lang="en-PH" dirty="0">
                <a:latin typeface="Arial Narrow" panose="020B0606020202030204" pitchFamily="34" charset="0"/>
                <a:ea typeface="Calibri" panose="020F0502020204030204" pitchFamily="34" charset="0"/>
                <a:cs typeface="Times New Roman" panose="02020603050405020304" pitchFamily="18" charset="0"/>
              </a:rPr>
              <a:t>Taking, copying, printing and/or otherwise duplicating PCL’s proprietary information and intellectual property, even after an employee has left the organization can result in corresponding administrative, civil or criminal liability.</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10179828" y="3719697"/>
            <a:ext cx="606874" cy="707886"/>
          </a:xfrm>
          <a:prstGeom prst="rect">
            <a:avLst/>
          </a:prstGeom>
          <a:noFill/>
        </p:spPr>
        <p:txBody>
          <a:bodyPr wrap="square" rtlCol="0">
            <a:spAutoFit/>
          </a:bodyPr>
          <a:lstStyle/>
          <a:p>
            <a:r>
              <a:rPr lang="en-PH" sz="4000" dirty="0">
                <a:latin typeface="Arial Black" panose="020B0A04020102020204" pitchFamily="34" charset="0"/>
              </a:rPr>
              <a:t>G</a:t>
            </a:r>
          </a:p>
        </p:txBody>
      </p:sp>
      <p:sp>
        <p:nvSpPr>
          <p:cNvPr id="13" name="TextBox 12"/>
          <p:cNvSpPr txBox="1"/>
          <p:nvPr/>
        </p:nvSpPr>
        <p:spPr>
          <a:xfrm>
            <a:off x="10179828" y="4737100"/>
            <a:ext cx="624256" cy="707886"/>
          </a:xfrm>
          <a:prstGeom prst="rect">
            <a:avLst/>
          </a:prstGeom>
          <a:noFill/>
        </p:spPr>
        <p:txBody>
          <a:bodyPr wrap="square" rtlCol="0">
            <a:spAutoFit/>
          </a:bodyPr>
          <a:lstStyle/>
          <a:p>
            <a:r>
              <a:rPr lang="en-PH" sz="4000" dirty="0">
                <a:latin typeface="Arial Black" panose="020B0A04020102020204" pitchFamily="34" charset="0"/>
              </a:rPr>
              <a:t>G</a:t>
            </a:r>
          </a:p>
        </p:txBody>
      </p:sp>
    </p:spTree>
    <p:extLst>
      <p:ext uri="{BB962C8B-B14F-4D97-AF65-F5344CB8AC3E}">
        <p14:creationId xmlns:p14="http://schemas.microsoft.com/office/powerpoint/2010/main" val="2620180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44</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14" name="Rectangle 13"/>
          <p:cNvSpPr/>
          <p:nvPr/>
        </p:nvSpPr>
        <p:spPr>
          <a:xfrm>
            <a:off x="1197735" y="2379542"/>
            <a:ext cx="9607640" cy="1876476"/>
          </a:xfrm>
          <a:prstGeom prst="rect">
            <a:avLst/>
          </a:prstGeom>
        </p:spPr>
        <p:txBody>
          <a:bodyPr wrap="squar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Thank you for listening.</a:t>
            </a:r>
          </a:p>
          <a:p>
            <a:pPr marL="457200" algn="ctr">
              <a:lnSpc>
                <a:spcPct val="107000"/>
              </a:lnSpc>
              <a:spcAft>
                <a:spcPts val="800"/>
              </a:spcAft>
            </a:pPr>
            <a:r>
              <a:rPr lang="en-PH" sz="8000" b="1" dirty="0">
                <a:solidFill>
                  <a:srgbClr val="FF0000"/>
                </a:solidFill>
                <a:latin typeface="Arial Narrow" panose="020B0606020202030204" pitchFamily="34" charset="0"/>
                <a:ea typeface="Calibri" panose="020F0502020204030204" pitchFamily="34" charset="0"/>
                <a:cs typeface="Times New Roman" panose="02020603050405020304" pitchFamily="18" charset="0"/>
                <a:sym typeface="Wingdings" panose="05000000000000000000" pitchFamily="2" charset="2"/>
              </a:rPr>
              <a:t></a:t>
            </a:r>
          </a:p>
        </p:txBody>
      </p:sp>
    </p:spTree>
    <p:extLst>
      <p:ext uri="{BB962C8B-B14F-4D97-AF65-F5344CB8AC3E}">
        <p14:creationId xmlns:p14="http://schemas.microsoft.com/office/powerpoint/2010/main" val="225226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5</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2" name="Rectangle 1"/>
          <p:cNvSpPr/>
          <p:nvPr/>
        </p:nvSpPr>
        <p:spPr>
          <a:xfrm>
            <a:off x="1219200" y="1120389"/>
            <a:ext cx="5468677"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
        <p:nvSpPr>
          <p:cNvPr id="3" name="Rectangle 2"/>
          <p:cNvSpPr/>
          <p:nvPr/>
        </p:nvSpPr>
        <p:spPr>
          <a:xfrm>
            <a:off x="1219200" y="2640293"/>
            <a:ext cx="7486918" cy="1380378"/>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1.  Betrayal of Trust and Confidence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Unauthorized disclosure of confidential information which includes but not limited to PCL’s records, trade secret, formula, financial operation or statement, and other PCL’s documents, to other companies or persons.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219200" y="4546488"/>
            <a:ext cx="7486918" cy="108401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2.  Robbery, Theft, Pilferage and Misappropriation of Funds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Robbery, theft, pilferage, misappropriation of funds or its attempts in any form or manner</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676542" y="1851508"/>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0219756" y="2976539"/>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Rectangle 9"/>
          <p:cNvSpPr/>
          <p:nvPr/>
        </p:nvSpPr>
        <p:spPr>
          <a:xfrm>
            <a:off x="9739833" y="182270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11" name="TextBox 10"/>
          <p:cNvSpPr txBox="1"/>
          <p:nvPr/>
        </p:nvSpPr>
        <p:spPr>
          <a:xfrm>
            <a:off x="10219756" y="4546488"/>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2" name="Rectangle 11"/>
          <p:cNvSpPr/>
          <p:nvPr/>
        </p:nvSpPr>
        <p:spPr>
          <a:xfrm>
            <a:off x="976989" y="298661"/>
            <a:ext cx="10153742" cy="654603"/>
          </a:xfrm>
          <a:prstGeom prst="rect">
            <a:avLst/>
          </a:prstGeom>
        </p:spPr>
        <p:txBody>
          <a:bodyPr wrap="none">
            <a:spAutoFit/>
          </a:bodyPr>
          <a:lstStyle/>
          <a:p>
            <a:pPr lvl="0" algn="just">
              <a:lnSpc>
                <a:spcPct val="107000"/>
              </a:lnSpc>
              <a:spcAft>
                <a:spcPts val="800"/>
              </a:spcAft>
            </a:pPr>
            <a:r>
              <a:rPr lang="en-PH" sz="3600" b="1" dirty="0">
                <a:latin typeface="Arial Narrow" panose="020B0606020202030204" pitchFamily="34" charset="0"/>
                <a:ea typeface="Calibri" panose="020F0502020204030204" pitchFamily="34" charset="0"/>
                <a:cs typeface="Arial" panose="020B0604020202020204" pitchFamily="34" charset="0"/>
              </a:rPr>
              <a:t>B.  Classification of Offenses / Corresponding Sanction</a:t>
            </a:r>
            <a:endParaRPr lang="en-PH"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09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6</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2" name="Rectangle 1"/>
          <p:cNvSpPr/>
          <p:nvPr/>
        </p:nvSpPr>
        <p:spPr>
          <a:xfrm>
            <a:off x="1146219" y="2107597"/>
            <a:ext cx="8075054" cy="1676741"/>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3.  Falsification of Documents/Cheating</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Falsifying any document, record or information, which include but not limited to personnel or financial or production record, voucher, receipt, daily time record, application forms, or representing such falsified document, records or information in any study, inquiry, research, investigation or proceeding in which PCL is involved.</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3" name="Rectangle 2"/>
          <p:cNvSpPr/>
          <p:nvPr/>
        </p:nvSpPr>
        <p:spPr>
          <a:xfrm>
            <a:off x="1183401" y="4180497"/>
            <a:ext cx="8037872" cy="1380378"/>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4.  Bribery/Special Treatment of Privilege</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Bribery in any form or manner, or accepting/soliciting anything of value in exchange for or in consideration of any act, decision or service connected with the performance of the employee’s duties.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p:cNvSpPr txBox="1"/>
          <p:nvPr/>
        </p:nvSpPr>
        <p:spPr>
          <a:xfrm>
            <a:off x="10168240" y="4405799"/>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1" name="Rectangle 10"/>
          <p:cNvSpPr/>
          <p:nvPr/>
        </p:nvSpPr>
        <p:spPr>
          <a:xfrm>
            <a:off x="1183401" y="480469"/>
            <a:ext cx="5468677"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Tree>
    <p:extLst>
      <p:ext uri="{BB962C8B-B14F-4D97-AF65-F5344CB8AC3E}">
        <p14:creationId xmlns:p14="http://schemas.microsoft.com/office/powerpoint/2010/main" val="223806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7</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68240" y="4405799"/>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1" name="Rectangle 10"/>
          <p:cNvSpPr/>
          <p:nvPr/>
        </p:nvSpPr>
        <p:spPr>
          <a:xfrm>
            <a:off x="1183400" y="2254624"/>
            <a:ext cx="7986357" cy="1045286"/>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5.  Swindling</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r>
              <a:rPr lang="en-PH" dirty="0">
                <a:latin typeface="Arial Narrow" panose="020B0606020202030204" pitchFamily="34" charset="0"/>
                <a:ea typeface="Calibri" panose="020F0502020204030204" pitchFamily="34" charset="0"/>
                <a:cs typeface="Times New Roman" panose="02020603050405020304" pitchFamily="18" charset="0"/>
              </a:rPr>
              <a:t>Defrauding guests, suppliers, outside agencies, officers or other employees through false pretences or falsification of documents</a:t>
            </a:r>
            <a:endParaRPr lang="en-PH" dirty="0"/>
          </a:p>
        </p:txBody>
      </p:sp>
      <p:sp>
        <p:nvSpPr>
          <p:cNvPr id="12" name="Rectangle 11"/>
          <p:cNvSpPr/>
          <p:nvPr/>
        </p:nvSpPr>
        <p:spPr>
          <a:xfrm>
            <a:off x="1183399" y="3843096"/>
            <a:ext cx="7857569" cy="1322285"/>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6.  Borrowing, Accepting, or Soliciting from Suppliers/Customers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r>
              <a:rPr lang="en-PH" dirty="0">
                <a:latin typeface="Arial Narrow" panose="020B0606020202030204" pitchFamily="34" charset="0"/>
                <a:ea typeface="Calibri" panose="020F0502020204030204" pitchFamily="34" charset="0"/>
                <a:cs typeface="Times New Roman" panose="02020603050405020304" pitchFamily="18" charset="0"/>
              </a:rPr>
              <a:t>Borrowing, accepting, or soliciting money, gifts, commission, material </a:t>
            </a:r>
            <a:r>
              <a:rPr lang="en-PH" dirty="0" err="1">
                <a:latin typeface="Arial Narrow" panose="020B0606020202030204" pitchFamily="34" charset="0"/>
                <a:ea typeface="Calibri" panose="020F0502020204030204" pitchFamily="34" charset="0"/>
                <a:cs typeface="Times New Roman" panose="02020603050405020304" pitchFamily="18" charset="0"/>
              </a:rPr>
              <a:t>favors</a:t>
            </a:r>
            <a:r>
              <a:rPr lang="en-PH" dirty="0">
                <a:latin typeface="Arial Narrow" panose="020B0606020202030204" pitchFamily="34" charset="0"/>
                <a:ea typeface="Calibri" panose="020F0502020204030204" pitchFamily="34" charset="0"/>
                <a:cs typeface="Times New Roman" panose="02020603050405020304" pitchFamily="18" charset="0"/>
              </a:rPr>
              <a:t>, or anything of value from guests, suppliers, outside agencies, officers or other employees with which PCL has a business relationship for personal benefit or gain</a:t>
            </a:r>
            <a:endParaRPr lang="en-PH" dirty="0"/>
          </a:p>
        </p:txBody>
      </p:sp>
      <p:sp>
        <p:nvSpPr>
          <p:cNvPr id="13" name="Rectangle 12"/>
          <p:cNvSpPr/>
          <p:nvPr/>
        </p:nvSpPr>
        <p:spPr>
          <a:xfrm>
            <a:off x="1090411" y="434165"/>
            <a:ext cx="5468677"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Tree>
    <p:extLst>
      <p:ext uri="{BB962C8B-B14F-4D97-AF65-F5344CB8AC3E}">
        <p14:creationId xmlns:p14="http://schemas.microsoft.com/office/powerpoint/2010/main" val="170014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8</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68240" y="4405799"/>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2" name="Rectangle 1"/>
          <p:cNvSpPr/>
          <p:nvPr/>
        </p:nvSpPr>
        <p:spPr>
          <a:xfrm>
            <a:off x="1183401" y="2423324"/>
            <a:ext cx="7999236" cy="1045286"/>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7.  False Testimony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r>
              <a:rPr lang="en-PH" dirty="0">
                <a:latin typeface="Arial Narrow" panose="020B0606020202030204" pitchFamily="34" charset="0"/>
                <a:ea typeface="Calibri" panose="020F0502020204030204" pitchFamily="34" charset="0"/>
                <a:cs typeface="Times New Roman" panose="02020603050405020304" pitchFamily="18" charset="0"/>
              </a:rPr>
              <a:t>Giving false statements or testimonies to avoid responsibility or to distort the true facts to give undue advantage to one’s self or another.</a:t>
            </a:r>
            <a:endParaRPr lang="en-PH" dirty="0"/>
          </a:p>
        </p:txBody>
      </p:sp>
      <p:sp>
        <p:nvSpPr>
          <p:cNvPr id="3" name="Rectangle 2"/>
          <p:cNvSpPr/>
          <p:nvPr/>
        </p:nvSpPr>
        <p:spPr>
          <a:xfrm>
            <a:off x="1183401" y="3834593"/>
            <a:ext cx="7999236" cy="1676741"/>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8.  Fraudulent Acts</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dirty="0">
                <a:latin typeface="Arial Narrow" panose="020B0606020202030204" pitchFamily="34" charset="0"/>
                <a:ea typeface="Calibri" panose="020F0502020204030204" pitchFamily="34" charset="0"/>
                <a:cs typeface="Times New Roman" panose="02020603050405020304" pitchFamily="18" charset="0"/>
              </a:rPr>
              <a:t>Obtaining or attempting to obtain materials through fraudulent order and collusion with the person doing so, in which PCL has suffered or stands to suffer monetary and material loss. Improperly withdrawing PCL’s supplies, records, equipment, tools, or other assets from PCL without proper authorization.</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183401" y="455699"/>
            <a:ext cx="5468677"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Tree>
    <p:extLst>
      <p:ext uri="{BB962C8B-B14F-4D97-AF65-F5344CB8AC3E}">
        <p14:creationId xmlns:p14="http://schemas.microsoft.com/office/powerpoint/2010/main" val="381959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77214" y="6414148"/>
            <a:ext cx="4680397" cy="365125"/>
          </a:xfrm>
        </p:spPr>
        <p:txBody>
          <a:bodyPr/>
          <a:lstStyle/>
          <a:p>
            <a:pPr algn="l"/>
            <a:r>
              <a:rPr lang="en-US" sz="2000" b="1" dirty="0"/>
              <a:t>    PCL EMPLOYEE’S CODE OF DISCIPLINE</a:t>
            </a:r>
          </a:p>
        </p:txBody>
      </p:sp>
      <p:sp>
        <p:nvSpPr>
          <p:cNvPr id="5" name="Slide Number Placeholder 4"/>
          <p:cNvSpPr>
            <a:spLocks noGrp="1"/>
          </p:cNvSpPr>
          <p:nvPr>
            <p:ph type="sldNum" sz="quarter" idx="12"/>
          </p:nvPr>
        </p:nvSpPr>
        <p:spPr>
          <a:xfrm>
            <a:off x="10947041" y="6385249"/>
            <a:ext cx="978795" cy="365124"/>
          </a:xfrm>
        </p:spPr>
        <p:txBody>
          <a:bodyPr/>
          <a:lstStyle/>
          <a:p>
            <a:fld id="{6D22F896-40B5-4ADD-8801-0D06FADFA095}" type="slidenum">
              <a:rPr lang="en-US" sz="3200" b="1" smtClean="0"/>
              <a:t>9</a:t>
            </a:fld>
            <a:endParaRPr lang="en-US" sz="3200" b="1" dirty="0"/>
          </a:p>
        </p:txBody>
      </p:sp>
      <p:pic>
        <p:nvPicPr>
          <p:cNvPr id="6" name="Picture 5" descr="image001.jpg"/>
          <p:cNvPicPr/>
          <p:nvPr/>
        </p:nvPicPr>
        <p:blipFill rotWithShape="1">
          <a:blip r:embed="rId3"/>
          <a:srcRect r="65560"/>
          <a:stretch/>
        </p:blipFill>
        <p:spPr>
          <a:xfrm>
            <a:off x="475278" y="6414149"/>
            <a:ext cx="403872" cy="365124"/>
          </a:xfrm>
          <a:prstGeom prst="rect">
            <a:avLst/>
          </a:prstGeom>
        </p:spPr>
      </p:pic>
      <p:sp>
        <p:nvSpPr>
          <p:cNvPr id="7" name="Rectangle 6"/>
          <p:cNvSpPr/>
          <p:nvPr/>
        </p:nvSpPr>
        <p:spPr>
          <a:xfrm>
            <a:off x="3279057" y="1181806"/>
            <a:ext cx="1904689" cy="529632"/>
          </a:xfrm>
          <a:prstGeom prst="rect">
            <a:avLst/>
          </a:prstGeom>
        </p:spPr>
        <p:txBody>
          <a:bodyPr wrap="none">
            <a:spAutoFit/>
          </a:bodyPr>
          <a:lstStyle/>
          <a:p>
            <a:pPr marL="457200" algn="ctr">
              <a:lnSpc>
                <a:spcPct val="107000"/>
              </a:lnSpc>
              <a:spcAft>
                <a:spcPts val="800"/>
              </a:spcAft>
            </a:pPr>
            <a:r>
              <a:rPr lang="en-PH" sz="2800" b="1" dirty="0">
                <a:latin typeface="Arial Narrow" panose="020B0606020202030204" pitchFamily="34" charset="0"/>
                <a:ea typeface="Calibri" panose="020F0502020204030204" pitchFamily="34" charset="0"/>
                <a:cs typeface="Times New Roman" panose="02020603050405020304" pitchFamily="18" charset="0"/>
              </a:rPr>
              <a:t>Offenses</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688317" y="757331"/>
            <a:ext cx="1572514" cy="954107"/>
          </a:xfrm>
          <a:prstGeom prst="rect">
            <a:avLst/>
          </a:prstGeom>
        </p:spPr>
        <p:txBody>
          <a:bodyPr wrap="square">
            <a:spAutoFit/>
          </a:bodyPr>
          <a:lstStyle/>
          <a:p>
            <a:pPr algn="ctr"/>
            <a:r>
              <a:rPr lang="en-PH" sz="2800" b="1" dirty="0">
                <a:latin typeface="Arial Narrow" panose="020B0606020202030204" pitchFamily="34" charset="0"/>
                <a:ea typeface="Calibri" panose="020F0502020204030204" pitchFamily="34" charset="0"/>
                <a:cs typeface="Times New Roman" panose="02020603050405020304" pitchFamily="18" charset="0"/>
              </a:rPr>
              <a:t>Type of Sanction</a:t>
            </a:r>
            <a:endParaRPr lang="en-PH" sz="2800" dirty="0"/>
          </a:p>
        </p:txBody>
      </p:sp>
      <p:sp>
        <p:nvSpPr>
          <p:cNvPr id="9" name="TextBox 8"/>
          <p:cNvSpPr txBox="1"/>
          <p:nvPr/>
        </p:nvSpPr>
        <p:spPr>
          <a:xfrm>
            <a:off x="10168240" y="2592024"/>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10" name="TextBox 9"/>
          <p:cNvSpPr txBox="1"/>
          <p:nvPr/>
        </p:nvSpPr>
        <p:spPr>
          <a:xfrm>
            <a:off x="10168240" y="4392920"/>
            <a:ext cx="612668" cy="707886"/>
          </a:xfrm>
          <a:prstGeom prst="rect">
            <a:avLst/>
          </a:prstGeom>
          <a:noFill/>
        </p:spPr>
        <p:txBody>
          <a:bodyPr wrap="none" rtlCol="0">
            <a:spAutoFit/>
          </a:bodyPr>
          <a:lstStyle/>
          <a:p>
            <a:r>
              <a:rPr lang="en-PH" sz="4000" dirty="0">
                <a:latin typeface="Arial Black" panose="020B0A04020102020204" pitchFamily="34" charset="0"/>
              </a:rPr>
              <a:t>G</a:t>
            </a:r>
          </a:p>
        </p:txBody>
      </p:sp>
      <p:sp>
        <p:nvSpPr>
          <p:cNvPr id="2" name="Rectangle 1"/>
          <p:cNvSpPr/>
          <p:nvPr/>
        </p:nvSpPr>
        <p:spPr>
          <a:xfrm>
            <a:off x="1183400" y="2423324"/>
            <a:ext cx="8050751" cy="1045286"/>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9.  Substituting PCL Resources, etc.</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r>
              <a:rPr lang="en-PH" dirty="0">
                <a:latin typeface="Arial Narrow" panose="020B0606020202030204" pitchFamily="34" charset="0"/>
                <a:ea typeface="Calibri" panose="020F0502020204030204" pitchFamily="34" charset="0"/>
                <a:cs typeface="Times New Roman" panose="02020603050405020304" pitchFamily="18" charset="0"/>
              </a:rPr>
              <a:t>Substituting PCL supplies, materials, equipment, and other resources with another of inferior quality or of lesser value with intent to defraud.</a:t>
            </a:r>
            <a:endParaRPr lang="en-PH" dirty="0"/>
          </a:p>
        </p:txBody>
      </p:sp>
      <p:sp>
        <p:nvSpPr>
          <p:cNvPr id="3" name="Rectangle 2"/>
          <p:cNvSpPr/>
          <p:nvPr/>
        </p:nvSpPr>
        <p:spPr>
          <a:xfrm>
            <a:off x="1183401" y="4180496"/>
            <a:ext cx="8050750" cy="1045286"/>
          </a:xfrm>
          <a:prstGeom prst="rect">
            <a:avLst/>
          </a:prstGeom>
        </p:spPr>
        <p:txBody>
          <a:bodyPr wrap="square">
            <a:spAutoFit/>
          </a:bodyPr>
          <a:lstStyle/>
          <a:p>
            <a:pPr lvl="0" algn="just">
              <a:lnSpc>
                <a:spcPct val="107000"/>
              </a:lnSpc>
              <a:spcAft>
                <a:spcPts val="800"/>
              </a:spcAft>
            </a:pPr>
            <a:r>
              <a:rPr lang="en-PH" b="1" dirty="0">
                <a:latin typeface="Arial Narrow" panose="020B0606020202030204" pitchFamily="34" charset="0"/>
                <a:ea typeface="Calibri" panose="020F0502020204030204" pitchFamily="34" charset="0"/>
                <a:cs typeface="Times New Roman" panose="02020603050405020304" pitchFamily="18" charset="0"/>
              </a:rPr>
              <a:t>10.  Unauthorized Possession of PCL Property</a:t>
            </a:r>
            <a:endParaRPr lang="en-PH" sz="2400" dirty="0">
              <a:latin typeface="Calibri" panose="020F0502020204030204" pitchFamily="34" charset="0"/>
              <a:ea typeface="Calibri" panose="020F0502020204030204" pitchFamily="34" charset="0"/>
              <a:cs typeface="Times New Roman" panose="02020603050405020304" pitchFamily="18" charset="0"/>
            </a:endParaRPr>
          </a:p>
          <a:p>
            <a:r>
              <a:rPr lang="en-PH" dirty="0">
                <a:latin typeface="Arial Narrow" panose="020B0606020202030204" pitchFamily="34" charset="0"/>
                <a:ea typeface="Calibri" panose="020F0502020204030204" pitchFamily="34" charset="0"/>
                <a:cs typeface="Times New Roman" panose="02020603050405020304" pitchFamily="18" charset="0"/>
              </a:rPr>
              <a:t>Unauthorized possession or use of PCL property, supplies or resources or any property owned by or belonging to another employee</a:t>
            </a:r>
            <a:endParaRPr lang="en-PH" dirty="0"/>
          </a:p>
        </p:txBody>
      </p:sp>
      <p:sp>
        <p:nvSpPr>
          <p:cNvPr id="11" name="Rectangle 10"/>
          <p:cNvSpPr/>
          <p:nvPr/>
        </p:nvSpPr>
        <p:spPr>
          <a:xfrm>
            <a:off x="1183400" y="502698"/>
            <a:ext cx="5468677" cy="523220"/>
          </a:xfrm>
          <a:prstGeom prst="rect">
            <a:avLst/>
          </a:prstGeom>
        </p:spPr>
        <p:txBody>
          <a:bodyPr wrap="none">
            <a:spAutoFit/>
          </a:bodyPr>
          <a:lstStyle/>
          <a:p>
            <a:r>
              <a:rPr lang="en-PH" sz="2800" b="1" dirty="0">
                <a:solidFill>
                  <a:srgbClr val="C00000"/>
                </a:solidFill>
                <a:latin typeface="Arial Narrow" panose="020B0606020202030204" pitchFamily="34" charset="0"/>
                <a:ea typeface="Calibri" panose="020F0502020204030204" pitchFamily="34" charset="0"/>
                <a:cs typeface="Times New Roman" panose="02020603050405020304" pitchFamily="18" charset="0"/>
              </a:rPr>
              <a:t>Rule I – Acts of Dishonesty and Fraud</a:t>
            </a:r>
            <a:endParaRPr lang="en-PH" sz="2800" dirty="0">
              <a:solidFill>
                <a:srgbClr val="C00000"/>
              </a:solidFill>
            </a:endParaRPr>
          </a:p>
        </p:txBody>
      </p:sp>
    </p:spTree>
    <p:extLst>
      <p:ext uri="{BB962C8B-B14F-4D97-AF65-F5344CB8AC3E}">
        <p14:creationId xmlns:p14="http://schemas.microsoft.com/office/powerpoint/2010/main" val="26332096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255</TotalTime>
  <Words>5383</Words>
  <Application>Microsoft Office PowerPoint</Application>
  <PresentationFormat>Widescreen</PresentationFormat>
  <Paragraphs>625</Paragraphs>
  <Slides>44</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 Black</vt:lpstr>
      <vt:lpstr>Arial Narrow</vt:lpstr>
      <vt:lpstr>Calibri</vt:lpstr>
      <vt:lpstr>Calibri Light</vt:lpstr>
      <vt:lpstr>Retrospect</vt:lpstr>
      <vt:lpstr>EMPLOYEE’S  CODE OF DISCIPLINE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OF DISCIPLINE</dc:title>
  <dc:creator>Lenovo;lvbautista</dc:creator>
  <cp:lastModifiedBy>camillemaliwat@outlook.com</cp:lastModifiedBy>
  <cp:revision>32</cp:revision>
  <dcterms:created xsi:type="dcterms:W3CDTF">2016-03-11T00:35:03Z</dcterms:created>
  <dcterms:modified xsi:type="dcterms:W3CDTF">2021-10-05T05:22:03Z</dcterms:modified>
</cp:coreProperties>
</file>