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1668">
          <p15:clr>
            <a:srgbClr val="747775"/>
          </p15:clr>
        </p15:guide>
        <p15:guide id="4" orient="horz" pos="1716">
          <p15:clr>
            <a:srgbClr val="747775"/>
          </p15:clr>
        </p15:guide>
        <p15:guide id="5" pos="141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668" orient="horz"/>
        <p:guide pos="1716" orient="horz"/>
        <p:guide pos="14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8bb08ce80_4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8bb08ce80_4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bb08ce8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bb08ce8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8bb08ce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8bb08ce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8ce3b34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8ce3b34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8bb08ce8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8bb08ce8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8bb08ce80_4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8bb08ce80_4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b08ce80_4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8bb08ce80_4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8ce3b34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8ce3b34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ce3b34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8ce3b34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8ce3b34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8ce3b34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8bb08cc33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8bb08cc3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ce3b34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8ce3b34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ce3b344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ce3b344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bb08ce80_4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8bb08ce80_4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8bb08ce80_4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8bb08ce80_4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ce3b344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8ce3b344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8bb08cc3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8bb08cc3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8bb08ce8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8bb08ce8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8bb08ce80_4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8bb08ce80_4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8bb08ce80_4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8bb08ce80_4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8bb08ce80_4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8bb08ce80_4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bb08ce80_4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8bb08ce80_4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8bb08ce80_4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8bb08ce80_4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manideep2510/eye-in-the-sky" TargetMode="External"/><Relationship Id="rId4" Type="http://schemas.openxmlformats.org/officeDocument/2006/relationships/hyperlink" Target="https://www.javatpoint.com/k-means-clustering-algorithm-in-machine-learning" TargetMode="External"/><Relationship Id="rId5" Type="http://schemas.openxmlformats.org/officeDocument/2006/relationships/hyperlink" Target="https://support.echoview.com/WebHelp/Windows_And_Dialog_Boxes/Dialog_Boxes/Variable_Properties_Dialog_Box/Operator_Pages/GLCM_Texture_Features.htm" TargetMode="External"/><Relationship Id="rId6" Type="http://schemas.openxmlformats.org/officeDocument/2006/relationships/hyperlink" Target="https://ceholden.github.io/open-geo-tutorial/python/chapter_5_classificat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28600" y="1229400"/>
            <a:ext cx="73482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Classification Of Image By Segmentation Using K</a:t>
            </a:r>
            <a:r>
              <a:rPr lang="en-GB" sz="2500"/>
              <a:t>-</a:t>
            </a:r>
            <a:r>
              <a:rPr lang="en-GB" sz="2500"/>
              <a:t>Means Clustering And GLCM Feature Extraction</a:t>
            </a:r>
            <a:endParaRPr sz="2500"/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2939350"/>
            <a:ext cx="8520600" cy="11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63500" marR="63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-228600" lvl="0" marL="457200" marR="63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2">
                <a:latin typeface="Nunito"/>
                <a:ea typeface="Nunito"/>
                <a:cs typeface="Nunito"/>
                <a:sym typeface="Nunito"/>
              </a:rPr>
              <a:t>Group 47</a:t>
            </a:r>
            <a:endParaRPr sz="1822"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572"/>
              <a:t>Bhaskar Pegu                 20D100006</a:t>
            </a:r>
            <a:endParaRPr sz="1572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572"/>
              <a:t>Sikchi Madhur Manoj    20D100027</a:t>
            </a:r>
            <a:endParaRPr sz="1572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572"/>
              <a:t>Subrat Raj                       200100150</a:t>
            </a:r>
            <a:endParaRPr sz="157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Snippets (Random Forests)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8475" t="0"/>
          <a:stretch/>
        </p:blipFill>
        <p:spPr>
          <a:xfrm>
            <a:off x="464100" y="1315625"/>
            <a:ext cx="8016699" cy="19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S</a:t>
            </a:r>
            <a:r>
              <a:rPr lang="en-GB" sz="2500"/>
              <a:t>creenshot of GUI</a:t>
            </a:r>
            <a:endParaRPr sz="25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75" y="959587"/>
            <a:ext cx="5422451" cy="28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0" l="0" r="22666" t="0"/>
          <a:stretch/>
        </p:blipFill>
        <p:spPr>
          <a:xfrm>
            <a:off x="3933075" y="1745075"/>
            <a:ext cx="4709224" cy="30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 Input Data 1</a:t>
            </a:r>
            <a:endParaRPr sz="2500"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25500" y="1034175"/>
            <a:ext cx="2427000" cy="1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file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Image size = (485,428)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250" y="518575"/>
            <a:ext cx="3413674" cy="38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and Segmented (Param set 1)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50350" t="0"/>
          <a:stretch/>
        </p:blipFill>
        <p:spPr>
          <a:xfrm>
            <a:off x="2770200" y="941624"/>
            <a:ext cx="2883800" cy="329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50350" r="0" t="0"/>
          <a:stretch/>
        </p:blipFill>
        <p:spPr>
          <a:xfrm>
            <a:off x="5866675" y="941611"/>
            <a:ext cx="2883800" cy="32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207375" y="1092350"/>
            <a:ext cx="59136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GLCM parameters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Distances = 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Angles = 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 Means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Clusters = 4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Samples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4x4000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Segmented and Classified Images (param set 1)</a:t>
            </a:r>
            <a:endParaRPr sz="25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00" y="1164925"/>
            <a:ext cx="2810625" cy="318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100" y="1164921"/>
            <a:ext cx="2810636" cy="31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3283775" y="442915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RF_score = 56%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and Segmented (param set 2)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207375" y="1092350"/>
            <a:ext cx="59136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GLCM parameters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Distances = 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Angles = 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 Means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Clusters = 4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Samples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4x10000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00" y="1007300"/>
            <a:ext cx="5655750" cy="32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Segmented and Classified Images (param set 2)</a:t>
            </a:r>
            <a:endParaRPr sz="2500"/>
          </a:p>
        </p:txBody>
      </p:sp>
      <p:sp>
        <p:nvSpPr>
          <p:cNvPr id="196" name="Google Shape;196;p28"/>
          <p:cNvSpPr txBox="1"/>
          <p:nvPr/>
        </p:nvSpPr>
        <p:spPr>
          <a:xfrm>
            <a:off x="3797775" y="4347725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RF_score = 61%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075" y="1094675"/>
            <a:ext cx="5482900" cy="31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Data 2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348225" y="3737925"/>
            <a:ext cx="28788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File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Image size = (297,287)</a:t>
            </a:r>
            <a:endParaRPr sz="16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413" y="790988"/>
            <a:ext cx="27336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vs segmented (parameter set 1)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200" y="1100950"/>
            <a:ext cx="5685100" cy="29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453775" y="1061550"/>
            <a:ext cx="59136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GLCM parameters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Distances = 3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Angles = 3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 Means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Clusters = 4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Samples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4x2000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and Classified images (Parameter Set 1)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125" y="1179287"/>
            <a:ext cx="5971351" cy="30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3769800" y="4423825"/>
            <a:ext cx="14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RF_score = 51%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458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performed object based image analysis on a single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is </a:t>
            </a:r>
            <a:r>
              <a:rPr lang="en-GB"/>
              <a:t>segmented</a:t>
            </a:r>
            <a:r>
              <a:rPr lang="en-GB"/>
              <a:t> using K mean clustering and then using GLCM feature for classification into regions using Random Forests classifier.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8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/>
              <a:t>Introduction		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vs segmented (parameter set 2, without blur)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GLCM parameters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Distances = 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Angles = 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 Means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Clusters = 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Samples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4x3000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100" y="1157275"/>
            <a:ext cx="54673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/>
              <a:t>Original and Classified images (Parameter Set 2, no blur)</a:t>
            </a:r>
            <a:endParaRPr sz="2600"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100" y="1233488"/>
            <a:ext cx="54673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3592675" y="4291225"/>
            <a:ext cx="157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RF_score = 55%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vs segmented (parameter set 2 with blur)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229875"/>
            <a:ext cx="85206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GLCM parameters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Distances = 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Angles = 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 Means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Clusters = 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Samples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4x3000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Median Blur used - Window 9</a:t>
            </a:r>
            <a:endParaRPr b="1"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150" y="1309675"/>
            <a:ext cx="54673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235500" y="410000"/>
            <a:ext cx="8630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/>
              <a:t>Original and Classified images (Parameter Set 2 with blur)</a:t>
            </a:r>
            <a:endParaRPr sz="2600"/>
          </a:p>
        </p:txBody>
      </p:sp>
      <p:sp>
        <p:nvSpPr>
          <p:cNvPr id="245" name="Google Shape;245;p35"/>
          <p:cNvSpPr txBox="1"/>
          <p:nvPr/>
        </p:nvSpPr>
        <p:spPr>
          <a:xfrm>
            <a:off x="3592675" y="4291225"/>
            <a:ext cx="157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RF_score = 61%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25" y="1240038"/>
            <a:ext cx="54673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https://github.com/manideep2510/eye-in-the-sky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https://www.javatpoint.com/k-means-clustering-algorithm-in-machine-learning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https://support.echoview.com/WebHelp/Windows_And_Dialog_Boxes/Dialog_Boxes/Variable_Properties_Dialog_Box/Operator_Pages/GLCM_Texture_Features.htm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https://ceholden.github.io/open-geo-tutorial/python/chapter_5_classification.html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8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/>
              <a:t>Problem Specification</a:t>
            </a:r>
            <a:endParaRPr sz="2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82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Segment an image using K-means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elect samples and extract GLCM texture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an image and we have to </a:t>
            </a:r>
            <a:r>
              <a:rPr lang="en-GB"/>
              <a:t>finally</a:t>
            </a:r>
            <a:r>
              <a:rPr lang="en-GB"/>
              <a:t> </a:t>
            </a:r>
            <a:r>
              <a:rPr lang="en-GB"/>
              <a:t>classify the image into different regions by highlighting different regions. The classification into regions is done according to their properties and category.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/>
              <a:t>S</a:t>
            </a:r>
            <a:r>
              <a:rPr lang="en-GB" sz="2600"/>
              <a:t>trategy for the solution:</a:t>
            </a:r>
            <a:endParaRPr sz="26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06" name="Google Shape;106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Pre-processing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Grayscale conversion and smoothing to reduce the noise.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09" name="Google Shape;109;p1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 Segmentation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Segmentation is done on the image using K-means clustering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12" name="Google Shape;112;p16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Extraction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Feature extraction is done by calculating the GLCM for training data points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6396739" y="1189888"/>
            <a:ext cx="2541300" cy="3483050"/>
            <a:chOff x="6396739" y="1189775"/>
            <a:chExt cx="2541300" cy="3483050"/>
          </a:xfrm>
        </p:grpSpPr>
        <p:sp>
          <p:nvSpPr>
            <p:cNvPr id="115" name="Google Shape;115;p16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 Classification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Use the trained model to test and predict the classes for the complete image to obtain a classified image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Strategy Contd.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first step is importing and read the RGB image and converting it to grayscale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we use gaussian blur on the image to reduce any noise present in the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we segmented image using K-means clustering.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Now, GLCM </a:t>
            </a:r>
            <a:r>
              <a:rPr lang="en-GB"/>
              <a:t>calculation is done for the whole image. Then samples are selected for the image and the GLCM corresponding to the sample positions is obtained from the original GLCM matrix.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Contrast, </a:t>
            </a:r>
            <a:r>
              <a:rPr lang="en-GB"/>
              <a:t>homogeneity</a:t>
            </a:r>
            <a:r>
              <a:rPr lang="en-GB"/>
              <a:t> and energy features were calculated using GLCM of the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the model was trained on the samples using Random Forests Classifier and we obtained a final classified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400"/>
              <a:t>Note: GLCM calculation is very heavy. So, we have calculated and provided a  GLCM , so that time is saved by using the same GLCM every time.</a:t>
            </a:r>
            <a:endParaRPr i="1" sz="1400"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Strategy Contd.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input Parameters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user input parameters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clusters (k), maximum no. of iterations, epsilon for k-means.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Window size, number of angles, and </a:t>
            </a:r>
            <a:r>
              <a:rPr lang="en-GB"/>
              <a:t>distances</a:t>
            </a:r>
            <a:r>
              <a:rPr lang="en-GB"/>
              <a:t> are parameters for GLCM.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Sample Size (in number of pixels)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RF parameters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122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Snippets (K-means)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12118" l="0" r="3465" t="0"/>
          <a:stretch/>
        </p:blipFill>
        <p:spPr>
          <a:xfrm>
            <a:off x="387900" y="730425"/>
            <a:ext cx="7346475" cy="20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0" r="13119" t="0"/>
          <a:stretch/>
        </p:blipFill>
        <p:spPr>
          <a:xfrm>
            <a:off x="1488650" y="2817625"/>
            <a:ext cx="7346474" cy="199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Snippets (GLCM)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5713" t="0"/>
          <a:stretch/>
        </p:blipFill>
        <p:spPr>
          <a:xfrm>
            <a:off x="387900" y="1145850"/>
            <a:ext cx="8389776" cy="28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