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9" r:id="rId3"/>
    <p:sldId id="260" r:id="rId4"/>
    <p:sldId id="261" r:id="rId5"/>
    <p:sldId id="262"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103660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55634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82519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84483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818522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542069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54342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256120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85995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84622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920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5/2/2023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114986017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0" r:id="rId5"/>
    <p:sldLayoutId id="2147483675"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llibrodepython.com/listas-en-python/"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llibrodepython.com/mutabilidad-python"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hyperlink" Target="https://ellibrodepython.com/tuplas-python/" TargetMode="External"/><Relationship Id="rId4" Type="http://schemas.openxmlformats.org/officeDocument/2006/relationships/hyperlink" Target="https://ellibrodepython.com/sets-pyth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ncepto genético abstracto">
            <a:extLst>
              <a:ext uri="{FF2B5EF4-FFF2-40B4-BE49-F238E27FC236}">
                <a16:creationId xmlns:a16="http://schemas.microsoft.com/office/drawing/2014/main" id="{D0A1B1B7-274E-CECD-A61A-D188B64E5A53}"/>
              </a:ext>
            </a:extLst>
          </p:cNvPr>
          <p:cNvPicPr>
            <a:picLocks noChangeAspect="1"/>
          </p:cNvPicPr>
          <p:nvPr/>
        </p:nvPicPr>
        <p:blipFill rotWithShape="1">
          <a:blip r:embed="rId2"/>
          <a:srcRect t="25613" b="18137"/>
          <a:stretch/>
        </p:blipFill>
        <p:spPr>
          <a:xfrm>
            <a:off x="21"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8A93F2BC-5E8B-CF68-4C31-33B1DF86FBC9}"/>
              </a:ext>
            </a:extLst>
          </p:cNvPr>
          <p:cNvSpPr>
            <a:spLocks noGrp="1"/>
          </p:cNvSpPr>
          <p:nvPr>
            <p:ph type="ctrTitle"/>
          </p:nvPr>
        </p:nvSpPr>
        <p:spPr>
          <a:xfrm>
            <a:off x="1578316" y="1348845"/>
            <a:ext cx="5062629" cy="313700"/>
          </a:xfrm>
        </p:spPr>
        <p:txBody>
          <a:bodyPr>
            <a:normAutofit fontScale="90000"/>
          </a:bodyPr>
          <a:lstStyle/>
          <a:p>
            <a:r>
              <a:rPr lang="es-CO" sz="6000" dirty="0">
                <a:solidFill>
                  <a:schemeClr val="tx1"/>
                </a:solidFill>
              </a:rPr>
              <a:t>QUE ES UNA CADENA EN </a:t>
            </a:r>
            <a:r>
              <a:rPr lang="es-CO" sz="6000" dirty="0" err="1">
                <a:solidFill>
                  <a:schemeClr val="tx1"/>
                </a:solidFill>
              </a:rPr>
              <a:t>PYThON</a:t>
            </a:r>
            <a:r>
              <a:rPr lang="es-CO" sz="6000" dirty="0">
                <a:solidFill>
                  <a:schemeClr val="tx1"/>
                </a:solidFill>
              </a:rPr>
              <a:t>?</a:t>
            </a:r>
          </a:p>
        </p:txBody>
      </p:sp>
      <p:sp>
        <p:nvSpPr>
          <p:cNvPr id="3" name="Subtítulo 2">
            <a:extLst>
              <a:ext uri="{FF2B5EF4-FFF2-40B4-BE49-F238E27FC236}">
                <a16:creationId xmlns:a16="http://schemas.microsoft.com/office/drawing/2014/main" id="{208DBD88-53D9-66B2-3C80-55301807C7FA}"/>
              </a:ext>
            </a:extLst>
          </p:cNvPr>
          <p:cNvSpPr>
            <a:spLocks noGrp="1"/>
          </p:cNvSpPr>
          <p:nvPr>
            <p:ph type="subTitle" idx="1"/>
          </p:nvPr>
        </p:nvSpPr>
        <p:spPr>
          <a:xfrm>
            <a:off x="1578316" y="2994765"/>
            <a:ext cx="5409468" cy="3543195"/>
          </a:xfrm>
        </p:spPr>
        <p:txBody>
          <a:bodyPr>
            <a:normAutofit/>
          </a:bodyPr>
          <a:lstStyle/>
          <a:p>
            <a:r>
              <a:rPr lang="es-ES" b="0" i="0" dirty="0">
                <a:solidFill>
                  <a:srgbClr val="5C5962"/>
                </a:solidFill>
                <a:effectLst/>
                <a:latin typeface="PT Sans" panose="020B0503020203020204" pitchFamily="34" charset="0"/>
              </a:rPr>
              <a:t>Las cadenas en Python o strings </a:t>
            </a:r>
            <a:r>
              <a:rPr lang="es-CO" b="0" i="0" dirty="0">
                <a:solidFill>
                  <a:srgbClr val="5C5962"/>
                </a:solidFill>
                <a:effectLst/>
                <a:latin typeface="PT Sans" panose="020B0503020203020204" pitchFamily="34" charset="0"/>
              </a:rPr>
              <a:t>son un tipo inmutable </a:t>
            </a:r>
            <a:r>
              <a:rPr lang="es-ES" b="0" i="0" dirty="0">
                <a:solidFill>
                  <a:srgbClr val="5C5962"/>
                </a:solidFill>
                <a:effectLst/>
                <a:latin typeface="PT Sans" panose="020B0503020203020204" pitchFamily="34" charset="0"/>
              </a:rPr>
              <a:t>que permite almacenar secuencias de caracteres. Para crear una, es necesario incluir el texto entre comillas dobles ” o simples ´´.</a:t>
            </a:r>
          </a:p>
          <a:p>
            <a:r>
              <a:rPr lang="es-ES" b="0" i="0" dirty="0">
                <a:solidFill>
                  <a:srgbClr val="93A1A1"/>
                </a:solidFill>
                <a:effectLst/>
                <a:latin typeface="SFMono-Regular"/>
              </a:rPr>
              <a:t>s</a:t>
            </a:r>
            <a:r>
              <a:rPr lang="es-ES" b="0" i="0" dirty="0">
                <a:solidFill>
                  <a:srgbClr val="5C5962"/>
                </a:solidFill>
                <a:effectLst/>
                <a:latin typeface="SFMono-Regular"/>
              </a:rPr>
              <a:t> </a:t>
            </a:r>
            <a:r>
              <a:rPr lang="es-ES" b="0" i="0" dirty="0">
                <a:solidFill>
                  <a:srgbClr val="859900"/>
                </a:solidFill>
                <a:effectLst/>
                <a:latin typeface="SFMono-Regular"/>
              </a:rPr>
              <a:t>=</a:t>
            </a:r>
            <a:r>
              <a:rPr lang="es-ES" b="0" i="0" dirty="0">
                <a:solidFill>
                  <a:srgbClr val="5C5962"/>
                </a:solidFill>
                <a:effectLst/>
                <a:latin typeface="SFMono-Regular"/>
              </a:rPr>
              <a:t> </a:t>
            </a:r>
            <a:r>
              <a:rPr lang="es-ES" b="0" i="0" dirty="0">
                <a:solidFill>
                  <a:srgbClr val="2AA198"/>
                </a:solidFill>
                <a:effectLst/>
                <a:latin typeface="SFMono-Regular"/>
              </a:rPr>
              <a:t>"Esto es una cadena“</a:t>
            </a:r>
          </a:p>
          <a:p>
            <a:r>
              <a:rPr lang="es-ES" b="0" i="0" dirty="0">
                <a:solidFill>
                  <a:srgbClr val="5C5962"/>
                </a:solidFill>
                <a:effectLst/>
                <a:latin typeface="PT Sans" panose="020B0503020203020204" pitchFamily="34" charset="0"/>
              </a:rPr>
              <a:t>Las cadenas no están limitadas en tamaño, por lo que el único límite es la memoria de tu ordenador. Una cadena puede estar también vacía.</a:t>
            </a:r>
          </a:p>
          <a:p>
            <a:r>
              <a:rPr lang="es-CO" b="0" i="0" dirty="0">
                <a:solidFill>
                  <a:srgbClr val="93A1A1"/>
                </a:solidFill>
                <a:effectLst/>
                <a:latin typeface="SFMono-Regular"/>
              </a:rPr>
              <a:t>s</a:t>
            </a:r>
            <a:r>
              <a:rPr lang="es-CO" b="0" i="0" dirty="0">
                <a:solidFill>
                  <a:srgbClr val="5C5962"/>
                </a:solidFill>
                <a:effectLst/>
                <a:latin typeface="SFMono-Regular"/>
              </a:rPr>
              <a:t> </a:t>
            </a:r>
            <a:r>
              <a:rPr lang="es-CO" b="0" i="0" dirty="0">
                <a:solidFill>
                  <a:srgbClr val="859900"/>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a:t>
            </a:r>
            <a:endParaRPr lang="es-CO" dirty="0">
              <a:solidFill>
                <a:schemeClr val="tx1"/>
              </a:solidFill>
            </a:endParaRPr>
          </a:p>
        </p:txBody>
      </p:sp>
    </p:spTree>
    <p:extLst>
      <p:ext uri="{BB962C8B-B14F-4D97-AF65-F5344CB8AC3E}">
        <p14:creationId xmlns:p14="http://schemas.microsoft.com/office/powerpoint/2010/main" val="3347940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ncepto genético abstracto">
            <a:extLst>
              <a:ext uri="{FF2B5EF4-FFF2-40B4-BE49-F238E27FC236}">
                <a16:creationId xmlns:a16="http://schemas.microsoft.com/office/drawing/2014/main" id="{D0A1B1B7-274E-CECD-A61A-D188B64E5A53}"/>
              </a:ext>
            </a:extLst>
          </p:cNvPr>
          <p:cNvPicPr>
            <a:picLocks noChangeAspect="1"/>
          </p:cNvPicPr>
          <p:nvPr/>
        </p:nvPicPr>
        <p:blipFill rotWithShape="1">
          <a:blip r:embed="rId2"/>
          <a:srcRect t="25613" b="18137"/>
          <a:stretch/>
        </p:blipFill>
        <p:spPr>
          <a:xfrm>
            <a:off x="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8A93F2BC-5E8B-CF68-4C31-33B1DF86FBC9}"/>
              </a:ext>
            </a:extLst>
          </p:cNvPr>
          <p:cNvSpPr>
            <a:spLocks noGrp="1"/>
          </p:cNvSpPr>
          <p:nvPr>
            <p:ph type="ctrTitle"/>
          </p:nvPr>
        </p:nvSpPr>
        <p:spPr>
          <a:xfrm>
            <a:off x="1578316" y="854784"/>
            <a:ext cx="5062629" cy="313700"/>
          </a:xfrm>
        </p:spPr>
        <p:txBody>
          <a:bodyPr>
            <a:noAutofit/>
          </a:bodyPr>
          <a:lstStyle/>
          <a:p>
            <a:r>
              <a:rPr lang="es-CO" sz="3600" dirty="0">
                <a:solidFill>
                  <a:schemeClr val="tx1"/>
                </a:solidFill>
              </a:rPr>
              <a:t>QUE ES UNA tupla EN PYTHON?</a:t>
            </a:r>
          </a:p>
        </p:txBody>
      </p:sp>
      <p:sp>
        <p:nvSpPr>
          <p:cNvPr id="3" name="Subtítulo 2">
            <a:extLst>
              <a:ext uri="{FF2B5EF4-FFF2-40B4-BE49-F238E27FC236}">
                <a16:creationId xmlns:a16="http://schemas.microsoft.com/office/drawing/2014/main" id="{208DBD88-53D9-66B2-3C80-55301807C7FA}"/>
              </a:ext>
            </a:extLst>
          </p:cNvPr>
          <p:cNvSpPr>
            <a:spLocks noGrp="1"/>
          </p:cNvSpPr>
          <p:nvPr>
            <p:ph type="subTitle" idx="1"/>
          </p:nvPr>
        </p:nvSpPr>
        <p:spPr>
          <a:xfrm>
            <a:off x="1431985" y="1488514"/>
            <a:ext cx="5727940" cy="5196958"/>
          </a:xfrm>
        </p:spPr>
        <p:txBody>
          <a:bodyPr>
            <a:normAutofit fontScale="70000" lnSpcReduction="20000"/>
          </a:bodyPr>
          <a:lstStyle/>
          <a:p>
            <a:r>
              <a:rPr lang="es-ES" b="0" i="0" dirty="0">
                <a:solidFill>
                  <a:srgbClr val="5C5962"/>
                </a:solidFill>
                <a:effectLst/>
                <a:latin typeface="PT Sans" panose="020B0503020203020204" pitchFamily="34" charset="0"/>
              </a:rPr>
              <a:t>Las tuplas en Python son un tipo o estructura de datos que permite almacenar datos de una manera muy parecida a las </a:t>
            </a:r>
            <a:r>
              <a:rPr lang="es-ES" b="0" i="0" u="none" strike="noStrike" dirty="0">
                <a:solidFill>
                  <a:srgbClr val="2E5F97"/>
                </a:solidFill>
                <a:effectLst/>
                <a:latin typeface="PT Sans" panose="020B0503020203020204" pitchFamily="34" charset="0"/>
                <a:hlinkClick r:id="rId3" tooltip="listas"/>
              </a:rPr>
              <a:t>listas</a:t>
            </a:r>
            <a:r>
              <a:rPr lang="es-ES" b="0" i="0" dirty="0">
                <a:solidFill>
                  <a:srgbClr val="5C5962"/>
                </a:solidFill>
                <a:effectLst/>
                <a:latin typeface="PT Sans" panose="020B0503020203020204" pitchFamily="34" charset="0"/>
              </a:rPr>
              <a:t>, con la salvedad de que son </a:t>
            </a:r>
            <a:r>
              <a:rPr lang="es-ES" dirty="0">
                <a:solidFill>
                  <a:srgbClr val="2E5F97"/>
                </a:solidFill>
                <a:latin typeface="PT Sans" panose="020B0503020203020204" pitchFamily="34" charset="0"/>
              </a:rPr>
              <a:t>inmutables; </a:t>
            </a:r>
            <a:r>
              <a:rPr lang="es-ES" dirty="0">
                <a:solidFill>
                  <a:schemeClr val="tx1"/>
                </a:solidFill>
                <a:latin typeface="PT Sans" panose="020B0503020203020204" pitchFamily="34" charset="0"/>
              </a:rPr>
              <a:t>lo</a:t>
            </a:r>
            <a:r>
              <a:rPr lang="es-ES" b="0" i="0" dirty="0">
                <a:solidFill>
                  <a:srgbClr val="5C5962"/>
                </a:solidFill>
                <a:effectLst/>
                <a:latin typeface="PT Sans" panose="020B0503020203020204" pitchFamily="34" charset="0"/>
              </a:rPr>
              <a:t> que significa que no pueden ser modificadas una vez declaradas, y en vez de inicializarse con corchetes como en las listas </a:t>
            </a:r>
          </a:p>
          <a:p>
            <a:r>
              <a:rPr lang="es-ES" b="0" i="0" dirty="0">
                <a:solidFill>
                  <a:srgbClr val="5C5962"/>
                </a:solidFill>
                <a:effectLst/>
                <a:latin typeface="PT Sans" panose="020B0503020203020204" pitchFamily="34" charset="0"/>
              </a:rPr>
              <a:t>se hace con ().</a:t>
            </a:r>
          </a:p>
          <a:p>
            <a:r>
              <a:rPr lang="es-CO" b="0" i="0" dirty="0">
                <a:solidFill>
                  <a:srgbClr val="93A1A1"/>
                </a:solidFill>
                <a:effectLst/>
                <a:latin typeface="SFMono-Regular"/>
              </a:rPr>
              <a:t>tupla</a:t>
            </a:r>
            <a:r>
              <a:rPr lang="es-CO" b="0" i="0" dirty="0">
                <a:solidFill>
                  <a:srgbClr val="5C5962"/>
                </a:solidFill>
                <a:effectLst/>
                <a:latin typeface="SFMono-Regular"/>
              </a:rPr>
              <a:t> </a:t>
            </a:r>
            <a:r>
              <a:rPr lang="es-CO" b="0" i="0" dirty="0">
                <a:solidFill>
                  <a:srgbClr val="859900"/>
                </a:solidFill>
                <a:effectLst/>
                <a:latin typeface="SFMono-Regular"/>
              </a:rPr>
              <a:t>=</a:t>
            </a:r>
            <a:r>
              <a:rPr lang="es-CO" b="0" i="0" dirty="0">
                <a:solidFill>
                  <a:srgbClr val="5C5962"/>
                </a:solidFill>
                <a:effectLst/>
                <a:latin typeface="SFMono-Regular"/>
              </a:rPr>
              <a:t> </a:t>
            </a:r>
            <a:r>
              <a:rPr lang="es-CO" b="0" i="0" dirty="0">
                <a:solidFill>
                  <a:srgbClr val="93A1A1"/>
                </a:solidFill>
                <a:effectLst/>
                <a:latin typeface="SFMono-Regular"/>
              </a:rPr>
              <a:t>(</a:t>
            </a:r>
            <a:r>
              <a:rPr lang="es-CO" b="0" i="0" dirty="0">
                <a:solidFill>
                  <a:srgbClr val="2AA198"/>
                </a:solidFill>
                <a:effectLst/>
                <a:latin typeface="SFMono-Regular"/>
              </a:rPr>
              <a:t>1</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2</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3</a:t>
            </a:r>
            <a:r>
              <a:rPr lang="es-CO" b="0" i="0" dirty="0">
                <a:solidFill>
                  <a:srgbClr val="93A1A1"/>
                </a:solidFill>
                <a:effectLst/>
                <a:latin typeface="SFMono-Regular"/>
              </a:rPr>
              <a:t>)</a:t>
            </a:r>
          </a:p>
          <a:p>
            <a:endParaRPr lang="es-ES" b="0" i="0" dirty="0">
              <a:solidFill>
                <a:srgbClr val="5C5962"/>
              </a:solidFill>
              <a:effectLst/>
              <a:latin typeface="PT Sans" panose="020B0503020203020204" pitchFamily="34" charset="0"/>
            </a:endParaRPr>
          </a:p>
          <a:p>
            <a:r>
              <a:rPr lang="es-CO" b="0" i="0" dirty="0">
                <a:solidFill>
                  <a:srgbClr val="5C5962"/>
                </a:solidFill>
                <a:effectLst/>
                <a:latin typeface="PT Sans" panose="020B0503020203020204" pitchFamily="34" charset="0"/>
              </a:rPr>
              <a:t>También pueden declararse sin </a:t>
            </a:r>
            <a:r>
              <a:rPr lang="es-ES" dirty="0">
                <a:solidFill>
                  <a:srgbClr val="5C5962"/>
                </a:solidFill>
                <a:latin typeface="PT Sans" panose="020B0503020203020204" pitchFamily="34" charset="0"/>
              </a:rPr>
              <a:t>(),separando con coma todos sus elementos</a:t>
            </a:r>
          </a:p>
          <a:p>
            <a:r>
              <a:rPr lang="es-CO" b="0" i="0" dirty="0">
                <a:solidFill>
                  <a:srgbClr val="93A1A1"/>
                </a:solidFill>
                <a:effectLst/>
                <a:latin typeface="SFMono-Regular"/>
              </a:rPr>
              <a:t>tupla</a:t>
            </a:r>
            <a:r>
              <a:rPr lang="es-CO" b="0" i="0" dirty="0">
                <a:solidFill>
                  <a:srgbClr val="5C5962"/>
                </a:solidFill>
                <a:effectLst/>
                <a:latin typeface="SFMono-Regular"/>
              </a:rPr>
              <a:t> </a:t>
            </a:r>
            <a:r>
              <a:rPr lang="es-CO" b="0" i="0" dirty="0">
                <a:solidFill>
                  <a:srgbClr val="859900"/>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1</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2</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3</a:t>
            </a:r>
          </a:p>
          <a:p>
            <a:endParaRPr lang="es-CO" b="0" i="0" dirty="0">
              <a:solidFill>
                <a:srgbClr val="2AA198"/>
              </a:solidFill>
              <a:effectLst/>
              <a:latin typeface="SFMono-Regular"/>
            </a:endParaRPr>
          </a:p>
          <a:p>
            <a:r>
              <a:rPr lang="es-ES" b="0" i="0" dirty="0">
                <a:solidFill>
                  <a:srgbClr val="5C5962"/>
                </a:solidFill>
                <a:effectLst/>
                <a:latin typeface="PT Sans" panose="020B0503020203020204" pitchFamily="34" charset="0"/>
              </a:rPr>
              <a:t>Al igual que las listas, las tuplas también pueden ser anidadas.</a:t>
            </a:r>
          </a:p>
          <a:p>
            <a:r>
              <a:rPr lang="es-CO" b="0" i="0" dirty="0">
                <a:solidFill>
                  <a:srgbClr val="93A1A1"/>
                </a:solidFill>
                <a:effectLst/>
                <a:latin typeface="SFMono-Regular"/>
              </a:rPr>
              <a:t>tupla</a:t>
            </a:r>
            <a:r>
              <a:rPr lang="es-CO" b="0" i="0" dirty="0">
                <a:solidFill>
                  <a:srgbClr val="5C5962"/>
                </a:solidFill>
                <a:effectLst/>
                <a:latin typeface="SFMono-Regular"/>
              </a:rPr>
              <a:t> </a:t>
            </a:r>
            <a:r>
              <a:rPr lang="es-CO" b="0" i="0" dirty="0">
                <a:solidFill>
                  <a:srgbClr val="859900"/>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1</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2</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93A1A1"/>
                </a:solidFill>
                <a:effectLst/>
                <a:latin typeface="SFMono-Regular"/>
              </a:rPr>
              <a:t>(</a:t>
            </a:r>
            <a:r>
              <a:rPr lang="es-CO" b="0" i="0" dirty="0">
                <a:solidFill>
                  <a:srgbClr val="2AA198"/>
                </a:solidFill>
                <a:effectLst/>
                <a:latin typeface="SFMono-Regular"/>
              </a:rPr>
              <a:t>'a'</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'b'</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3</a:t>
            </a:r>
          </a:p>
          <a:p>
            <a:endParaRPr lang="es-CO" b="0" i="0" dirty="0">
              <a:solidFill>
                <a:srgbClr val="2AA198"/>
              </a:solidFill>
              <a:effectLst/>
              <a:latin typeface="SFMono-Regular"/>
            </a:endParaRPr>
          </a:p>
          <a:p>
            <a:r>
              <a:rPr lang="es-ES" b="0" i="0" dirty="0">
                <a:solidFill>
                  <a:srgbClr val="5C5962"/>
                </a:solidFill>
                <a:effectLst/>
                <a:latin typeface="PT Sans" panose="020B0503020203020204" pitchFamily="34" charset="0"/>
              </a:rPr>
              <a:t>Y también es posible convertir una lista en tupla haciendo uso de al función tuple().</a:t>
            </a:r>
          </a:p>
          <a:p>
            <a:r>
              <a:rPr lang="es-CO" b="0" i="0" dirty="0">
                <a:solidFill>
                  <a:srgbClr val="93A1A1"/>
                </a:solidFill>
                <a:effectLst/>
                <a:latin typeface="SFMono-Regular"/>
              </a:rPr>
              <a:t>lista</a:t>
            </a:r>
            <a:r>
              <a:rPr lang="es-CO" b="0" i="0" dirty="0">
                <a:solidFill>
                  <a:srgbClr val="5C5962"/>
                </a:solidFill>
                <a:effectLst/>
                <a:latin typeface="SFMono-Regular"/>
              </a:rPr>
              <a:t> </a:t>
            </a:r>
            <a:r>
              <a:rPr lang="es-CO" b="0" i="0" dirty="0">
                <a:solidFill>
                  <a:srgbClr val="859900"/>
                </a:solidFill>
                <a:effectLst/>
                <a:latin typeface="SFMono-Regular"/>
              </a:rPr>
              <a:t>=</a:t>
            </a:r>
            <a:r>
              <a:rPr lang="es-CO" b="0" i="0" dirty="0">
                <a:solidFill>
                  <a:srgbClr val="5C5962"/>
                </a:solidFill>
                <a:effectLst/>
                <a:latin typeface="SFMono-Regular"/>
              </a:rPr>
              <a:t> </a:t>
            </a:r>
            <a:r>
              <a:rPr lang="es-CO" b="0" i="0" dirty="0">
                <a:solidFill>
                  <a:srgbClr val="93A1A1"/>
                </a:solidFill>
                <a:effectLst/>
                <a:latin typeface="SFMono-Regular"/>
              </a:rPr>
              <a:t>[</a:t>
            </a:r>
            <a:r>
              <a:rPr lang="es-CO" b="0" i="0" dirty="0">
                <a:solidFill>
                  <a:srgbClr val="2AA198"/>
                </a:solidFill>
                <a:effectLst/>
                <a:latin typeface="SFMono-Regular"/>
              </a:rPr>
              <a:t>1</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2</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3</a:t>
            </a:r>
            <a:r>
              <a:rPr lang="es-CO" b="0" i="0" dirty="0">
                <a:solidFill>
                  <a:srgbClr val="93A1A1"/>
                </a:solidFill>
                <a:effectLst/>
                <a:latin typeface="SFMono-Regular"/>
              </a:rPr>
              <a:t>]</a:t>
            </a:r>
          </a:p>
          <a:p>
            <a:r>
              <a:rPr lang="es-CO" b="0" i="0" dirty="0">
                <a:solidFill>
                  <a:srgbClr val="5C5962"/>
                </a:solidFill>
                <a:effectLst/>
                <a:latin typeface="SFMono-Regular"/>
              </a:rPr>
              <a:t> </a:t>
            </a:r>
            <a:r>
              <a:rPr lang="es-CO" b="0" i="0" dirty="0">
                <a:solidFill>
                  <a:srgbClr val="93A1A1"/>
                </a:solidFill>
                <a:effectLst/>
                <a:latin typeface="SFMono-Regular"/>
              </a:rPr>
              <a:t>tupla</a:t>
            </a:r>
            <a:r>
              <a:rPr lang="es-CO" b="0" i="0" dirty="0">
                <a:solidFill>
                  <a:srgbClr val="5C5962"/>
                </a:solidFill>
                <a:effectLst/>
                <a:latin typeface="SFMono-Regular"/>
              </a:rPr>
              <a:t> </a:t>
            </a:r>
            <a:r>
              <a:rPr lang="es-CO" b="0" i="0" dirty="0">
                <a:solidFill>
                  <a:srgbClr val="859900"/>
                </a:solidFill>
                <a:effectLst/>
                <a:latin typeface="SFMono-Regular"/>
              </a:rPr>
              <a:t>=</a:t>
            </a:r>
            <a:r>
              <a:rPr lang="es-CO" b="0" i="0" dirty="0">
                <a:solidFill>
                  <a:srgbClr val="5C5962"/>
                </a:solidFill>
                <a:effectLst/>
                <a:latin typeface="SFMono-Regular"/>
              </a:rPr>
              <a:t> </a:t>
            </a:r>
            <a:r>
              <a:rPr lang="es-CO" b="0" i="0" dirty="0">
                <a:solidFill>
                  <a:srgbClr val="B58900"/>
                </a:solidFill>
                <a:effectLst/>
                <a:latin typeface="SFMono-Regular"/>
              </a:rPr>
              <a:t>tuple</a:t>
            </a:r>
            <a:r>
              <a:rPr lang="es-CO" b="0" i="0" dirty="0">
                <a:solidFill>
                  <a:srgbClr val="93A1A1"/>
                </a:solidFill>
                <a:effectLst/>
                <a:latin typeface="SFMono-Regular"/>
              </a:rPr>
              <a:t>(lista)</a:t>
            </a:r>
          </a:p>
          <a:p>
            <a:endParaRPr lang="es-CO" b="0" i="0" dirty="0">
              <a:solidFill>
                <a:srgbClr val="93A1A1"/>
              </a:solidFill>
              <a:effectLst/>
              <a:latin typeface="SFMono-Regular"/>
            </a:endParaRPr>
          </a:p>
          <a:p>
            <a:r>
              <a:rPr lang="es-ES" b="0" i="0" dirty="0">
                <a:solidFill>
                  <a:srgbClr val="5C5962"/>
                </a:solidFill>
                <a:effectLst/>
                <a:latin typeface="PT Sans" panose="020B0503020203020204" pitchFamily="34" charset="0"/>
              </a:rPr>
              <a:t>Se puede </a:t>
            </a:r>
            <a:r>
              <a:rPr lang="es-ES" b="1" i="0" dirty="0">
                <a:solidFill>
                  <a:srgbClr val="5C5962"/>
                </a:solidFill>
                <a:effectLst/>
                <a:latin typeface="PT Sans" panose="020B0503020203020204" pitchFamily="34" charset="0"/>
              </a:rPr>
              <a:t>iterar</a:t>
            </a:r>
            <a:r>
              <a:rPr lang="es-ES" b="0" i="0" dirty="0">
                <a:solidFill>
                  <a:srgbClr val="5C5962"/>
                </a:solidFill>
                <a:effectLst/>
                <a:latin typeface="PT Sans" panose="020B0503020203020204" pitchFamily="34" charset="0"/>
              </a:rPr>
              <a:t> una tupla de la misma forma que se hacía con las listas.</a:t>
            </a:r>
          </a:p>
          <a:p>
            <a:r>
              <a:rPr lang="fr-FR" b="0" i="0" dirty="0">
                <a:solidFill>
                  <a:srgbClr val="93A1A1"/>
                </a:solidFill>
                <a:effectLst/>
                <a:latin typeface="SFMono-Regular"/>
              </a:rPr>
              <a:t>tupla</a:t>
            </a:r>
            <a:r>
              <a:rPr lang="fr-FR" b="0" i="0" dirty="0">
                <a:solidFill>
                  <a:srgbClr val="5C5962"/>
                </a:solidFill>
                <a:effectLst/>
                <a:latin typeface="SFMono-Regular"/>
              </a:rPr>
              <a:t> </a:t>
            </a:r>
            <a:r>
              <a:rPr lang="fr-FR" b="0" i="0" dirty="0">
                <a:solidFill>
                  <a:srgbClr val="859900"/>
                </a:solidFill>
                <a:effectLst/>
                <a:latin typeface="SFMono-Regular"/>
              </a:rPr>
              <a:t>=</a:t>
            </a:r>
            <a:r>
              <a:rPr lang="fr-FR" b="0" i="0" dirty="0">
                <a:solidFill>
                  <a:srgbClr val="5C5962"/>
                </a:solidFill>
                <a:effectLst/>
                <a:latin typeface="SFMono-Regular"/>
              </a:rPr>
              <a:t> </a:t>
            </a:r>
            <a:r>
              <a:rPr lang="fr-FR" b="0" i="0" dirty="0">
                <a:solidFill>
                  <a:srgbClr val="93A1A1"/>
                </a:solidFill>
                <a:effectLst/>
                <a:latin typeface="SFMono-Regular"/>
              </a:rPr>
              <a:t>[</a:t>
            </a:r>
            <a:r>
              <a:rPr lang="fr-FR" b="0" i="0" dirty="0">
                <a:solidFill>
                  <a:srgbClr val="2AA198"/>
                </a:solidFill>
                <a:effectLst/>
                <a:latin typeface="SFMono-Regular"/>
              </a:rPr>
              <a:t>1</a:t>
            </a:r>
            <a:r>
              <a:rPr lang="fr-FR" b="0" i="0" dirty="0">
                <a:solidFill>
                  <a:srgbClr val="93A1A1"/>
                </a:solidFill>
                <a:effectLst/>
                <a:latin typeface="SFMono-Regular"/>
              </a:rPr>
              <a:t>,</a:t>
            </a:r>
            <a:r>
              <a:rPr lang="fr-FR" b="0" i="0" dirty="0">
                <a:solidFill>
                  <a:srgbClr val="5C5962"/>
                </a:solidFill>
                <a:effectLst/>
                <a:latin typeface="SFMono-Regular"/>
              </a:rPr>
              <a:t> </a:t>
            </a:r>
            <a:r>
              <a:rPr lang="fr-FR" b="0" i="0" dirty="0">
                <a:solidFill>
                  <a:srgbClr val="2AA198"/>
                </a:solidFill>
                <a:effectLst/>
                <a:latin typeface="SFMono-Regular"/>
              </a:rPr>
              <a:t>2</a:t>
            </a:r>
            <a:r>
              <a:rPr lang="fr-FR" b="0" i="0" dirty="0">
                <a:solidFill>
                  <a:srgbClr val="93A1A1"/>
                </a:solidFill>
                <a:effectLst/>
                <a:latin typeface="SFMono-Regular"/>
              </a:rPr>
              <a:t>,</a:t>
            </a:r>
            <a:r>
              <a:rPr lang="fr-FR" b="0" i="0" dirty="0">
                <a:solidFill>
                  <a:srgbClr val="5C5962"/>
                </a:solidFill>
                <a:effectLst/>
                <a:latin typeface="SFMono-Regular"/>
              </a:rPr>
              <a:t> </a:t>
            </a:r>
            <a:r>
              <a:rPr lang="fr-FR" b="0" i="0" dirty="0">
                <a:solidFill>
                  <a:srgbClr val="2AA198"/>
                </a:solidFill>
                <a:effectLst/>
                <a:latin typeface="SFMono-Regular"/>
              </a:rPr>
              <a:t>3</a:t>
            </a:r>
            <a:r>
              <a:rPr lang="fr-FR" b="0" i="0" dirty="0">
                <a:solidFill>
                  <a:srgbClr val="93A1A1"/>
                </a:solidFill>
                <a:effectLst/>
                <a:latin typeface="SFMono-Regular"/>
              </a:rPr>
              <a:t>]</a:t>
            </a:r>
            <a:r>
              <a:rPr lang="fr-FR" b="0" i="0" dirty="0">
                <a:solidFill>
                  <a:srgbClr val="5C5962"/>
                </a:solidFill>
                <a:effectLst/>
                <a:latin typeface="SFMono-Regular"/>
              </a:rPr>
              <a:t> </a:t>
            </a:r>
          </a:p>
          <a:p>
            <a:r>
              <a:rPr lang="fr-FR" b="0" i="0" dirty="0">
                <a:solidFill>
                  <a:srgbClr val="859900"/>
                </a:solidFill>
                <a:effectLst/>
                <a:latin typeface="SFMono-Regular"/>
              </a:rPr>
              <a:t>for</a:t>
            </a:r>
            <a:r>
              <a:rPr lang="fr-FR" b="0" i="0" dirty="0">
                <a:solidFill>
                  <a:srgbClr val="5C5962"/>
                </a:solidFill>
                <a:effectLst/>
                <a:latin typeface="SFMono-Regular"/>
              </a:rPr>
              <a:t> </a:t>
            </a:r>
            <a:r>
              <a:rPr lang="fr-FR" b="0" i="0" dirty="0">
                <a:solidFill>
                  <a:srgbClr val="93A1A1"/>
                </a:solidFill>
                <a:effectLst/>
                <a:latin typeface="SFMono-Regular"/>
              </a:rPr>
              <a:t>t</a:t>
            </a:r>
            <a:r>
              <a:rPr lang="fr-FR" b="0" i="0" dirty="0">
                <a:solidFill>
                  <a:srgbClr val="5C5962"/>
                </a:solidFill>
                <a:effectLst/>
                <a:latin typeface="SFMono-Regular"/>
              </a:rPr>
              <a:t> </a:t>
            </a:r>
            <a:r>
              <a:rPr lang="fr-FR" b="0" i="0" dirty="0">
                <a:solidFill>
                  <a:srgbClr val="859900"/>
                </a:solidFill>
                <a:effectLst/>
                <a:latin typeface="SFMono-Regular"/>
              </a:rPr>
              <a:t>in</a:t>
            </a:r>
            <a:r>
              <a:rPr lang="fr-FR" b="0" i="0" dirty="0">
                <a:solidFill>
                  <a:srgbClr val="5C5962"/>
                </a:solidFill>
                <a:effectLst/>
                <a:latin typeface="SFMono-Regular"/>
              </a:rPr>
              <a:t> </a:t>
            </a:r>
            <a:r>
              <a:rPr lang="fr-FR" b="0" i="0" dirty="0">
                <a:solidFill>
                  <a:srgbClr val="93A1A1"/>
                </a:solidFill>
                <a:effectLst/>
                <a:latin typeface="SFMono-Regular"/>
              </a:rPr>
              <a:t>tupla:</a:t>
            </a:r>
          </a:p>
          <a:p>
            <a:r>
              <a:rPr lang="fr-FR" b="0" i="0" dirty="0">
                <a:solidFill>
                  <a:srgbClr val="5C5962"/>
                </a:solidFill>
                <a:effectLst/>
                <a:latin typeface="SFMono-Regular"/>
              </a:rPr>
              <a:t> </a:t>
            </a:r>
            <a:r>
              <a:rPr lang="fr-FR" b="0" i="0" dirty="0">
                <a:solidFill>
                  <a:srgbClr val="859900"/>
                </a:solidFill>
                <a:effectLst/>
                <a:latin typeface="SFMono-Regular"/>
              </a:rPr>
              <a:t>print</a:t>
            </a:r>
            <a:r>
              <a:rPr lang="fr-FR" b="0" i="0" dirty="0">
                <a:solidFill>
                  <a:srgbClr val="93A1A1"/>
                </a:solidFill>
                <a:effectLst/>
                <a:latin typeface="SFMono-Regular"/>
              </a:rPr>
              <a:t>(t)</a:t>
            </a:r>
            <a:r>
              <a:rPr lang="fr-FR" b="0" i="0" dirty="0">
                <a:solidFill>
                  <a:srgbClr val="5C5962"/>
                </a:solidFill>
                <a:effectLst/>
                <a:latin typeface="SFMono-Regular"/>
              </a:rPr>
              <a:t> </a:t>
            </a:r>
            <a:r>
              <a:rPr lang="fr-FR" b="0" i="0" dirty="0">
                <a:solidFill>
                  <a:srgbClr val="586E75"/>
                </a:solidFill>
                <a:effectLst/>
                <a:latin typeface="SFMono-Regular"/>
              </a:rPr>
              <a:t>#1, 2, 3</a:t>
            </a:r>
          </a:p>
          <a:p>
            <a:endParaRPr lang="fr-FR" b="0" i="0" dirty="0">
              <a:solidFill>
                <a:srgbClr val="586E75"/>
              </a:solidFill>
              <a:effectLst/>
              <a:latin typeface="SFMono-Regular"/>
            </a:endParaRPr>
          </a:p>
          <a:p>
            <a:r>
              <a:rPr lang="es-ES" b="0" i="0" dirty="0">
                <a:solidFill>
                  <a:srgbClr val="5C5962"/>
                </a:solidFill>
                <a:effectLst/>
                <a:latin typeface="PT Sans" panose="020B0503020203020204" pitchFamily="34" charset="0"/>
              </a:rPr>
              <a:t>Y se puede también asignar el valor de una tupla con</a:t>
            </a:r>
            <a:r>
              <a:rPr lang="fr-FR" dirty="0">
                <a:solidFill>
                  <a:srgbClr val="586E75"/>
                </a:solidFill>
                <a:latin typeface="SFMono-Regular"/>
              </a:rPr>
              <a:t> n </a:t>
            </a:r>
            <a:r>
              <a:rPr lang="fr-FR" dirty="0" err="1">
                <a:solidFill>
                  <a:srgbClr val="586E75"/>
                </a:solidFill>
                <a:latin typeface="SFMono-Regular"/>
              </a:rPr>
              <a:t>ele</a:t>
            </a:r>
            <a:r>
              <a:rPr lang="fr-FR" dirty="0">
                <a:solidFill>
                  <a:srgbClr val="586E75"/>
                </a:solidFill>
                <a:latin typeface="SFMono-Regular"/>
              </a:rPr>
              <a:t> </a:t>
            </a:r>
            <a:r>
              <a:rPr lang="fr-FR" dirty="0" err="1">
                <a:solidFill>
                  <a:srgbClr val="586E75"/>
                </a:solidFill>
                <a:latin typeface="SFMono-Regular"/>
              </a:rPr>
              <a:t>mentos</a:t>
            </a:r>
            <a:r>
              <a:rPr lang="fr-FR" dirty="0">
                <a:solidFill>
                  <a:srgbClr val="586E75"/>
                </a:solidFill>
                <a:latin typeface="SFMono-Regular"/>
              </a:rPr>
              <a:t> a n variables</a:t>
            </a:r>
          </a:p>
          <a:p>
            <a:r>
              <a:rPr lang="es-ES" b="0" i="0" dirty="0">
                <a:solidFill>
                  <a:srgbClr val="93A1A1"/>
                </a:solidFill>
                <a:effectLst/>
                <a:latin typeface="SFMono-Regular"/>
              </a:rPr>
              <a:t>l</a:t>
            </a:r>
            <a:r>
              <a:rPr lang="es-ES" b="0" i="0" dirty="0">
                <a:solidFill>
                  <a:srgbClr val="5C5962"/>
                </a:solidFill>
                <a:effectLst/>
                <a:latin typeface="SFMono-Regular"/>
              </a:rPr>
              <a:t> </a:t>
            </a:r>
            <a:r>
              <a:rPr lang="es-ES" b="0" i="0" dirty="0">
                <a:solidFill>
                  <a:srgbClr val="859900"/>
                </a:solidFill>
                <a:effectLst/>
                <a:latin typeface="SFMono-Regular"/>
              </a:rPr>
              <a:t>=</a:t>
            </a:r>
            <a:r>
              <a:rPr lang="es-ES" b="0" i="0" dirty="0">
                <a:solidFill>
                  <a:srgbClr val="5C5962"/>
                </a:solidFill>
                <a:effectLst/>
                <a:latin typeface="SFMono-Regular"/>
              </a:rPr>
              <a:t> </a:t>
            </a:r>
            <a:r>
              <a:rPr lang="es-ES" b="0" i="0" dirty="0">
                <a:solidFill>
                  <a:srgbClr val="93A1A1"/>
                </a:solidFill>
                <a:effectLst/>
                <a:latin typeface="SFMono-Regular"/>
              </a:rPr>
              <a:t>(</a:t>
            </a:r>
            <a:r>
              <a:rPr lang="es-ES" b="0" i="0" dirty="0">
                <a:solidFill>
                  <a:srgbClr val="2AA198"/>
                </a:solidFill>
                <a:effectLst/>
                <a:latin typeface="SFMono-Regular"/>
              </a:rPr>
              <a:t>1</a:t>
            </a:r>
            <a:r>
              <a:rPr lang="es-ES" b="0" i="0" dirty="0">
                <a:solidFill>
                  <a:srgbClr val="93A1A1"/>
                </a:solidFill>
                <a:effectLst/>
                <a:latin typeface="SFMono-Regular"/>
              </a:rPr>
              <a:t>,</a:t>
            </a:r>
            <a:r>
              <a:rPr lang="es-ES" b="0" i="0" dirty="0">
                <a:solidFill>
                  <a:srgbClr val="5C5962"/>
                </a:solidFill>
                <a:effectLst/>
                <a:latin typeface="SFMono-Regular"/>
              </a:rPr>
              <a:t> </a:t>
            </a:r>
            <a:r>
              <a:rPr lang="es-ES" b="0" i="0" dirty="0">
                <a:solidFill>
                  <a:srgbClr val="2AA198"/>
                </a:solidFill>
                <a:effectLst/>
                <a:latin typeface="SFMono-Regular"/>
              </a:rPr>
              <a:t>2</a:t>
            </a:r>
            <a:r>
              <a:rPr lang="es-ES" b="0" i="0" dirty="0">
                <a:solidFill>
                  <a:srgbClr val="93A1A1"/>
                </a:solidFill>
                <a:effectLst/>
                <a:latin typeface="SFMono-Regular"/>
              </a:rPr>
              <a:t>,</a:t>
            </a:r>
            <a:r>
              <a:rPr lang="es-ES" b="0" i="0" dirty="0">
                <a:solidFill>
                  <a:srgbClr val="5C5962"/>
                </a:solidFill>
                <a:effectLst/>
                <a:latin typeface="SFMono-Regular"/>
              </a:rPr>
              <a:t> </a:t>
            </a:r>
            <a:r>
              <a:rPr lang="es-ES" b="0" i="0" dirty="0">
                <a:solidFill>
                  <a:srgbClr val="2AA198"/>
                </a:solidFill>
                <a:effectLst/>
                <a:latin typeface="SFMono-Regular"/>
              </a:rPr>
              <a:t>3</a:t>
            </a:r>
            <a:r>
              <a:rPr lang="es-ES" b="0" i="0" dirty="0">
                <a:solidFill>
                  <a:srgbClr val="93A1A1"/>
                </a:solidFill>
                <a:effectLst/>
                <a:latin typeface="SFMono-Regular"/>
              </a:rPr>
              <a:t>)</a:t>
            </a:r>
          </a:p>
          <a:p>
            <a:r>
              <a:rPr lang="es-ES" b="0" i="0" dirty="0">
                <a:solidFill>
                  <a:srgbClr val="5C5962"/>
                </a:solidFill>
                <a:effectLst/>
                <a:latin typeface="SFMono-Regular"/>
              </a:rPr>
              <a:t> </a:t>
            </a:r>
            <a:r>
              <a:rPr lang="es-ES" b="0" i="0" dirty="0">
                <a:solidFill>
                  <a:srgbClr val="93A1A1"/>
                </a:solidFill>
                <a:effectLst/>
                <a:latin typeface="SFMono-Regular"/>
              </a:rPr>
              <a:t>x,</a:t>
            </a:r>
            <a:r>
              <a:rPr lang="es-ES" b="0" i="0" dirty="0">
                <a:solidFill>
                  <a:srgbClr val="5C5962"/>
                </a:solidFill>
                <a:effectLst/>
                <a:latin typeface="SFMono-Regular"/>
              </a:rPr>
              <a:t> </a:t>
            </a:r>
            <a:r>
              <a:rPr lang="es-ES" b="0" i="0" dirty="0">
                <a:solidFill>
                  <a:srgbClr val="93A1A1"/>
                </a:solidFill>
                <a:effectLst/>
                <a:latin typeface="SFMono-Regular"/>
              </a:rPr>
              <a:t>y,</a:t>
            </a:r>
            <a:r>
              <a:rPr lang="es-ES" b="0" i="0" dirty="0">
                <a:solidFill>
                  <a:srgbClr val="5C5962"/>
                </a:solidFill>
                <a:effectLst/>
                <a:latin typeface="SFMono-Regular"/>
              </a:rPr>
              <a:t> </a:t>
            </a:r>
            <a:r>
              <a:rPr lang="es-ES" b="0" i="0" dirty="0">
                <a:solidFill>
                  <a:srgbClr val="93A1A1"/>
                </a:solidFill>
                <a:effectLst/>
                <a:latin typeface="SFMono-Regular"/>
              </a:rPr>
              <a:t>z</a:t>
            </a:r>
            <a:r>
              <a:rPr lang="es-ES" b="0" i="0" dirty="0">
                <a:solidFill>
                  <a:srgbClr val="5C5962"/>
                </a:solidFill>
                <a:effectLst/>
                <a:latin typeface="SFMono-Regular"/>
              </a:rPr>
              <a:t> </a:t>
            </a:r>
            <a:r>
              <a:rPr lang="es-ES" b="0" i="0" dirty="0">
                <a:solidFill>
                  <a:srgbClr val="859900"/>
                </a:solidFill>
                <a:effectLst/>
                <a:latin typeface="SFMono-Regular"/>
              </a:rPr>
              <a:t>=</a:t>
            </a:r>
            <a:r>
              <a:rPr lang="es-ES" b="0" i="0" dirty="0">
                <a:solidFill>
                  <a:srgbClr val="5C5962"/>
                </a:solidFill>
                <a:effectLst/>
                <a:latin typeface="SFMono-Regular"/>
              </a:rPr>
              <a:t> </a:t>
            </a:r>
            <a:r>
              <a:rPr lang="es-ES" b="0" i="0" dirty="0">
                <a:solidFill>
                  <a:srgbClr val="93A1A1"/>
                </a:solidFill>
                <a:effectLst/>
                <a:latin typeface="SFMono-Regular"/>
              </a:rPr>
              <a:t>l</a:t>
            </a:r>
          </a:p>
          <a:p>
            <a:r>
              <a:rPr lang="es-ES" b="0" i="0" dirty="0">
                <a:solidFill>
                  <a:srgbClr val="5C5962"/>
                </a:solidFill>
                <a:effectLst/>
                <a:latin typeface="SFMono-Regular"/>
              </a:rPr>
              <a:t> </a:t>
            </a:r>
            <a:r>
              <a:rPr lang="es-ES" b="0" i="0" dirty="0">
                <a:solidFill>
                  <a:srgbClr val="859900"/>
                </a:solidFill>
                <a:effectLst/>
                <a:latin typeface="SFMono-Regular"/>
              </a:rPr>
              <a:t>print</a:t>
            </a:r>
            <a:r>
              <a:rPr lang="es-ES" b="0" i="0" dirty="0">
                <a:solidFill>
                  <a:srgbClr val="93A1A1"/>
                </a:solidFill>
                <a:effectLst/>
                <a:latin typeface="SFMono-Regular"/>
              </a:rPr>
              <a:t>(x,</a:t>
            </a:r>
            <a:r>
              <a:rPr lang="es-ES" b="0" i="0" dirty="0">
                <a:solidFill>
                  <a:srgbClr val="5C5962"/>
                </a:solidFill>
                <a:effectLst/>
                <a:latin typeface="SFMono-Regular"/>
              </a:rPr>
              <a:t> </a:t>
            </a:r>
            <a:r>
              <a:rPr lang="es-ES" b="0" i="0" dirty="0">
                <a:solidFill>
                  <a:srgbClr val="93A1A1"/>
                </a:solidFill>
                <a:effectLst/>
                <a:latin typeface="SFMono-Regular"/>
              </a:rPr>
              <a:t>y,</a:t>
            </a:r>
            <a:r>
              <a:rPr lang="es-ES" b="0" i="0" dirty="0">
                <a:solidFill>
                  <a:srgbClr val="5C5962"/>
                </a:solidFill>
                <a:effectLst/>
                <a:latin typeface="SFMono-Regular"/>
              </a:rPr>
              <a:t> </a:t>
            </a:r>
            <a:r>
              <a:rPr lang="es-ES" b="0" i="0" dirty="0">
                <a:solidFill>
                  <a:srgbClr val="93A1A1"/>
                </a:solidFill>
                <a:effectLst/>
                <a:latin typeface="SFMono-Regular"/>
              </a:rPr>
              <a:t>z)</a:t>
            </a:r>
            <a:r>
              <a:rPr lang="es-ES" b="0" i="0" dirty="0">
                <a:solidFill>
                  <a:srgbClr val="5C5962"/>
                </a:solidFill>
                <a:effectLst/>
                <a:latin typeface="SFMono-Regular"/>
              </a:rPr>
              <a:t> </a:t>
            </a:r>
            <a:r>
              <a:rPr lang="es-ES" b="0" i="0" dirty="0">
                <a:solidFill>
                  <a:srgbClr val="586E75"/>
                </a:solidFill>
                <a:effectLst/>
                <a:latin typeface="SFMono-Regular"/>
              </a:rPr>
              <a:t>#1 2 3</a:t>
            </a:r>
            <a:endParaRPr lang="es-CO" dirty="0">
              <a:solidFill>
                <a:schemeClr val="tx1"/>
              </a:solidFill>
            </a:endParaRPr>
          </a:p>
        </p:txBody>
      </p:sp>
    </p:spTree>
    <p:extLst>
      <p:ext uri="{BB962C8B-B14F-4D97-AF65-F5344CB8AC3E}">
        <p14:creationId xmlns:p14="http://schemas.microsoft.com/office/powerpoint/2010/main" val="2725758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ncepto genético abstracto">
            <a:extLst>
              <a:ext uri="{FF2B5EF4-FFF2-40B4-BE49-F238E27FC236}">
                <a16:creationId xmlns:a16="http://schemas.microsoft.com/office/drawing/2014/main" id="{D0A1B1B7-274E-CECD-A61A-D188B64E5A53}"/>
              </a:ext>
            </a:extLst>
          </p:cNvPr>
          <p:cNvPicPr>
            <a:picLocks noChangeAspect="1"/>
          </p:cNvPicPr>
          <p:nvPr/>
        </p:nvPicPr>
        <p:blipFill rotWithShape="1">
          <a:blip r:embed="rId2"/>
          <a:srcRect t="25613" b="18137"/>
          <a:stretch/>
        </p:blipFill>
        <p:spPr>
          <a:xfrm>
            <a:off x="21" y="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8A93F2BC-5E8B-CF68-4C31-33B1DF86FBC9}"/>
              </a:ext>
            </a:extLst>
          </p:cNvPr>
          <p:cNvSpPr>
            <a:spLocks noGrp="1"/>
          </p:cNvSpPr>
          <p:nvPr>
            <p:ph type="ctrTitle"/>
          </p:nvPr>
        </p:nvSpPr>
        <p:spPr>
          <a:xfrm>
            <a:off x="1595569" y="701910"/>
            <a:ext cx="5062629" cy="313700"/>
          </a:xfrm>
        </p:spPr>
        <p:txBody>
          <a:bodyPr>
            <a:noAutofit/>
          </a:bodyPr>
          <a:lstStyle/>
          <a:p>
            <a:r>
              <a:rPr lang="es-CO" sz="2800" dirty="0">
                <a:solidFill>
                  <a:schemeClr val="tx1"/>
                </a:solidFill>
              </a:rPr>
              <a:t>QUE ES UN diccionario EN PYTHON?</a:t>
            </a:r>
          </a:p>
        </p:txBody>
      </p:sp>
      <p:sp>
        <p:nvSpPr>
          <p:cNvPr id="3" name="Subtítulo 2">
            <a:extLst>
              <a:ext uri="{FF2B5EF4-FFF2-40B4-BE49-F238E27FC236}">
                <a16:creationId xmlns:a16="http://schemas.microsoft.com/office/drawing/2014/main" id="{208DBD88-53D9-66B2-3C80-55301807C7FA}"/>
              </a:ext>
            </a:extLst>
          </p:cNvPr>
          <p:cNvSpPr>
            <a:spLocks noGrp="1"/>
          </p:cNvSpPr>
          <p:nvPr>
            <p:ph type="subTitle" idx="1"/>
          </p:nvPr>
        </p:nvSpPr>
        <p:spPr>
          <a:xfrm>
            <a:off x="1338682" y="1181819"/>
            <a:ext cx="5769484" cy="5503653"/>
          </a:xfrm>
        </p:spPr>
        <p:txBody>
          <a:bodyPr>
            <a:normAutofit fontScale="77500" lnSpcReduction="20000"/>
          </a:bodyPr>
          <a:lstStyle/>
          <a:p>
            <a:r>
              <a:rPr lang="es-ES" b="0" i="0" dirty="0">
                <a:solidFill>
                  <a:srgbClr val="5C5962"/>
                </a:solidFill>
                <a:effectLst/>
                <a:latin typeface="PT Sans" panose="020B0503020203020204" pitchFamily="34" charset="0"/>
              </a:rPr>
              <a:t>Un diccionario en Python es una colección de elementos, donde cada uno tiene una llave </a:t>
            </a:r>
            <a:r>
              <a:rPr lang="es-ES" b="0" i="0" dirty="0">
                <a:solidFill>
                  <a:schemeClr val="tx2">
                    <a:lumMod val="50000"/>
                    <a:lumOff val="50000"/>
                  </a:schemeClr>
                </a:solidFill>
                <a:effectLst/>
                <a:latin typeface="PT Sans" panose="020B0503020203020204" pitchFamily="34" charset="0"/>
              </a:rPr>
              <a:t>key</a:t>
            </a:r>
            <a:r>
              <a:rPr lang="es-ES" b="0" i="0" dirty="0">
                <a:solidFill>
                  <a:srgbClr val="5C5962"/>
                </a:solidFill>
                <a:effectLst/>
                <a:latin typeface="PT Sans" panose="020B0503020203020204" pitchFamily="34" charset="0"/>
              </a:rPr>
              <a:t> y un valor </a:t>
            </a:r>
            <a:r>
              <a:rPr lang="es-ES" b="0" i="0" dirty="0">
                <a:solidFill>
                  <a:schemeClr val="tx2">
                    <a:lumMod val="50000"/>
                    <a:lumOff val="50000"/>
                  </a:schemeClr>
                </a:solidFill>
                <a:effectLst/>
                <a:latin typeface="PT Sans" panose="020B0503020203020204" pitchFamily="34" charset="0"/>
              </a:rPr>
              <a:t>value</a:t>
            </a:r>
            <a:r>
              <a:rPr lang="es-ES" b="0" i="0" dirty="0">
                <a:solidFill>
                  <a:srgbClr val="5C5962"/>
                </a:solidFill>
                <a:effectLst/>
                <a:latin typeface="PT Sans" panose="020B0503020203020204" pitchFamily="34" charset="0"/>
              </a:rPr>
              <a:t>.Los diccionarios se pueden crear con paréntesis</a:t>
            </a:r>
            <a:r>
              <a:rPr lang="es-ES" b="0" i="0" dirty="0">
                <a:solidFill>
                  <a:schemeClr val="tx2">
                    <a:lumMod val="50000"/>
                    <a:lumOff val="50000"/>
                  </a:schemeClr>
                </a:solidFill>
                <a:effectLst/>
                <a:latin typeface="PT Sans" panose="020B0503020203020204" pitchFamily="34" charset="0"/>
              </a:rPr>
              <a:t>{}</a:t>
            </a:r>
            <a:r>
              <a:rPr lang="es-ES" b="0" i="0" dirty="0">
                <a:solidFill>
                  <a:srgbClr val="5C5962"/>
                </a:solidFill>
                <a:effectLst/>
                <a:latin typeface="PT Sans" panose="020B0503020203020204" pitchFamily="34" charset="0"/>
              </a:rPr>
              <a:t>, separando con una coma cada par </a:t>
            </a:r>
            <a:r>
              <a:rPr lang="es-ES" b="0" i="0" dirty="0">
                <a:solidFill>
                  <a:schemeClr val="tx2">
                    <a:lumMod val="50000"/>
                    <a:lumOff val="50000"/>
                  </a:schemeClr>
                </a:solidFill>
                <a:effectLst/>
                <a:latin typeface="PT Sans" panose="020B0503020203020204" pitchFamily="34" charset="0"/>
              </a:rPr>
              <a:t>key:value</a:t>
            </a:r>
            <a:r>
              <a:rPr lang="es-ES" b="0" i="0" dirty="0">
                <a:solidFill>
                  <a:srgbClr val="5C5962"/>
                </a:solidFill>
                <a:effectLst/>
                <a:latin typeface="PT Sans" panose="020B0503020203020204" pitchFamily="34" charset="0"/>
              </a:rPr>
              <a:t>. En el siguiente ejemplo tenemos tres </a:t>
            </a:r>
            <a:r>
              <a:rPr lang="es-ES" b="0" i="0" dirty="0">
                <a:solidFill>
                  <a:schemeClr val="tx2">
                    <a:lumMod val="50000"/>
                    <a:lumOff val="50000"/>
                  </a:schemeClr>
                </a:solidFill>
                <a:effectLst/>
                <a:latin typeface="PT Sans" panose="020B0503020203020204" pitchFamily="34" charset="0"/>
              </a:rPr>
              <a:t>keys </a:t>
            </a:r>
            <a:r>
              <a:rPr lang="es-ES" b="0" i="0" dirty="0">
                <a:solidFill>
                  <a:srgbClr val="5C5962"/>
                </a:solidFill>
                <a:effectLst/>
                <a:latin typeface="PT Sans" panose="020B0503020203020204" pitchFamily="34" charset="0"/>
              </a:rPr>
              <a:t>que son el nombre, el documento y la edad.</a:t>
            </a:r>
          </a:p>
          <a:p>
            <a:r>
              <a:rPr lang="es-CO" b="0" i="0" dirty="0">
                <a:solidFill>
                  <a:srgbClr val="93A1A1"/>
                </a:solidFill>
                <a:effectLst/>
                <a:latin typeface="SFMono-Regular"/>
              </a:rPr>
              <a:t>d1</a:t>
            </a:r>
            <a:r>
              <a:rPr lang="es-CO" b="0" i="0" dirty="0">
                <a:solidFill>
                  <a:srgbClr val="5C5962"/>
                </a:solidFill>
                <a:effectLst/>
                <a:latin typeface="SFMono-Regular"/>
              </a:rPr>
              <a:t> </a:t>
            </a:r>
            <a:r>
              <a:rPr lang="es-CO" b="0" i="0" dirty="0">
                <a:solidFill>
                  <a:srgbClr val="859900"/>
                </a:solidFill>
                <a:effectLst/>
                <a:latin typeface="SFMono-Regular"/>
              </a:rPr>
              <a:t>=</a:t>
            </a:r>
            <a:r>
              <a:rPr lang="es-CO" b="0" i="0" dirty="0">
                <a:solidFill>
                  <a:srgbClr val="5C5962"/>
                </a:solidFill>
                <a:effectLst/>
                <a:latin typeface="SFMono-Regular"/>
              </a:rPr>
              <a:t> </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"Nombre"</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"Sara"</a:t>
            </a:r>
            <a:r>
              <a:rPr lang="es-CO" b="0" i="0" dirty="0">
                <a:solidFill>
                  <a:srgbClr val="93A1A1"/>
                </a:solidFill>
                <a:effectLst/>
                <a:latin typeface="SFMono-Regular"/>
              </a:rPr>
              <a:t>,</a:t>
            </a:r>
            <a:r>
              <a:rPr lang="es-CO" b="0" i="0" dirty="0">
                <a:solidFill>
                  <a:srgbClr val="5C5962"/>
                </a:solidFill>
                <a:effectLst/>
                <a:latin typeface="SFMono-Regular"/>
              </a:rPr>
              <a:t> </a:t>
            </a:r>
          </a:p>
          <a:p>
            <a:r>
              <a:rPr lang="es-CO" b="0" i="0" dirty="0">
                <a:solidFill>
                  <a:srgbClr val="2AA198"/>
                </a:solidFill>
                <a:effectLst/>
                <a:latin typeface="SFMono-Regular"/>
              </a:rPr>
              <a:t>"Edad"</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27</a:t>
            </a:r>
            <a:r>
              <a:rPr lang="es-CO" b="0" i="0" dirty="0">
                <a:solidFill>
                  <a:srgbClr val="93A1A1"/>
                </a:solidFill>
                <a:effectLst/>
                <a:latin typeface="SFMono-Regular"/>
              </a:rPr>
              <a:t>,</a:t>
            </a:r>
          </a:p>
          <a:p>
            <a:r>
              <a:rPr lang="es-CO" b="0" i="0" dirty="0">
                <a:solidFill>
                  <a:srgbClr val="5C5962"/>
                </a:solidFill>
                <a:effectLst/>
                <a:latin typeface="SFMono-Regular"/>
              </a:rPr>
              <a:t> </a:t>
            </a:r>
            <a:r>
              <a:rPr lang="es-CO" b="0" i="0" dirty="0">
                <a:solidFill>
                  <a:srgbClr val="2AA198"/>
                </a:solidFill>
                <a:effectLst/>
                <a:latin typeface="SFMono-Regular"/>
              </a:rPr>
              <a:t>"Documento"</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1003882</a:t>
            </a:r>
            <a:r>
              <a:rPr lang="es-CO" b="0" i="0" dirty="0">
                <a:solidFill>
                  <a:srgbClr val="5C5962"/>
                </a:solidFill>
                <a:effectLst/>
                <a:latin typeface="SFMono-Regular"/>
              </a:rPr>
              <a:t> </a:t>
            </a:r>
            <a:r>
              <a:rPr lang="es-CO" b="0" i="0" dirty="0">
                <a:solidFill>
                  <a:srgbClr val="93A1A1"/>
                </a:solidFill>
                <a:effectLst/>
                <a:latin typeface="SFMono-Regular"/>
              </a:rPr>
              <a:t>}</a:t>
            </a:r>
          </a:p>
          <a:p>
            <a:endParaRPr lang="es-CO" b="0" i="0" dirty="0">
              <a:solidFill>
                <a:srgbClr val="93A1A1"/>
              </a:solidFill>
              <a:effectLst/>
              <a:latin typeface="SFMono-Regular"/>
            </a:endParaRPr>
          </a:p>
          <a:p>
            <a:r>
              <a:rPr lang="es-ES" b="0" i="0" dirty="0">
                <a:solidFill>
                  <a:srgbClr val="5C5962"/>
                </a:solidFill>
                <a:effectLst/>
                <a:latin typeface="PT Sans" panose="020B0503020203020204" pitchFamily="34" charset="0"/>
              </a:rPr>
              <a:t>Otra forma equivalente de crear un diccionario en Python es usando</a:t>
            </a:r>
            <a:r>
              <a:rPr lang="es-CO" dirty="0">
                <a:solidFill>
                  <a:srgbClr val="93A1A1"/>
                </a:solidFill>
                <a:latin typeface="SFMono-Regular"/>
              </a:rPr>
              <a:t> </a:t>
            </a:r>
            <a:r>
              <a:rPr lang="es-CO" dirty="0">
                <a:solidFill>
                  <a:schemeClr val="accent3">
                    <a:lumMod val="75000"/>
                  </a:schemeClr>
                </a:solidFill>
                <a:latin typeface="SFMono-Regular"/>
              </a:rPr>
              <a:t>dict() </a:t>
            </a:r>
            <a:r>
              <a:rPr lang="es-CO" dirty="0">
                <a:solidFill>
                  <a:schemeClr val="tx1">
                    <a:lumMod val="65000"/>
                    <a:lumOff val="35000"/>
                  </a:schemeClr>
                </a:solidFill>
                <a:latin typeface="SFMono-Regular"/>
              </a:rPr>
              <a:t>e introduciendo los paréntesis </a:t>
            </a:r>
            <a:r>
              <a:rPr lang="es-CO" dirty="0">
                <a:solidFill>
                  <a:schemeClr val="accent3">
                    <a:lumMod val="75000"/>
                  </a:schemeClr>
                </a:solidFill>
                <a:latin typeface="SFMono-Regular"/>
              </a:rPr>
              <a:t>key:value </a:t>
            </a:r>
            <a:r>
              <a:rPr lang="es-CO" dirty="0">
                <a:solidFill>
                  <a:schemeClr val="tx1">
                    <a:lumMod val="65000"/>
                    <a:lumOff val="35000"/>
                  </a:schemeClr>
                </a:solidFill>
                <a:latin typeface="SFMono-Regular"/>
              </a:rPr>
              <a:t>entre paréntesis.</a:t>
            </a:r>
          </a:p>
          <a:p>
            <a:r>
              <a:rPr lang="it-IT" b="0" i="0" dirty="0">
                <a:solidFill>
                  <a:srgbClr val="93A1A1"/>
                </a:solidFill>
                <a:effectLst/>
                <a:latin typeface="SFMono-Regular"/>
              </a:rPr>
              <a:t>d2</a:t>
            </a:r>
            <a:r>
              <a:rPr lang="it-IT" b="0" i="0" dirty="0">
                <a:solidFill>
                  <a:srgbClr val="5C5962"/>
                </a:solidFill>
                <a:effectLst/>
                <a:latin typeface="SFMono-Regular"/>
              </a:rPr>
              <a:t> </a:t>
            </a:r>
            <a:r>
              <a:rPr lang="it-IT" b="0" i="0" dirty="0">
                <a:solidFill>
                  <a:srgbClr val="859900"/>
                </a:solidFill>
                <a:effectLst/>
                <a:latin typeface="SFMono-Regular"/>
              </a:rPr>
              <a:t>=</a:t>
            </a:r>
            <a:r>
              <a:rPr lang="it-IT" b="0" i="0" dirty="0">
                <a:solidFill>
                  <a:srgbClr val="5C5962"/>
                </a:solidFill>
                <a:effectLst/>
                <a:latin typeface="SFMono-Regular"/>
              </a:rPr>
              <a:t> </a:t>
            </a:r>
            <a:r>
              <a:rPr lang="it-IT" b="0" i="0" dirty="0">
                <a:solidFill>
                  <a:srgbClr val="B58900"/>
                </a:solidFill>
                <a:effectLst/>
                <a:latin typeface="SFMono-Regular"/>
              </a:rPr>
              <a:t>dict</a:t>
            </a:r>
            <a:r>
              <a:rPr lang="it-IT" b="0" i="0" dirty="0">
                <a:solidFill>
                  <a:srgbClr val="93A1A1"/>
                </a:solidFill>
                <a:effectLst/>
                <a:latin typeface="SFMono-Regular"/>
              </a:rPr>
              <a:t>([</a:t>
            </a:r>
            <a:r>
              <a:rPr lang="it-IT" b="0" i="0" dirty="0">
                <a:solidFill>
                  <a:srgbClr val="5C5962"/>
                </a:solidFill>
                <a:effectLst/>
                <a:latin typeface="SFMono-Regular"/>
              </a:rPr>
              <a:t> </a:t>
            </a:r>
            <a:r>
              <a:rPr lang="it-IT" b="0" i="0" dirty="0">
                <a:solidFill>
                  <a:srgbClr val="93A1A1"/>
                </a:solidFill>
                <a:effectLst/>
                <a:latin typeface="SFMono-Regular"/>
              </a:rPr>
              <a:t>(</a:t>
            </a:r>
            <a:r>
              <a:rPr lang="it-IT" b="0" i="0" dirty="0">
                <a:solidFill>
                  <a:srgbClr val="2AA198"/>
                </a:solidFill>
                <a:effectLst/>
                <a:latin typeface="SFMono-Regular"/>
              </a:rPr>
              <a:t>'Nombre'</a:t>
            </a:r>
            <a:r>
              <a:rPr lang="it-IT" b="0" i="0" dirty="0">
                <a:solidFill>
                  <a:srgbClr val="93A1A1"/>
                </a:solidFill>
                <a:effectLst/>
                <a:latin typeface="SFMono-Regular"/>
              </a:rPr>
              <a:t>,</a:t>
            </a:r>
            <a:r>
              <a:rPr lang="it-IT" b="0" i="0" dirty="0">
                <a:solidFill>
                  <a:srgbClr val="5C5962"/>
                </a:solidFill>
                <a:effectLst/>
                <a:latin typeface="SFMono-Regular"/>
              </a:rPr>
              <a:t> </a:t>
            </a:r>
            <a:r>
              <a:rPr lang="it-IT" b="0" i="0" dirty="0">
                <a:solidFill>
                  <a:srgbClr val="2AA198"/>
                </a:solidFill>
                <a:effectLst/>
                <a:latin typeface="SFMono-Regular"/>
              </a:rPr>
              <a:t>'Sara’</a:t>
            </a:r>
            <a:r>
              <a:rPr lang="it-IT" b="0" i="0" dirty="0">
                <a:solidFill>
                  <a:srgbClr val="93A1A1"/>
                </a:solidFill>
                <a:effectLst/>
                <a:latin typeface="SFMono-Regular"/>
              </a:rPr>
              <a:t>),</a:t>
            </a:r>
            <a:r>
              <a:rPr lang="it-IT" b="0" i="0" dirty="0">
                <a:solidFill>
                  <a:srgbClr val="5C5962"/>
                </a:solidFill>
                <a:effectLst/>
                <a:latin typeface="SFMono-Regular"/>
              </a:rPr>
              <a:t> </a:t>
            </a:r>
          </a:p>
          <a:p>
            <a:r>
              <a:rPr lang="it-IT" b="0" i="0" dirty="0">
                <a:solidFill>
                  <a:srgbClr val="93A1A1"/>
                </a:solidFill>
                <a:effectLst/>
                <a:latin typeface="SFMono-Regular"/>
              </a:rPr>
              <a:t>(</a:t>
            </a:r>
            <a:r>
              <a:rPr lang="it-IT" b="0" i="0" dirty="0">
                <a:solidFill>
                  <a:srgbClr val="2AA198"/>
                </a:solidFill>
                <a:effectLst/>
                <a:latin typeface="SFMono-Regular"/>
              </a:rPr>
              <a:t>'Edad'</a:t>
            </a:r>
            <a:r>
              <a:rPr lang="it-IT" b="0" i="0" dirty="0">
                <a:solidFill>
                  <a:srgbClr val="93A1A1"/>
                </a:solidFill>
                <a:effectLst/>
                <a:latin typeface="SFMono-Regular"/>
              </a:rPr>
              <a:t>,</a:t>
            </a:r>
            <a:r>
              <a:rPr lang="it-IT" b="0" i="0" dirty="0">
                <a:solidFill>
                  <a:srgbClr val="5C5962"/>
                </a:solidFill>
                <a:effectLst/>
                <a:latin typeface="SFMono-Regular"/>
              </a:rPr>
              <a:t> </a:t>
            </a:r>
            <a:r>
              <a:rPr lang="it-IT" b="0" i="0" dirty="0">
                <a:solidFill>
                  <a:srgbClr val="2AA198"/>
                </a:solidFill>
                <a:effectLst/>
                <a:latin typeface="SFMono-Regular"/>
              </a:rPr>
              <a:t>27</a:t>
            </a:r>
            <a:r>
              <a:rPr lang="it-IT" b="0" i="0" dirty="0">
                <a:solidFill>
                  <a:srgbClr val="93A1A1"/>
                </a:solidFill>
                <a:effectLst/>
                <a:latin typeface="SFMono-Regular"/>
              </a:rPr>
              <a:t>),</a:t>
            </a:r>
            <a:r>
              <a:rPr lang="it-IT" b="0" i="0" dirty="0">
                <a:solidFill>
                  <a:srgbClr val="5C5962"/>
                </a:solidFill>
                <a:effectLst/>
                <a:latin typeface="SFMono-Regular"/>
              </a:rPr>
              <a:t> </a:t>
            </a:r>
          </a:p>
          <a:p>
            <a:r>
              <a:rPr lang="it-IT" b="0" i="0" dirty="0">
                <a:solidFill>
                  <a:srgbClr val="93A1A1"/>
                </a:solidFill>
                <a:effectLst/>
                <a:latin typeface="SFMono-Regular"/>
              </a:rPr>
              <a:t>(</a:t>
            </a:r>
            <a:r>
              <a:rPr lang="it-IT" b="0" i="0" dirty="0">
                <a:solidFill>
                  <a:srgbClr val="2AA198"/>
                </a:solidFill>
                <a:effectLst/>
                <a:latin typeface="SFMono-Regular"/>
              </a:rPr>
              <a:t>'Documento'</a:t>
            </a:r>
            <a:r>
              <a:rPr lang="it-IT" b="0" i="0" dirty="0">
                <a:solidFill>
                  <a:srgbClr val="93A1A1"/>
                </a:solidFill>
                <a:effectLst/>
                <a:latin typeface="SFMono-Regular"/>
              </a:rPr>
              <a:t>,</a:t>
            </a:r>
            <a:r>
              <a:rPr lang="it-IT" b="0" i="0" dirty="0">
                <a:solidFill>
                  <a:srgbClr val="5C5962"/>
                </a:solidFill>
                <a:effectLst/>
                <a:latin typeface="SFMono-Regular"/>
              </a:rPr>
              <a:t> </a:t>
            </a:r>
            <a:r>
              <a:rPr lang="it-IT" b="0" i="0" dirty="0">
                <a:solidFill>
                  <a:srgbClr val="2AA198"/>
                </a:solidFill>
                <a:effectLst/>
                <a:latin typeface="SFMono-Regular"/>
              </a:rPr>
              <a:t>1003882</a:t>
            </a:r>
            <a:r>
              <a:rPr lang="it-IT" b="0" i="0" dirty="0">
                <a:solidFill>
                  <a:srgbClr val="93A1A1"/>
                </a:solidFill>
                <a:effectLst/>
                <a:latin typeface="SFMono-Regular"/>
              </a:rPr>
              <a:t>),</a:t>
            </a:r>
            <a:r>
              <a:rPr lang="it-IT" b="0" i="0" dirty="0">
                <a:solidFill>
                  <a:srgbClr val="5C5962"/>
                </a:solidFill>
                <a:effectLst/>
                <a:latin typeface="SFMono-Regular"/>
              </a:rPr>
              <a:t> </a:t>
            </a:r>
            <a:r>
              <a:rPr lang="it-IT" b="0" i="0" dirty="0">
                <a:solidFill>
                  <a:srgbClr val="93A1A1"/>
                </a:solidFill>
                <a:effectLst/>
                <a:latin typeface="SFMono-Regular"/>
              </a:rPr>
              <a:t>])</a:t>
            </a:r>
          </a:p>
          <a:p>
            <a:endParaRPr lang="it-IT" b="0" i="0" dirty="0">
              <a:solidFill>
                <a:srgbClr val="93A1A1"/>
              </a:solidFill>
              <a:effectLst/>
              <a:latin typeface="SFMono-Regular"/>
            </a:endParaRPr>
          </a:p>
          <a:p>
            <a:r>
              <a:rPr lang="es-ES" b="0" i="0" dirty="0">
                <a:solidFill>
                  <a:srgbClr val="5C5962"/>
                </a:solidFill>
                <a:effectLst/>
                <a:latin typeface="PT Sans" panose="020B0503020203020204" pitchFamily="34" charset="0"/>
              </a:rPr>
              <a:t>También es posible usar el constructor dict() para crear un diccionario</a:t>
            </a:r>
          </a:p>
          <a:p>
            <a:r>
              <a:rPr lang="es-CO" b="0" i="0" dirty="0">
                <a:solidFill>
                  <a:srgbClr val="93A1A1"/>
                </a:solidFill>
                <a:effectLst/>
                <a:latin typeface="SFMono-Regular"/>
              </a:rPr>
              <a:t>d3</a:t>
            </a:r>
            <a:r>
              <a:rPr lang="es-CO" b="0" i="0" dirty="0">
                <a:solidFill>
                  <a:srgbClr val="5C5962"/>
                </a:solidFill>
                <a:effectLst/>
                <a:latin typeface="SFMono-Regular"/>
              </a:rPr>
              <a:t> </a:t>
            </a:r>
            <a:r>
              <a:rPr lang="es-CO" b="0" i="0" dirty="0">
                <a:solidFill>
                  <a:srgbClr val="859900"/>
                </a:solidFill>
                <a:effectLst/>
                <a:latin typeface="SFMono-Regular"/>
              </a:rPr>
              <a:t>=</a:t>
            </a:r>
            <a:r>
              <a:rPr lang="es-CO" b="0" i="0" dirty="0">
                <a:solidFill>
                  <a:srgbClr val="5C5962"/>
                </a:solidFill>
                <a:effectLst/>
                <a:latin typeface="SFMono-Regular"/>
              </a:rPr>
              <a:t> </a:t>
            </a:r>
            <a:r>
              <a:rPr lang="es-CO" b="0" i="0" dirty="0">
                <a:solidFill>
                  <a:srgbClr val="B58900"/>
                </a:solidFill>
                <a:effectLst/>
                <a:latin typeface="SFMono-Regular"/>
              </a:rPr>
              <a:t>dict</a:t>
            </a:r>
            <a:r>
              <a:rPr lang="es-CO" b="0" i="0" dirty="0">
                <a:solidFill>
                  <a:srgbClr val="93A1A1"/>
                </a:solidFill>
                <a:effectLst/>
                <a:latin typeface="SFMono-Regular"/>
              </a:rPr>
              <a:t>(Nombre</a:t>
            </a:r>
            <a:r>
              <a:rPr lang="es-CO" b="0" i="0" dirty="0">
                <a:solidFill>
                  <a:srgbClr val="859900"/>
                </a:solidFill>
                <a:effectLst/>
                <a:latin typeface="SFMono-Regular"/>
              </a:rPr>
              <a:t>=</a:t>
            </a:r>
            <a:r>
              <a:rPr lang="es-CO" b="0" i="0" dirty="0">
                <a:solidFill>
                  <a:srgbClr val="2AA198"/>
                </a:solidFill>
                <a:effectLst/>
                <a:latin typeface="SFMono-Regular"/>
              </a:rPr>
              <a:t>'Sara’</a:t>
            </a:r>
            <a:r>
              <a:rPr lang="es-CO" b="0" i="0" dirty="0">
                <a:solidFill>
                  <a:srgbClr val="93A1A1"/>
                </a:solidFill>
                <a:effectLst/>
                <a:latin typeface="SFMono-Regular"/>
              </a:rPr>
              <a:t>,</a:t>
            </a:r>
          </a:p>
          <a:p>
            <a:r>
              <a:rPr lang="es-CO" b="0" i="0" dirty="0">
                <a:solidFill>
                  <a:srgbClr val="5C5962"/>
                </a:solidFill>
                <a:effectLst/>
                <a:latin typeface="SFMono-Regular"/>
              </a:rPr>
              <a:t> </a:t>
            </a:r>
            <a:r>
              <a:rPr lang="es-CO" b="0" i="0" dirty="0">
                <a:solidFill>
                  <a:srgbClr val="93A1A1"/>
                </a:solidFill>
                <a:effectLst/>
                <a:latin typeface="SFMono-Regular"/>
              </a:rPr>
              <a:t>Edad</a:t>
            </a:r>
            <a:r>
              <a:rPr lang="es-CO" b="0" i="0" dirty="0">
                <a:solidFill>
                  <a:srgbClr val="859900"/>
                </a:solidFill>
                <a:effectLst/>
                <a:latin typeface="SFMono-Regular"/>
              </a:rPr>
              <a:t>=</a:t>
            </a:r>
            <a:r>
              <a:rPr lang="es-CO" b="0" i="0" dirty="0">
                <a:solidFill>
                  <a:srgbClr val="2AA198"/>
                </a:solidFill>
                <a:effectLst/>
                <a:latin typeface="SFMono-Regular"/>
              </a:rPr>
              <a:t>27</a:t>
            </a:r>
            <a:r>
              <a:rPr lang="es-CO" b="0" i="0" dirty="0">
                <a:solidFill>
                  <a:srgbClr val="93A1A1"/>
                </a:solidFill>
                <a:effectLst/>
                <a:latin typeface="SFMono-Regular"/>
              </a:rPr>
              <a:t>,</a:t>
            </a:r>
            <a:r>
              <a:rPr lang="es-CO" b="0" i="0" dirty="0">
                <a:solidFill>
                  <a:srgbClr val="5C5962"/>
                </a:solidFill>
                <a:effectLst/>
                <a:latin typeface="SFMono-Regular"/>
              </a:rPr>
              <a:t> </a:t>
            </a:r>
          </a:p>
          <a:p>
            <a:r>
              <a:rPr lang="es-CO" b="0" i="0" dirty="0">
                <a:solidFill>
                  <a:srgbClr val="93A1A1"/>
                </a:solidFill>
                <a:effectLst/>
                <a:latin typeface="SFMono-Regular"/>
              </a:rPr>
              <a:t>Documento</a:t>
            </a:r>
            <a:r>
              <a:rPr lang="es-CO" b="0" i="0" dirty="0">
                <a:solidFill>
                  <a:srgbClr val="859900"/>
                </a:solidFill>
                <a:effectLst/>
                <a:latin typeface="SFMono-Regular"/>
              </a:rPr>
              <a:t>=</a:t>
            </a:r>
            <a:r>
              <a:rPr lang="es-CO" b="0" i="0" dirty="0">
                <a:solidFill>
                  <a:srgbClr val="2AA198"/>
                </a:solidFill>
                <a:effectLst/>
                <a:latin typeface="SFMono-Regular"/>
              </a:rPr>
              <a:t>1003882</a:t>
            </a:r>
            <a:r>
              <a:rPr lang="es-CO" b="0" i="0" dirty="0">
                <a:solidFill>
                  <a:srgbClr val="93A1A1"/>
                </a:solidFill>
                <a:effectLst/>
                <a:latin typeface="SFMono-Regular"/>
              </a:rPr>
              <a:t>)</a:t>
            </a:r>
          </a:p>
          <a:p>
            <a:endParaRPr lang="es-CO" b="0" i="0" dirty="0">
              <a:solidFill>
                <a:srgbClr val="93A1A1"/>
              </a:solidFill>
              <a:effectLst/>
              <a:latin typeface="SFMono-Regular"/>
            </a:endParaRPr>
          </a:p>
          <a:p>
            <a:pPr algn="just"/>
            <a:r>
              <a:rPr lang="es-ES" b="0" i="0" dirty="0">
                <a:solidFill>
                  <a:srgbClr val="5C5962"/>
                </a:solidFill>
                <a:effectLst/>
                <a:latin typeface="PT Sans" panose="020B0503020203020204" pitchFamily="34" charset="0"/>
              </a:rPr>
              <a:t>Algunas </a:t>
            </a:r>
            <a:r>
              <a:rPr lang="es-ES" b="0" i="0" dirty="0">
                <a:solidFill>
                  <a:schemeClr val="accent3">
                    <a:lumMod val="75000"/>
                  </a:schemeClr>
                </a:solidFill>
                <a:effectLst/>
                <a:latin typeface="PT Sans" panose="020B0503020203020204" pitchFamily="34" charset="0"/>
              </a:rPr>
              <a:t>propiedades de los diccionario </a:t>
            </a:r>
            <a:r>
              <a:rPr lang="es-ES" b="0" i="0" dirty="0">
                <a:solidFill>
                  <a:srgbClr val="5C5962"/>
                </a:solidFill>
                <a:effectLst/>
                <a:latin typeface="PT Sans" panose="020B0503020203020204" pitchFamily="34" charset="0"/>
              </a:rPr>
              <a:t>en Python son las siguientes:</a:t>
            </a:r>
          </a:p>
          <a:p>
            <a:pPr algn="just"/>
            <a:endParaRPr lang="es-ES" b="0" i="0" dirty="0">
              <a:solidFill>
                <a:srgbClr val="5C5962"/>
              </a:solidFill>
              <a:effectLst/>
              <a:latin typeface="PT Sans" panose="020B0503020203020204" pitchFamily="34" charset="0"/>
            </a:endParaRPr>
          </a:p>
          <a:p>
            <a:pPr algn="l">
              <a:buFont typeface="Arial" panose="020B0604020202020204" pitchFamily="34" charset="0"/>
              <a:buChar char="•"/>
            </a:pPr>
            <a:r>
              <a:rPr lang="es-ES" b="0" i="0" dirty="0">
                <a:solidFill>
                  <a:srgbClr val="5C5962"/>
                </a:solidFill>
                <a:effectLst/>
                <a:latin typeface="PT Sans" panose="020B0503020203020204" pitchFamily="34" charset="0"/>
              </a:rPr>
              <a:t>Son</a:t>
            </a:r>
            <a:r>
              <a:rPr lang="es-ES" b="0" i="0" dirty="0">
                <a:solidFill>
                  <a:schemeClr val="accent3">
                    <a:lumMod val="75000"/>
                  </a:schemeClr>
                </a:solidFill>
                <a:effectLst/>
                <a:latin typeface="PT Sans" panose="020B0503020203020204" pitchFamily="34" charset="0"/>
              </a:rPr>
              <a:t> </a:t>
            </a:r>
            <a:r>
              <a:rPr lang="es-ES" b="1" i="0" dirty="0">
                <a:solidFill>
                  <a:schemeClr val="accent3">
                    <a:lumMod val="75000"/>
                  </a:schemeClr>
                </a:solidFill>
                <a:effectLst/>
                <a:latin typeface="PT Sans" panose="020B0503020203020204" pitchFamily="34" charset="0"/>
              </a:rPr>
              <a:t>dinámicos</a:t>
            </a:r>
            <a:r>
              <a:rPr lang="es-ES" b="0" i="0" dirty="0">
                <a:solidFill>
                  <a:srgbClr val="5C5962"/>
                </a:solidFill>
                <a:effectLst/>
                <a:latin typeface="PT Sans" panose="020B0503020203020204" pitchFamily="34" charset="0"/>
              </a:rPr>
              <a:t>, pueden crecer o decrecer, se pueden añadir o eliminar elementos.</a:t>
            </a:r>
          </a:p>
          <a:p>
            <a:pPr algn="l">
              <a:buFont typeface="Arial" panose="020B0604020202020204" pitchFamily="34" charset="0"/>
              <a:buChar char="•"/>
            </a:pPr>
            <a:r>
              <a:rPr lang="es-ES" b="0" i="0" dirty="0">
                <a:solidFill>
                  <a:srgbClr val="5C5962"/>
                </a:solidFill>
                <a:effectLst/>
                <a:latin typeface="PT Sans" panose="020B0503020203020204" pitchFamily="34" charset="0"/>
              </a:rPr>
              <a:t>Son </a:t>
            </a:r>
            <a:r>
              <a:rPr lang="es-ES" b="1" i="0" dirty="0">
                <a:solidFill>
                  <a:schemeClr val="accent3">
                    <a:lumMod val="75000"/>
                  </a:schemeClr>
                </a:solidFill>
                <a:effectLst/>
                <a:latin typeface="PT Sans" panose="020B0503020203020204" pitchFamily="34" charset="0"/>
              </a:rPr>
              <a:t>indexados</a:t>
            </a:r>
            <a:r>
              <a:rPr lang="es-ES" b="0" i="0" dirty="0">
                <a:solidFill>
                  <a:srgbClr val="5C5962"/>
                </a:solidFill>
                <a:effectLst/>
                <a:latin typeface="PT Sans" panose="020B0503020203020204" pitchFamily="34" charset="0"/>
              </a:rPr>
              <a:t>, los elementos del diccionario son accesibles a través del </a:t>
            </a:r>
            <a:r>
              <a:rPr lang="es-ES" b="0" i="0" dirty="0">
                <a:solidFill>
                  <a:schemeClr val="accent3">
                    <a:lumMod val="75000"/>
                  </a:schemeClr>
                </a:solidFill>
                <a:effectLst/>
                <a:latin typeface="PT Sans" panose="020B0503020203020204" pitchFamily="34" charset="0"/>
              </a:rPr>
              <a:t>key</a:t>
            </a:r>
            <a:r>
              <a:rPr lang="es-ES" b="0" i="0" dirty="0">
                <a:solidFill>
                  <a:srgbClr val="5C5962"/>
                </a:solidFill>
                <a:effectLst/>
                <a:latin typeface="PT Sans" panose="020B0503020203020204" pitchFamily="34" charset="0"/>
              </a:rPr>
              <a:t>.</a:t>
            </a:r>
          </a:p>
          <a:p>
            <a:pPr algn="l">
              <a:buFont typeface="Arial" panose="020B0604020202020204" pitchFamily="34" charset="0"/>
              <a:buChar char="•"/>
            </a:pPr>
            <a:r>
              <a:rPr lang="es-ES" b="0" i="0" dirty="0">
                <a:solidFill>
                  <a:srgbClr val="5C5962"/>
                </a:solidFill>
                <a:effectLst/>
                <a:latin typeface="PT Sans" panose="020B0503020203020204" pitchFamily="34" charset="0"/>
              </a:rPr>
              <a:t>Y son</a:t>
            </a:r>
            <a:r>
              <a:rPr lang="es-ES" b="0" i="0" dirty="0">
                <a:solidFill>
                  <a:schemeClr val="accent3">
                    <a:lumMod val="75000"/>
                  </a:schemeClr>
                </a:solidFill>
                <a:effectLst/>
                <a:latin typeface="PT Sans" panose="020B0503020203020204" pitchFamily="34" charset="0"/>
              </a:rPr>
              <a:t> </a:t>
            </a:r>
            <a:r>
              <a:rPr lang="es-ES" b="1" i="0" dirty="0">
                <a:solidFill>
                  <a:schemeClr val="accent3">
                    <a:lumMod val="75000"/>
                  </a:schemeClr>
                </a:solidFill>
                <a:effectLst/>
                <a:latin typeface="PT Sans" panose="020B0503020203020204" pitchFamily="34" charset="0"/>
              </a:rPr>
              <a:t>anidados</a:t>
            </a:r>
            <a:r>
              <a:rPr lang="es-ES" b="0" i="0" dirty="0">
                <a:solidFill>
                  <a:srgbClr val="5C5962"/>
                </a:solidFill>
                <a:effectLst/>
                <a:latin typeface="PT Sans" panose="020B0503020203020204" pitchFamily="34" charset="0"/>
              </a:rPr>
              <a:t>, un diccionario puede contener a otro diccionario en su campo</a:t>
            </a:r>
            <a:r>
              <a:rPr lang="es-ES" dirty="0">
                <a:solidFill>
                  <a:srgbClr val="5C5962"/>
                </a:solidFill>
                <a:latin typeface="PT Sans" panose="020B0503020203020204" pitchFamily="34" charset="0"/>
              </a:rPr>
              <a:t> </a:t>
            </a:r>
            <a:r>
              <a:rPr lang="es-ES" dirty="0">
                <a:solidFill>
                  <a:schemeClr val="accent3">
                    <a:lumMod val="75000"/>
                  </a:schemeClr>
                </a:solidFill>
                <a:latin typeface="PT Sans" panose="020B0503020203020204" pitchFamily="34" charset="0"/>
              </a:rPr>
              <a:t>value.</a:t>
            </a:r>
            <a:endParaRPr lang="es-ES" b="0" i="0" dirty="0">
              <a:solidFill>
                <a:schemeClr val="accent3">
                  <a:lumMod val="75000"/>
                </a:schemeClr>
              </a:solidFill>
              <a:effectLst/>
              <a:latin typeface="PT Sans" panose="020B0503020203020204" pitchFamily="34" charset="0"/>
            </a:endParaRPr>
          </a:p>
          <a:p>
            <a:endParaRPr lang="es-CO" dirty="0">
              <a:solidFill>
                <a:schemeClr val="tx1">
                  <a:lumMod val="65000"/>
                  <a:lumOff val="35000"/>
                </a:schemeClr>
              </a:solidFill>
            </a:endParaRPr>
          </a:p>
        </p:txBody>
      </p:sp>
    </p:spTree>
    <p:extLst>
      <p:ext uri="{BB962C8B-B14F-4D97-AF65-F5344CB8AC3E}">
        <p14:creationId xmlns:p14="http://schemas.microsoft.com/office/powerpoint/2010/main" val="338105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ncepto genético abstracto">
            <a:extLst>
              <a:ext uri="{FF2B5EF4-FFF2-40B4-BE49-F238E27FC236}">
                <a16:creationId xmlns:a16="http://schemas.microsoft.com/office/drawing/2014/main" id="{D0A1B1B7-274E-CECD-A61A-D188B64E5A53}"/>
              </a:ext>
            </a:extLst>
          </p:cNvPr>
          <p:cNvPicPr>
            <a:picLocks noChangeAspect="1"/>
          </p:cNvPicPr>
          <p:nvPr/>
        </p:nvPicPr>
        <p:blipFill rotWithShape="1">
          <a:blip r:embed="rId2"/>
          <a:srcRect t="25613" b="18137"/>
          <a:stretch/>
        </p:blipFill>
        <p:spPr>
          <a:xfrm>
            <a:off x="0" y="-163892"/>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8A93F2BC-5E8B-CF68-4C31-33B1DF86FBC9}"/>
              </a:ext>
            </a:extLst>
          </p:cNvPr>
          <p:cNvSpPr>
            <a:spLocks noGrp="1"/>
          </p:cNvSpPr>
          <p:nvPr>
            <p:ph type="ctrTitle"/>
          </p:nvPr>
        </p:nvSpPr>
        <p:spPr>
          <a:xfrm>
            <a:off x="1612822" y="792487"/>
            <a:ext cx="5062629" cy="313700"/>
          </a:xfrm>
        </p:spPr>
        <p:txBody>
          <a:bodyPr>
            <a:noAutofit/>
          </a:bodyPr>
          <a:lstStyle/>
          <a:p>
            <a:r>
              <a:rPr lang="es-CO" sz="3600" dirty="0">
                <a:solidFill>
                  <a:schemeClr val="tx1"/>
                </a:solidFill>
              </a:rPr>
              <a:t>QUE ES UNA LISTA EN Python?</a:t>
            </a:r>
          </a:p>
        </p:txBody>
      </p:sp>
      <p:sp>
        <p:nvSpPr>
          <p:cNvPr id="3" name="Subtítulo 2">
            <a:extLst>
              <a:ext uri="{FF2B5EF4-FFF2-40B4-BE49-F238E27FC236}">
                <a16:creationId xmlns:a16="http://schemas.microsoft.com/office/drawing/2014/main" id="{208DBD88-53D9-66B2-3C80-55301807C7FA}"/>
              </a:ext>
            </a:extLst>
          </p:cNvPr>
          <p:cNvSpPr>
            <a:spLocks noGrp="1"/>
          </p:cNvSpPr>
          <p:nvPr>
            <p:ph type="subTitle" idx="1"/>
          </p:nvPr>
        </p:nvSpPr>
        <p:spPr>
          <a:xfrm>
            <a:off x="1338682" y="1484174"/>
            <a:ext cx="5888736" cy="5131855"/>
          </a:xfrm>
        </p:spPr>
        <p:txBody>
          <a:bodyPr>
            <a:normAutofit fontScale="77500" lnSpcReduction="20000"/>
          </a:bodyPr>
          <a:lstStyle/>
          <a:p>
            <a:r>
              <a:rPr lang="es-ES" b="0" i="0" dirty="0">
                <a:solidFill>
                  <a:srgbClr val="5C5962"/>
                </a:solidFill>
                <a:effectLst/>
                <a:latin typeface="PT Sans" panose="020B0503020203020204" pitchFamily="34" charset="0"/>
              </a:rPr>
              <a:t>Las listas en Python son un tipo de dato que permite almacenar datos de cualquier tipo. Son </a:t>
            </a:r>
            <a:r>
              <a:rPr lang="es-ES" b="0" i="0" u="none" strike="noStrike" dirty="0">
                <a:solidFill>
                  <a:srgbClr val="2E5F97"/>
                </a:solidFill>
                <a:effectLst/>
                <a:latin typeface="PT Sans" panose="020B0503020203020204" pitchFamily="34" charset="0"/>
                <a:hlinkClick r:id="rId3"/>
              </a:rPr>
              <a:t>mutables</a:t>
            </a:r>
            <a:r>
              <a:rPr lang="es-ES" b="0" i="0" dirty="0">
                <a:solidFill>
                  <a:srgbClr val="5C5962"/>
                </a:solidFill>
                <a:effectLst/>
                <a:latin typeface="PT Sans" panose="020B0503020203020204" pitchFamily="34" charset="0"/>
              </a:rPr>
              <a:t> y dinámicas, lo cual es la principal diferencia con los </a:t>
            </a:r>
            <a:r>
              <a:rPr lang="es-ES" b="0" i="0" u="none" strike="noStrike" dirty="0">
                <a:solidFill>
                  <a:srgbClr val="2E5F97"/>
                </a:solidFill>
                <a:effectLst/>
                <a:latin typeface="PT Sans" panose="020B0503020203020204" pitchFamily="34" charset="0"/>
                <a:hlinkClick r:id="rId4" tooltip="sets"/>
              </a:rPr>
              <a:t>sets</a:t>
            </a:r>
            <a:r>
              <a:rPr lang="es-ES" b="0" i="0" dirty="0">
                <a:solidFill>
                  <a:srgbClr val="5C5962"/>
                </a:solidFill>
                <a:effectLst/>
                <a:latin typeface="PT Sans" panose="020B0503020203020204" pitchFamily="34" charset="0"/>
              </a:rPr>
              <a:t> y las </a:t>
            </a:r>
            <a:r>
              <a:rPr lang="es-ES" b="0" i="0" u="none" strike="noStrike" dirty="0">
                <a:solidFill>
                  <a:srgbClr val="2E5F97"/>
                </a:solidFill>
                <a:effectLst/>
                <a:latin typeface="PT Sans" panose="020B0503020203020204" pitchFamily="34" charset="0"/>
                <a:hlinkClick r:id="rId5" tooltip="tuplas"/>
              </a:rPr>
              <a:t>tuplas</a:t>
            </a:r>
            <a:r>
              <a:rPr lang="es-ES" b="0" i="0" dirty="0">
                <a:solidFill>
                  <a:srgbClr val="5C5962"/>
                </a:solidFill>
                <a:effectLst/>
                <a:latin typeface="PT Sans" panose="020B0503020203020204" pitchFamily="34" charset="0"/>
              </a:rPr>
              <a:t>. Las listas en Python son uno de los tipos o estructuras de datos más versátiles del lenguaje, ya que permiten almacenar un conjunto arbitrario de datos. Es decir, podemos guardar en ellas prácticamente lo que sea. Si vienes de otros lenguajes de programación, se podría decir que son similares a los arrays.</a:t>
            </a:r>
          </a:p>
          <a:p>
            <a:r>
              <a:rPr lang="pt-BR" b="0" i="0" dirty="0">
                <a:solidFill>
                  <a:srgbClr val="93A1A1"/>
                </a:solidFill>
                <a:effectLst/>
                <a:latin typeface="SFMono-Regular"/>
              </a:rPr>
              <a:t>lista</a:t>
            </a:r>
            <a:r>
              <a:rPr lang="pt-BR" b="0" i="0" dirty="0">
                <a:solidFill>
                  <a:srgbClr val="5C5962"/>
                </a:solidFill>
                <a:effectLst/>
                <a:latin typeface="SFMono-Regular"/>
              </a:rPr>
              <a:t> </a:t>
            </a:r>
            <a:r>
              <a:rPr lang="pt-BR" b="0" i="0" dirty="0">
                <a:solidFill>
                  <a:srgbClr val="859900"/>
                </a:solidFill>
                <a:effectLst/>
                <a:latin typeface="SFMono-Regular"/>
              </a:rPr>
              <a:t>=</a:t>
            </a:r>
            <a:r>
              <a:rPr lang="pt-BR" b="0" i="0" dirty="0">
                <a:solidFill>
                  <a:srgbClr val="5C5962"/>
                </a:solidFill>
                <a:effectLst/>
                <a:latin typeface="SFMono-Regular"/>
              </a:rPr>
              <a:t> </a:t>
            </a:r>
            <a:r>
              <a:rPr lang="pt-BR" b="0" i="0" dirty="0">
                <a:solidFill>
                  <a:srgbClr val="93A1A1"/>
                </a:solidFill>
                <a:effectLst/>
                <a:latin typeface="SFMono-Regular"/>
              </a:rPr>
              <a:t>[</a:t>
            </a:r>
            <a:r>
              <a:rPr lang="pt-BR" b="0" i="0" dirty="0">
                <a:solidFill>
                  <a:srgbClr val="2AA198"/>
                </a:solidFill>
                <a:effectLst/>
                <a:latin typeface="SFMono-Regular"/>
              </a:rPr>
              <a:t>1</a:t>
            </a:r>
            <a:r>
              <a:rPr lang="pt-BR" b="0" i="0" dirty="0">
                <a:solidFill>
                  <a:srgbClr val="93A1A1"/>
                </a:solidFill>
                <a:effectLst/>
                <a:latin typeface="SFMono-Regular"/>
              </a:rPr>
              <a:t>,</a:t>
            </a:r>
            <a:r>
              <a:rPr lang="pt-BR" b="0" i="0" dirty="0">
                <a:solidFill>
                  <a:srgbClr val="5C5962"/>
                </a:solidFill>
                <a:effectLst/>
                <a:latin typeface="SFMono-Regular"/>
              </a:rPr>
              <a:t> </a:t>
            </a:r>
            <a:r>
              <a:rPr lang="pt-BR" b="0" i="0" dirty="0">
                <a:solidFill>
                  <a:srgbClr val="2AA198"/>
                </a:solidFill>
                <a:effectLst/>
                <a:latin typeface="SFMono-Regular"/>
              </a:rPr>
              <a:t>2</a:t>
            </a:r>
            <a:r>
              <a:rPr lang="pt-BR" b="0" i="0" dirty="0">
                <a:solidFill>
                  <a:srgbClr val="93A1A1"/>
                </a:solidFill>
                <a:effectLst/>
                <a:latin typeface="SFMono-Regular"/>
              </a:rPr>
              <a:t>,</a:t>
            </a:r>
            <a:r>
              <a:rPr lang="pt-BR" b="0" i="0" dirty="0">
                <a:solidFill>
                  <a:srgbClr val="5C5962"/>
                </a:solidFill>
                <a:effectLst/>
                <a:latin typeface="SFMono-Regular"/>
              </a:rPr>
              <a:t> </a:t>
            </a:r>
            <a:r>
              <a:rPr lang="pt-BR" b="0" i="0" dirty="0">
                <a:solidFill>
                  <a:srgbClr val="2AA198"/>
                </a:solidFill>
                <a:effectLst/>
                <a:latin typeface="SFMono-Regular"/>
              </a:rPr>
              <a:t>3</a:t>
            </a:r>
            <a:r>
              <a:rPr lang="pt-BR" b="0" i="0" dirty="0">
                <a:solidFill>
                  <a:srgbClr val="93A1A1"/>
                </a:solidFill>
                <a:effectLst/>
                <a:latin typeface="SFMono-Regular"/>
              </a:rPr>
              <a:t>,</a:t>
            </a:r>
            <a:r>
              <a:rPr lang="pt-BR" b="0" i="0" dirty="0">
                <a:solidFill>
                  <a:srgbClr val="5C5962"/>
                </a:solidFill>
                <a:effectLst/>
                <a:latin typeface="SFMono-Regular"/>
              </a:rPr>
              <a:t> </a:t>
            </a:r>
            <a:r>
              <a:rPr lang="pt-BR" b="0" i="0" dirty="0">
                <a:solidFill>
                  <a:srgbClr val="2AA198"/>
                </a:solidFill>
                <a:effectLst/>
                <a:latin typeface="SFMono-Regular"/>
              </a:rPr>
              <a:t>4</a:t>
            </a:r>
            <a:r>
              <a:rPr lang="pt-BR" b="0" i="0" dirty="0">
                <a:solidFill>
                  <a:srgbClr val="93A1A1"/>
                </a:solidFill>
                <a:effectLst/>
                <a:latin typeface="SFMono-Regular"/>
              </a:rPr>
              <a:t>]</a:t>
            </a:r>
          </a:p>
          <a:p>
            <a:endParaRPr lang="es-ES" dirty="0">
              <a:solidFill>
                <a:srgbClr val="5C5962"/>
              </a:solidFill>
              <a:latin typeface="PT Sans" panose="020B0503020203020204" pitchFamily="34" charset="0"/>
            </a:endParaRPr>
          </a:p>
          <a:p>
            <a:r>
              <a:rPr lang="es-ES" b="0" i="0" dirty="0">
                <a:solidFill>
                  <a:srgbClr val="5C5962"/>
                </a:solidFill>
                <a:effectLst/>
                <a:latin typeface="PT Sans" panose="020B0503020203020204" pitchFamily="34" charset="0"/>
              </a:rPr>
              <a:t>También se puede crear usando</a:t>
            </a:r>
            <a:r>
              <a:rPr lang="es-ES" b="0" i="0" dirty="0">
                <a:solidFill>
                  <a:schemeClr val="accent3">
                    <a:lumMod val="75000"/>
                  </a:schemeClr>
                </a:solidFill>
                <a:effectLst/>
                <a:latin typeface="PT Sans" panose="020B0503020203020204" pitchFamily="34" charset="0"/>
              </a:rPr>
              <a:t> list </a:t>
            </a:r>
            <a:r>
              <a:rPr lang="es-ES" b="0" i="0" dirty="0">
                <a:solidFill>
                  <a:srgbClr val="5C5962"/>
                </a:solidFill>
                <a:effectLst/>
                <a:latin typeface="PT Sans" panose="020B0503020203020204" pitchFamily="34" charset="0"/>
              </a:rPr>
              <a:t>y pasando un objeto </a:t>
            </a:r>
            <a:r>
              <a:rPr lang="es-ES" b="0" i="0" dirty="0">
                <a:solidFill>
                  <a:schemeClr val="accent3">
                    <a:lumMod val="75000"/>
                  </a:schemeClr>
                </a:solidFill>
                <a:effectLst/>
                <a:latin typeface="PT Sans" panose="020B0503020203020204" pitchFamily="34" charset="0"/>
              </a:rPr>
              <a:t>iterable.</a:t>
            </a:r>
          </a:p>
          <a:p>
            <a:r>
              <a:rPr lang="es-CO" b="0" i="0" dirty="0">
                <a:solidFill>
                  <a:srgbClr val="93A1A1"/>
                </a:solidFill>
                <a:effectLst/>
                <a:latin typeface="SFMono-Regular"/>
              </a:rPr>
              <a:t>lista</a:t>
            </a:r>
            <a:r>
              <a:rPr lang="es-CO" b="0" i="0" dirty="0">
                <a:solidFill>
                  <a:srgbClr val="5C5962"/>
                </a:solidFill>
                <a:effectLst/>
                <a:latin typeface="SFMono-Regular"/>
              </a:rPr>
              <a:t> </a:t>
            </a:r>
            <a:r>
              <a:rPr lang="es-CO" b="0" i="0" dirty="0">
                <a:solidFill>
                  <a:srgbClr val="859900"/>
                </a:solidFill>
                <a:effectLst/>
                <a:latin typeface="SFMono-Regular"/>
              </a:rPr>
              <a:t>=</a:t>
            </a:r>
            <a:r>
              <a:rPr lang="es-CO" b="0" i="0" dirty="0">
                <a:solidFill>
                  <a:srgbClr val="5C5962"/>
                </a:solidFill>
                <a:effectLst/>
                <a:latin typeface="SFMono-Regular"/>
              </a:rPr>
              <a:t> </a:t>
            </a:r>
            <a:r>
              <a:rPr lang="es-CO" b="0" i="0" dirty="0">
                <a:solidFill>
                  <a:srgbClr val="B58900"/>
                </a:solidFill>
                <a:effectLst/>
                <a:latin typeface="SFMono-Regular"/>
              </a:rPr>
              <a:t>list</a:t>
            </a:r>
            <a:r>
              <a:rPr lang="es-CO" b="0" i="0" dirty="0">
                <a:solidFill>
                  <a:srgbClr val="93A1A1"/>
                </a:solidFill>
                <a:effectLst/>
                <a:latin typeface="SFMono-Regular"/>
              </a:rPr>
              <a:t>(</a:t>
            </a:r>
            <a:r>
              <a:rPr lang="es-CO" b="0" i="0" dirty="0">
                <a:solidFill>
                  <a:srgbClr val="2AA198"/>
                </a:solidFill>
                <a:effectLst/>
                <a:latin typeface="SFMono-Regular"/>
              </a:rPr>
              <a:t>"1234"</a:t>
            </a:r>
            <a:r>
              <a:rPr lang="es-CO" b="0" i="0" dirty="0">
                <a:solidFill>
                  <a:srgbClr val="93A1A1"/>
                </a:solidFill>
                <a:effectLst/>
                <a:latin typeface="SFMono-Regular"/>
              </a:rPr>
              <a:t>)</a:t>
            </a:r>
          </a:p>
          <a:p>
            <a:endParaRPr lang="es-CO" b="0" i="0" dirty="0">
              <a:solidFill>
                <a:srgbClr val="93A1A1"/>
              </a:solidFill>
              <a:effectLst/>
              <a:latin typeface="SFMono-Regular"/>
            </a:endParaRPr>
          </a:p>
          <a:p>
            <a:r>
              <a:rPr lang="es-CO" b="0" i="0" dirty="0">
                <a:solidFill>
                  <a:srgbClr val="5C5962"/>
                </a:solidFill>
                <a:effectLst/>
                <a:latin typeface="PT Sans" panose="020B0503020203020204" pitchFamily="34" charset="0"/>
              </a:rPr>
              <a:t>Una lista sea crea con []</a:t>
            </a:r>
            <a:r>
              <a:rPr lang="es-ES" b="0" i="0" dirty="0">
                <a:solidFill>
                  <a:srgbClr val="5C5962"/>
                </a:solidFill>
                <a:effectLst/>
                <a:latin typeface="PT Sans" panose="020B0503020203020204" pitchFamily="34" charset="0"/>
              </a:rPr>
              <a:t> eparando sus elementos con comas. Una gran ventaja es que pueden almacenar tipos de datos distintos.</a:t>
            </a:r>
          </a:p>
          <a:p>
            <a:r>
              <a:rPr lang="es-CO" b="0" i="0" dirty="0">
                <a:solidFill>
                  <a:srgbClr val="93A1A1"/>
                </a:solidFill>
                <a:effectLst/>
                <a:latin typeface="SFMono-Regular"/>
              </a:rPr>
              <a:t>lista</a:t>
            </a:r>
            <a:r>
              <a:rPr lang="es-CO" b="0" i="0" dirty="0">
                <a:solidFill>
                  <a:srgbClr val="5C5962"/>
                </a:solidFill>
                <a:effectLst/>
                <a:latin typeface="SFMono-Regular"/>
              </a:rPr>
              <a:t> </a:t>
            </a:r>
            <a:r>
              <a:rPr lang="es-CO" b="0" i="0" dirty="0">
                <a:solidFill>
                  <a:srgbClr val="859900"/>
                </a:solidFill>
                <a:effectLst/>
                <a:latin typeface="SFMono-Regular"/>
              </a:rPr>
              <a:t>=</a:t>
            </a:r>
            <a:r>
              <a:rPr lang="es-CO" b="0" i="0" dirty="0">
                <a:solidFill>
                  <a:srgbClr val="5C5962"/>
                </a:solidFill>
                <a:effectLst/>
                <a:latin typeface="SFMono-Regular"/>
              </a:rPr>
              <a:t> </a:t>
            </a:r>
            <a:r>
              <a:rPr lang="es-CO" b="0" i="0" dirty="0">
                <a:solidFill>
                  <a:srgbClr val="93A1A1"/>
                </a:solidFill>
                <a:effectLst/>
                <a:latin typeface="SFMono-Regular"/>
              </a:rPr>
              <a:t>[</a:t>
            </a:r>
            <a:r>
              <a:rPr lang="es-CO" b="0" i="0" dirty="0">
                <a:solidFill>
                  <a:srgbClr val="2AA198"/>
                </a:solidFill>
                <a:effectLst/>
                <a:latin typeface="SFMono-Regular"/>
              </a:rPr>
              <a:t>1</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"Hola"</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3.67</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93A1A1"/>
                </a:solidFill>
                <a:effectLst/>
                <a:latin typeface="SFMono-Regular"/>
              </a:rPr>
              <a:t>[</a:t>
            </a:r>
            <a:r>
              <a:rPr lang="es-CO" b="0" i="0" dirty="0">
                <a:solidFill>
                  <a:srgbClr val="2AA198"/>
                </a:solidFill>
                <a:effectLst/>
                <a:latin typeface="SFMono-Regular"/>
              </a:rPr>
              <a:t>1</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2</a:t>
            </a:r>
            <a:r>
              <a:rPr lang="es-CO" b="0" i="0" dirty="0">
                <a:solidFill>
                  <a:srgbClr val="93A1A1"/>
                </a:solidFill>
                <a:effectLst/>
                <a:latin typeface="SFMono-Regular"/>
              </a:rPr>
              <a:t>,</a:t>
            </a:r>
            <a:r>
              <a:rPr lang="es-CO" b="0" i="0" dirty="0">
                <a:solidFill>
                  <a:srgbClr val="5C5962"/>
                </a:solidFill>
                <a:effectLst/>
                <a:latin typeface="SFMono-Regular"/>
              </a:rPr>
              <a:t> </a:t>
            </a:r>
            <a:r>
              <a:rPr lang="es-CO" b="0" i="0" dirty="0">
                <a:solidFill>
                  <a:srgbClr val="2AA198"/>
                </a:solidFill>
                <a:effectLst/>
                <a:latin typeface="SFMono-Regular"/>
              </a:rPr>
              <a:t>3</a:t>
            </a:r>
            <a:r>
              <a:rPr lang="es-CO" b="0" i="0" dirty="0">
                <a:solidFill>
                  <a:srgbClr val="93A1A1"/>
                </a:solidFill>
                <a:effectLst/>
                <a:latin typeface="SFMono-Regular"/>
              </a:rPr>
              <a:t>]]</a:t>
            </a:r>
          </a:p>
          <a:p>
            <a:endParaRPr lang="es-CO" b="0" i="0" dirty="0">
              <a:solidFill>
                <a:srgbClr val="93A1A1"/>
              </a:solidFill>
              <a:effectLst/>
              <a:latin typeface="SFMono-Regular"/>
            </a:endParaRPr>
          </a:p>
          <a:p>
            <a:pPr algn="just"/>
            <a:r>
              <a:rPr lang="es-ES" b="0" i="0" dirty="0">
                <a:solidFill>
                  <a:srgbClr val="5C5962"/>
                </a:solidFill>
                <a:effectLst/>
                <a:latin typeface="PT Sans" panose="020B0503020203020204" pitchFamily="34" charset="0"/>
              </a:rPr>
              <a:t>Algunas propiedades de las listas:</a:t>
            </a:r>
          </a:p>
          <a:p>
            <a:pPr algn="l">
              <a:buFont typeface="Arial" panose="020B0604020202020204" pitchFamily="34" charset="0"/>
              <a:buChar char="•"/>
            </a:pPr>
            <a:r>
              <a:rPr lang="es-ES" b="0" i="0" dirty="0">
                <a:solidFill>
                  <a:srgbClr val="5C5962"/>
                </a:solidFill>
                <a:effectLst/>
                <a:latin typeface="PT Sans" panose="020B0503020203020204" pitchFamily="34" charset="0"/>
              </a:rPr>
              <a:t>Son </a:t>
            </a:r>
            <a:r>
              <a:rPr lang="es-ES" b="1" i="0" dirty="0">
                <a:solidFill>
                  <a:schemeClr val="accent3">
                    <a:lumMod val="75000"/>
                  </a:schemeClr>
                </a:solidFill>
                <a:effectLst/>
                <a:latin typeface="PT Sans" panose="020B0503020203020204" pitchFamily="34" charset="0"/>
              </a:rPr>
              <a:t>ordenadas</a:t>
            </a:r>
            <a:r>
              <a:rPr lang="es-ES" b="0" i="0" dirty="0">
                <a:solidFill>
                  <a:schemeClr val="accent3">
                    <a:lumMod val="75000"/>
                  </a:schemeClr>
                </a:solidFill>
                <a:effectLst/>
                <a:latin typeface="PT Sans" panose="020B0503020203020204" pitchFamily="34" charset="0"/>
              </a:rPr>
              <a:t>, </a:t>
            </a:r>
            <a:r>
              <a:rPr lang="es-ES" b="0" i="0" dirty="0">
                <a:solidFill>
                  <a:srgbClr val="5C5962"/>
                </a:solidFill>
                <a:effectLst/>
                <a:latin typeface="PT Sans" panose="020B0503020203020204" pitchFamily="34" charset="0"/>
              </a:rPr>
              <a:t>mantienen el orden en el que han sido definidas</a:t>
            </a:r>
          </a:p>
          <a:p>
            <a:pPr algn="l">
              <a:buFont typeface="Arial" panose="020B0604020202020204" pitchFamily="34" charset="0"/>
              <a:buChar char="•"/>
            </a:pPr>
            <a:r>
              <a:rPr lang="es-ES" b="0" i="0" dirty="0">
                <a:solidFill>
                  <a:srgbClr val="5C5962"/>
                </a:solidFill>
                <a:effectLst/>
                <a:latin typeface="PT Sans" panose="020B0503020203020204" pitchFamily="34" charset="0"/>
              </a:rPr>
              <a:t>Pueden ser formadas por tipos </a:t>
            </a:r>
            <a:r>
              <a:rPr lang="es-ES" b="1" i="0" dirty="0">
                <a:solidFill>
                  <a:schemeClr val="accent3">
                    <a:lumMod val="75000"/>
                  </a:schemeClr>
                </a:solidFill>
                <a:effectLst/>
                <a:latin typeface="PT Sans" panose="020B0503020203020204" pitchFamily="34" charset="0"/>
              </a:rPr>
              <a:t>arbitrarios</a:t>
            </a:r>
          </a:p>
          <a:p>
            <a:pPr algn="l">
              <a:buFont typeface="Arial" panose="020B0604020202020204" pitchFamily="34" charset="0"/>
              <a:buChar char="•"/>
            </a:pPr>
            <a:r>
              <a:rPr lang="es-CO" b="0" i="0" dirty="0">
                <a:solidFill>
                  <a:srgbClr val="5C5962"/>
                </a:solidFill>
                <a:effectLst/>
                <a:latin typeface="PT Sans" panose="020B0503020203020204" pitchFamily="34" charset="0"/>
              </a:rPr>
              <a:t>Pueden ser </a:t>
            </a:r>
            <a:r>
              <a:rPr lang="es-CO" b="1" i="0" dirty="0">
                <a:solidFill>
                  <a:schemeClr val="accent3">
                    <a:lumMod val="75000"/>
                  </a:schemeClr>
                </a:solidFill>
                <a:effectLst/>
                <a:latin typeface="PT Sans" panose="020B0503020203020204" pitchFamily="34" charset="0"/>
              </a:rPr>
              <a:t>indexadas</a:t>
            </a:r>
            <a:r>
              <a:rPr lang="es-CO" b="0" i="0" dirty="0">
                <a:solidFill>
                  <a:srgbClr val="5C5962"/>
                </a:solidFill>
                <a:effectLst/>
                <a:latin typeface="PT Sans" panose="020B0503020203020204" pitchFamily="34" charset="0"/>
              </a:rPr>
              <a:t> con </a:t>
            </a:r>
            <a:r>
              <a:rPr lang="es-ES" b="1" dirty="0">
                <a:solidFill>
                  <a:schemeClr val="accent3">
                    <a:lumMod val="75000"/>
                  </a:schemeClr>
                </a:solidFill>
                <a:latin typeface="PT Sans" panose="020B0503020203020204" pitchFamily="34" charset="0"/>
              </a:rPr>
              <a:t>[i].</a:t>
            </a:r>
          </a:p>
          <a:p>
            <a:pPr algn="l">
              <a:buFont typeface="Arial" panose="020B0604020202020204" pitchFamily="34" charset="0"/>
              <a:buChar char="•"/>
            </a:pPr>
            <a:r>
              <a:rPr lang="es-ES" b="0" i="0" dirty="0">
                <a:solidFill>
                  <a:srgbClr val="5C5962"/>
                </a:solidFill>
                <a:effectLst/>
                <a:latin typeface="PT Sans" panose="020B0503020203020204" pitchFamily="34" charset="0"/>
              </a:rPr>
              <a:t>Se pueden </a:t>
            </a:r>
            <a:r>
              <a:rPr lang="es-ES" b="1" i="0" dirty="0">
                <a:solidFill>
                  <a:schemeClr val="accent3">
                    <a:lumMod val="75000"/>
                  </a:schemeClr>
                </a:solidFill>
                <a:effectLst/>
                <a:latin typeface="PT Sans" panose="020B0503020203020204" pitchFamily="34" charset="0"/>
              </a:rPr>
              <a:t>anidar</a:t>
            </a:r>
            <a:r>
              <a:rPr lang="es-ES" b="0" i="0" dirty="0">
                <a:solidFill>
                  <a:srgbClr val="5C5962"/>
                </a:solidFill>
                <a:effectLst/>
                <a:latin typeface="PT Sans" panose="020B0503020203020204" pitchFamily="34" charset="0"/>
              </a:rPr>
              <a:t>, es decir, meter una dentro de la otra.</a:t>
            </a:r>
          </a:p>
          <a:p>
            <a:pPr algn="l">
              <a:buFont typeface="Arial" panose="020B0604020202020204" pitchFamily="34" charset="0"/>
              <a:buChar char="•"/>
            </a:pPr>
            <a:r>
              <a:rPr lang="es-ES" b="0" i="0" dirty="0">
                <a:solidFill>
                  <a:srgbClr val="5C5962"/>
                </a:solidFill>
                <a:effectLst/>
                <a:latin typeface="PT Sans" panose="020B0503020203020204" pitchFamily="34" charset="0"/>
              </a:rPr>
              <a:t>Son </a:t>
            </a:r>
            <a:r>
              <a:rPr lang="es-ES" b="1" i="0" dirty="0">
                <a:solidFill>
                  <a:schemeClr val="accent3">
                    <a:lumMod val="75000"/>
                  </a:schemeClr>
                </a:solidFill>
                <a:effectLst/>
                <a:latin typeface="PT Sans" panose="020B0503020203020204" pitchFamily="34" charset="0"/>
              </a:rPr>
              <a:t>mutables</a:t>
            </a:r>
            <a:r>
              <a:rPr lang="es-ES" b="0" i="0" dirty="0">
                <a:solidFill>
                  <a:srgbClr val="5C5962"/>
                </a:solidFill>
                <a:effectLst/>
                <a:latin typeface="PT Sans" panose="020B0503020203020204" pitchFamily="34" charset="0"/>
              </a:rPr>
              <a:t>, ya que sus elementos pueden ser modificados.</a:t>
            </a:r>
          </a:p>
          <a:p>
            <a:pPr algn="l">
              <a:buFont typeface="Arial" panose="020B0604020202020204" pitchFamily="34" charset="0"/>
              <a:buChar char="•"/>
            </a:pPr>
            <a:r>
              <a:rPr lang="es-ES" b="0" i="0" dirty="0">
                <a:solidFill>
                  <a:srgbClr val="5C5962"/>
                </a:solidFill>
                <a:effectLst/>
                <a:latin typeface="PT Sans" panose="020B0503020203020204" pitchFamily="34" charset="0"/>
              </a:rPr>
              <a:t>Son </a:t>
            </a:r>
            <a:r>
              <a:rPr lang="es-ES" b="1" i="0" dirty="0">
                <a:solidFill>
                  <a:schemeClr val="accent3">
                    <a:lumMod val="75000"/>
                  </a:schemeClr>
                </a:solidFill>
                <a:effectLst/>
                <a:latin typeface="PT Sans" panose="020B0503020203020204" pitchFamily="34" charset="0"/>
              </a:rPr>
              <a:t>dinámicas</a:t>
            </a:r>
            <a:r>
              <a:rPr lang="es-ES" b="0" i="0" dirty="0">
                <a:solidFill>
                  <a:srgbClr val="5C5962"/>
                </a:solidFill>
                <a:effectLst/>
                <a:latin typeface="PT Sans" panose="020B0503020203020204" pitchFamily="34" charset="0"/>
              </a:rPr>
              <a:t>, ya que se pueden añadir o eliminar elementos.</a:t>
            </a:r>
          </a:p>
          <a:p>
            <a:pPr algn="l">
              <a:buFont typeface="Arial" panose="020B0604020202020204" pitchFamily="34" charset="0"/>
              <a:buChar char="•"/>
            </a:pPr>
            <a:endParaRPr lang="es-ES" b="0" i="0" dirty="0">
              <a:solidFill>
                <a:srgbClr val="5C5962"/>
              </a:solidFill>
              <a:effectLst/>
              <a:latin typeface="PT Sans" panose="020B0503020203020204" pitchFamily="34" charset="0"/>
            </a:endParaRPr>
          </a:p>
          <a:p>
            <a:endParaRPr lang="es-CO" dirty="0">
              <a:solidFill>
                <a:schemeClr val="accent3">
                  <a:lumMod val="75000"/>
                </a:schemeClr>
              </a:solidFill>
            </a:endParaRPr>
          </a:p>
        </p:txBody>
      </p:sp>
    </p:spTree>
    <p:extLst>
      <p:ext uri="{BB962C8B-B14F-4D97-AF65-F5344CB8AC3E}">
        <p14:creationId xmlns:p14="http://schemas.microsoft.com/office/powerpoint/2010/main" val="369731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F30E1-F05B-D09E-5C39-82CAA45D70FB}"/>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2041CF37-F564-ACCA-8F61-D4FFFFD03AFD}"/>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991964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131</TotalTime>
  <Words>768</Words>
  <Application>Microsoft Office PowerPoint</Application>
  <PresentationFormat>Panorámica</PresentationFormat>
  <Paragraphs>67</Paragraphs>
  <Slides>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vt:i4>
      </vt:variant>
    </vt:vector>
  </HeadingPairs>
  <TitlesOfParts>
    <vt:vector size="12" baseType="lpstr">
      <vt:lpstr>Arial</vt:lpstr>
      <vt:lpstr>Century Gothic</vt:lpstr>
      <vt:lpstr>Garamond</vt:lpstr>
      <vt:lpstr>Gill Sans MT</vt:lpstr>
      <vt:lpstr>PT Sans</vt:lpstr>
      <vt:lpstr>SFMono-Regular</vt:lpstr>
      <vt:lpstr>SavonVTI</vt:lpstr>
      <vt:lpstr>QUE ES UNA CADENA EN PYThON?</vt:lpstr>
      <vt:lpstr>QUE ES UNA tupla EN PYTHON?</vt:lpstr>
      <vt:lpstr>QUE ES UN diccionario EN PYTHON?</vt:lpstr>
      <vt:lpstr>QUE ES UNA LISTA EN Python?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ES UNA CADENA EN PYThON?</dc:title>
  <dc:creator>T1 501 02</dc:creator>
  <cp:lastModifiedBy>T1 501 02</cp:lastModifiedBy>
  <cp:revision>2</cp:revision>
  <dcterms:created xsi:type="dcterms:W3CDTF">2023-05-02T12:54:25Z</dcterms:created>
  <dcterms:modified xsi:type="dcterms:W3CDTF">2023-05-02T15:06:25Z</dcterms:modified>
</cp:coreProperties>
</file>