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mo Bold" panose="020B0604020202020204" charset="0"/>
      <p:regular r:id="rId13"/>
    </p:embeddedFont>
    <p:embeddedFont>
      <p:font typeface="Calibri" panose="020F0502020204030204" pitchFamily="34" charset="0"/>
      <p:regular r:id="rId14"/>
      <p:bold r:id="rId15"/>
      <p:italic r:id="rId16"/>
      <p:boldItalic r:id="rId17"/>
    </p:embeddedFont>
    <p:embeddedFont>
      <p:font typeface="DM Sans" pitchFamily="2" charset="0"/>
      <p:regular r:id="rId18"/>
    </p:embeddedFont>
    <p:embeddedFont>
      <p:font typeface="DM Sans Bold" charset="0"/>
      <p:regular r:id="rId19"/>
    </p:embeddedFont>
    <p:embeddedFont>
      <p:font typeface="Open Sauce" panose="020B0604020202020204" charset="0"/>
      <p:regular r:id="rId20"/>
    </p:embeddedFont>
    <p:embeddedFont>
      <p:font typeface="Oswald" panose="00000500000000000000" pitchFamily="2" charset="0"/>
      <p:regular r:id="rId21"/>
    </p:embeddedFont>
    <p:embeddedFont>
      <p:font typeface="Oswald Bold" panose="00000800000000000000"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1" d="100"/>
          <a:sy n="41" d="100"/>
        </p:scale>
        <p:origin x="260"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a:p>
        </p:txBody>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TextBox 5"/>
          <p:cNvSpPr txBox="1"/>
          <p:nvPr/>
        </p:nvSpPr>
        <p:spPr>
          <a:xfrm>
            <a:off x="4236347" y="3165148"/>
            <a:ext cx="9815307" cy="2683609"/>
          </a:xfrm>
          <a:prstGeom prst="rect">
            <a:avLst/>
          </a:prstGeom>
        </p:spPr>
        <p:txBody>
          <a:bodyPr lIns="0" tIns="0" rIns="0" bIns="0" rtlCol="0" anchor="t">
            <a:spAutoFit/>
          </a:bodyPr>
          <a:lstStyle/>
          <a:p>
            <a:pPr algn="ctr">
              <a:lnSpc>
                <a:spcPts val="21994"/>
              </a:lnSpc>
            </a:pPr>
            <a:r>
              <a:rPr lang="en-US" sz="15937" spc="1561">
                <a:solidFill>
                  <a:srgbClr val="231F20"/>
                </a:solidFill>
                <a:latin typeface="Oswald Bold"/>
              </a:rPr>
              <a:t>PROJECT</a:t>
            </a:r>
          </a:p>
        </p:txBody>
      </p:sp>
      <p:sp>
        <p:nvSpPr>
          <p:cNvPr id="6" name="TextBox 6"/>
          <p:cNvSpPr txBox="1"/>
          <p:nvPr/>
        </p:nvSpPr>
        <p:spPr>
          <a:xfrm>
            <a:off x="3565343" y="2348673"/>
            <a:ext cx="11157314" cy="1073649"/>
          </a:xfrm>
          <a:prstGeom prst="rect">
            <a:avLst/>
          </a:prstGeom>
        </p:spPr>
        <p:txBody>
          <a:bodyPr lIns="0" tIns="0" rIns="0" bIns="0" rtlCol="0" anchor="t">
            <a:spAutoFit/>
          </a:bodyPr>
          <a:lstStyle/>
          <a:p>
            <a:pPr algn="ctr">
              <a:lnSpc>
                <a:spcPts val="8782"/>
              </a:lnSpc>
            </a:pPr>
            <a:r>
              <a:rPr lang="en-US" sz="6363" spc="623">
                <a:solidFill>
                  <a:srgbClr val="231F20"/>
                </a:solidFill>
                <a:latin typeface="Oswald Bold"/>
              </a:rPr>
              <a:t>FRONT END ENGINEERING</a:t>
            </a:r>
          </a:p>
        </p:txBody>
      </p:sp>
      <p:sp>
        <p:nvSpPr>
          <p:cNvPr id="7" name="TextBox 7"/>
          <p:cNvSpPr txBox="1"/>
          <p:nvPr/>
        </p:nvSpPr>
        <p:spPr>
          <a:xfrm>
            <a:off x="2571223" y="7381527"/>
            <a:ext cx="12981828" cy="1915891"/>
          </a:xfrm>
          <a:prstGeom prst="rect">
            <a:avLst/>
          </a:prstGeom>
        </p:spPr>
        <p:txBody>
          <a:bodyPr lIns="0" tIns="0" rIns="0" bIns="0" rtlCol="0" anchor="t">
            <a:spAutoFit/>
          </a:bodyPr>
          <a:lstStyle/>
          <a:p>
            <a:pPr algn="ctr">
              <a:lnSpc>
                <a:spcPts val="5079"/>
              </a:lnSpc>
            </a:pPr>
            <a:r>
              <a:rPr lang="en-US" sz="3680" spc="195">
                <a:solidFill>
                  <a:srgbClr val="231F20"/>
                </a:solidFill>
                <a:latin typeface="Arimo Bold"/>
              </a:rPr>
              <a:t>NAME: VIDHI THAKUR</a:t>
            </a:r>
          </a:p>
          <a:p>
            <a:pPr algn="ctr">
              <a:lnSpc>
                <a:spcPts val="5079"/>
              </a:lnSpc>
            </a:pPr>
            <a:r>
              <a:rPr lang="en-US" sz="3680" spc="195">
                <a:solidFill>
                  <a:srgbClr val="231F20"/>
                </a:solidFill>
                <a:latin typeface="Arimo Bold"/>
              </a:rPr>
              <a:t>ROLL NO: 2110992088</a:t>
            </a:r>
          </a:p>
          <a:p>
            <a:pPr algn="ctr">
              <a:lnSpc>
                <a:spcPts val="5079"/>
              </a:lnSpc>
            </a:pPr>
            <a:r>
              <a:rPr lang="en-US" sz="3680" spc="195">
                <a:solidFill>
                  <a:srgbClr val="231F20"/>
                </a:solidFill>
                <a:latin typeface="Arimo Bold"/>
              </a:rPr>
              <a:t>GROUP : G-19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a:p>
        </p:txBody>
      </p:sp>
      <p:sp>
        <p:nvSpPr>
          <p:cNvPr id="3" name="Freeform 3"/>
          <p:cNvSpPr/>
          <p:nvPr/>
        </p:nvSpPr>
        <p:spPr>
          <a:xfrm rot="887923">
            <a:off x="-6937517" y="-8747353"/>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Freeform 4"/>
          <p:cNvSpPr/>
          <p:nvPr/>
        </p:nvSpPr>
        <p:spPr>
          <a:xfrm rot="-10580377">
            <a:off x="12577474" y="4344129"/>
            <a:ext cx="12102934" cy="12419055"/>
          </a:xfrm>
          <a:custGeom>
            <a:avLst/>
            <a:gdLst/>
            <a:ahLst/>
            <a:cxnLst/>
            <a:rect l="l" t="t" r="r" b="b"/>
            <a:pathLst>
              <a:path w="12102934" h="12419055">
                <a:moveTo>
                  <a:pt x="0" y="0"/>
                </a:moveTo>
                <a:lnTo>
                  <a:pt x="12102934" y="0"/>
                </a:lnTo>
                <a:lnTo>
                  <a:pt x="12102934" y="12419055"/>
                </a:lnTo>
                <a:lnTo>
                  <a:pt x="0" y="124190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TextBox 5"/>
          <p:cNvSpPr txBox="1"/>
          <p:nvPr/>
        </p:nvSpPr>
        <p:spPr>
          <a:xfrm>
            <a:off x="2538504" y="561924"/>
            <a:ext cx="13617940" cy="1594088"/>
          </a:xfrm>
          <a:prstGeom prst="rect">
            <a:avLst/>
          </a:prstGeom>
        </p:spPr>
        <p:txBody>
          <a:bodyPr lIns="0" tIns="0" rIns="0" bIns="0" rtlCol="0" anchor="t">
            <a:spAutoFit/>
          </a:bodyPr>
          <a:lstStyle/>
          <a:p>
            <a:pPr marL="0" lvl="0" indent="0" algn="ctr">
              <a:lnSpc>
                <a:spcPts val="13015"/>
              </a:lnSpc>
              <a:spcBef>
                <a:spcPct val="0"/>
              </a:spcBef>
            </a:pPr>
            <a:r>
              <a:rPr lang="en-US" sz="9431" spc="924">
                <a:solidFill>
                  <a:srgbClr val="000000"/>
                </a:solidFill>
                <a:latin typeface="Oswald Bold"/>
              </a:rPr>
              <a:t>CONCLUSION</a:t>
            </a:r>
          </a:p>
        </p:txBody>
      </p:sp>
      <p:sp>
        <p:nvSpPr>
          <p:cNvPr id="6" name="TextBox 6"/>
          <p:cNvSpPr txBox="1"/>
          <p:nvPr/>
        </p:nvSpPr>
        <p:spPr>
          <a:xfrm>
            <a:off x="3793461" y="7488242"/>
            <a:ext cx="2302097" cy="609600"/>
          </a:xfrm>
          <a:prstGeom prst="rect">
            <a:avLst/>
          </a:prstGeom>
        </p:spPr>
        <p:txBody>
          <a:bodyPr lIns="0" tIns="0" rIns="0" bIns="0" rtlCol="0" anchor="t">
            <a:spAutoFit/>
          </a:bodyPr>
          <a:lstStyle/>
          <a:p>
            <a:pPr algn="ctr">
              <a:lnSpc>
                <a:spcPts val="2464"/>
              </a:lnSpc>
            </a:pPr>
            <a:r>
              <a:rPr lang="en-US" sz="2053" spc="102">
                <a:solidFill>
                  <a:srgbClr val="FFFBFB"/>
                </a:solidFill>
                <a:latin typeface="DM Sans"/>
              </a:rPr>
              <a:t>Ceo Of Ingoude Company</a:t>
            </a:r>
          </a:p>
        </p:txBody>
      </p:sp>
      <p:sp>
        <p:nvSpPr>
          <p:cNvPr id="7" name="TextBox 7"/>
          <p:cNvSpPr txBox="1"/>
          <p:nvPr/>
        </p:nvSpPr>
        <p:spPr>
          <a:xfrm>
            <a:off x="8005441" y="6558496"/>
            <a:ext cx="2213980" cy="809625"/>
          </a:xfrm>
          <a:prstGeom prst="rect">
            <a:avLst/>
          </a:prstGeom>
        </p:spPr>
        <p:txBody>
          <a:bodyPr lIns="0" tIns="0" rIns="0" bIns="0" rtlCol="0" anchor="t">
            <a:spAutoFit/>
          </a:bodyPr>
          <a:lstStyle/>
          <a:p>
            <a:pPr algn="ctr">
              <a:lnSpc>
                <a:spcPts val="3286"/>
              </a:lnSpc>
            </a:pPr>
            <a:r>
              <a:rPr lang="en-US" sz="2738" spc="136">
                <a:solidFill>
                  <a:srgbClr val="FFFBFB"/>
                </a:solidFill>
                <a:latin typeface="DM Sans"/>
              </a:rPr>
              <a:t>Drew Holloway</a:t>
            </a:r>
          </a:p>
        </p:txBody>
      </p:sp>
      <p:sp>
        <p:nvSpPr>
          <p:cNvPr id="8" name="TextBox 8"/>
          <p:cNvSpPr txBox="1"/>
          <p:nvPr/>
        </p:nvSpPr>
        <p:spPr>
          <a:xfrm>
            <a:off x="7949138" y="7488242"/>
            <a:ext cx="2302097" cy="609600"/>
          </a:xfrm>
          <a:prstGeom prst="rect">
            <a:avLst/>
          </a:prstGeom>
        </p:spPr>
        <p:txBody>
          <a:bodyPr lIns="0" tIns="0" rIns="0" bIns="0" rtlCol="0" anchor="t">
            <a:spAutoFit/>
          </a:bodyPr>
          <a:lstStyle/>
          <a:p>
            <a:pPr algn="ctr">
              <a:lnSpc>
                <a:spcPts val="2464"/>
              </a:lnSpc>
            </a:pPr>
            <a:r>
              <a:rPr lang="en-US" sz="2053" spc="102">
                <a:solidFill>
                  <a:srgbClr val="FFFBFB"/>
                </a:solidFill>
                <a:latin typeface="DM Sans"/>
              </a:rPr>
              <a:t>Ceo Of Ingoude Company</a:t>
            </a:r>
          </a:p>
        </p:txBody>
      </p:sp>
      <p:sp>
        <p:nvSpPr>
          <p:cNvPr id="9" name="TextBox 9"/>
          <p:cNvSpPr txBox="1"/>
          <p:nvPr/>
        </p:nvSpPr>
        <p:spPr>
          <a:xfrm>
            <a:off x="4018668" y="3030486"/>
            <a:ext cx="10657612" cy="6227814"/>
          </a:xfrm>
          <a:prstGeom prst="rect">
            <a:avLst/>
          </a:prstGeom>
        </p:spPr>
        <p:txBody>
          <a:bodyPr lIns="0" tIns="0" rIns="0" bIns="0" rtlCol="0" anchor="t">
            <a:spAutoFit/>
          </a:bodyPr>
          <a:lstStyle/>
          <a:p>
            <a:pPr algn="just">
              <a:lnSpc>
                <a:spcPts val="5480"/>
              </a:lnSpc>
              <a:spcBef>
                <a:spcPct val="0"/>
              </a:spcBef>
            </a:pPr>
            <a:r>
              <a:rPr lang="en-US" sz="3971" spc="135">
                <a:solidFill>
                  <a:srgbClr val="000000"/>
                </a:solidFill>
                <a:latin typeface="Open Sauce"/>
              </a:rPr>
              <a:t>In conclusion, our Tic Tac Toe React project represents a harmonious blend of classic gaming nostalgia and modern web development technologies. Throughout this presentation, we've explored the journey of creating this interactive web-based game, and we hope you've enjoyed the insights we've shared.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a:p>
        </p:txBody>
      </p:sp>
      <p:sp>
        <p:nvSpPr>
          <p:cNvPr id="3" name="Freeform 3"/>
          <p:cNvSpPr/>
          <p:nvPr/>
        </p:nvSpPr>
        <p:spPr>
          <a:xfrm rot="-10580377">
            <a:off x="12374589" y="-13464392"/>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TextBox 4"/>
          <p:cNvSpPr txBox="1"/>
          <p:nvPr/>
        </p:nvSpPr>
        <p:spPr>
          <a:xfrm>
            <a:off x="3687211" y="3563973"/>
            <a:ext cx="10449031" cy="2048049"/>
          </a:xfrm>
          <a:prstGeom prst="rect">
            <a:avLst/>
          </a:prstGeom>
        </p:spPr>
        <p:txBody>
          <a:bodyPr lIns="0" tIns="0" rIns="0" bIns="0" rtlCol="0" anchor="t">
            <a:spAutoFit/>
          </a:bodyPr>
          <a:lstStyle/>
          <a:p>
            <a:pPr marL="0" lvl="0" indent="0">
              <a:lnSpc>
                <a:spcPts val="16795"/>
              </a:lnSpc>
              <a:spcBef>
                <a:spcPct val="0"/>
              </a:spcBef>
            </a:pPr>
            <a:r>
              <a:rPr lang="en-US" sz="12170" spc="1192">
                <a:solidFill>
                  <a:srgbClr val="231F20"/>
                </a:solidFill>
                <a:latin typeface="Oswald Bold"/>
              </a:rPr>
              <a:t>THANK YOU</a:t>
            </a:r>
          </a:p>
        </p:txBody>
      </p:sp>
      <p:sp>
        <p:nvSpPr>
          <p:cNvPr id="5" name="Freeform 5"/>
          <p:cNvSpPr/>
          <p:nvPr/>
        </p:nvSpPr>
        <p:spPr>
          <a:xfrm>
            <a:off x="-2642878" y="6180564"/>
            <a:ext cx="7343156" cy="7534955"/>
          </a:xfrm>
          <a:custGeom>
            <a:avLst/>
            <a:gdLst/>
            <a:ahLst/>
            <a:cxnLst/>
            <a:rect l="l" t="t" r="r" b="b"/>
            <a:pathLst>
              <a:path w="7343156" h="7534955">
                <a:moveTo>
                  <a:pt x="0" y="0"/>
                </a:moveTo>
                <a:lnTo>
                  <a:pt x="7343156" y="0"/>
                </a:lnTo>
                <a:lnTo>
                  <a:pt x="7343156" y="7534955"/>
                </a:lnTo>
                <a:lnTo>
                  <a:pt x="0" y="75349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878108" y="4621293"/>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4153994" y="3325806"/>
            <a:ext cx="9985902" cy="6256635"/>
          </a:xfrm>
          <a:custGeom>
            <a:avLst/>
            <a:gdLst/>
            <a:ahLst/>
            <a:cxnLst/>
            <a:rect l="l" t="t" r="r" b="b"/>
            <a:pathLst>
              <a:path w="9985902" h="6256635">
                <a:moveTo>
                  <a:pt x="0" y="0"/>
                </a:moveTo>
                <a:lnTo>
                  <a:pt x="9985902" y="0"/>
                </a:lnTo>
                <a:lnTo>
                  <a:pt x="9985902" y="6256635"/>
                </a:lnTo>
                <a:lnTo>
                  <a:pt x="0" y="6256635"/>
                </a:lnTo>
                <a:lnTo>
                  <a:pt x="0" y="0"/>
                </a:lnTo>
                <a:close/>
              </a:path>
            </a:pathLst>
          </a:custGeom>
          <a:blipFill>
            <a:blip r:embed="rId6"/>
            <a:stretch>
              <a:fillRect l="-15601" r="-18325"/>
            </a:stretch>
          </a:blipFill>
        </p:spPr>
        <p:txBody>
          <a:bodyPr/>
          <a:lstStyle/>
          <a:p>
            <a:endParaRPr lang="en-IN"/>
          </a:p>
        </p:txBody>
      </p:sp>
      <p:sp>
        <p:nvSpPr>
          <p:cNvPr id="5" name="TextBox 5"/>
          <p:cNvSpPr txBox="1"/>
          <p:nvPr/>
        </p:nvSpPr>
        <p:spPr>
          <a:xfrm>
            <a:off x="4980992" y="1036994"/>
            <a:ext cx="8331905" cy="168369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TIC-TAC-TOE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a:p>
        </p:txBody>
      </p:sp>
      <p:grpSp>
        <p:nvGrpSpPr>
          <p:cNvPr id="3" name="Group 3"/>
          <p:cNvGrpSpPr/>
          <p:nvPr/>
        </p:nvGrpSpPr>
        <p:grpSpPr>
          <a:xfrm>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txBody>
            <a:bodyPr/>
            <a:lstStyle/>
            <a:p>
              <a:endParaRPr lang="en-IN"/>
            </a:p>
          </p:txBody>
        </p:sp>
        <p:sp>
          <p:nvSpPr>
            <p:cNvPr id="5" name="TextBox 5"/>
            <p:cNvSpPr txBox="1"/>
            <p:nvPr/>
          </p:nvSpPr>
          <p:spPr>
            <a:xfrm>
              <a:off x="0" y="-19050"/>
              <a:ext cx="1131601" cy="2539609"/>
            </a:xfrm>
            <a:prstGeom prst="rect">
              <a:avLst/>
            </a:prstGeom>
          </p:spPr>
          <p:txBody>
            <a:bodyPr lIns="50800" tIns="50800" rIns="50800" bIns="50800" rtlCol="0" anchor="ctr"/>
            <a:lstStyle/>
            <a:p>
              <a:pPr algn="ctr">
                <a:lnSpc>
                  <a:spcPts val="2859"/>
                </a:lnSpc>
              </a:pPr>
              <a:endParaRPr/>
            </a:p>
          </p:txBody>
        </p:sp>
      </p:grpSp>
      <p:grpSp>
        <p:nvGrpSpPr>
          <p:cNvPr id="6" name="Group 6"/>
          <p:cNvGrpSpPr/>
          <p:nvPr/>
        </p:nvGrpSpPr>
        <p:grpSpPr>
          <a:xfrm>
            <a:off x="2191649" y="3407863"/>
            <a:ext cx="9990259" cy="4715659"/>
            <a:chOff x="0" y="0"/>
            <a:chExt cx="3827701" cy="1806773"/>
          </a:xfrm>
        </p:grpSpPr>
        <p:sp>
          <p:nvSpPr>
            <p:cNvPr id="7" name="Freeform 7"/>
            <p:cNvSpPr/>
            <p:nvPr/>
          </p:nvSpPr>
          <p:spPr>
            <a:xfrm>
              <a:off x="0" y="0"/>
              <a:ext cx="3827700" cy="1806773"/>
            </a:xfrm>
            <a:custGeom>
              <a:avLst/>
              <a:gdLst/>
              <a:ahLst/>
              <a:cxnLst/>
              <a:rect l="l" t="t" r="r" b="b"/>
              <a:pathLst>
                <a:path w="3827700" h="1806773">
                  <a:moveTo>
                    <a:pt x="0" y="0"/>
                  </a:moveTo>
                  <a:lnTo>
                    <a:pt x="3827700" y="0"/>
                  </a:lnTo>
                  <a:lnTo>
                    <a:pt x="3827700" y="1806773"/>
                  </a:lnTo>
                  <a:lnTo>
                    <a:pt x="0" y="1806773"/>
                  </a:lnTo>
                  <a:close/>
                </a:path>
              </a:pathLst>
            </a:custGeom>
            <a:solidFill>
              <a:srgbClr val="EFEFEF"/>
            </a:solidFill>
          </p:spPr>
          <p:txBody>
            <a:bodyPr/>
            <a:lstStyle/>
            <a:p>
              <a:endParaRPr lang="en-IN"/>
            </a:p>
          </p:txBody>
        </p:sp>
        <p:sp>
          <p:nvSpPr>
            <p:cNvPr id="8" name="TextBox 8"/>
            <p:cNvSpPr txBox="1"/>
            <p:nvPr/>
          </p:nvSpPr>
          <p:spPr>
            <a:xfrm>
              <a:off x="0" y="-28575"/>
              <a:ext cx="3827701" cy="1835348"/>
            </a:xfrm>
            <a:prstGeom prst="rect">
              <a:avLst/>
            </a:prstGeom>
          </p:spPr>
          <p:txBody>
            <a:bodyPr lIns="50800" tIns="50800" rIns="50800" bIns="50800" rtlCol="0" anchor="ctr"/>
            <a:lstStyle/>
            <a:p>
              <a:pPr algn="just">
                <a:lnSpc>
                  <a:spcPts val="3899"/>
                </a:lnSpc>
              </a:pPr>
              <a:r>
                <a:rPr lang="en-US" sz="2999">
                  <a:solidFill>
                    <a:srgbClr val="040506"/>
                  </a:solidFill>
                  <a:latin typeface="Open Sauce"/>
                </a:rPr>
                <a:t> The "Tic Tac Toe Game using React" is a web-based implementation of the classic Tic Tac Toe game, built using the popular JavaScript library, React. It offers an interactive and enjoyable gaming experience for users of all ages while also serving as a practical exercise in web development, React programming, and front-end design.</a:t>
              </a:r>
            </a:p>
          </p:txBody>
        </p:sp>
      </p:grpSp>
      <p:sp>
        <p:nvSpPr>
          <p:cNvPr id="9" name="Freeform 9"/>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0" name="TextBox 10"/>
          <p:cNvSpPr txBox="1"/>
          <p:nvPr/>
        </p:nvSpPr>
        <p:spPr>
          <a:xfrm>
            <a:off x="2011552" y="1188269"/>
            <a:ext cx="10350452" cy="1358241"/>
          </a:xfrm>
          <a:prstGeom prst="rect">
            <a:avLst/>
          </a:prstGeom>
        </p:spPr>
        <p:txBody>
          <a:bodyPr lIns="0" tIns="0" rIns="0" bIns="0" rtlCol="0" anchor="t">
            <a:spAutoFit/>
          </a:bodyPr>
          <a:lstStyle/>
          <a:p>
            <a:pPr>
              <a:lnSpc>
                <a:spcPts val="11153"/>
              </a:lnSpc>
            </a:pPr>
            <a:r>
              <a:rPr lang="en-US" sz="8082" spc="792">
                <a:solidFill>
                  <a:srgbClr val="231F20"/>
                </a:solidFill>
                <a:latin typeface="Oswald Bold"/>
              </a:rPr>
              <a:t>ABOUT THE PROJECT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a:p>
        </p:txBody>
      </p:sp>
      <p:sp>
        <p:nvSpPr>
          <p:cNvPr id="3" name="Freeform 3"/>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Freeform 4"/>
          <p:cNvSpPr/>
          <p:nvPr/>
        </p:nvSpPr>
        <p:spPr>
          <a:xfrm>
            <a:off x="12106315" y="7891202"/>
            <a:ext cx="1104804" cy="1121111"/>
          </a:xfrm>
          <a:custGeom>
            <a:avLst/>
            <a:gdLst/>
            <a:ahLst/>
            <a:cxnLst/>
            <a:rect l="l" t="t" r="r" b="b"/>
            <a:pathLst>
              <a:path w="1104804" h="1121111">
                <a:moveTo>
                  <a:pt x="0" y="0"/>
                </a:moveTo>
                <a:lnTo>
                  <a:pt x="1104805" y="0"/>
                </a:lnTo>
                <a:lnTo>
                  <a:pt x="1104805" y="1121112"/>
                </a:lnTo>
                <a:lnTo>
                  <a:pt x="0" y="11211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grpSp>
        <p:nvGrpSpPr>
          <p:cNvPr id="5" name="Group 5"/>
          <p:cNvGrpSpPr/>
          <p:nvPr/>
        </p:nvGrpSpPr>
        <p:grpSpPr>
          <a:xfrm>
            <a:off x="1774426" y="3651571"/>
            <a:ext cx="3474003" cy="647719"/>
            <a:chOff x="0" y="0"/>
            <a:chExt cx="914964" cy="170593"/>
          </a:xfrm>
        </p:grpSpPr>
        <p:sp>
          <p:nvSpPr>
            <p:cNvPr id="6" name="Freeform 6"/>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txBody>
            <a:bodyPr/>
            <a:lstStyle/>
            <a:p>
              <a:endParaRPr lang="en-IN"/>
            </a:p>
          </p:txBody>
        </p:sp>
        <p:sp>
          <p:nvSpPr>
            <p:cNvPr id="7" name="TextBox 7"/>
            <p:cNvSpPr txBox="1"/>
            <p:nvPr/>
          </p:nvSpPr>
          <p:spPr>
            <a:xfrm>
              <a:off x="0" y="-57150"/>
              <a:ext cx="914964" cy="227743"/>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Bold"/>
                </a:rPr>
                <a:t>Objective 1</a:t>
              </a:r>
            </a:p>
          </p:txBody>
        </p:sp>
      </p:grpSp>
      <p:sp>
        <p:nvSpPr>
          <p:cNvPr id="8" name="TextBox 8"/>
          <p:cNvSpPr txBox="1"/>
          <p:nvPr/>
        </p:nvSpPr>
        <p:spPr>
          <a:xfrm>
            <a:off x="2887170" y="1277407"/>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GOALS AND OBJECTIVES</a:t>
            </a:r>
          </a:p>
        </p:txBody>
      </p:sp>
      <p:grpSp>
        <p:nvGrpSpPr>
          <p:cNvPr id="9" name="Group 9"/>
          <p:cNvGrpSpPr/>
          <p:nvPr/>
        </p:nvGrpSpPr>
        <p:grpSpPr>
          <a:xfrm>
            <a:off x="7218805" y="3651571"/>
            <a:ext cx="3474003" cy="647719"/>
            <a:chOff x="0" y="0"/>
            <a:chExt cx="914964" cy="170593"/>
          </a:xfrm>
        </p:grpSpPr>
        <p:sp>
          <p:nvSpPr>
            <p:cNvPr id="10" name="Freeform 10"/>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txBody>
            <a:bodyPr/>
            <a:lstStyle/>
            <a:p>
              <a:endParaRPr lang="en-IN"/>
            </a:p>
          </p:txBody>
        </p:sp>
        <p:sp>
          <p:nvSpPr>
            <p:cNvPr id="11" name="TextBox 11"/>
            <p:cNvSpPr txBox="1"/>
            <p:nvPr/>
          </p:nvSpPr>
          <p:spPr>
            <a:xfrm>
              <a:off x="0" y="-57150"/>
              <a:ext cx="914964" cy="227743"/>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Bold"/>
                </a:rPr>
                <a:t>Objective  2</a:t>
              </a:r>
            </a:p>
          </p:txBody>
        </p:sp>
      </p:grpSp>
      <p:sp>
        <p:nvSpPr>
          <p:cNvPr id="12" name="TextBox 12"/>
          <p:cNvSpPr txBox="1"/>
          <p:nvPr/>
        </p:nvSpPr>
        <p:spPr>
          <a:xfrm>
            <a:off x="7218805" y="5005493"/>
            <a:ext cx="3474003" cy="1926082"/>
          </a:xfrm>
          <a:prstGeom prst="rect">
            <a:avLst/>
          </a:prstGeom>
        </p:spPr>
        <p:txBody>
          <a:bodyPr lIns="0" tIns="0" rIns="0" bIns="0" rtlCol="0" anchor="t">
            <a:spAutoFit/>
          </a:bodyPr>
          <a:lstStyle/>
          <a:p>
            <a:pPr marL="0" lvl="0" indent="0" algn="ctr">
              <a:lnSpc>
                <a:spcPts val="3878"/>
              </a:lnSpc>
              <a:spcBef>
                <a:spcPct val="0"/>
              </a:spcBef>
            </a:pPr>
            <a:r>
              <a:rPr lang="en-US" sz="2810" spc="275">
                <a:solidFill>
                  <a:srgbClr val="231F20"/>
                </a:solidFill>
                <a:latin typeface="DM Sans"/>
              </a:rPr>
              <a:t>To create a fun and educational game for players to enjoy.</a:t>
            </a:r>
          </a:p>
        </p:txBody>
      </p:sp>
      <p:grpSp>
        <p:nvGrpSpPr>
          <p:cNvPr id="13" name="Group 13"/>
          <p:cNvGrpSpPr/>
          <p:nvPr/>
        </p:nvGrpSpPr>
        <p:grpSpPr>
          <a:xfrm>
            <a:off x="13312484" y="3651571"/>
            <a:ext cx="3474003" cy="647719"/>
            <a:chOff x="0" y="0"/>
            <a:chExt cx="914964" cy="170593"/>
          </a:xfrm>
        </p:grpSpPr>
        <p:sp>
          <p:nvSpPr>
            <p:cNvPr id="14" name="Freeform 14"/>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txBody>
            <a:bodyPr/>
            <a:lstStyle/>
            <a:p>
              <a:endParaRPr lang="en-IN"/>
            </a:p>
          </p:txBody>
        </p:sp>
        <p:sp>
          <p:nvSpPr>
            <p:cNvPr id="15" name="TextBox 15"/>
            <p:cNvSpPr txBox="1"/>
            <p:nvPr/>
          </p:nvSpPr>
          <p:spPr>
            <a:xfrm>
              <a:off x="0" y="-57150"/>
              <a:ext cx="914964" cy="227743"/>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Bold"/>
                </a:rPr>
                <a:t>Objective 3</a:t>
              </a:r>
            </a:p>
          </p:txBody>
        </p:sp>
      </p:grpSp>
      <p:sp>
        <p:nvSpPr>
          <p:cNvPr id="16" name="TextBox 16"/>
          <p:cNvSpPr txBox="1"/>
          <p:nvPr/>
        </p:nvSpPr>
        <p:spPr>
          <a:xfrm>
            <a:off x="13312484" y="5068648"/>
            <a:ext cx="3417453" cy="3383110"/>
          </a:xfrm>
          <a:prstGeom prst="rect">
            <a:avLst/>
          </a:prstGeom>
        </p:spPr>
        <p:txBody>
          <a:bodyPr lIns="0" tIns="0" rIns="0" bIns="0" rtlCol="0" anchor="t">
            <a:spAutoFit/>
          </a:bodyPr>
          <a:lstStyle/>
          <a:p>
            <a:pPr marL="0" lvl="0" indent="0" algn="ctr">
              <a:lnSpc>
                <a:spcPts val="3878"/>
              </a:lnSpc>
              <a:spcBef>
                <a:spcPct val="0"/>
              </a:spcBef>
            </a:pPr>
            <a:r>
              <a:rPr lang="en-US" sz="2810" spc="275">
                <a:solidFill>
                  <a:srgbClr val="231F20"/>
                </a:solidFill>
                <a:latin typeface="DM Sans"/>
              </a:rPr>
              <a:t>To provide an open-source codebase that can be used as a learning resource for React beginners..</a:t>
            </a:r>
          </a:p>
        </p:txBody>
      </p:sp>
      <p:sp>
        <p:nvSpPr>
          <p:cNvPr id="17" name="Freeform 17"/>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18" name="Freeform 18"/>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19" name="TextBox 19"/>
          <p:cNvSpPr txBox="1"/>
          <p:nvPr/>
        </p:nvSpPr>
        <p:spPr>
          <a:xfrm>
            <a:off x="1739446" y="5005493"/>
            <a:ext cx="3543963" cy="2411758"/>
          </a:xfrm>
          <a:prstGeom prst="rect">
            <a:avLst/>
          </a:prstGeom>
        </p:spPr>
        <p:txBody>
          <a:bodyPr lIns="0" tIns="0" rIns="0" bIns="0" rtlCol="0" anchor="t">
            <a:spAutoFit/>
          </a:bodyPr>
          <a:lstStyle/>
          <a:p>
            <a:pPr marL="0" lvl="0" indent="0" algn="ctr">
              <a:lnSpc>
                <a:spcPts val="3878"/>
              </a:lnSpc>
              <a:spcBef>
                <a:spcPct val="0"/>
              </a:spcBef>
            </a:pPr>
            <a:r>
              <a:rPr lang="en-US" sz="2810" spc="275">
                <a:solidFill>
                  <a:srgbClr val="231F20"/>
                </a:solidFill>
                <a:latin typeface="DM Sans"/>
              </a:rPr>
              <a:t>To demonstrate the use of React for building interactive web applications.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a:p>
        </p:txBody>
      </p:sp>
      <p:sp>
        <p:nvSpPr>
          <p:cNvPr id="3" name="Freeform 3"/>
          <p:cNvSpPr/>
          <p:nvPr/>
        </p:nvSpPr>
        <p:spPr>
          <a:xfrm rot="257863">
            <a:off x="-571305" y="6150994"/>
            <a:ext cx="21273218" cy="9128145"/>
          </a:xfrm>
          <a:custGeom>
            <a:avLst/>
            <a:gdLst/>
            <a:ahLst/>
            <a:cxnLst/>
            <a:rect l="l" t="t" r="r" b="b"/>
            <a:pathLst>
              <a:path w="21273218" h="9128145">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Freeform 4"/>
          <p:cNvSpPr/>
          <p:nvPr/>
        </p:nvSpPr>
        <p:spPr>
          <a:xfrm>
            <a:off x="11885510" y="8765585"/>
            <a:ext cx="4128022" cy="437161"/>
          </a:xfrm>
          <a:custGeom>
            <a:avLst/>
            <a:gdLst/>
            <a:ahLst/>
            <a:cxnLst/>
            <a:rect l="l" t="t" r="r" b="b"/>
            <a:pathLst>
              <a:path w="4128022" h="437161">
                <a:moveTo>
                  <a:pt x="0" y="0"/>
                </a:moveTo>
                <a:lnTo>
                  <a:pt x="4128022" y="0"/>
                </a:lnTo>
                <a:lnTo>
                  <a:pt x="4128022" y="437161"/>
                </a:lnTo>
                <a:lnTo>
                  <a:pt x="0" y="437161"/>
                </a:lnTo>
                <a:lnTo>
                  <a:pt x="0" y="0"/>
                </a:lnTo>
                <a:close/>
              </a:path>
            </a:pathLst>
          </a:custGeom>
          <a:blipFill>
            <a:blip r:embed="rId5"/>
            <a:stretch>
              <a:fillRect t="-86495"/>
            </a:stretch>
          </a:blipFill>
        </p:spPr>
        <p:txBody>
          <a:bodyPr/>
          <a:lstStyle/>
          <a:p>
            <a:endParaRPr lang="en-IN"/>
          </a:p>
        </p:txBody>
      </p:sp>
      <p:grpSp>
        <p:nvGrpSpPr>
          <p:cNvPr id="5" name="Group 5"/>
          <p:cNvGrpSpPr/>
          <p:nvPr/>
        </p:nvGrpSpPr>
        <p:grpSpPr>
          <a:xfrm>
            <a:off x="11900353" y="3120201"/>
            <a:ext cx="4113179" cy="5645384"/>
            <a:chOff x="0" y="0"/>
            <a:chExt cx="1279723" cy="1756434"/>
          </a:xfrm>
        </p:grpSpPr>
        <p:sp>
          <p:nvSpPr>
            <p:cNvPr id="6" name="Freeform 6"/>
            <p:cNvSpPr/>
            <p:nvPr/>
          </p:nvSpPr>
          <p:spPr>
            <a:xfrm>
              <a:off x="0" y="0"/>
              <a:ext cx="1279723" cy="1756434"/>
            </a:xfrm>
            <a:custGeom>
              <a:avLst/>
              <a:gdLst/>
              <a:ahLst/>
              <a:cxnLst/>
              <a:rect l="l" t="t" r="r" b="b"/>
              <a:pathLst>
                <a:path w="1279723" h="1756434">
                  <a:moveTo>
                    <a:pt x="0" y="0"/>
                  </a:moveTo>
                  <a:lnTo>
                    <a:pt x="1279723" y="0"/>
                  </a:lnTo>
                  <a:lnTo>
                    <a:pt x="1279723" y="1756434"/>
                  </a:lnTo>
                  <a:lnTo>
                    <a:pt x="0" y="1756434"/>
                  </a:lnTo>
                  <a:close/>
                </a:path>
              </a:pathLst>
            </a:custGeom>
            <a:solidFill>
              <a:srgbClr val="1A1A1A"/>
            </a:solidFill>
          </p:spPr>
          <p:txBody>
            <a:bodyPr/>
            <a:lstStyle/>
            <a:p>
              <a:endParaRPr lang="en-IN"/>
            </a:p>
          </p:txBody>
        </p:sp>
        <p:sp>
          <p:nvSpPr>
            <p:cNvPr id="7" name="TextBox 7"/>
            <p:cNvSpPr txBox="1"/>
            <p:nvPr/>
          </p:nvSpPr>
          <p:spPr>
            <a:xfrm>
              <a:off x="0" y="-57150"/>
              <a:ext cx="1279723" cy="1813584"/>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8" name="Freeform 8"/>
          <p:cNvSpPr/>
          <p:nvPr/>
        </p:nvSpPr>
        <p:spPr>
          <a:xfrm>
            <a:off x="7080191" y="8765585"/>
            <a:ext cx="4128022" cy="437161"/>
          </a:xfrm>
          <a:custGeom>
            <a:avLst/>
            <a:gdLst/>
            <a:ahLst/>
            <a:cxnLst/>
            <a:rect l="l" t="t" r="r" b="b"/>
            <a:pathLst>
              <a:path w="4128022" h="437161">
                <a:moveTo>
                  <a:pt x="0" y="0"/>
                </a:moveTo>
                <a:lnTo>
                  <a:pt x="4128021" y="0"/>
                </a:lnTo>
                <a:lnTo>
                  <a:pt x="4128021" y="437161"/>
                </a:lnTo>
                <a:lnTo>
                  <a:pt x="0" y="437161"/>
                </a:lnTo>
                <a:lnTo>
                  <a:pt x="0" y="0"/>
                </a:lnTo>
                <a:close/>
              </a:path>
            </a:pathLst>
          </a:custGeom>
          <a:blipFill>
            <a:blip r:embed="rId5"/>
            <a:stretch>
              <a:fillRect t="-86495"/>
            </a:stretch>
          </a:blipFill>
        </p:spPr>
        <p:txBody>
          <a:bodyPr/>
          <a:lstStyle/>
          <a:p>
            <a:endParaRPr lang="en-IN"/>
          </a:p>
        </p:txBody>
      </p:sp>
      <p:grpSp>
        <p:nvGrpSpPr>
          <p:cNvPr id="9" name="Group 9"/>
          <p:cNvGrpSpPr/>
          <p:nvPr/>
        </p:nvGrpSpPr>
        <p:grpSpPr>
          <a:xfrm>
            <a:off x="7095033" y="3120201"/>
            <a:ext cx="4113179" cy="5645384"/>
            <a:chOff x="0" y="0"/>
            <a:chExt cx="1279723" cy="1756434"/>
          </a:xfrm>
        </p:grpSpPr>
        <p:sp>
          <p:nvSpPr>
            <p:cNvPr id="10" name="Freeform 10"/>
            <p:cNvSpPr/>
            <p:nvPr/>
          </p:nvSpPr>
          <p:spPr>
            <a:xfrm>
              <a:off x="0" y="0"/>
              <a:ext cx="1279723" cy="1756434"/>
            </a:xfrm>
            <a:custGeom>
              <a:avLst/>
              <a:gdLst/>
              <a:ahLst/>
              <a:cxnLst/>
              <a:rect l="l" t="t" r="r" b="b"/>
              <a:pathLst>
                <a:path w="1279723" h="1756434">
                  <a:moveTo>
                    <a:pt x="0" y="0"/>
                  </a:moveTo>
                  <a:lnTo>
                    <a:pt x="1279723" y="0"/>
                  </a:lnTo>
                  <a:lnTo>
                    <a:pt x="1279723" y="1756434"/>
                  </a:lnTo>
                  <a:lnTo>
                    <a:pt x="0" y="1756434"/>
                  </a:lnTo>
                  <a:close/>
                </a:path>
              </a:pathLst>
            </a:custGeom>
            <a:solidFill>
              <a:srgbClr val="1A1A1A"/>
            </a:solidFill>
          </p:spPr>
          <p:txBody>
            <a:bodyPr/>
            <a:lstStyle/>
            <a:p>
              <a:endParaRPr lang="en-IN"/>
            </a:p>
          </p:txBody>
        </p:sp>
        <p:sp>
          <p:nvSpPr>
            <p:cNvPr id="11" name="TextBox 11"/>
            <p:cNvSpPr txBox="1"/>
            <p:nvPr/>
          </p:nvSpPr>
          <p:spPr>
            <a:xfrm>
              <a:off x="0" y="-57150"/>
              <a:ext cx="1279723" cy="1813584"/>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12" name="Freeform 12"/>
          <p:cNvSpPr/>
          <p:nvPr/>
        </p:nvSpPr>
        <p:spPr>
          <a:xfrm>
            <a:off x="2274468" y="8765585"/>
            <a:ext cx="4128022" cy="437161"/>
          </a:xfrm>
          <a:custGeom>
            <a:avLst/>
            <a:gdLst/>
            <a:ahLst/>
            <a:cxnLst/>
            <a:rect l="l" t="t" r="r" b="b"/>
            <a:pathLst>
              <a:path w="4128022" h="437161">
                <a:moveTo>
                  <a:pt x="0" y="0"/>
                </a:moveTo>
                <a:lnTo>
                  <a:pt x="4128022" y="0"/>
                </a:lnTo>
                <a:lnTo>
                  <a:pt x="4128022" y="437161"/>
                </a:lnTo>
                <a:lnTo>
                  <a:pt x="0" y="437161"/>
                </a:lnTo>
                <a:lnTo>
                  <a:pt x="0" y="0"/>
                </a:lnTo>
                <a:close/>
              </a:path>
            </a:pathLst>
          </a:custGeom>
          <a:blipFill>
            <a:blip r:embed="rId5"/>
            <a:stretch>
              <a:fillRect t="-86495"/>
            </a:stretch>
          </a:blipFill>
        </p:spPr>
        <p:txBody>
          <a:bodyPr/>
          <a:lstStyle/>
          <a:p>
            <a:endParaRPr lang="en-IN"/>
          </a:p>
        </p:txBody>
      </p:sp>
      <p:grpSp>
        <p:nvGrpSpPr>
          <p:cNvPr id="13" name="Group 13"/>
          <p:cNvGrpSpPr/>
          <p:nvPr/>
        </p:nvGrpSpPr>
        <p:grpSpPr>
          <a:xfrm>
            <a:off x="2289311" y="3120201"/>
            <a:ext cx="4113179" cy="5645384"/>
            <a:chOff x="0" y="0"/>
            <a:chExt cx="1279723" cy="1756434"/>
          </a:xfrm>
        </p:grpSpPr>
        <p:sp>
          <p:nvSpPr>
            <p:cNvPr id="14" name="Freeform 14"/>
            <p:cNvSpPr/>
            <p:nvPr/>
          </p:nvSpPr>
          <p:spPr>
            <a:xfrm>
              <a:off x="0" y="0"/>
              <a:ext cx="1279723" cy="1756434"/>
            </a:xfrm>
            <a:custGeom>
              <a:avLst/>
              <a:gdLst/>
              <a:ahLst/>
              <a:cxnLst/>
              <a:rect l="l" t="t" r="r" b="b"/>
              <a:pathLst>
                <a:path w="1279723" h="1756434">
                  <a:moveTo>
                    <a:pt x="0" y="0"/>
                  </a:moveTo>
                  <a:lnTo>
                    <a:pt x="1279723" y="0"/>
                  </a:lnTo>
                  <a:lnTo>
                    <a:pt x="1279723" y="1756434"/>
                  </a:lnTo>
                  <a:lnTo>
                    <a:pt x="0" y="1756434"/>
                  </a:lnTo>
                  <a:close/>
                </a:path>
              </a:pathLst>
            </a:custGeom>
            <a:solidFill>
              <a:srgbClr val="1A1A1A"/>
            </a:solidFill>
          </p:spPr>
          <p:txBody>
            <a:bodyPr/>
            <a:lstStyle/>
            <a:p>
              <a:endParaRPr lang="en-IN"/>
            </a:p>
          </p:txBody>
        </p:sp>
        <p:sp>
          <p:nvSpPr>
            <p:cNvPr id="15" name="TextBox 15"/>
            <p:cNvSpPr txBox="1"/>
            <p:nvPr/>
          </p:nvSpPr>
          <p:spPr>
            <a:xfrm>
              <a:off x="0" y="-57150"/>
              <a:ext cx="1279723" cy="1813584"/>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16" name="TextBox 16"/>
          <p:cNvSpPr txBox="1"/>
          <p:nvPr/>
        </p:nvSpPr>
        <p:spPr>
          <a:xfrm>
            <a:off x="2343797" y="1155414"/>
            <a:ext cx="13617940" cy="1594088"/>
          </a:xfrm>
          <a:prstGeom prst="rect">
            <a:avLst/>
          </a:prstGeom>
        </p:spPr>
        <p:txBody>
          <a:bodyPr lIns="0" tIns="0" rIns="0" bIns="0" rtlCol="0" anchor="t">
            <a:spAutoFit/>
          </a:bodyPr>
          <a:lstStyle/>
          <a:p>
            <a:pPr marL="0" lvl="0" indent="0" algn="ctr">
              <a:lnSpc>
                <a:spcPts val="13015"/>
              </a:lnSpc>
              <a:spcBef>
                <a:spcPct val="0"/>
              </a:spcBef>
            </a:pPr>
            <a:r>
              <a:rPr lang="en-US" sz="9431" spc="924">
                <a:solidFill>
                  <a:srgbClr val="231F20"/>
                </a:solidFill>
                <a:latin typeface="Oswald Bold"/>
              </a:rPr>
              <a:t>FEATURES</a:t>
            </a:r>
          </a:p>
        </p:txBody>
      </p:sp>
      <p:sp>
        <p:nvSpPr>
          <p:cNvPr id="17" name="TextBox 17"/>
          <p:cNvSpPr txBox="1"/>
          <p:nvPr/>
        </p:nvSpPr>
        <p:spPr>
          <a:xfrm>
            <a:off x="2625677" y="4603548"/>
            <a:ext cx="3497806" cy="3807432"/>
          </a:xfrm>
          <a:prstGeom prst="rect">
            <a:avLst/>
          </a:prstGeom>
        </p:spPr>
        <p:txBody>
          <a:bodyPr lIns="0" tIns="0" rIns="0" bIns="0" rtlCol="0" anchor="t">
            <a:spAutoFit/>
          </a:bodyPr>
          <a:lstStyle/>
          <a:p>
            <a:pPr algn="ctr">
              <a:lnSpc>
                <a:spcPts val="3029"/>
              </a:lnSpc>
            </a:pPr>
            <a:r>
              <a:rPr lang="en-US" sz="2195" spc="215">
                <a:solidFill>
                  <a:srgbClr val="FFFBFB"/>
                </a:solidFill>
                <a:latin typeface="DM Sans"/>
              </a:rPr>
              <a:t>Our Tic Tac Toe game provides a user-friendly interface for two players to engage in a classic match of Tic Tac Toe. The players can take turns marking the grid, and the game keeps track of the progress.</a:t>
            </a:r>
          </a:p>
        </p:txBody>
      </p:sp>
      <p:sp>
        <p:nvSpPr>
          <p:cNvPr id="18" name="TextBox 18"/>
          <p:cNvSpPr txBox="1"/>
          <p:nvPr/>
        </p:nvSpPr>
        <p:spPr>
          <a:xfrm>
            <a:off x="7372688" y="4613073"/>
            <a:ext cx="3542623" cy="3416287"/>
          </a:xfrm>
          <a:prstGeom prst="rect">
            <a:avLst/>
          </a:prstGeom>
        </p:spPr>
        <p:txBody>
          <a:bodyPr lIns="0" tIns="0" rIns="0" bIns="0" rtlCol="0" anchor="t">
            <a:spAutoFit/>
          </a:bodyPr>
          <a:lstStyle/>
          <a:p>
            <a:pPr algn="ctr">
              <a:lnSpc>
                <a:spcPts val="3067"/>
              </a:lnSpc>
            </a:pPr>
            <a:r>
              <a:rPr lang="en-US" sz="2222" spc="217">
                <a:solidFill>
                  <a:srgbClr val="FFFBFB"/>
                </a:solidFill>
                <a:latin typeface="DM Sans"/>
              </a:rPr>
              <a:t>The game is built using React, a powerful JavaScript library for building user interfaces. This allows for efficient component management and state handling.</a:t>
            </a:r>
          </a:p>
        </p:txBody>
      </p:sp>
      <p:sp>
        <p:nvSpPr>
          <p:cNvPr id="19" name="TextBox 19"/>
          <p:cNvSpPr txBox="1"/>
          <p:nvPr/>
        </p:nvSpPr>
        <p:spPr>
          <a:xfrm>
            <a:off x="12178209" y="4613073"/>
            <a:ext cx="3542623" cy="3035287"/>
          </a:xfrm>
          <a:prstGeom prst="rect">
            <a:avLst/>
          </a:prstGeom>
        </p:spPr>
        <p:txBody>
          <a:bodyPr lIns="0" tIns="0" rIns="0" bIns="0" rtlCol="0" anchor="t">
            <a:spAutoFit/>
          </a:bodyPr>
          <a:lstStyle/>
          <a:p>
            <a:pPr algn="ctr">
              <a:lnSpc>
                <a:spcPts val="3067"/>
              </a:lnSpc>
            </a:pPr>
            <a:r>
              <a:rPr lang="en-US" sz="2222" spc="217">
                <a:solidFill>
                  <a:srgbClr val="FFFBFB"/>
                </a:solidFill>
                <a:latin typeface="DM Sans"/>
              </a:rPr>
              <a:t>The project is designed to be responsive, ensuring that it works seamlessly on various screen sizes, including desktops, tablets, and smartphones.</a:t>
            </a:r>
          </a:p>
        </p:txBody>
      </p:sp>
      <p:sp>
        <p:nvSpPr>
          <p:cNvPr id="20" name="TextBox 20"/>
          <p:cNvSpPr txBox="1"/>
          <p:nvPr/>
        </p:nvSpPr>
        <p:spPr>
          <a:xfrm>
            <a:off x="2568794" y="3242539"/>
            <a:ext cx="3539369" cy="1054030"/>
          </a:xfrm>
          <a:prstGeom prst="rect">
            <a:avLst/>
          </a:prstGeom>
        </p:spPr>
        <p:txBody>
          <a:bodyPr lIns="0" tIns="0" rIns="0" bIns="0" rtlCol="0" anchor="t">
            <a:spAutoFit/>
          </a:bodyPr>
          <a:lstStyle/>
          <a:p>
            <a:pPr marL="0" lvl="0" indent="0" algn="ctr">
              <a:lnSpc>
                <a:spcPts val="4208"/>
              </a:lnSpc>
              <a:spcBef>
                <a:spcPct val="0"/>
              </a:spcBef>
            </a:pPr>
            <a:r>
              <a:rPr lang="en-US" sz="3049" spc="298">
                <a:solidFill>
                  <a:srgbClr val="FDFBFB"/>
                </a:solidFill>
                <a:latin typeface="Oswald Semi-Bold"/>
              </a:rPr>
              <a:t>INTERACTIVE GAMEPLAY</a:t>
            </a:r>
          </a:p>
        </p:txBody>
      </p:sp>
      <p:sp>
        <p:nvSpPr>
          <p:cNvPr id="21" name="TextBox 21"/>
          <p:cNvSpPr txBox="1"/>
          <p:nvPr/>
        </p:nvSpPr>
        <p:spPr>
          <a:xfrm>
            <a:off x="7690049" y="3242539"/>
            <a:ext cx="2925435" cy="1054030"/>
          </a:xfrm>
          <a:prstGeom prst="rect">
            <a:avLst/>
          </a:prstGeom>
        </p:spPr>
        <p:txBody>
          <a:bodyPr lIns="0" tIns="0" rIns="0" bIns="0" rtlCol="0" anchor="t">
            <a:spAutoFit/>
          </a:bodyPr>
          <a:lstStyle/>
          <a:p>
            <a:pPr marL="0" lvl="0" indent="0" algn="ctr">
              <a:lnSpc>
                <a:spcPts val="4208"/>
              </a:lnSpc>
              <a:spcBef>
                <a:spcPct val="0"/>
              </a:spcBef>
            </a:pPr>
            <a:r>
              <a:rPr lang="en-US" sz="3049" spc="298">
                <a:solidFill>
                  <a:srgbClr val="FDFBFB"/>
                </a:solidFill>
                <a:latin typeface="Oswald Semi-Bold"/>
              </a:rPr>
              <a:t>REACT-POWERED</a:t>
            </a:r>
          </a:p>
        </p:txBody>
      </p:sp>
      <p:sp>
        <p:nvSpPr>
          <p:cNvPr id="22" name="TextBox 22"/>
          <p:cNvSpPr txBox="1"/>
          <p:nvPr/>
        </p:nvSpPr>
        <p:spPr>
          <a:xfrm>
            <a:off x="12494224" y="3242539"/>
            <a:ext cx="2925435" cy="1054030"/>
          </a:xfrm>
          <a:prstGeom prst="rect">
            <a:avLst/>
          </a:prstGeom>
        </p:spPr>
        <p:txBody>
          <a:bodyPr lIns="0" tIns="0" rIns="0" bIns="0" rtlCol="0" anchor="t">
            <a:spAutoFit/>
          </a:bodyPr>
          <a:lstStyle/>
          <a:p>
            <a:pPr marL="0" lvl="0" indent="0" algn="ctr">
              <a:lnSpc>
                <a:spcPts val="4208"/>
              </a:lnSpc>
              <a:spcBef>
                <a:spcPct val="0"/>
              </a:spcBef>
            </a:pPr>
            <a:r>
              <a:rPr lang="en-US" sz="3049" spc="298">
                <a:solidFill>
                  <a:srgbClr val="FDFBFB"/>
                </a:solidFill>
                <a:latin typeface="Oswald Semi-Bold"/>
              </a:rPr>
              <a:t>RESPONSIVE DESIGN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a:p>
        </p:txBody>
      </p:sp>
      <p:sp>
        <p:nvSpPr>
          <p:cNvPr id="3" name="Freeform 3"/>
          <p:cNvSpPr/>
          <p:nvPr/>
        </p:nvSpPr>
        <p:spPr>
          <a:xfrm>
            <a:off x="3328451" y="2021914"/>
            <a:ext cx="2027545" cy="3080525"/>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Freeform 4"/>
          <p:cNvSpPr/>
          <p:nvPr/>
        </p:nvSpPr>
        <p:spPr>
          <a:xfrm rot="2035253">
            <a:off x="15331117" y="4817487"/>
            <a:ext cx="7835077" cy="10939025"/>
          </a:xfrm>
          <a:custGeom>
            <a:avLst/>
            <a:gdLst/>
            <a:ahLst/>
            <a:cxnLst/>
            <a:rect l="l" t="t" r="r" b="b"/>
            <a:pathLst>
              <a:path w="7835077" h="10939025">
                <a:moveTo>
                  <a:pt x="0" y="0"/>
                </a:moveTo>
                <a:lnTo>
                  <a:pt x="7835077" y="0"/>
                </a:lnTo>
                <a:lnTo>
                  <a:pt x="7835077"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5" name="AutoShape 5"/>
          <p:cNvSpPr/>
          <p:nvPr/>
        </p:nvSpPr>
        <p:spPr>
          <a:xfrm>
            <a:off x="1589541" y="5472067"/>
            <a:ext cx="15108918" cy="0"/>
          </a:xfrm>
          <a:prstGeom prst="line">
            <a:avLst/>
          </a:prstGeom>
          <a:ln w="38100" cap="flat">
            <a:solidFill>
              <a:srgbClr val="000000"/>
            </a:solidFill>
            <a:prstDash val="solid"/>
            <a:headEnd type="none" w="sm" len="sm"/>
            <a:tailEnd type="none" w="sm" len="sm"/>
          </a:ln>
        </p:spPr>
        <p:txBody>
          <a:bodyPr/>
          <a:lstStyle/>
          <a:p>
            <a:endParaRPr lang="en-IN"/>
          </a:p>
        </p:txBody>
      </p:sp>
      <p:grpSp>
        <p:nvGrpSpPr>
          <p:cNvPr id="6" name="Group 6"/>
          <p:cNvGrpSpPr/>
          <p:nvPr/>
        </p:nvGrpSpPr>
        <p:grpSpPr>
          <a:xfrm>
            <a:off x="4091683" y="5335691"/>
            <a:ext cx="501082" cy="50108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txBody>
            <a:bodyPr/>
            <a:lstStyle/>
            <a:p>
              <a:endParaRPr lang="en-IN"/>
            </a:p>
          </p:txBody>
        </p:sp>
        <p:sp>
          <p:nvSpPr>
            <p:cNvPr id="8" name="TextBox 8"/>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2062072" y="6388347"/>
            <a:ext cx="4465692" cy="2851185"/>
          </a:xfrm>
          <a:prstGeom prst="rect">
            <a:avLst/>
          </a:prstGeom>
        </p:spPr>
        <p:txBody>
          <a:bodyPr lIns="0" tIns="0" rIns="0" bIns="0" rtlCol="0" anchor="t">
            <a:spAutoFit/>
          </a:bodyPr>
          <a:lstStyle/>
          <a:p>
            <a:pPr algn="ctr">
              <a:lnSpc>
                <a:spcPts val="3235"/>
              </a:lnSpc>
            </a:pPr>
            <a:r>
              <a:rPr lang="en-US" sz="2344" spc="147">
                <a:solidFill>
                  <a:srgbClr val="000000"/>
                </a:solidFill>
                <a:latin typeface="DM Sans Semi-Bold"/>
              </a:rPr>
              <a:t>Game Logic:</a:t>
            </a:r>
            <a:r>
              <a:rPr lang="en-US" sz="2344" spc="147">
                <a:solidFill>
                  <a:srgbClr val="000000"/>
                </a:solidFill>
                <a:latin typeface="DM Sans"/>
              </a:rPr>
              <a:t> The game logic ensures that it follows the traditional rules of Tic Tac Toe. It correctly detects a win, draw, or ongoing game and displays the outcome to the players.</a:t>
            </a:r>
          </a:p>
        </p:txBody>
      </p:sp>
      <p:sp>
        <p:nvSpPr>
          <p:cNvPr id="10" name="TextBox 10"/>
          <p:cNvSpPr txBox="1"/>
          <p:nvPr/>
        </p:nvSpPr>
        <p:spPr>
          <a:xfrm>
            <a:off x="3077910" y="2339199"/>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01</a:t>
            </a:r>
          </a:p>
        </p:txBody>
      </p:sp>
      <p:sp>
        <p:nvSpPr>
          <p:cNvPr id="11" name="Freeform 11"/>
          <p:cNvSpPr/>
          <p:nvPr/>
        </p:nvSpPr>
        <p:spPr>
          <a:xfrm>
            <a:off x="8011754" y="1920649"/>
            <a:ext cx="2027545" cy="3080525"/>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grpSp>
        <p:nvGrpSpPr>
          <p:cNvPr id="12" name="Group 12"/>
          <p:cNvGrpSpPr/>
          <p:nvPr/>
        </p:nvGrpSpPr>
        <p:grpSpPr>
          <a:xfrm>
            <a:off x="8774986" y="5258310"/>
            <a:ext cx="501082" cy="50108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txBody>
            <a:bodyPr/>
            <a:lstStyle/>
            <a:p>
              <a:endParaRPr lang="en-IN"/>
            </a:p>
          </p:txBody>
        </p:sp>
        <p:sp>
          <p:nvSpPr>
            <p:cNvPr id="14" name="TextBox 1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8011754" y="2339199"/>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02</a:t>
            </a:r>
          </a:p>
        </p:txBody>
      </p:sp>
      <p:sp>
        <p:nvSpPr>
          <p:cNvPr id="16" name="Freeform 16"/>
          <p:cNvSpPr/>
          <p:nvPr/>
        </p:nvSpPr>
        <p:spPr>
          <a:xfrm>
            <a:off x="13252458" y="1920649"/>
            <a:ext cx="2027545" cy="3080525"/>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grpSp>
        <p:nvGrpSpPr>
          <p:cNvPr id="17" name="Group 17"/>
          <p:cNvGrpSpPr/>
          <p:nvPr/>
        </p:nvGrpSpPr>
        <p:grpSpPr>
          <a:xfrm>
            <a:off x="14015690" y="5258310"/>
            <a:ext cx="501082" cy="501082"/>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txBody>
            <a:bodyPr/>
            <a:lstStyle/>
            <a:p>
              <a:endParaRPr lang="en-IN"/>
            </a:p>
          </p:txBody>
        </p:sp>
        <p:sp>
          <p:nvSpPr>
            <p:cNvPr id="19" name="TextBox 19"/>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0" name="TextBox 20"/>
          <p:cNvSpPr txBox="1"/>
          <p:nvPr/>
        </p:nvSpPr>
        <p:spPr>
          <a:xfrm>
            <a:off x="13248619" y="2339199"/>
            <a:ext cx="2027545" cy="1121628"/>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03</a:t>
            </a:r>
          </a:p>
        </p:txBody>
      </p:sp>
      <p:sp>
        <p:nvSpPr>
          <p:cNvPr id="21" name="TextBox 21"/>
          <p:cNvSpPr txBox="1"/>
          <p:nvPr/>
        </p:nvSpPr>
        <p:spPr>
          <a:xfrm>
            <a:off x="7152826" y="6388347"/>
            <a:ext cx="4416234" cy="2441660"/>
          </a:xfrm>
          <a:prstGeom prst="rect">
            <a:avLst/>
          </a:prstGeom>
        </p:spPr>
        <p:txBody>
          <a:bodyPr lIns="0" tIns="0" rIns="0" bIns="0" rtlCol="0" anchor="t">
            <a:spAutoFit/>
          </a:bodyPr>
          <a:lstStyle/>
          <a:p>
            <a:pPr algn="ctr">
              <a:lnSpc>
                <a:spcPts val="3235"/>
              </a:lnSpc>
            </a:pPr>
            <a:r>
              <a:rPr lang="en-US" sz="2344" spc="121">
                <a:solidFill>
                  <a:srgbClr val="000000"/>
                </a:solidFill>
                <a:latin typeface="DM Sans Semi-Bold"/>
              </a:rPr>
              <a:t>Turn-Based Play:</a:t>
            </a:r>
            <a:r>
              <a:rPr lang="en-US" sz="2344" spc="121">
                <a:solidFill>
                  <a:srgbClr val="000000"/>
                </a:solidFill>
                <a:latin typeface="DM Sans"/>
              </a:rPr>
              <a:t> Players take turns to make their moves, and the current player's turn is clearly indicated, making the game easy to follow.</a:t>
            </a:r>
          </a:p>
        </p:txBody>
      </p:sp>
      <p:sp>
        <p:nvSpPr>
          <p:cNvPr id="22" name="TextBox 22"/>
          <p:cNvSpPr txBox="1"/>
          <p:nvPr/>
        </p:nvSpPr>
        <p:spPr>
          <a:xfrm>
            <a:off x="12264603" y="6388347"/>
            <a:ext cx="4659945" cy="2101020"/>
          </a:xfrm>
          <a:prstGeom prst="rect">
            <a:avLst/>
          </a:prstGeom>
        </p:spPr>
        <p:txBody>
          <a:bodyPr lIns="0" tIns="0" rIns="0" bIns="0" rtlCol="0" anchor="t">
            <a:spAutoFit/>
          </a:bodyPr>
          <a:lstStyle/>
          <a:p>
            <a:pPr algn="ctr">
              <a:lnSpc>
                <a:spcPts val="3347"/>
              </a:lnSpc>
            </a:pPr>
            <a:r>
              <a:rPr lang="en-US" sz="2425" spc="126">
                <a:solidFill>
                  <a:srgbClr val="000000"/>
                </a:solidFill>
                <a:latin typeface="DM Sans Bold"/>
              </a:rPr>
              <a:t>Game Reset:</a:t>
            </a:r>
            <a:r>
              <a:rPr lang="en-US" sz="2425" spc="126">
                <a:solidFill>
                  <a:srgbClr val="000000"/>
                </a:solidFill>
                <a:latin typeface="DM Sans"/>
              </a:rPr>
              <a:t> After a game is completed, players have the option to restart the game and play again, ensuring hours of entertainment.</a:t>
            </a:r>
          </a:p>
        </p:txBody>
      </p:sp>
      <p:sp>
        <p:nvSpPr>
          <p:cNvPr id="23" name="Freeform 23"/>
          <p:cNvSpPr/>
          <p:nvPr/>
        </p:nvSpPr>
        <p:spPr>
          <a:xfrm rot="-10799999">
            <a:off x="-5297924" y="-3999161"/>
            <a:ext cx="7835077" cy="10939025"/>
          </a:xfrm>
          <a:custGeom>
            <a:avLst/>
            <a:gdLst/>
            <a:ahLst/>
            <a:cxnLst/>
            <a:rect l="l" t="t" r="r" b="b"/>
            <a:pathLst>
              <a:path w="7835077" h="10939025">
                <a:moveTo>
                  <a:pt x="0" y="0"/>
                </a:moveTo>
                <a:lnTo>
                  <a:pt x="7835077" y="0"/>
                </a:lnTo>
                <a:lnTo>
                  <a:pt x="7835077" y="10939025"/>
                </a:lnTo>
                <a:lnTo>
                  <a:pt x="0" y="109390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a:p>
        </p:txBody>
      </p:sp>
      <p:sp>
        <p:nvSpPr>
          <p:cNvPr id="3" name="Freeform 3"/>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Freeform 4"/>
          <p:cNvSpPr/>
          <p:nvPr/>
        </p:nvSpPr>
        <p:spPr>
          <a:xfrm rot="887923">
            <a:off x="-4738299" y="6690687"/>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p:cNvSpPr/>
          <p:nvPr/>
        </p:nvSpPr>
        <p:spPr>
          <a:xfrm>
            <a:off x="4745424" y="3548191"/>
            <a:ext cx="11898936" cy="5908995"/>
          </a:xfrm>
          <a:custGeom>
            <a:avLst/>
            <a:gdLst/>
            <a:ahLst/>
            <a:cxnLst/>
            <a:rect l="l" t="t" r="r" b="b"/>
            <a:pathLst>
              <a:path w="11898936" h="5908995">
                <a:moveTo>
                  <a:pt x="0" y="0"/>
                </a:moveTo>
                <a:lnTo>
                  <a:pt x="11898936" y="0"/>
                </a:lnTo>
                <a:lnTo>
                  <a:pt x="11898936" y="5908996"/>
                </a:lnTo>
                <a:lnTo>
                  <a:pt x="0" y="5908996"/>
                </a:lnTo>
                <a:lnTo>
                  <a:pt x="0" y="0"/>
                </a:lnTo>
                <a:close/>
              </a:path>
            </a:pathLst>
          </a:custGeom>
          <a:blipFill>
            <a:blip r:embed="rId5"/>
            <a:stretch>
              <a:fillRect/>
            </a:stretch>
          </a:blipFill>
        </p:spPr>
        <p:txBody>
          <a:bodyPr/>
          <a:lstStyle/>
          <a:p>
            <a:endParaRPr lang="en-IN"/>
          </a:p>
        </p:txBody>
      </p:sp>
      <p:sp>
        <p:nvSpPr>
          <p:cNvPr id="6" name="TextBox 6"/>
          <p:cNvSpPr txBox="1"/>
          <p:nvPr/>
        </p:nvSpPr>
        <p:spPr>
          <a:xfrm>
            <a:off x="1538888" y="1195362"/>
            <a:ext cx="11129681" cy="1594088"/>
          </a:xfrm>
          <a:prstGeom prst="rect">
            <a:avLst/>
          </a:prstGeom>
        </p:spPr>
        <p:txBody>
          <a:bodyPr lIns="0" tIns="0" rIns="0" bIns="0" rtlCol="0" anchor="t">
            <a:spAutoFit/>
          </a:bodyPr>
          <a:lstStyle/>
          <a:p>
            <a:pPr marL="0" lvl="0" indent="0" algn="ctr">
              <a:lnSpc>
                <a:spcPts val="13015"/>
              </a:lnSpc>
              <a:spcBef>
                <a:spcPct val="0"/>
              </a:spcBef>
            </a:pPr>
            <a:r>
              <a:rPr lang="en-US" sz="9431" spc="924">
                <a:solidFill>
                  <a:srgbClr val="231F20"/>
                </a:solidFill>
                <a:latin typeface="Oswald Bold"/>
              </a:rPr>
              <a:t>PROJECT WOKRING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a:off x="2398212" y="1461497"/>
            <a:ext cx="14109794" cy="7982225"/>
          </a:xfrm>
          <a:custGeom>
            <a:avLst/>
            <a:gdLst/>
            <a:ahLst/>
            <a:cxnLst/>
            <a:rect l="l" t="t" r="r" b="b"/>
            <a:pathLst>
              <a:path w="14109794" h="7982225">
                <a:moveTo>
                  <a:pt x="0" y="0"/>
                </a:moveTo>
                <a:lnTo>
                  <a:pt x="14109794" y="0"/>
                </a:lnTo>
                <a:lnTo>
                  <a:pt x="14109794" y="7982225"/>
                </a:lnTo>
                <a:lnTo>
                  <a:pt x="0" y="7982225"/>
                </a:lnTo>
                <a:lnTo>
                  <a:pt x="0" y="0"/>
                </a:lnTo>
                <a:close/>
              </a:path>
            </a:pathLst>
          </a:custGeom>
          <a:blipFill>
            <a:blip r:embed="rId2"/>
            <a:stretch>
              <a:fillRect l="-8362" t="-3164" r="-8362"/>
            </a:stretch>
          </a:blipFill>
        </p:spPr>
        <p:txBody>
          <a:bodyPr/>
          <a:lstStyle/>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3" name="Freeform 3"/>
          <p:cNvSpPr/>
          <p:nvPr/>
        </p:nvSpPr>
        <p:spPr>
          <a:xfrm rot="-3986589">
            <a:off x="11959368" y="7248681"/>
            <a:ext cx="9894000" cy="10152425"/>
          </a:xfrm>
          <a:custGeom>
            <a:avLst/>
            <a:gdLst/>
            <a:ahLst/>
            <a:cxnLst/>
            <a:rect l="l" t="t" r="r" b="b"/>
            <a:pathLst>
              <a:path w="9894000" h="10152425">
                <a:moveTo>
                  <a:pt x="0" y="0"/>
                </a:moveTo>
                <a:lnTo>
                  <a:pt x="9894000" y="0"/>
                </a:lnTo>
                <a:lnTo>
                  <a:pt x="9894000" y="10152426"/>
                </a:lnTo>
                <a:lnTo>
                  <a:pt x="0" y="101524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5734851" y="2987314"/>
            <a:ext cx="7851226" cy="6438417"/>
          </a:xfrm>
          <a:custGeom>
            <a:avLst/>
            <a:gdLst/>
            <a:ahLst/>
            <a:cxnLst/>
            <a:rect l="l" t="t" r="r" b="b"/>
            <a:pathLst>
              <a:path w="7851226" h="6438417">
                <a:moveTo>
                  <a:pt x="0" y="0"/>
                </a:moveTo>
                <a:lnTo>
                  <a:pt x="7851226" y="0"/>
                </a:lnTo>
                <a:lnTo>
                  <a:pt x="7851226" y="6438417"/>
                </a:lnTo>
                <a:lnTo>
                  <a:pt x="0" y="6438417"/>
                </a:lnTo>
                <a:lnTo>
                  <a:pt x="0" y="0"/>
                </a:lnTo>
                <a:close/>
              </a:path>
            </a:pathLst>
          </a:custGeom>
          <a:blipFill>
            <a:blip r:embed="rId4"/>
            <a:stretch>
              <a:fillRect t="-6194" b="-6194"/>
            </a:stretch>
          </a:blipFill>
        </p:spPr>
        <p:txBody>
          <a:bodyPr/>
          <a:lstStyle/>
          <a:p>
            <a:endParaRPr lang="en-IN"/>
          </a:p>
        </p:txBody>
      </p:sp>
      <p:sp>
        <p:nvSpPr>
          <p:cNvPr id="5" name="TextBox 5"/>
          <p:cNvSpPr txBox="1"/>
          <p:nvPr/>
        </p:nvSpPr>
        <p:spPr>
          <a:xfrm>
            <a:off x="4383220" y="885825"/>
            <a:ext cx="11618779" cy="1286186"/>
          </a:xfrm>
          <a:prstGeom prst="rect">
            <a:avLst/>
          </a:prstGeom>
        </p:spPr>
        <p:txBody>
          <a:bodyPr wrap="square" lIns="0" tIns="0" rIns="0" bIns="0" rtlCol="0" anchor="t">
            <a:spAutoFit/>
          </a:bodyPr>
          <a:lstStyle/>
          <a:p>
            <a:pPr>
              <a:lnSpc>
                <a:spcPts val="10936"/>
              </a:lnSpc>
            </a:pPr>
            <a:r>
              <a:rPr lang="en-US" sz="7924" spc="776" dirty="0">
                <a:solidFill>
                  <a:srgbClr val="000000"/>
                </a:solidFill>
                <a:latin typeface="Oswald"/>
              </a:rPr>
              <a:t>   FOLDER STRUCTURE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389</Words>
  <Application>Microsoft Office PowerPoint</Application>
  <PresentationFormat>Custom</PresentationFormat>
  <Paragraphs>36</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Calibri</vt:lpstr>
      <vt:lpstr>Arial</vt:lpstr>
      <vt:lpstr>DM Sans</vt:lpstr>
      <vt:lpstr>Arimo Bold</vt:lpstr>
      <vt:lpstr>DM Sans Semi-Bold</vt:lpstr>
      <vt:lpstr>DM Sans Bold</vt:lpstr>
      <vt:lpstr>Oswald Bold</vt:lpstr>
      <vt:lpstr>Oswald Semi-Bold</vt:lpstr>
      <vt:lpstr>Oswald</vt:lpstr>
      <vt:lpstr>Open Sauce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 </dc:title>
  <cp:lastModifiedBy>Vidhi Thakur</cp:lastModifiedBy>
  <cp:revision>2</cp:revision>
  <dcterms:created xsi:type="dcterms:W3CDTF">2006-08-16T00:00:00Z</dcterms:created>
  <dcterms:modified xsi:type="dcterms:W3CDTF">2023-10-26T07:38:22Z</dcterms:modified>
  <dc:identifier>DAFyVtZHz5o</dc:identifier>
</cp:coreProperties>
</file>