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3"/>
  </p:notesMasterIdLst>
  <p:sldIdLst>
    <p:sldId id="256" r:id="rId4"/>
    <p:sldId id="261" r:id="rId5"/>
    <p:sldId id="257" r:id="rId6"/>
    <p:sldId id="266" r:id="rId7"/>
    <p:sldId id="265" r:id="rId8"/>
    <p:sldId id="262" r:id="rId9"/>
    <p:sldId id="267" r:id="rId10"/>
    <p:sldId id="268" r:id="rId11"/>
    <p:sldId id="260"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ushi singhal" userId="4ab2edbb96c0e75f" providerId="LiveId" clId="{884CBB1E-3D5C-41F8-97F4-CF9379EDC29E}"/>
    <pc:docChg chg="undo custSel modSld">
      <pc:chgData name="vidushi singhal" userId="4ab2edbb96c0e75f" providerId="LiveId" clId="{884CBB1E-3D5C-41F8-97F4-CF9379EDC29E}" dt="2023-08-30T06:07:04.989" v="12" actId="14734"/>
      <pc:docMkLst>
        <pc:docMk/>
      </pc:docMkLst>
      <pc:sldChg chg="modSp mod">
        <pc:chgData name="vidushi singhal" userId="4ab2edbb96c0e75f" providerId="LiveId" clId="{884CBB1E-3D5C-41F8-97F4-CF9379EDC29E}" dt="2023-08-30T06:07:04.989" v="12" actId="14734"/>
        <pc:sldMkLst>
          <pc:docMk/>
          <pc:sldMk cId="0" sldId="259"/>
        </pc:sldMkLst>
        <pc:graphicFrameChg chg="mod modGraphic">
          <ac:chgData name="vidushi singhal" userId="4ab2edbb96c0e75f" providerId="LiveId" clId="{884CBB1E-3D5C-41F8-97F4-CF9379EDC29E}" dt="2023-08-30T06:07:04.989" v="12" actId="14734"/>
          <ac:graphicFrameMkLst>
            <pc:docMk/>
            <pc:sldMk cId="0" sldId="259"/>
            <ac:graphicFrameMk id="3" creationId="{597817A1-1D6B-8985-848E-8479DDF0E21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0B8B1-B64A-422A-B79E-35965A14C222}"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IN"/>
        </a:p>
      </dgm:t>
    </dgm:pt>
    <dgm:pt modelId="{3C92BF8E-6603-4700-A1C7-B35C4FF2A722}">
      <dgm:prSet phldrT="[Tex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SDG 3:Good Health and Well Being</a:t>
          </a:r>
          <a:br>
            <a:rPr lang="en-US" sz="1800" dirty="0">
              <a:solidFill>
                <a:schemeClr val="tx1"/>
              </a:solidFill>
            </a:rPr>
          </a:br>
          <a:r>
            <a:rPr lang="en-US" sz="1800" dirty="0">
              <a:solidFill>
                <a:schemeClr val="tx1"/>
              </a:solidFill>
              <a:latin typeface="Times New Roman" panose="02020603050405020304" pitchFamily="18" charset="0"/>
              <a:cs typeface="Times New Roman" panose="02020603050405020304" pitchFamily="18" charset="0"/>
            </a:rPr>
            <a:t>Ensures healthy lives by providing timely emergency care, AI-powered diagnostics</a:t>
          </a:r>
          <a:r>
            <a:rPr lang="en-US" sz="1800" dirty="0">
              <a:solidFill>
                <a:schemeClr val="tx1"/>
              </a:solidFill>
            </a:rPr>
            <a:t>.</a:t>
          </a:r>
        </a:p>
        <a:p>
          <a:endParaRPr lang="en-US" sz="1400" dirty="0"/>
        </a:p>
        <a:p>
          <a:endParaRPr lang="en-IN" sz="1400" dirty="0"/>
        </a:p>
      </dgm:t>
    </dgm:pt>
    <dgm:pt modelId="{AE33115F-6838-4372-B4DE-1C9C44BB68AC}" type="parTrans" cxnId="{9B7D9485-B3E4-4083-8F5C-E6F21C6A0E8A}">
      <dgm:prSet/>
      <dgm:spPr/>
      <dgm:t>
        <a:bodyPr/>
        <a:lstStyle/>
        <a:p>
          <a:endParaRPr lang="en-IN"/>
        </a:p>
      </dgm:t>
    </dgm:pt>
    <dgm:pt modelId="{5F6B4CB4-7862-450D-964E-AFF96759D936}" type="sibTrans" cxnId="{9B7D9485-B3E4-4083-8F5C-E6F21C6A0E8A}">
      <dgm:prSet/>
      <dgm:spPr/>
      <dgm:t>
        <a:bodyPr/>
        <a:lstStyle/>
        <a:p>
          <a:endParaRPr lang="en-IN"/>
        </a:p>
      </dgm:t>
    </dgm:pt>
    <dgm:pt modelId="{9C708B80-1E2A-4096-B761-F484098131F2}">
      <dgm:prSet phldrT="[Text]"/>
      <dgm:spPr/>
      <dgm:t>
        <a:bodyPr/>
        <a:lstStyle/>
        <a:p>
          <a:r>
            <a:rPr lang="en-US" b="1" dirty="0">
              <a:solidFill>
                <a:schemeClr val="tx1"/>
              </a:solidFill>
              <a:latin typeface="Times New Roman" panose="02020603050405020304" pitchFamily="18" charset="0"/>
              <a:cs typeface="Times New Roman" panose="02020603050405020304" pitchFamily="18" charset="0"/>
            </a:rPr>
            <a:t>SDG 9:Industry , Innovation &amp; Infrastructure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Use smart Health Technologies , AI  and Digital infrastructure to build a system</a:t>
          </a:r>
          <a:endParaRPr lang="en-IN" dirty="0">
            <a:solidFill>
              <a:schemeClr val="tx1"/>
            </a:solidFill>
            <a:latin typeface="Times New Roman" panose="02020603050405020304" pitchFamily="18" charset="0"/>
            <a:cs typeface="Times New Roman" panose="02020603050405020304" pitchFamily="18" charset="0"/>
          </a:endParaRPr>
        </a:p>
      </dgm:t>
    </dgm:pt>
    <dgm:pt modelId="{A3B61BA1-40EB-4BA6-A8FE-0FA33F52A4B9}" type="parTrans" cxnId="{BABA338C-B133-453C-8804-600306C95E35}">
      <dgm:prSet/>
      <dgm:spPr/>
      <dgm:t>
        <a:bodyPr/>
        <a:lstStyle/>
        <a:p>
          <a:endParaRPr lang="en-IN"/>
        </a:p>
      </dgm:t>
    </dgm:pt>
    <dgm:pt modelId="{4B4D00E9-0D1A-45FC-BB49-2F497C51EE71}" type="sibTrans" cxnId="{BABA338C-B133-453C-8804-600306C95E35}">
      <dgm:prSet/>
      <dgm:spPr/>
      <dgm:t>
        <a:bodyPr/>
        <a:lstStyle/>
        <a:p>
          <a:endParaRPr lang="en-IN"/>
        </a:p>
      </dgm:t>
    </dgm:pt>
    <dgm:pt modelId="{352B05AD-9B5B-410E-9EB4-929F768EC536}">
      <dgm:prSet phldrT="[Text]"/>
      <dgm:spPr/>
      <dgm:t>
        <a:bodyPr/>
        <a:lstStyle/>
        <a:p>
          <a:r>
            <a:rPr lang="en-US" b="1" dirty="0">
              <a:solidFill>
                <a:schemeClr val="tx1"/>
              </a:solidFill>
              <a:latin typeface="Times New Roman" panose="02020603050405020304" pitchFamily="18" charset="0"/>
              <a:cs typeface="Times New Roman" panose="02020603050405020304" pitchFamily="18" charset="0"/>
            </a:rPr>
            <a:t>SDG 10: Reduced Inequalities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Bridge the urban-rural healthcare gap by enabling equal access to emergency medical support.</a:t>
          </a:r>
          <a:endParaRPr lang="en-IN" dirty="0">
            <a:solidFill>
              <a:schemeClr val="tx1"/>
            </a:solidFill>
            <a:latin typeface="Times New Roman" panose="02020603050405020304" pitchFamily="18" charset="0"/>
            <a:cs typeface="Times New Roman" panose="02020603050405020304" pitchFamily="18" charset="0"/>
          </a:endParaRPr>
        </a:p>
      </dgm:t>
    </dgm:pt>
    <dgm:pt modelId="{DD7FA780-0EC8-4B54-B64D-E7231A86DA03}" type="parTrans" cxnId="{7854760A-BED3-439F-9B25-3FD3515B5363}">
      <dgm:prSet/>
      <dgm:spPr/>
      <dgm:t>
        <a:bodyPr/>
        <a:lstStyle/>
        <a:p>
          <a:endParaRPr lang="en-IN"/>
        </a:p>
      </dgm:t>
    </dgm:pt>
    <dgm:pt modelId="{79E4AE77-D668-4CD0-A7B1-92F8596FE3E5}" type="sibTrans" cxnId="{7854760A-BED3-439F-9B25-3FD3515B5363}">
      <dgm:prSet/>
      <dgm:spPr/>
      <dgm:t>
        <a:bodyPr/>
        <a:lstStyle/>
        <a:p>
          <a:endParaRPr lang="en-IN"/>
        </a:p>
      </dgm:t>
    </dgm:pt>
    <dgm:pt modelId="{D492667F-19BF-4714-92D6-712296E258EB}">
      <dgm:prSet phldrT="[Text]"/>
      <dgm:spPr/>
      <dgm:t>
        <a:bodyPr/>
        <a:lstStyle/>
        <a:p>
          <a:r>
            <a:rPr lang="en-US" b="1" dirty="0">
              <a:solidFill>
                <a:schemeClr val="tx1"/>
              </a:solidFill>
              <a:latin typeface="Times New Roman" panose="02020603050405020304" pitchFamily="18" charset="0"/>
              <a:cs typeface="Times New Roman" panose="02020603050405020304" pitchFamily="18" charset="0"/>
            </a:rPr>
            <a:t>SDG 11: Sustainable Cities and Communities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Support Healthier communities through accessible care. </a:t>
          </a:r>
          <a:endParaRPr lang="en-IN" dirty="0">
            <a:solidFill>
              <a:schemeClr val="tx1"/>
            </a:solidFill>
            <a:latin typeface="Times New Roman" panose="02020603050405020304" pitchFamily="18" charset="0"/>
            <a:cs typeface="Times New Roman" panose="02020603050405020304" pitchFamily="18" charset="0"/>
          </a:endParaRPr>
        </a:p>
      </dgm:t>
    </dgm:pt>
    <dgm:pt modelId="{51C96371-AA9C-4271-BF36-0DC95CE22C29}" type="parTrans" cxnId="{A3AE1498-C713-4159-9CAE-25999FE40B0A}">
      <dgm:prSet/>
      <dgm:spPr/>
      <dgm:t>
        <a:bodyPr/>
        <a:lstStyle/>
        <a:p>
          <a:endParaRPr lang="en-IN"/>
        </a:p>
      </dgm:t>
    </dgm:pt>
    <dgm:pt modelId="{1AA14F2C-45D7-403F-8E30-10BBD0A3397C}" type="sibTrans" cxnId="{A3AE1498-C713-4159-9CAE-25999FE40B0A}">
      <dgm:prSet/>
      <dgm:spPr/>
      <dgm:t>
        <a:bodyPr/>
        <a:lstStyle/>
        <a:p>
          <a:endParaRPr lang="en-IN"/>
        </a:p>
      </dgm:t>
    </dgm:pt>
    <dgm:pt modelId="{CE2834E6-F106-45F2-8F69-F859F27EF7C3}" type="pres">
      <dgm:prSet presAssocID="{2DB0B8B1-B64A-422A-B79E-35965A14C222}" presName="diagram" presStyleCnt="0">
        <dgm:presLayoutVars>
          <dgm:dir/>
          <dgm:resizeHandles val="exact"/>
        </dgm:presLayoutVars>
      </dgm:prSet>
      <dgm:spPr/>
    </dgm:pt>
    <dgm:pt modelId="{354D18D0-05A8-47BF-A668-CE2AD0CE598D}" type="pres">
      <dgm:prSet presAssocID="{3C92BF8E-6603-4700-A1C7-B35C4FF2A722}" presName="node" presStyleLbl="node1" presStyleIdx="0" presStyleCnt="4" custScaleX="104097" custScaleY="92384">
        <dgm:presLayoutVars>
          <dgm:bulletEnabled val="1"/>
        </dgm:presLayoutVars>
      </dgm:prSet>
      <dgm:spPr/>
    </dgm:pt>
    <dgm:pt modelId="{EEC09102-3B90-4FE0-8A72-8BDDFCEF0526}" type="pres">
      <dgm:prSet presAssocID="{5F6B4CB4-7862-450D-964E-AFF96759D936}" presName="sibTrans" presStyleCnt="0"/>
      <dgm:spPr/>
    </dgm:pt>
    <dgm:pt modelId="{39264683-B269-4815-AA24-DBB79E436A4E}" type="pres">
      <dgm:prSet presAssocID="{9C708B80-1E2A-4096-B761-F484098131F2}" presName="node" presStyleLbl="node1" presStyleIdx="1" presStyleCnt="4" custScaleX="129001">
        <dgm:presLayoutVars>
          <dgm:bulletEnabled val="1"/>
        </dgm:presLayoutVars>
      </dgm:prSet>
      <dgm:spPr/>
    </dgm:pt>
    <dgm:pt modelId="{C132E1CE-9AFA-4F67-ABBD-D03A5B86034F}" type="pres">
      <dgm:prSet presAssocID="{4B4D00E9-0D1A-45FC-BB49-2F497C51EE71}" presName="sibTrans" presStyleCnt="0"/>
      <dgm:spPr/>
    </dgm:pt>
    <dgm:pt modelId="{42F33F5E-CF8F-42B0-982A-E66FB08EC50E}" type="pres">
      <dgm:prSet presAssocID="{352B05AD-9B5B-410E-9EB4-929F768EC536}" presName="node" presStyleLbl="node1" presStyleIdx="2" presStyleCnt="4">
        <dgm:presLayoutVars>
          <dgm:bulletEnabled val="1"/>
        </dgm:presLayoutVars>
      </dgm:prSet>
      <dgm:spPr/>
    </dgm:pt>
    <dgm:pt modelId="{40E5C9C2-F74D-4A5A-A0A1-8A12B4BDFC5F}" type="pres">
      <dgm:prSet presAssocID="{79E4AE77-D668-4CD0-A7B1-92F8596FE3E5}" presName="sibTrans" presStyleCnt="0"/>
      <dgm:spPr/>
    </dgm:pt>
    <dgm:pt modelId="{E67243A7-AB61-4E72-AB22-65D7BDE45457}" type="pres">
      <dgm:prSet presAssocID="{D492667F-19BF-4714-92D6-712296E258EB}" presName="node" presStyleLbl="node1" presStyleIdx="3" presStyleCnt="4">
        <dgm:presLayoutVars>
          <dgm:bulletEnabled val="1"/>
        </dgm:presLayoutVars>
      </dgm:prSet>
      <dgm:spPr/>
    </dgm:pt>
  </dgm:ptLst>
  <dgm:cxnLst>
    <dgm:cxn modelId="{E9D58101-DEB4-4AA6-8D51-7C49436D435A}" type="presOf" srcId="{9C708B80-1E2A-4096-B761-F484098131F2}" destId="{39264683-B269-4815-AA24-DBB79E436A4E}" srcOrd="0" destOrd="0" presId="urn:microsoft.com/office/officeart/2005/8/layout/default"/>
    <dgm:cxn modelId="{E2977607-A4BB-4B8C-8CF5-0515F9A1E732}" type="presOf" srcId="{2DB0B8B1-B64A-422A-B79E-35965A14C222}" destId="{CE2834E6-F106-45F2-8F69-F859F27EF7C3}" srcOrd="0" destOrd="0" presId="urn:microsoft.com/office/officeart/2005/8/layout/default"/>
    <dgm:cxn modelId="{7854760A-BED3-439F-9B25-3FD3515B5363}" srcId="{2DB0B8B1-B64A-422A-B79E-35965A14C222}" destId="{352B05AD-9B5B-410E-9EB4-929F768EC536}" srcOrd="2" destOrd="0" parTransId="{DD7FA780-0EC8-4B54-B64D-E7231A86DA03}" sibTransId="{79E4AE77-D668-4CD0-A7B1-92F8596FE3E5}"/>
    <dgm:cxn modelId="{7553D736-5A9E-4065-B638-ED41E634721D}" type="presOf" srcId="{352B05AD-9B5B-410E-9EB4-929F768EC536}" destId="{42F33F5E-CF8F-42B0-982A-E66FB08EC50E}" srcOrd="0" destOrd="0" presId="urn:microsoft.com/office/officeart/2005/8/layout/default"/>
    <dgm:cxn modelId="{9B7D9485-B3E4-4083-8F5C-E6F21C6A0E8A}" srcId="{2DB0B8B1-B64A-422A-B79E-35965A14C222}" destId="{3C92BF8E-6603-4700-A1C7-B35C4FF2A722}" srcOrd="0" destOrd="0" parTransId="{AE33115F-6838-4372-B4DE-1C9C44BB68AC}" sibTransId="{5F6B4CB4-7862-450D-964E-AFF96759D936}"/>
    <dgm:cxn modelId="{BABA338C-B133-453C-8804-600306C95E35}" srcId="{2DB0B8B1-B64A-422A-B79E-35965A14C222}" destId="{9C708B80-1E2A-4096-B761-F484098131F2}" srcOrd="1" destOrd="0" parTransId="{A3B61BA1-40EB-4BA6-A8FE-0FA33F52A4B9}" sibTransId="{4B4D00E9-0D1A-45FC-BB49-2F497C51EE71}"/>
    <dgm:cxn modelId="{A3AE1498-C713-4159-9CAE-25999FE40B0A}" srcId="{2DB0B8B1-B64A-422A-B79E-35965A14C222}" destId="{D492667F-19BF-4714-92D6-712296E258EB}" srcOrd="3" destOrd="0" parTransId="{51C96371-AA9C-4271-BF36-0DC95CE22C29}" sibTransId="{1AA14F2C-45D7-403F-8E30-10BBD0A3397C}"/>
    <dgm:cxn modelId="{C47BC6DF-F59A-4F9A-A12F-C8F031A0EC49}" type="presOf" srcId="{D492667F-19BF-4714-92D6-712296E258EB}" destId="{E67243A7-AB61-4E72-AB22-65D7BDE45457}" srcOrd="0" destOrd="0" presId="urn:microsoft.com/office/officeart/2005/8/layout/default"/>
    <dgm:cxn modelId="{EAEA80EB-BDDD-4997-B264-D605AB6520D6}" type="presOf" srcId="{3C92BF8E-6603-4700-A1C7-B35C4FF2A722}" destId="{354D18D0-05A8-47BF-A668-CE2AD0CE598D}" srcOrd="0" destOrd="0" presId="urn:microsoft.com/office/officeart/2005/8/layout/default"/>
    <dgm:cxn modelId="{FBB16970-45F8-4D32-B08E-F875E32D3BE5}" type="presParOf" srcId="{CE2834E6-F106-45F2-8F69-F859F27EF7C3}" destId="{354D18D0-05A8-47BF-A668-CE2AD0CE598D}" srcOrd="0" destOrd="0" presId="urn:microsoft.com/office/officeart/2005/8/layout/default"/>
    <dgm:cxn modelId="{6A8F4142-B292-4121-8BFB-1936CFEEBE71}" type="presParOf" srcId="{CE2834E6-F106-45F2-8F69-F859F27EF7C3}" destId="{EEC09102-3B90-4FE0-8A72-8BDDFCEF0526}" srcOrd="1" destOrd="0" presId="urn:microsoft.com/office/officeart/2005/8/layout/default"/>
    <dgm:cxn modelId="{39C9968E-E77D-4148-BB8F-0DED4B784CF9}" type="presParOf" srcId="{CE2834E6-F106-45F2-8F69-F859F27EF7C3}" destId="{39264683-B269-4815-AA24-DBB79E436A4E}" srcOrd="2" destOrd="0" presId="urn:microsoft.com/office/officeart/2005/8/layout/default"/>
    <dgm:cxn modelId="{3903CB0F-ACB7-4C58-839A-A0CFD492E2CB}" type="presParOf" srcId="{CE2834E6-F106-45F2-8F69-F859F27EF7C3}" destId="{C132E1CE-9AFA-4F67-ABBD-D03A5B86034F}" srcOrd="3" destOrd="0" presId="urn:microsoft.com/office/officeart/2005/8/layout/default"/>
    <dgm:cxn modelId="{2209B9A1-2ECA-460F-960B-A16DC17ECAA4}" type="presParOf" srcId="{CE2834E6-F106-45F2-8F69-F859F27EF7C3}" destId="{42F33F5E-CF8F-42B0-982A-E66FB08EC50E}" srcOrd="4" destOrd="0" presId="urn:microsoft.com/office/officeart/2005/8/layout/default"/>
    <dgm:cxn modelId="{C4EB6D95-DB73-4727-BEB4-3A4900920F42}" type="presParOf" srcId="{CE2834E6-F106-45F2-8F69-F859F27EF7C3}" destId="{40E5C9C2-F74D-4A5A-A0A1-8A12B4BDFC5F}" srcOrd="5" destOrd="0" presId="urn:microsoft.com/office/officeart/2005/8/layout/default"/>
    <dgm:cxn modelId="{8832E812-5491-4F00-972E-87D85FA667DA}" type="presParOf" srcId="{CE2834E6-F106-45F2-8F69-F859F27EF7C3}" destId="{E67243A7-AB61-4E72-AB22-65D7BDE4545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D18D0-05A8-47BF-A668-CE2AD0CE598D}">
      <dsp:nvSpPr>
        <dsp:cNvPr id="0" name=""/>
        <dsp:cNvSpPr/>
      </dsp:nvSpPr>
      <dsp:spPr>
        <a:xfrm>
          <a:off x="2347" y="247689"/>
          <a:ext cx="3691349" cy="19655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SDG 3:Good Health and Well Being</a:t>
          </a:r>
          <a:br>
            <a:rPr lang="en-US" sz="1800" kern="1200" dirty="0">
              <a:solidFill>
                <a:schemeClr val="tx1"/>
              </a:solidFill>
            </a:rPr>
          </a:br>
          <a:r>
            <a:rPr lang="en-US" sz="1800" kern="1200" dirty="0">
              <a:solidFill>
                <a:schemeClr val="tx1"/>
              </a:solidFill>
              <a:latin typeface="Times New Roman" panose="02020603050405020304" pitchFamily="18" charset="0"/>
              <a:cs typeface="Times New Roman" panose="02020603050405020304" pitchFamily="18" charset="0"/>
            </a:rPr>
            <a:t>Ensures healthy lives by providing timely emergency care, AI-powered diagnostics</a:t>
          </a:r>
          <a:r>
            <a:rPr lang="en-US" sz="1800" kern="1200" dirty="0">
              <a:solidFill>
                <a:schemeClr val="tx1"/>
              </a:solidFill>
            </a:rPr>
            <a:t>.</a:t>
          </a:r>
        </a:p>
        <a:p>
          <a:pPr marL="0" lvl="0" indent="0" algn="ctr" defTabSz="800100">
            <a:lnSpc>
              <a:spcPct val="90000"/>
            </a:lnSpc>
            <a:spcBef>
              <a:spcPct val="0"/>
            </a:spcBef>
            <a:spcAft>
              <a:spcPct val="35000"/>
            </a:spcAft>
            <a:buNone/>
          </a:pPr>
          <a:endParaRPr lang="en-US" sz="1400" kern="1200" dirty="0"/>
        </a:p>
        <a:p>
          <a:pPr marL="0" lvl="0" indent="0" algn="ctr" defTabSz="800100">
            <a:lnSpc>
              <a:spcPct val="90000"/>
            </a:lnSpc>
            <a:spcBef>
              <a:spcPct val="0"/>
            </a:spcBef>
            <a:spcAft>
              <a:spcPct val="35000"/>
            </a:spcAft>
            <a:buNone/>
          </a:pPr>
          <a:endParaRPr lang="en-IN" sz="1400" kern="1200" dirty="0"/>
        </a:p>
      </dsp:txBody>
      <dsp:txXfrm>
        <a:off x="2347" y="247689"/>
        <a:ext cx="3691349" cy="1965599"/>
      </dsp:txXfrm>
    </dsp:sp>
    <dsp:sp modelId="{39264683-B269-4815-AA24-DBB79E436A4E}">
      <dsp:nvSpPr>
        <dsp:cNvPr id="0" name=""/>
        <dsp:cNvSpPr/>
      </dsp:nvSpPr>
      <dsp:spPr>
        <a:xfrm>
          <a:off x="4048304" y="166668"/>
          <a:ext cx="4574462" cy="2127640"/>
        </a:xfrm>
        <a:prstGeom prst="rect">
          <a:avLst/>
        </a:prstGeom>
        <a:solidFill>
          <a:schemeClr val="accent4">
            <a:hueOff val="-3732583"/>
            <a:satOff val="1753"/>
            <a:lumOff val="653"/>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SDG 9:Industry , Innovation &amp; Infrastructure</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Use smart Health Technologies , AI  and Digital infrastructure to build a system</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048304" y="166668"/>
        <a:ext cx="4574462" cy="2127640"/>
      </dsp:txXfrm>
    </dsp:sp>
    <dsp:sp modelId="{42F33F5E-CF8F-42B0-982A-E66FB08EC50E}">
      <dsp:nvSpPr>
        <dsp:cNvPr id="0" name=""/>
        <dsp:cNvSpPr/>
      </dsp:nvSpPr>
      <dsp:spPr>
        <a:xfrm>
          <a:off x="589186" y="2648915"/>
          <a:ext cx="3546067" cy="2127640"/>
        </a:xfrm>
        <a:prstGeom prst="rect">
          <a:avLst/>
        </a:prstGeom>
        <a:solidFill>
          <a:schemeClr val="accent4">
            <a:hueOff val="-7465166"/>
            <a:satOff val="3507"/>
            <a:lumOff val="1306"/>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SDG 10: Reduced Inequalities</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Bridge the urban-rural healthcare gap by enabling equal access to emergency medical support.</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589186" y="2648915"/>
        <a:ext cx="3546067" cy="2127640"/>
      </dsp:txXfrm>
    </dsp:sp>
    <dsp:sp modelId="{E67243A7-AB61-4E72-AB22-65D7BDE45457}">
      <dsp:nvSpPr>
        <dsp:cNvPr id="0" name=""/>
        <dsp:cNvSpPr/>
      </dsp:nvSpPr>
      <dsp:spPr>
        <a:xfrm>
          <a:off x="4489860" y="2648915"/>
          <a:ext cx="3546067" cy="2127640"/>
        </a:xfrm>
        <a:prstGeom prst="rect">
          <a:avLst/>
        </a:prstGeom>
        <a:solidFill>
          <a:schemeClr val="accent4">
            <a:hueOff val="-11197749"/>
            <a:satOff val="5260"/>
            <a:lumOff val="1959"/>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SDG 11: Sustainable Cities and Communities</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Support Healthier communities through accessible care. </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489860" y="2648915"/>
        <a:ext cx="3546067" cy="21276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141EE71-67AE-476F-A549-3025A24E820B}" type="datetimeFigureOut">
              <a:rPr lang="en-IN" smtClean="0"/>
              <a:t>24-05-2025</a:t>
            </a:fld>
            <a:endParaRPr lang="en-IN" dirty="0"/>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6F4BE07-BDBF-4798-8A8F-DC0E76E5EDB3}" type="slidenum">
              <a:rPr lang="en-IN" smtClean="0"/>
              <a:t>‹#›</a:t>
            </a:fld>
            <a:endParaRPr lang="en-IN" dirty="0"/>
          </a:p>
        </p:txBody>
      </p:sp>
    </p:spTree>
    <p:extLst>
      <p:ext uri="{BB962C8B-B14F-4D97-AF65-F5344CB8AC3E}">
        <p14:creationId xmlns:p14="http://schemas.microsoft.com/office/powerpoint/2010/main" val="270897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F4BE07-BDBF-4798-8A8F-DC0E76E5EDB3}" type="slidenum">
              <a:rPr lang="en-IN" smtClean="0"/>
              <a:t>1</a:t>
            </a:fld>
            <a:endParaRPr lang="en-IN" dirty="0"/>
          </a:p>
        </p:txBody>
      </p:sp>
    </p:spTree>
    <p:extLst>
      <p:ext uri="{BB962C8B-B14F-4D97-AF65-F5344CB8AC3E}">
        <p14:creationId xmlns:p14="http://schemas.microsoft.com/office/powerpoint/2010/main" val="112835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3"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5"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8"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2"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3"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4"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7"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5"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2"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4"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7"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2"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3"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5"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6"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7"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9"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0"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1"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3"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6"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9"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1"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2"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3"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6"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240000" y="158400"/>
            <a:ext cx="895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2" name="Picture 1"/>
          <p:cNvPicPr/>
          <p:nvPr/>
        </p:nvPicPr>
        <p:blipFill>
          <a:blip r:embed="rId14"/>
          <a:stretch/>
        </p:blipFill>
        <p:spPr>
          <a:xfrm>
            <a:off x="180000" y="18000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0" name="PlaceHolder 2"/>
          <p:cNvSpPr>
            <a:spLocks noGrp="1"/>
          </p:cNvSpPr>
          <p:nvPr>
            <p:ph type="body"/>
          </p:nvPr>
        </p:nvSpPr>
        <p:spPr>
          <a:xfrm>
            <a:off x="727560" y="16027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41" name="Picture 40"/>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564000" y="115200"/>
            <a:ext cx="859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79" name="PlaceHolder 2"/>
          <p:cNvSpPr>
            <a:spLocks noGrp="1"/>
          </p:cNvSpPr>
          <p:nvPr>
            <p:ph type="body"/>
          </p:nvPr>
        </p:nvSpPr>
        <p:spPr>
          <a:xfrm>
            <a:off x="547560" y="162000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80" name="Picture 79"/>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128408" y="1061264"/>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1"/>
              </a:spcBef>
              <a:tabLst>
                <a:tab pos="0" algn="l"/>
              </a:tabLst>
            </a:pPr>
            <a:r>
              <a:rPr lang="en-US" sz="3600" b="1" strike="noStrike" spc="-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rPr>
              <a:t>Title of the Project</a:t>
            </a:r>
            <a:endParaRPr lang="en-IN" sz="3600" b="1" strike="noStrike" spc="-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8" name="CustomShape 2"/>
          <p:cNvSpPr/>
          <p:nvPr/>
        </p:nvSpPr>
        <p:spPr>
          <a:xfrm>
            <a:off x="2964432" y="230924"/>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1</a:t>
            </a:fld>
            <a:endParaRPr lang="en-IN" sz="1200" b="0" strike="noStrike" spc="-1" dirty="0">
              <a:solidFill>
                <a:srgbClr val="000000"/>
              </a:solidFill>
              <a:latin typeface="Arial"/>
            </a:endParaRPr>
          </a:p>
        </p:txBody>
      </p:sp>
      <p:pic>
        <p:nvPicPr>
          <p:cNvPr id="2" name="Picture 1">
            <a:extLst>
              <a:ext uri="{FF2B5EF4-FFF2-40B4-BE49-F238E27FC236}">
                <a16:creationId xmlns:a16="http://schemas.microsoft.com/office/drawing/2014/main" id="{0711547B-311A-C6F4-8112-00B7AB336F68}"/>
              </a:ext>
            </a:extLst>
          </p:cNvPr>
          <p:cNvPicPr>
            <a:picLocks noChangeAspect="1"/>
          </p:cNvPicPr>
          <p:nvPr/>
        </p:nvPicPr>
        <p:blipFill rotWithShape="1">
          <a:blip r:embed="rId3"/>
          <a:srcRect l="1856" t="21724" b="31711"/>
          <a:stretch/>
        </p:blipFill>
        <p:spPr>
          <a:xfrm>
            <a:off x="3178440" y="1772264"/>
            <a:ext cx="5316676" cy="2366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A465FE10-745B-D7B0-C893-1775EA5021DD}"/>
              </a:ext>
            </a:extLst>
          </p:cNvPr>
          <p:cNvSpPr txBox="1"/>
          <p:nvPr/>
        </p:nvSpPr>
        <p:spPr>
          <a:xfrm>
            <a:off x="1824425" y="4935150"/>
            <a:ext cx="9654703" cy="1323439"/>
          </a:xfrm>
          <a:prstGeom prst="rect">
            <a:avLst/>
          </a:prstGeom>
          <a:noFill/>
        </p:spPr>
        <p:txBody>
          <a:bodyPr wrap="square">
            <a:spAutoFit/>
          </a:bodyPr>
          <a:lstStyle/>
          <a:p>
            <a:r>
              <a:rPr lang="en-IN" sz="4000" b="1" u="sng" dirty="0">
                <a:solidFill>
                  <a:srgbClr val="FF0000"/>
                </a:solidFill>
                <a:latin typeface="Times New Roman" panose="02020603050405020304" pitchFamily="18" charset="0"/>
                <a:cs typeface="Times New Roman" panose="02020603050405020304" pitchFamily="18" charset="0"/>
              </a:rPr>
              <a:t>AMBU</a:t>
            </a:r>
            <a:r>
              <a:rPr lang="en-IN" sz="4000" b="1" dirty="0">
                <a:latin typeface="Times New Roman" panose="02020603050405020304" pitchFamily="18" charset="0"/>
                <a:cs typeface="Times New Roman" panose="02020603050405020304" pitchFamily="18" charset="0"/>
              </a:rPr>
              <a:t>- THE UNIFIED </a:t>
            </a:r>
            <a:r>
              <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rPr>
              <a:t>HEALTHCARE</a:t>
            </a:r>
            <a:r>
              <a:rPr lang="en-IN" sz="4000" b="1" dirty="0">
                <a:latin typeface="Times New Roman" panose="02020603050405020304" pitchFamily="18" charset="0"/>
                <a:cs typeface="Times New Roman" panose="02020603050405020304" pitchFamily="18" charset="0"/>
              </a:rPr>
              <a:t> AND MANAGEMENT SYSTEM</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C2EF519-CC36-43FD-40A9-53754EE092AD}"/>
              </a:ext>
            </a:extLst>
          </p:cNvPr>
          <p:cNvGraphicFramePr>
            <a:graphicFrameLocks noGrp="1"/>
          </p:cNvGraphicFramePr>
          <p:nvPr>
            <p:extLst>
              <p:ext uri="{D42A27DB-BD31-4B8C-83A1-F6EECF244321}">
                <p14:modId xmlns:p14="http://schemas.microsoft.com/office/powerpoint/2010/main" val="2176243998"/>
              </p:ext>
            </p:extLst>
          </p:nvPr>
        </p:nvGraphicFramePr>
        <p:xfrm>
          <a:off x="1290535" y="1824964"/>
          <a:ext cx="9293156" cy="2327124"/>
        </p:xfrm>
        <a:graphic>
          <a:graphicData uri="http://schemas.openxmlformats.org/drawingml/2006/table">
            <a:tbl>
              <a:tblPr firstRow="1" bandRow="1">
                <a:tableStyleId>{E8B1032C-EA38-4F05-BA0D-38AFFFC7BED3}</a:tableStyleId>
              </a:tblPr>
              <a:tblGrid>
                <a:gridCol w="3075826">
                  <a:extLst>
                    <a:ext uri="{9D8B030D-6E8A-4147-A177-3AD203B41FA5}">
                      <a16:colId xmlns:a16="http://schemas.microsoft.com/office/drawing/2014/main" val="623554171"/>
                    </a:ext>
                  </a:extLst>
                </a:gridCol>
                <a:gridCol w="3108665">
                  <a:extLst>
                    <a:ext uri="{9D8B030D-6E8A-4147-A177-3AD203B41FA5}">
                      <a16:colId xmlns:a16="http://schemas.microsoft.com/office/drawing/2014/main" val="23760755"/>
                    </a:ext>
                  </a:extLst>
                </a:gridCol>
                <a:gridCol w="3108665">
                  <a:extLst>
                    <a:ext uri="{9D8B030D-6E8A-4147-A177-3AD203B41FA5}">
                      <a16:colId xmlns:a16="http://schemas.microsoft.com/office/drawing/2014/main" val="2292489064"/>
                    </a:ext>
                  </a:extLst>
                </a:gridCol>
              </a:tblGrid>
              <a:tr h="565230">
                <a:tc>
                  <a:txBody>
                    <a:bodyPr/>
                    <a:lstStyle/>
                    <a:p>
                      <a:r>
                        <a:rPr lang="en-US" dirty="0">
                          <a:solidFill>
                            <a:schemeClr val="tx1">
                              <a:lumMod val="10000"/>
                            </a:schemeClr>
                          </a:solidFill>
                        </a:rPr>
                        <a:t>TEAM DESIGNATION</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NAME</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SEMESTER</a:t>
                      </a:r>
                      <a:endParaRPr lang="en-IN" dirty="0">
                        <a:solidFill>
                          <a:schemeClr val="tx1">
                            <a:lumMod val="10000"/>
                          </a:schemeClr>
                        </a:solidFill>
                      </a:endParaRPr>
                    </a:p>
                  </a:txBody>
                  <a:tcPr>
                    <a:cell3D prstMaterial="dkEdge">
                      <a:bevel prst="artDeco"/>
                      <a:lightRig rig="flood" dir="t"/>
                    </a:cell3D>
                  </a:tcPr>
                </a:tc>
                <a:extLst>
                  <a:ext uri="{0D108BD9-81ED-4DB2-BD59-A6C34878D82A}">
                    <a16:rowId xmlns:a16="http://schemas.microsoft.com/office/drawing/2014/main" val="2754024259"/>
                  </a:ext>
                </a:extLst>
              </a:tr>
              <a:tr h="880947">
                <a:tc>
                  <a:txBody>
                    <a:bodyPr/>
                    <a:lstStyle/>
                    <a:p>
                      <a:r>
                        <a:rPr lang="en-US" dirty="0">
                          <a:solidFill>
                            <a:schemeClr val="tx1">
                              <a:lumMod val="10000"/>
                            </a:schemeClr>
                          </a:solidFill>
                        </a:rPr>
                        <a:t>TEAM LEADER </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YASH KUMAR GOEL</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VIII CSE</a:t>
                      </a:r>
                      <a:endParaRPr lang="en-IN" dirty="0">
                        <a:solidFill>
                          <a:schemeClr val="tx1">
                            <a:lumMod val="10000"/>
                          </a:schemeClr>
                        </a:solidFill>
                      </a:endParaRPr>
                    </a:p>
                  </a:txBody>
                  <a:tcPr>
                    <a:cell3D prstMaterial="dkEdge">
                      <a:bevel prst="artDeco"/>
                      <a:lightRig rig="flood" dir="t"/>
                    </a:cell3D>
                  </a:tcPr>
                </a:tc>
                <a:extLst>
                  <a:ext uri="{0D108BD9-81ED-4DB2-BD59-A6C34878D82A}">
                    <a16:rowId xmlns:a16="http://schemas.microsoft.com/office/drawing/2014/main" val="3343473577"/>
                  </a:ext>
                </a:extLst>
              </a:tr>
              <a:tr h="880947">
                <a:tc>
                  <a:txBody>
                    <a:bodyPr/>
                    <a:lstStyle/>
                    <a:p>
                      <a:r>
                        <a:rPr lang="en-US" dirty="0">
                          <a:solidFill>
                            <a:schemeClr val="tx1">
                              <a:lumMod val="10000"/>
                            </a:schemeClr>
                          </a:solidFill>
                        </a:rPr>
                        <a:t>TEAM MEMBER</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VIDUSHI SINGHAL</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VIII CSE</a:t>
                      </a:r>
                      <a:endParaRPr lang="en-IN" dirty="0">
                        <a:solidFill>
                          <a:schemeClr val="tx1">
                            <a:lumMod val="10000"/>
                          </a:schemeClr>
                        </a:solidFill>
                      </a:endParaRPr>
                    </a:p>
                  </a:txBody>
                  <a:tcPr>
                    <a:cell3D prstMaterial="dkEdge">
                      <a:bevel prst="artDeco"/>
                      <a:lightRig rig="flood" dir="t"/>
                    </a:cell3D>
                  </a:tcPr>
                </a:tc>
                <a:extLst>
                  <a:ext uri="{0D108BD9-81ED-4DB2-BD59-A6C34878D82A}">
                    <a16:rowId xmlns:a16="http://schemas.microsoft.com/office/drawing/2014/main" val="104523656"/>
                  </a:ext>
                </a:extLst>
              </a:tr>
            </a:tbl>
          </a:graphicData>
        </a:graphic>
      </p:graphicFrame>
      <p:pic>
        <p:nvPicPr>
          <p:cNvPr id="5" name="Picture 4">
            <a:extLst>
              <a:ext uri="{FF2B5EF4-FFF2-40B4-BE49-F238E27FC236}">
                <a16:creationId xmlns:a16="http://schemas.microsoft.com/office/drawing/2014/main" id="{D1ECDD4A-197F-61C3-D2BE-7773ECBB51D3}"/>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86EAF542-CFF9-5475-3E9C-9FA1BB758D47}"/>
              </a:ext>
            </a:extLst>
          </p:cNvPr>
          <p:cNvSpPr txBox="1"/>
          <p:nvPr/>
        </p:nvSpPr>
        <p:spPr>
          <a:xfrm>
            <a:off x="205901" y="1250231"/>
            <a:ext cx="7634592" cy="1574277"/>
          </a:xfrm>
          <a:prstGeom prst="rect">
            <a:avLst/>
          </a:prstGeom>
          <a:noFill/>
        </p:spPr>
        <p:txBody>
          <a:bodyPr wrap="square">
            <a:spAutoFit/>
          </a:bodyPr>
          <a:lstStyle/>
          <a:p>
            <a:pPr>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Group ID:  </a:t>
            </a:r>
            <a:r>
              <a:rPr lang="en-US" sz="2400" b="1" spc="-1" dirty="0">
                <a:latin typeface="Times New Roman" panose="02020603050405020304" pitchFamily="18" charset="0"/>
                <a:ea typeface="DejaVu Sans"/>
                <a:cs typeface="Times New Roman" panose="02020603050405020304" pitchFamily="18" charset="0"/>
              </a:rPr>
              <a:t>PCSE25-75</a:t>
            </a:r>
            <a:endParaRPr lang="en-IN" sz="2400" b="1" spc="-1" dirty="0">
              <a:latin typeface="Times New Roman" panose="02020603050405020304" pitchFamily="18" charset="0"/>
              <a:cs typeface="Times New Roman" panose="02020603050405020304" pitchFamily="18" charset="0"/>
            </a:endParaRPr>
          </a:p>
          <a:p>
            <a:pPr>
              <a:lnSpc>
                <a:spcPct val="90000"/>
              </a:lnSpc>
              <a:spcBef>
                <a:spcPts val="270"/>
              </a:spcBef>
              <a:tabLst>
                <a:tab pos="0" algn="l"/>
              </a:tabLst>
            </a:pPr>
            <a:endParaRPr lang="en-IN" sz="2400" spc="-1" dirty="0">
              <a:latin typeface="Times New Roman" panose="02020603050405020304" pitchFamily="18" charset="0"/>
              <a:cs typeface="Times New Roman" panose="02020603050405020304" pitchFamily="18" charset="0"/>
            </a:endParaRPr>
          </a:p>
          <a:p>
            <a:pPr>
              <a:lnSpc>
                <a:spcPct val="90000"/>
              </a:lnSpc>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  </a:t>
            </a:r>
            <a:endParaRPr lang="en-IN" sz="2400" spc="-1" dirty="0">
              <a:latin typeface="Times New Roman" panose="02020603050405020304" pitchFamily="18" charset="0"/>
              <a:cs typeface="Times New Roman" panose="02020603050405020304" pitchFamily="18" charset="0"/>
            </a:endParaRPr>
          </a:p>
          <a:p>
            <a:pPr>
              <a:lnSpc>
                <a:spcPct val="90000"/>
              </a:lnSpc>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C04F3BA-ED3F-1453-C0F5-56E48B1F0AF0}"/>
              </a:ext>
            </a:extLst>
          </p:cNvPr>
          <p:cNvSpPr txBox="1"/>
          <p:nvPr/>
        </p:nvSpPr>
        <p:spPr>
          <a:xfrm>
            <a:off x="205901" y="5369666"/>
            <a:ext cx="6155988" cy="906402"/>
          </a:xfrm>
          <a:prstGeom prst="rect">
            <a:avLst/>
          </a:prstGeom>
          <a:noFill/>
        </p:spPr>
        <p:txBody>
          <a:bodyPr wrap="square">
            <a:spAutoFit/>
          </a:bodyPr>
          <a:lstStyle/>
          <a:p>
            <a:pPr>
              <a:lnSpc>
                <a:spcPct val="90000"/>
              </a:lnSpc>
              <a:spcBef>
                <a:spcPts val="270"/>
              </a:spcBef>
              <a:tabLst>
                <a:tab pos="0" algn="l"/>
              </a:tabLst>
            </a:pPr>
            <a:r>
              <a:rPr lang="en-US" sz="2800" b="1" spc="-1" dirty="0">
                <a:latin typeface="Times New Roman" panose="02020603050405020304" pitchFamily="18" charset="0"/>
                <a:ea typeface="Calibri"/>
                <a:cs typeface="Times New Roman" panose="02020603050405020304" pitchFamily="18" charset="0"/>
              </a:rPr>
              <a:t>Name of Guide : Dr. Rahat Ullah Khan</a:t>
            </a:r>
          </a:p>
          <a:p>
            <a:pPr>
              <a:lnSpc>
                <a:spcPct val="90000"/>
              </a:lnSpc>
              <a:spcBef>
                <a:spcPts val="270"/>
              </a:spcBef>
              <a:tabLst>
                <a:tab pos="0" algn="l"/>
              </a:tabLst>
            </a:pPr>
            <a:endParaRPr lang="en-US" sz="2800" b="1" spc="-1" dirty="0">
              <a:latin typeface="Times New Roman" panose="02020603050405020304" pitchFamily="18" charset="0"/>
              <a:ea typeface="Calibri"/>
              <a:cs typeface="Times New Roman" panose="02020603050405020304" pitchFamily="18" charset="0"/>
            </a:endParaRPr>
          </a:p>
        </p:txBody>
      </p:sp>
      <p:sp>
        <p:nvSpPr>
          <p:cNvPr id="10" name="TextBox 9">
            <a:extLst>
              <a:ext uri="{FF2B5EF4-FFF2-40B4-BE49-F238E27FC236}">
                <a16:creationId xmlns:a16="http://schemas.microsoft.com/office/drawing/2014/main" id="{1305879C-41AF-E84F-7BC2-E576DE9C4623}"/>
              </a:ext>
            </a:extLst>
          </p:cNvPr>
          <p:cNvSpPr txBox="1"/>
          <p:nvPr/>
        </p:nvSpPr>
        <p:spPr>
          <a:xfrm>
            <a:off x="6831364" y="6276068"/>
            <a:ext cx="5284436" cy="424732"/>
          </a:xfrm>
          <a:prstGeom prst="rect">
            <a:avLst/>
          </a:prstGeom>
          <a:noFill/>
        </p:spPr>
        <p:txBody>
          <a:bodyPr wrap="square">
            <a:spAutoFit/>
          </a:bodyPr>
          <a:lstStyle/>
          <a:p>
            <a:pPr>
              <a:lnSpc>
                <a:spcPct val="90000"/>
              </a:lnSpc>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Date of Presentation: 24- May-2025</a:t>
            </a:r>
          </a:p>
        </p:txBody>
      </p:sp>
      <p:sp>
        <p:nvSpPr>
          <p:cNvPr id="11" name="CustomShape 2">
            <a:extLst>
              <a:ext uri="{FF2B5EF4-FFF2-40B4-BE49-F238E27FC236}">
                <a16:creationId xmlns:a16="http://schemas.microsoft.com/office/drawing/2014/main" id="{DEDC5BDD-4B06-BB1A-D13F-7B5E5D351686}"/>
              </a:ext>
            </a:extLst>
          </p:cNvPr>
          <p:cNvSpPr/>
          <p:nvPr/>
        </p:nvSpPr>
        <p:spPr>
          <a:xfrm>
            <a:off x="-417583" y="55796"/>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96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pc="-1" dirty="0">
                <a:solidFill>
                  <a:srgbClr val="000000"/>
                </a:solidFill>
                <a:latin typeface="Times New Roman" panose="02020603050405020304" pitchFamily="18" charset="0"/>
                <a:ea typeface="Calibri"/>
                <a:cs typeface="Times New Roman" panose="02020603050405020304" pitchFamily="18" charset="0"/>
              </a:rPr>
              <a:t>Problem Statement</a:t>
            </a:r>
            <a:endParaRPr lang="en-IN" sz="32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22F9DBF-9A21-A473-A741-C979B7690DFD}"/>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8CB5F123-F70E-339D-F3EE-A6D07FB9820D}"/>
              </a:ext>
            </a:extLst>
          </p:cNvPr>
          <p:cNvSpPr txBox="1"/>
          <p:nvPr/>
        </p:nvSpPr>
        <p:spPr>
          <a:xfrm>
            <a:off x="816429" y="2274838"/>
            <a:ext cx="10602685" cy="2492990"/>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India’s healthcare system faces major challenges such as delayed ambulance services, fragmented patient data, poor hospital resource tracking, and limited rural access. These issues lead to treatment delays, mismanagement, and reduced quality of care. There is a need for a unified, AI-enabled healthcare platform that ensures fast emergency response, real-time hospital coordination, secure patient records, and smart diagnostics.</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17F29-99F4-5791-3577-A3E459E10210}"/>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50128C26-9301-C849-F9EE-1BAD79406255}"/>
              </a:ext>
            </a:extLst>
          </p:cNvPr>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Solution</a:t>
            </a:r>
            <a:endParaRPr lang="en-IN"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BA53003D-72F8-8A34-926B-79F082A992C2}"/>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CDA5A1B4-CFBF-96AD-68C8-BE826379D90A}"/>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487201C-988F-B658-9F33-8EDD684FFDD6}"/>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A9FB5D7F-FA2D-D63F-57AB-398137F8E3D4}"/>
              </a:ext>
            </a:extLst>
          </p:cNvPr>
          <p:cNvSpPr txBox="1"/>
          <p:nvPr/>
        </p:nvSpPr>
        <p:spPr>
          <a:xfrm>
            <a:off x="291146" y="1894114"/>
            <a:ext cx="11609708" cy="4093428"/>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Ambu – The Unified Healthcare &amp; Management System is a comprehensive digital healthcare platform &amp; tool designed to provide seamless emergency medical assistance, real-time resource coordination, and efficient patient management. The primary goal of the project is to modernize existing healthcare services by creating a hybrid model that combines traditional healthcare methods with Smart Health Technologies (SHT), AI algorithms, and application-level integration to enhance responsiveness, reliability, and accessibility. Ambu serves as a multi-layered solution that addresses various gaps in the Indian healthcare system from delayed ambulance services and uncoordinated patient data management to the inefficient tracking of medical staff and facility resources.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4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6C8BC-A2D0-C889-5AC7-33458F0E22F3}"/>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31FFFBC9-9309-811D-A360-4E283E4B93A0}"/>
              </a:ext>
            </a:extLst>
          </p:cNvPr>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ea typeface="Calibri"/>
                <a:cs typeface="Times New Roman" panose="02020603050405020304" pitchFamily="18" charset="0"/>
              </a:rPr>
              <a:t>Project Objectives</a:t>
            </a:r>
            <a:endParaRPr lang="en-IN" sz="32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81957FDA-2142-2479-5AE6-66F68285FFB2}"/>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r>
              <a:rPr lang="en-US" sz="2800" b="0" strike="noStrike" spc="-1" dirty="0">
                <a:solidFill>
                  <a:srgbClr val="000000"/>
                </a:solidFill>
                <a:latin typeface="Times New Roman" panose="02020603050405020304" pitchFamily="18" charset="0"/>
                <a:ea typeface="Calibri"/>
                <a:cs typeface="Times New Roman" panose="02020603050405020304" pitchFamily="18" charset="0"/>
              </a:rPr>
              <a:t>Our 4 Major Objectives of our project are:-</a:t>
            </a: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457200" indent="-336600" algn="just">
              <a:lnSpc>
                <a:spcPct val="90000"/>
              </a:lnSpc>
              <a:spcBef>
                <a:spcPts val="1001"/>
              </a:spcBef>
              <a:buClr>
                <a:srgbClr val="000000"/>
              </a:buClr>
              <a:buFont typeface="Arial"/>
              <a:buAutoNum type="arabicPeriod"/>
              <a:tabLst>
                <a:tab pos="0" algn="l"/>
              </a:tabLst>
            </a:pPr>
            <a:r>
              <a:rPr lang="en-US" sz="2800" b="1" u="sng" dirty="0">
                <a:latin typeface="Times New Roman" panose="02020603050405020304" pitchFamily="18" charset="0"/>
                <a:cs typeface="Times New Roman" panose="02020603050405020304" pitchFamily="18" charset="0"/>
              </a:rPr>
              <a:t>Enhancing Emergency Response</a:t>
            </a: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AMBU’s aims is to streamline the ambulance system by incorporating </a:t>
            </a:r>
            <a:r>
              <a:rPr lang="en-US" sz="2600" b="1" dirty="0">
                <a:latin typeface="Times New Roman" panose="02020603050405020304" pitchFamily="18" charset="0"/>
                <a:cs typeface="Times New Roman" panose="02020603050405020304" pitchFamily="18" charset="0"/>
              </a:rPr>
              <a:t>GPS tracking </a:t>
            </a:r>
            <a:r>
              <a:rPr lang="en-US" sz="2600" dirty="0">
                <a:latin typeface="Times New Roman" panose="02020603050405020304" pitchFamily="18" charset="0"/>
                <a:cs typeface="Times New Roman" panose="02020603050405020304" pitchFamily="18" charset="0"/>
              </a:rPr>
              <a:t>with automation</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real-time traffic updates. The objective is to ensure prompt emergency response and reduce response times, ultimately saving lives.</a:t>
            </a:r>
          </a:p>
          <a:p>
            <a:pPr marL="457200" indent="-336600">
              <a:lnSpc>
                <a:spcPct val="90000"/>
              </a:lnSpc>
              <a:spcBef>
                <a:spcPts val="1001"/>
              </a:spcBef>
              <a:buClr>
                <a:srgbClr val="000000"/>
              </a:buClr>
              <a:buFont typeface="Arial"/>
              <a:buAutoNum type="arabicPeriod"/>
              <a:tabLst>
                <a:tab pos="0" algn="l"/>
              </a:tabLst>
            </a:pP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457200" indent="-336600" algn="just">
              <a:lnSpc>
                <a:spcPct val="90000"/>
              </a:lnSpc>
              <a:spcBef>
                <a:spcPts val="1001"/>
              </a:spcBef>
              <a:buClr>
                <a:srgbClr val="000000"/>
              </a:buClr>
              <a:buFont typeface="Arial"/>
              <a:buAutoNum type="arabicPeriod"/>
              <a:tabLst>
                <a:tab pos="0" algn="l"/>
              </a:tabLst>
            </a:pPr>
            <a:r>
              <a:rPr lang="en-US" sz="2800" b="1" u="sng" dirty="0">
                <a:latin typeface="Times New Roman" panose="02020603050405020304" pitchFamily="18" charset="0"/>
                <a:cs typeface="Times New Roman" panose="02020603050405020304" pitchFamily="18" charset="0"/>
              </a:rPr>
              <a:t>Improving Administrative Processes</a:t>
            </a: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AMBU seeks to simplify administrative processes in hospitals, reducing documentation requirements and enhancing the overall patient experience. By optimizing administrative workflows, AMBU’s aim is to improve efficiency and minimize delays in healthcare services.</a:t>
            </a:r>
            <a:endParaRPr lang="en-IN" sz="2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0097B1F4-5726-863E-727E-B7A6B3F390B1}"/>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C4FB086-9E99-1760-2CDA-0E192AC4AC8C}"/>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325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92C5DE-9FCB-9BEF-BB03-160E4757A5A0}"/>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F4EAD55F-A85F-0CD4-B4BD-A57FA3459BEE}"/>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48B2E9-1ADF-4030-45B7-A8C79E6460B0}"/>
              </a:ext>
            </a:extLst>
          </p:cNvPr>
          <p:cNvSpPr txBox="1"/>
          <p:nvPr/>
        </p:nvSpPr>
        <p:spPr>
          <a:xfrm>
            <a:off x="404261" y="1809549"/>
            <a:ext cx="11625007" cy="538609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3. </a:t>
            </a:r>
            <a:r>
              <a:rPr lang="en-US" sz="2800" b="1" u="sng" dirty="0">
                <a:latin typeface="Times New Roman" panose="02020603050405020304" pitchFamily="18" charset="0"/>
                <a:cs typeface="Times New Roman" panose="02020603050405020304" pitchFamily="18" charset="0"/>
              </a:rPr>
              <a:t>Enhancing Medicine Supply Chain</a:t>
            </a: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AMBU focuses on optimizing the supply chain of medicines to ensure timely availability and reduce wastage. By collaborating with hospitals, pharmacies, and drug manufacturers, AMBU’s aim is to provide patients with uninterrupted access to essential medications.</a:t>
            </a:r>
          </a:p>
          <a:p>
            <a:endParaRPr lang="en-US" sz="2600" dirty="0">
              <a:latin typeface="Times New Roman" panose="02020603050405020304" pitchFamily="18" charset="0"/>
              <a:cs typeface="Times New Roman" panose="02020603050405020304" pitchFamily="18" charset="0"/>
            </a:endParaRPr>
          </a:p>
          <a:p>
            <a:r>
              <a:rPr lang="en-IN" sz="2800" b="1" kern="0" dirty="0">
                <a:solidFill>
                  <a:srgbClr val="000000"/>
                </a:solidFill>
                <a:effectLst/>
                <a:latin typeface="Times New Roman" panose="02020603050405020304" pitchFamily="18" charset="0"/>
                <a:ea typeface="Times New Roman" panose="02020603050405020304" pitchFamily="18" charset="0"/>
              </a:rPr>
              <a:t>4. </a:t>
            </a:r>
            <a:r>
              <a:rPr lang="en-IN" sz="2800" b="1" u="sng" kern="0" dirty="0">
                <a:solidFill>
                  <a:srgbClr val="000000"/>
                </a:solidFill>
                <a:effectLst/>
                <a:latin typeface="Times New Roman" panose="02020603050405020304" pitchFamily="18" charset="0"/>
                <a:ea typeface="Times New Roman" panose="02020603050405020304" pitchFamily="18" charset="0"/>
              </a:rPr>
              <a:t>Simplified Hospital Queuing</a:t>
            </a:r>
            <a:r>
              <a:rPr lang="en-IN" sz="2800" b="1" kern="0" dirty="0">
                <a:solidFill>
                  <a:srgbClr val="000000"/>
                </a:solidFill>
                <a:effectLst/>
                <a:latin typeface="Times New Roman" panose="02020603050405020304" pitchFamily="18" charset="0"/>
                <a:ea typeface="Times New Roman" panose="02020603050405020304" pitchFamily="18" charset="0"/>
              </a:rPr>
              <a:t>: </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 centralized portal for patients and hospitals to pre-submit necessary details, reducing the need for extensive paperwork upon arrival. This solution will alleviate queues and crowd congestion during admission and AMBU have many more solutions for this problem like online doctor  </a:t>
            </a:r>
          </a:p>
          <a:p>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Consultancy with AR/VR technologies.</a:t>
            </a:r>
            <a:b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800" b="1" kern="100" dirty="0">
              <a:solidFill>
                <a:srgbClr val="000000"/>
              </a:solidFill>
              <a:effectLst/>
              <a:latin typeface="Times New Roman" panose="02020603050405020304" pitchFamily="18" charset="0"/>
              <a:ea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31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40820-A341-AA60-5220-F47B8D2126C9}"/>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FC222162-E077-9E49-0F85-2765C5EBCA22}"/>
              </a:ext>
            </a:extLst>
          </p:cNvPr>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Tech Stack</a:t>
            </a:r>
            <a:endParaRPr lang="en-IN"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0FDF6A1C-B08E-06AC-976B-AF47C2A47C60}"/>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89D8A65C-1A45-7FFB-E16E-9AB966F4D159}"/>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6735CEA-5EED-B421-838E-08A07E011EE9}"/>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7807B13B-D2D3-F4A0-4E6F-11463CC73AE4}"/>
              </a:ext>
            </a:extLst>
          </p:cNvPr>
          <p:cNvSpPr txBox="1"/>
          <p:nvPr/>
        </p:nvSpPr>
        <p:spPr>
          <a:xfrm>
            <a:off x="1151571" y="1646728"/>
            <a:ext cx="6096000" cy="369332"/>
          </a:xfrm>
          <a:prstGeom prst="rect">
            <a:avLst/>
          </a:prstGeom>
          <a:noFill/>
        </p:spPr>
        <p:txBody>
          <a:bodyPr wrap="square">
            <a:spAutoFit/>
          </a:bodyPr>
          <a:lstStyle/>
          <a:p>
            <a:pPr>
              <a:lnSpc>
                <a:spcPct val="100000"/>
              </a:lnSpc>
            </a:pPr>
            <a:r>
              <a:rPr lang="en-US" sz="1800" b="1" strike="noStrike" spc="-1" dirty="0">
                <a:solidFill>
                  <a:srgbClr val="000000"/>
                </a:solidFill>
                <a:latin typeface="Times New Roman" panose="02020603050405020304" pitchFamily="18" charset="0"/>
                <a:cs typeface="Times New Roman" panose="02020603050405020304" pitchFamily="18" charset="0"/>
              </a:rPr>
              <a:t>1.Front-end Development</a:t>
            </a:r>
            <a:endParaRPr lang="en-IN" sz="1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34D265-54BE-9EFE-29C3-162794FDADE8}"/>
              </a:ext>
            </a:extLst>
          </p:cNvPr>
          <p:cNvSpPr txBox="1"/>
          <p:nvPr/>
        </p:nvSpPr>
        <p:spPr>
          <a:xfrm>
            <a:off x="1184228" y="2507471"/>
            <a:ext cx="6096000" cy="369332"/>
          </a:xfrm>
          <a:prstGeom prst="rect">
            <a:avLst/>
          </a:prstGeom>
          <a:noFill/>
        </p:spPr>
        <p:txBody>
          <a:bodyPr wrap="square">
            <a:spAutoFit/>
          </a:bodyPr>
          <a:lstStyle/>
          <a:p>
            <a:pPr>
              <a:lnSpc>
                <a:spcPct val="100000"/>
              </a:lnSpc>
            </a:pPr>
            <a:r>
              <a:rPr lang="en-US" b="1" spc="-1" dirty="0">
                <a:solidFill>
                  <a:srgbClr val="000000"/>
                </a:solidFill>
                <a:latin typeface="Times New Roman" panose="02020603050405020304" pitchFamily="18" charset="0"/>
                <a:cs typeface="Times New Roman" panose="02020603050405020304" pitchFamily="18" charset="0"/>
              </a:rPr>
              <a:t>2</a:t>
            </a:r>
            <a:r>
              <a:rPr lang="en-US" sz="1800" b="1" strike="noStrike" spc="-1" dirty="0">
                <a:solidFill>
                  <a:srgbClr val="000000"/>
                </a:solidFill>
                <a:latin typeface="Times New Roman" panose="02020603050405020304" pitchFamily="18" charset="0"/>
                <a:cs typeface="Times New Roman" panose="02020603050405020304" pitchFamily="18" charset="0"/>
              </a:rPr>
              <a:t>.Back-end Development</a:t>
            </a:r>
            <a:endParaRPr lang="en-IN" sz="1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6D6929-C7E8-24D1-DA98-BF580618D8E0}"/>
              </a:ext>
            </a:extLst>
          </p:cNvPr>
          <p:cNvSpPr txBox="1"/>
          <p:nvPr/>
        </p:nvSpPr>
        <p:spPr>
          <a:xfrm>
            <a:off x="1315199" y="2016060"/>
            <a:ext cx="7273629" cy="369332"/>
          </a:xfrm>
          <a:prstGeom prst="rect">
            <a:avLst/>
          </a:prstGeom>
          <a:noFill/>
        </p:spPr>
        <p:txBody>
          <a:bodyPr wrap="square">
            <a:spAutoFit/>
          </a:bodyPr>
          <a:lstStyle/>
          <a:p>
            <a:r>
              <a:rPr lang="en-US" dirty="0"/>
              <a:t>ReactJS (for web interface), React Native (for mobile application) </a:t>
            </a:r>
            <a:endParaRPr lang="en-IN" dirty="0"/>
          </a:p>
        </p:txBody>
      </p:sp>
      <p:sp>
        <p:nvSpPr>
          <p:cNvPr id="10" name="TextBox 9">
            <a:extLst>
              <a:ext uri="{FF2B5EF4-FFF2-40B4-BE49-F238E27FC236}">
                <a16:creationId xmlns:a16="http://schemas.microsoft.com/office/drawing/2014/main" id="{D3F38DC1-84A0-7911-ED01-A6922EC47432}"/>
              </a:ext>
            </a:extLst>
          </p:cNvPr>
          <p:cNvSpPr txBox="1"/>
          <p:nvPr/>
        </p:nvSpPr>
        <p:spPr>
          <a:xfrm>
            <a:off x="1292095" y="2876803"/>
            <a:ext cx="10670768" cy="646331"/>
          </a:xfrm>
          <a:prstGeom prst="rect">
            <a:avLst/>
          </a:prstGeom>
          <a:noFill/>
        </p:spPr>
        <p:txBody>
          <a:bodyPr wrap="square">
            <a:spAutoFit/>
          </a:bodyPr>
          <a:lstStyle/>
          <a:p>
            <a:r>
              <a:rPr lang="en-US" dirty="0"/>
              <a:t>Node.js with Express.js for handling APIs and server-side operations. MongoDB, a NoSQL database for scalable and flexible data storage </a:t>
            </a:r>
            <a:endParaRPr lang="en-IN" dirty="0"/>
          </a:p>
        </p:txBody>
      </p:sp>
      <p:sp>
        <p:nvSpPr>
          <p:cNvPr id="12" name="TextBox 11">
            <a:extLst>
              <a:ext uri="{FF2B5EF4-FFF2-40B4-BE49-F238E27FC236}">
                <a16:creationId xmlns:a16="http://schemas.microsoft.com/office/drawing/2014/main" id="{E49322B9-77DE-2D6D-72A3-B5621271B8BD}"/>
              </a:ext>
            </a:extLst>
          </p:cNvPr>
          <p:cNvSpPr txBox="1"/>
          <p:nvPr/>
        </p:nvSpPr>
        <p:spPr>
          <a:xfrm>
            <a:off x="1228753" y="4087625"/>
            <a:ext cx="10585654" cy="646331"/>
          </a:xfrm>
          <a:prstGeom prst="rect">
            <a:avLst/>
          </a:prstGeom>
          <a:noFill/>
        </p:spPr>
        <p:txBody>
          <a:bodyPr wrap="square">
            <a:spAutoFit/>
          </a:bodyPr>
          <a:lstStyle/>
          <a:p>
            <a:r>
              <a:rPr lang="en-US" dirty="0"/>
              <a:t>Python (using libraries such as Pandas and Scikit-learn) for analysis, and Power BI for creating interactive dashboards and visualizations</a:t>
            </a:r>
            <a:endParaRPr lang="en-IN" dirty="0"/>
          </a:p>
        </p:txBody>
      </p:sp>
      <p:sp>
        <p:nvSpPr>
          <p:cNvPr id="14" name="TextBox 13">
            <a:extLst>
              <a:ext uri="{FF2B5EF4-FFF2-40B4-BE49-F238E27FC236}">
                <a16:creationId xmlns:a16="http://schemas.microsoft.com/office/drawing/2014/main" id="{AA9D2CE7-5B08-9C8D-3776-CEB2ACB90427}"/>
              </a:ext>
            </a:extLst>
          </p:cNvPr>
          <p:cNvSpPr txBox="1"/>
          <p:nvPr/>
        </p:nvSpPr>
        <p:spPr>
          <a:xfrm>
            <a:off x="1151571" y="3611866"/>
            <a:ext cx="6096000" cy="369332"/>
          </a:xfrm>
          <a:prstGeom prst="rect">
            <a:avLst/>
          </a:prstGeom>
          <a:noFill/>
        </p:spPr>
        <p:txBody>
          <a:bodyPr wrap="square">
            <a:spAutoFit/>
          </a:bodyPr>
          <a:lstStyle/>
          <a:p>
            <a:pPr>
              <a:lnSpc>
                <a:spcPct val="100000"/>
              </a:lnSpc>
            </a:pPr>
            <a:r>
              <a:rPr lang="en-US" sz="1800" b="1" strike="noStrike" spc="-1" dirty="0">
                <a:solidFill>
                  <a:srgbClr val="000000"/>
                </a:solidFill>
                <a:latin typeface="Times New Roman" panose="02020603050405020304" pitchFamily="18" charset="0"/>
                <a:cs typeface="Times New Roman" panose="02020603050405020304" pitchFamily="18" charset="0"/>
              </a:rPr>
              <a:t>3.Data Analysis and Business Intelligence</a:t>
            </a:r>
            <a:endParaRPr lang="en-IN" sz="18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49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5D99B-65D1-2894-2A68-1FB17301A034}"/>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E51777CB-8AE8-0C62-F367-E8E9F854FC7A}"/>
              </a:ext>
            </a:extLst>
          </p:cNvPr>
          <p:cNvSpPr/>
          <p:nvPr/>
        </p:nvSpPr>
        <p:spPr>
          <a:xfrm>
            <a:off x="701020" y="1141426"/>
            <a:ext cx="10918371"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Alignment with UN Sustainable Development Goals(SDGs)</a:t>
            </a:r>
            <a:endParaRPr lang="en-IN"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0335D7D6-4807-FC43-F2CA-B16F72B2C8C2}"/>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401744C5-39EC-8C8F-7BC3-41FCF1FD5AD5}"/>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9F241D6-CC4C-1DEB-5561-ED2BBA11A122}"/>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3" name="Diagram 2">
            <a:extLst>
              <a:ext uri="{FF2B5EF4-FFF2-40B4-BE49-F238E27FC236}">
                <a16:creationId xmlns:a16="http://schemas.microsoft.com/office/drawing/2014/main" id="{21DFD072-9D4D-080D-15C6-B311A6950114}"/>
              </a:ext>
            </a:extLst>
          </p:cNvPr>
          <p:cNvGraphicFramePr/>
          <p:nvPr>
            <p:extLst>
              <p:ext uri="{D42A27DB-BD31-4B8C-83A1-F6EECF244321}">
                <p14:modId xmlns:p14="http://schemas.microsoft.com/office/powerpoint/2010/main" val="554370099"/>
              </p:ext>
            </p:extLst>
          </p:nvPr>
        </p:nvGraphicFramePr>
        <p:xfrm>
          <a:off x="2032000" y="1631746"/>
          <a:ext cx="8625114" cy="4943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264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4500000" y="3008520"/>
            <a:ext cx="323280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endParaRPr lang="en-IN" sz="4800" b="0" strike="noStrike" spc="-1" dirty="0">
              <a:solidFill>
                <a:srgbClr val="000000"/>
              </a:solidFill>
              <a:latin typeface="Arial"/>
            </a:endParaRPr>
          </a:p>
        </p:txBody>
      </p:sp>
      <p:sp>
        <p:nvSpPr>
          <p:cNvPr id="134" name="CustomShape 6"/>
          <p:cNvSpPr/>
          <p:nvPr/>
        </p:nvSpPr>
        <p:spPr>
          <a:xfrm>
            <a:off x="-398349" y="203495"/>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pic>
        <p:nvPicPr>
          <p:cNvPr id="2" name="Picture 1">
            <a:extLst>
              <a:ext uri="{FF2B5EF4-FFF2-40B4-BE49-F238E27FC236}">
                <a16:creationId xmlns:a16="http://schemas.microsoft.com/office/drawing/2014/main" id="{C3D96055-BE5A-9D99-E438-4070D828C3EC}"/>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31743CEF-E4ED-2AE1-5000-8670E1DD5AF2}"/>
              </a:ext>
            </a:extLst>
          </p:cNvPr>
          <p:cNvPicPr>
            <a:picLocks noChangeAspect="1"/>
          </p:cNvPicPr>
          <p:nvPr/>
        </p:nvPicPr>
        <p:blipFill rotWithShape="1">
          <a:blip r:embed="rId3">
            <a:extLst>
              <a:ext uri="{28A0092B-C50C-407E-A947-70E740481C1C}">
                <a14:useLocalDpi xmlns:a14="http://schemas.microsoft.com/office/drawing/2010/main" val="0"/>
              </a:ext>
            </a:extLst>
          </a:blip>
          <a:srcRect b="12568"/>
          <a:stretch/>
        </p:blipFill>
        <p:spPr>
          <a:xfrm>
            <a:off x="1714446" y="1182140"/>
            <a:ext cx="8587040" cy="499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4221</TotalTime>
  <Words>662</Words>
  <Application>Microsoft Office PowerPoint</Application>
  <PresentationFormat>Widescreen</PresentationFormat>
  <Paragraphs>57</Paragraphs>
  <Slides>9</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Jalaj Pateria</dc:creator>
  <dc:description/>
  <cp:lastModifiedBy>vidushi singhal</cp:lastModifiedBy>
  <cp:revision>238</cp:revision>
  <dcterms:created xsi:type="dcterms:W3CDTF">2020-11-28T07:11:42Z</dcterms:created>
  <dcterms:modified xsi:type="dcterms:W3CDTF">2025-05-24T04:42:34Z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ies>
</file>