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4" r:id="rId3"/>
    <p:sldId id="257" r:id="rId4"/>
    <p:sldId id="256" r:id="rId5"/>
    <p:sldId id="258" r:id="rId6"/>
    <p:sldId id="259" r:id="rId7"/>
    <p:sldId id="260" r:id="rId8"/>
    <p:sldId id="261" r:id="rId9"/>
    <p:sldId id="262" r:id="rId10"/>
    <p:sldId id="263" r:id="rId11"/>
    <p:sldId id="264" r:id="rId12"/>
    <p:sldId id="267" r:id="rId13"/>
    <p:sldId id="278" r:id="rId14"/>
    <p:sldId id="279" r:id="rId15"/>
    <p:sldId id="277" r:id="rId16"/>
    <p:sldId id="276" r:id="rId17"/>
    <p:sldId id="280" r:id="rId18"/>
    <p:sldId id="273" r:id="rId19"/>
    <p:sldId id="281" r:id="rId20"/>
    <p:sldId id="295" r:id="rId21"/>
    <p:sldId id="296" r:id="rId22"/>
    <p:sldId id="297" r:id="rId23"/>
    <p:sldId id="298" r:id="rId24"/>
    <p:sldId id="299" r:id="rId25"/>
    <p:sldId id="300" r:id="rId26"/>
    <p:sldId id="301" r:id="rId27"/>
    <p:sldId id="302" r:id="rId28"/>
    <p:sldId id="269" r:id="rId29"/>
    <p:sldId id="270" r:id="rId30"/>
    <p:sldId id="27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4660"/>
  </p:normalViewPr>
  <p:slideViewPr>
    <p:cSldViewPr snapToGrid="0">
      <p:cViewPr>
        <p:scale>
          <a:sx n="95" d="100"/>
          <a:sy n="95" d="100"/>
        </p:scale>
        <p:origin x="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E007-D1FF-4FF1-B29D-82329E7B0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DE4DA8-A528-4041-B563-8F38339F4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8272F2-AA36-49A7-815C-30BC33C95999}"/>
              </a:ext>
            </a:extLst>
          </p:cNvPr>
          <p:cNvSpPr>
            <a:spLocks noGrp="1"/>
          </p:cNvSpPr>
          <p:nvPr>
            <p:ph type="dt" sz="half" idx="10"/>
          </p:nvPr>
        </p:nvSpPr>
        <p:spPr/>
        <p:txBody>
          <a:bodyPr/>
          <a:lstStyle/>
          <a:p>
            <a:fld id="{41CA8858-42D6-485C-B8E4-4472FFA942AE}" type="datetimeFigureOut">
              <a:rPr lang="en-IN" smtClean="0"/>
              <a:t>16-06-2021</a:t>
            </a:fld>
            <a:endParaRPr lang="en-IN"/>
          </a:p>
        </p:txBody>
      </p:sp>
      <p:sp>
        <p:nvSpPr>
          <p:cNvPr id="5" name="Footer Placeholder 4">
            <a:extLst>
              <a:ext uri="{FF2B5EF4-FFF2-40B4-BE49-F238E27FC236}">
                <a16:creationId xmlns:a16="http://schemas.microsoft.com/office/drawing/2014/main" id="{BD70A584-C4BA-4089-B48A-A1C273671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0157D-F6F9-48C6-AACD-EBCA19F5C3F1}"/>
              </a:ext>
            </a:extLst>
          </p:cNvPr>
          <p:cNvSpPr>
            <a:spLocks noGrp="1"/>
          </p:cNvSpPr>
          <p:nvPr>
            <p:ph type="sldNum" sz="quarter" idx="12"/>
          </p:nvPr>
        </p:nvSpPr>
        <p:spPr/>
        <p:txBody>
          <a:bodyPr/>
          <a:lstStyle/>
          <a:p>
            <a:fld id="{84EE4EDA-C9F8-4E69-B883-6EF0711BC2D7}" type="slidenum">
              <a:rPr lang="en-IN" smtClean="0"/>
              <a:t>‹#›</a:t>
            </a:fld>
            <a:endParaRPr lang="en-IN"/>
          </a:p>
        </p:txBody>
      </p:sp>
    </p:spTree>
    <p:extLst>
      <p:ext uri="{BB962C8B-B14F-4D97-AF65-F5344CB8AC3E}">
        <p14:creationId xmlns:p14="http://schemas.microsoft.com/office/powerpoint/2010/main" val="338897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ECB9-B019-4A0F-8ED9-5CCD0A6F58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AE8D4D-1E90-49FA-AD9F-BE779606EF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0560C9-8493-4342-B391-8E366B2646D4}"/>
              </a:ext>
            </a:extLst>
          </p:cNvPr>
          <p:cNvSpPr>
            <a:spLocks noGrp="1"/>
          </p:cNvSpPr>
          <p:nvPr>
            <p:ph type="dt" sz="half" idx="10"/>
          </p:nvPr>
        </p:nvSpPr>
        <p:spPr/>
        <p:txBody>
          <a:bodyPr/>
          <a:lstStyle/>
          <a:p>
            <a:fld id="{41CA8858-42D6-485C-B8E4-4472FFA942AE}" type="datetimeFigureOut">
              <a:rPr lang="en-IN" smtClean="0"/>
              <a:t>16-06-2021</a:t>
            </a:fld>
            <a:endParaRPr lang="en-IN"/>
          </a:p>
        </p:txBody>
      </p:sp>
      <p:sp>
        <p:nvSpPr>
          <p:cNvPr id="5" name="Footer Placeholder 4">
            <a:extLst>
              <a:ext uri="{FF2B5EF4-FFF2-40B4-BE49-F238E27FC236}">
                <a16:creationId xmlns:a16="http://schemas.microsoft.com/office/drawing/2014/main" id="{0F514E6B-33E2-42A9-AB34-9078770729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07907-E457-4B02-9DC0-CFA3774FA62C}"/>
              </a:ext>
            </a:extLst>
          </p:cNvPr>
          <p:cNvSpPr>
            <a:spLocks noGrp="1"/>
          </p:cNvSpPr>
          <p:nvPr>
            <p:ph type="sldNum" sz="quarter" idx="12"/>
          </p:nvPr>
        </p:nvSpPr>
        <p:spPr/>
        <p:txBody>
          <a:bodyPr/>
          <a:lstStyle/>
          <a:p>
            <a:fld id="{84EE4EDA-C9F8-4E69-B883-6EF0711BC2D7}" type="slidenum">
              <a:rPr lang="en-IN" smtClean="0"/>
              <a:t>‹#›</a:t>
            </a:fld>
            <a:endParaRPr lang="en-IN"/>
          </a:p>
        </p:txBody>
      </p:sp>
    </p:spTree>
    <p:extLst>
      <p:ext uri="{BB962C8B-B14F-4D97-AF65-F5344CB8AC3E}">
        <p14:creationId xmlns:p14="http://schemas.microsoft.com/office/powerpoint/2010/main" val="221303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EFE83-3F28-4AC8-BE89-0410AF95FE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26752C-E45F-43EC-A74C-B0F5BFC647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A10B0-3620-47AE-AA06-8D7EDEBF8060}"/>
              </a:ext>
            </a:extLst>
          </p:cNvPr>
          <p:cNvSpPr>
            <a:spLocks noGrp="1"/>
          </p:cNvSpPr>
          <p:nvPr>
            <p:ph type="dt" sz="half" idx="10"/>
          </p:nvPr>
        </p:nvSpPr>
        <p:spPr/>
        <p:txBody>
          <a:bodyPr/>
          <a:lstStyle/>
          <a:p>
            <a:fld id="{41CA8858-42D6-485C-B8E4-4472FFA942AE}" type="datetimeFigureOut">
              <a:rPr lang="en-IN" smtClean="0"/>
              <a:t>16-06-2021</a:t>
            </a:fld>
            <a:endParaRPr lang="en-IN"/>
          </a:p>
        </p:txBody>
      </p:sp>
      <p:sp>
        <p:nvSpPr>
          <p:cNvPr id="5" name="Footer Placeholder 4">
            <a:extLst>
              <a:ext uri="{FF2B5EF4-FFF2-40B4-BE49-F238E27FC236}">
                <a16:creationId xmlns:a16="http://schemas.microsoft.com/office/drawing/2014/main" id="{008F94C3-D878-43FA-A8B6-420D8900C9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748DA4-A330-4009-ADC7-0F9CA917C362}"/>
              </a:ext>
            </a:extLst>
          </p:cNvPr>
          <p:cNvSpPr>
            <a:spLocks noGrp="1"/>
          </p:cNvSpPr>
          <p:nvPr>
            <p:ph type="sldNum" sz="quarter" idx="12"/>
          </p:nvPr>
        </p:nvSpPr>
        <p:spPr/>
        <p:txBody>
          <a:bodyPr/>
          <a:lstStyle/>
          <a:p>
            <a:fld id="{84EE4EDA-C9F8-4E69-B883-6EF0711BC2D7}" type="slidenum">
              <a:rPr lang="en-IN" smtClean="0"/>
              <a:t>‹#›</a:t>
            </a:fld>
            <a:endParaRPr lang="en-IN"/>
          </a:p>
        </p:txBody>
      </p:sp>
    </p:spTree>
    <p:extLst>
      <p:ext uri="{BB962C8B-B14F-4D97-AF65-F5344CB8AC3E}">
        <p14:creationId xmlns:p14="http://schemas.microsoft.com/office/powerpoint/2010/main" val="211945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AD5F-3C31-47D8-A0BA-646B226678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C03C2C-F848-49BB-B62D-6BF97B1E2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596D3-944A-4F13-B042-9B55667C765B}"/>
              </a:ext>
            </a:extLst>
          </p:cNvPr>
          <p:cNvSpPr>
            <a:spLocks noGrp="1"/>
          </p:cNvSpPr>
          <p:nvPr>
            <p:ph type="dt" sz="half" idx="10"/>
          </p:nvPr>
        </p:nvSpPr>
        <p:spPr/>
        <p:txBody>
          <a:bodyPr/>
          <a:lstStyle/>
          <a:p>
            <a:fld id="{41CA8858-42D6-485C-B8E4-4472FFA942AE}" type="datetimeFigureOut">
              <a:rPr lang="en-IN" smtClean="0"/>
              <a:t>16-06-2021</a:t>
            </a:fld>
            <a:endParaRPr lang="en-IN"/>
          </a:p>
        </p:txBody>
      </p:sp>
      <p:sp>
        <p:nvSpPr>
          <p:cNvPr id="5" name="Footer Placeholder 4">
            <a:extLst>
              <a:ext uri="{FF2B5EF4-FFF2-40B4-BE49-F238E27FC236}">
                <a16:creationId xmlns:a16="http://schemas.microsoft.com/office/drawing/2014/main" id="{BFA76CA9-14DC-4EFE-822F-FF50831B5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FC57E-955B-4EEB-909C-DB5128D5DAA9}"/>
              </a:ext>
            </a:extLst>
          </p:cNvPr>
          <p:cNvSpPr>
            <a:spLocks noGrp="1"/>
          </p:cNvSpPr>
          <p:nvPr>
            <p:ph type="sldNum" sz="quarter" idx="12"/>
          </p:nvPr>
        </p:nvSpPr>
        <p:spPr/>
        <p:txBody>
          <a:bodyPr/>
          <a:lstStyle/>
          <a:p>
            <a:fld id="{84EE4EDA-C9F8-4E69-B883-6EF0711BC2D7}" type="slidenum">
              <a:rPr lang="en-IN" smtClean="0"/>
              <a:t>‹#›</a:t>
            </a:fld>
            <a:endParaRPr lang="en-IN"/>
          </a:p>
        </p:txBody>
      </p:sp>
    </p:spTree>
    <p:extLst>
      <p:ext uri="{BB962C8B-B14F-4D97-AF65-F5344CB8AC3E}">
        <p14:creationId xmlns:p14="http://schemas.microsoft.com/office/powerpoint/2010/main" val="96870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4EF3-7B64-4B2D-AF30-E337052434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D02BBA-9A01-4E59-A272-DC135FB2C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4AAB05-043A-4F72-AD17-D3CB16909E2E}"/>
              </a:ext>
            </a:extLst>
          </p:cNvPr>
          <p:cNvSpPr>
            <a:spLocks noGrp="1"/>
          </p:cNvSpPr>
          <p:nvPr>
            <p:ph type="dt" sz="half" idx="10"/>
          </p:nvPr>
        </p:nvSpPr>
        <p:spPr/>
        <p:txBody>
          <a:bodyPr/>
          <a:lstStyle/>
          <a:p>
            <a:fld id="{41CA8858-42D6-485C-B8E4-4472FFA942AE}" type="datetimeFigureOut">
              <a:rPr lang="en-IN" smtClean="0"/>
              <a:t>16-06-2021</a:t>
            </a:fld>
            <a:endParaRPr lang="en-IN"/>
          </a:p>
        </p:txBody>
      </p:sp>
      <p:sp>
        <p:nvSpPr>
          <p:cNvPr id="5" name="Footer Placeholder 4">
            <a:extLst>
              <a:ext uri="{FF2B5EF4-FFF2-40B4-BE49-F238E27FC236}">
                <a16:creationId xmlns:a16="http://schemas.microsoft.com/office/drawing/2014/main" id="{11475E5D-9E99-47E7-9333-4A8BA7D80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4E1A3B-73B1-4A4D-8569-C447D27A22C2}"/>
              </a:ext>
            </a:extLst>
          </p:cNvPr>
          <p:cNvSpPr>
            <a:spLocks noGrp="1"/>
          </p:cNvSpPr>
          <p:nvPr>
            <p:ph type="sldNum" sz="quarter" idx="12"/>
          </p:nvPr>
        </p:nvSpPr>
        <p:spPr/>
        <p:txBody>
          <a:bodyPr/>
          <a:lstStyle/>
          <a:p>
            <a:fld id="{84EE4EDA-C9F8-4E69-B883-6EF0711BC2D7}" type="slidenum">
              <a:rPr lang="en-IN" smtClean="0"/>
              <a:t>‹#›</a:t>
            </a:fld>
            <a:endParaRPr lang="en-IN"/>
          </a:p>
        </p:txBody>
      </p:sp>
    </p:spTree>
    <p:extLst>
      <p:ext uri="{BB962C8B-B14F-4D97-AF65-F5344CB8AC3E}">
        <p14:creationId xmlns:p14="http://schemas.microsoft.com/office/powerpoint/2010/main" val="1827018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BC91-E5B4-40F6-BC02-F14DF6D784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7F5627-2243-4085-8FE5-B0263C3E0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50E9A5-E621-43FD-9F59-D0ADE7BC68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883EE-3D39-4BEF-8441-CE14133F7E1B}"/>
              </a:ext>
            </a:extLst>
          </p:cNvPr>
          <p:cNvSpPr>
            <a:spLocks noGrp="1"/>
          </p:cNvSpPr>
          <p:nvPr>
            <p:ph type="dt" sz="half" idx="10"/>
          </p:nvPr>
        </p:nvSpPr>
        <p:spPr/>
        <p:txBody>
          <a:bodyPr/>
          <a:lstStyle/>
          <a:p>
            <a:fld id="{41CA8858-42D6-485C-B8E4-4472FFA942AE}" type="datetimeFigureOut">
              <a:rPr lang="en-IN" smtClean="0"/>
              <a:t>16-06-2021</a:t>
            </a:fld>
            <a:endParaRPr lang="en-IN"/>
          </a:p>
        </p:txBody>
      </p:sp>
      <p:sp>
        <p:nvSpPr>
          <p:cNvPr id="6" name="Footer Placeholder 5">
            <a:extLst>
              <a:ext uri="{FF2B5EF4-FFF2-40B4-BE49-F238E27FC236}">
                <a16:creationId xmlns:a16="http://schemas.microsoft.com/office/drawing/2014/main" id="{89AB3E34-CAC3-4DE9-B447-A81786A67D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35FAEE-6627-4D27-837A-A0DA393DC8A1}"/>
              </a:ext>
            </a:extLst>
          </p:cNvPr>
          <p:cNvSpPr>
            <a:spLocks noGrp="1"/>
          </p:cNvSpPr>
          <p:nvPr>
            <p:ph type="sldNum" sz="quarter" idx="12"/>
          </p:nvPr>
        </p:nvSpPr>
        <p:spPr/>
        <p:txBody>
          <a:bodyPr/>
          <a:lstStyle/>
          <a:p>
            <a:fld id="{84EE4EDA-C9F8-4E69-B883-6EF0711BC2D7}" type="slidenum">
              <a:rPr lang="en-IN" smtClean="0"/>
              <a:t>‹#›</a:t>
            </a:fld>
            <a:endParaRPr lang="en-IN"/>
          </a:p>
        </p:txBody>
      </p:sp>
    </p:spTree>
    <p:extLst>
      <p:ext uri="{BB962C8B-B14F-4D97-AF65-F5344CB8AC3E}">
        <p14:creationId xmlns:p14="http://schemas.microsoft.com/office/powerpoint/2010/main" val="97331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3FC8-4496-4406-8D68-ACF0688DE1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5730CB-6EF4-4A8B-9BB6-699C38C8E3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61AD4C-F6AB-4076-9C45-F56E5AC3AE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EA3583-F1DC-4DB0-93AE-FABAB7F335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2CA88-D097-47FA-BA97-87E6F4B888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0AB15E-95B9-48B8-8191-9A4ABDD4CC6B}"/>
              </a:ext>
            </a:extLst>
          </p:cNvPr>
          <p:cNvSpPr>
            <a:spLocks noGrp="1"/>
          </p:cNvSpPr>
          <p:nvPr>
            <p:ph type="dt" sz="half" idx="10"/>
          </p:nvPr>
        </p:nvSpPr>
        <p:spPr/>
        <p:txBody>
          <a:bodyPr/>
          <a:lstStyle/>
          <a:p>
            <a:fld id="{41CA8858-42D6-485C-B8E4-4472FFA942AE}" type="datetimeFigureOut">
              <a:rPr lang="en-IN" smtClean="0"/>
              <a:t>16-06-2021</a:t>
            </a:fld>
            <a:endParaRPr lang="en-IN"/>
          </a:p>
        </p:txBody>
      </p:sp>
      <p:sp>
        <p:nvSpPr>
          <p:cNvPr id="8" name="Footer Placeholder 7">
            <a:extLst>
              <a:ext uri="{FF2B5EF4-FFF2-40B4-BE49-F238E27FC236}">
                <a16:creationId xmlns:a16="http://schemas.microsoft.com/office/drawing/2014/main" id="{04293ED0-7022-4F63-9400-D64B09F248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EE3762-443F-42D9-BA69-07AD98D77E6A}"/>
              </a:ext>
            </a:extLst>
          </p:cNvPr>
          <p:cNvSpPr>
            <a:spLocks noGrp="1"/>
          </p:cNvSpPr>
          <p:nvPr>
            <p:ph type="sldNum" sz="quarter" idx="12"/>
          </p:nvPr>
        </p:nvSpPr>
        <p:spPr/>
        <p:txBody>
          <a:bodyPr/>
          <a:lstStyle/>
          <a:p>
            <a:fld id="{84EE4EDA-C9F8-4E69-B883-6EF0711BC2D7}" type="slidenum">
              <a:rPr lang="en-IN" smtClean="0"/>
              <a:t>‹#›</a:t>
            </a:fld>
            <a:endParaRPr lang="en-IN"/>
          </a:p>
        </p:txBody>
      </p:sp>
    </p:spTree>
    <p:extLst>
      <p:ext uri="{BB962C8B-B14F-4D97-AF65-F5344CB8AC3E}">
        <p14:creationId xmlns:p14="http://schemas.microsoft.com/office/powerpoint/2010/main" val="374402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A533-3DF8-4DB2-9C47-2748F86740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7577B4-042C-4543-809C-D59CE21C9E3A}"/>
              </a:ext>
            </a:extLst>
          </p:cNvPr>
          <p:cNvSpPr>
            <a:spLocks noGrp="1"/>
          </p:cNvSpPr>
          <p:nvPr>
            <p:ph type="dt" sz="half" idx="10"/>
          </p:nvPr>
        </p:nvSpPr>
        <p:spPr/>
        <p:txBody>
          <a:bodyPr/>
          <a:lstStyle/>
          <a:p>
            <a:fld id="{41CA8858-42D6-485C-B8E4-4472FFA942AE}" type="datetimeFigureOut">
              <a:rPr lang="en-IN" smtClean="0"/>
              <a:t>16-06-2021</a:t>
            </a:fld>
            <a:endParaRPr lang="en-IN"/>
          </a:p>
        </p:txBody>
      </p:sp>
      <p:sp>
        <p:nvSpPr>
          <p:cNvPr id="4" name="Footer Placeholder 3">
            <a:extLst>
              <a:ext uri="{FF2B5EF4-FFF2-40B4-BE49-F238E27FC236}">
                <a16:creationId xmlns:a16="http://schemas.microsoft.com/office/drawing/2014/main" id="{47807349-57D6-42C5-A245-5ECB932CE9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6CF6A0-0BC9-4A46-BBC8-1AB2B5BF31E5}"/>
              </a:ext>
            </a:extLst>
          </p:cNvPr>
          <p:cNvSpPr>
            <a:spLocks noGrp="1"/>
          </p:cNvSpPr>
          <p:nvPr>
            <p:ph type="sldNum" sz="quarter" idx="12"/>
          </p:nvPr>
        </p:nvSpPr>
        <p:spPr/>
        <p:txBody>
          <a:bodyPr/>
          <a:lstStyle/>
          <a:p>
            <a:fld id="{84EE4EDA-C9F8-4E69-B883-6EF0711BC2D7}" type="slidenum">
              <a:rPr lang="en-IN" smtClean="0"/>
              <a:t>‹#›</a:t>
            </a:fld>
            <a:endParaRPr lang="en-IN"/>
          </a:p>
        </p:txBody>
      </p:sp>
    </p:spTree>
    <p:extLst>
      <p:ext uri="{BB962C8B-B14F-4D97-AF65-F5344CB8AC3E}">
        <p14:creationId xmlns:p14="http://schemas.microsoft.com/office/powerpoint/2010/main" val="134507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224E6-4C94-44A9-8CE9-34DF650F2CF4}"/>
              </a:ext>
            </a:extLst>
          </p:cNvPr>
          <p:cNvSpPr>
            <a:spLocks noGrp="1"/>
          </p:cNvSpPr>
          <p:nvPr>
            <p:ph type="dt" sz="half" idx="10"/>
          </p:nvPr>
        </p:nvSpPr>
        <p:spPr/>
        <p:txBody>
          <a:bodyPr/>
          <a:lstStyle/>
          <a:p>
            <a:fld id="{41CA8858-42D6-485C-B8E4-4472FFA942AE}" type="datetimeFigureOut">
              <a:rPr lang="en-IN" smtClean="0"/>
              <a:t>16-06-2021</a:t>
            </a:fld>
            <a:endParaRPr lang="en-IN"/>
          </a:p>
        </p:txBody>
      </p:sp>
      <p:sp>
        <p:nvSpPr>
          <p:cNvPr id="3" name="Footer Placeholder 2">
            <a:extLst>
              <a:ext uri="{FF2B5EF4-FFF2-40B4-BE49-F238E27FC236}">
                <a16:creationId xmlns:a16="http://schemas.microsoft.com/office/drawing/2014/main" id="{C9F3D090-A986-4BB8-B433-4B64FB226E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579174-0222-4FA1-9F5E-3B35653C7F6B}"/>
              </a:ext>
            </a:extLst>
          </p:cNvPr>
          <p:cNvSpPr>
            <a:spLocks noGrp="1"/>
          </p:cNvSpPr>
          <p:nvPr>
            <p:ph type="sldNum" sz="quarter" idx="12"/>
          </p:nvPr>
        </p:nvSpPr>
        <p:spPr/>
        <p:txBody>
          <a:bodyPr/>
          <a:lstStyle/>
          <a:p>
            <a:fld id="{84EE4EDA-C9F8-4E69-B883-6EF0711BC2D7}" type="slidenum">
              <a:rPr lang="en-IN" smtClean="0"/>
              <a:t>‹#›</a:t>
            </a:fld>
            <a:endParaRPr lang="en-IN"/>
          </a:p>
        </p:txBody>
      </p:sp>
    </p:spTree>
    <p:extLst>
      <p:ext uri="{BB962C8B-B14F-4D97-AF65-F5344CB8AC3E}">
        <p14:creationId xmlns:p14="http://schemas.microsoft.com/office/powerpoint/2010/main" val="63802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1E10-AA5A-4065-8168-851F2F09A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2FD6B2-4B39-497A-AB5E-F63069C8A6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E0DDBE-1E7F-4C98-8584-85FB8C1F4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1EF02-139B-479A-A97D-B3100716974A}"/>
              </a:ext>
            </a:extLst>
          </p:cNvPr>
          <p:cNvSpPr>
            <a:spLocks noGrp="1"/>
          </p:cNvSpPr>
          <p:nvPr>
            <p:ph type="dt" sz="half" idx="10"/>
          </p:nvPr>
        </p:nvSpPr>
        <p:spPr/>
        <p:txBody>
          <a:bodyPr/>
          <a:lstStyle/>
          <a:p>
            <a:fld id="{41CA8858-42D6-485C-B8E4-4472FFA942AE}" type="datetimeFigureOut">
              <a:rPr lang="en-IN" smtClean="0"/>
              <a:t>16-06-2021</a:t>
            </a:fld>
            <a:endParaRPr lang="en-IN"/>
          </a:p>
        </p:txBody>
      </p:sp>
      <p:sp>
        <p:nvSpPr>
          <p:cNvPr id="6" name="Footer Placeholder 5">
            <a:extLst>
              <a:ext uri="{FF2B5EF4-FFF2-40B4-BE49-F238E27FC236}">
                <a16:creationId xmlns:a16="http://schemas.microsoft.com/office/drawing/2014/main" id="{84F05044-4C88-4651-804F-00D07754AB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50827-3C7F-48E8-9C83-F0EFE182145E}"/>
              </a:ext>
            </a:extLst>
          </p:cNvPr>
          <p:cNvSpPr>
            <a:spLocks noGrp="1"/>
          </p:cNvSpPr>
          <p:nvPr>
            <p:ph type="sldNum" sz="quarter" idx="12"/>
          </p:nvPr>
        </p:nvSpPr>
        <p:spPr/>
        <p:txBody>
          <a:bodyPr/>
          <a:lstStyle/>
          <a:p>
            <a:fld id="{84EE4EDA-C9F8-4E69-B883-6EF0711BC2D7}" type="slidenum">
              <a:rPr lang="en-IN" smtClean="0"/>
              <a:t>‹#›</a:t>
            </a:fld>
            <a:endParaRPr lang="en-IN"/>
          </a:p>
        </p:txBody>
      </p:sp>
    </p:spTree>
    <p:extLst>
      <p:ext uri="{BB962C8B-B14F-4D97-AF65-F5344CB8AC3E}">
        <p14:creationId xmlns:p14="http://schemas.microsoft.com/office/powerpoint/2010/main" val="378109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73D4-838D-4632-9E40-F922FF41E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B7507D-BC1C-4967-9467-1BF425BB4F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AA4922-7CA7-4C44-BEB8-3CDF14843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78BE2-6130-4CDB-B899-B027AE8BEEE3}"/>
              </a:ext>
            </a:extLst>
          </p:cNvPr>
          <p:cNvSpPr>
            <a:spLocks noGrp="1"/>
          </p:cNvSpPr>
          <p:nvPr>
            <p:ph type="dt" sz="half" idx="10"/>
          </p:nvPr>
        </p:nvSpPr>
        <p:spPr/>
        <p:txBody>
          <a:bodyPr/>
          <a:lstStyle/>
          <a:p>
            <a:fld id="{41CA8858-42D6-485C-B8E4-4472FFA942AE}" type="datetimeFigureOut">
              <a:rPr lang="en-IN" smtClean="0"/>
              <a:t>16-06-2021</a:t>
            </a:fld>
            <a:endParaRPr lang="en-IN"/>
          </a:p>
        </p:txBody>
      </p:sp>
      <p:sp>
        <p:nvSpPr>
          <p:cNvPr id="6" name="Footer Placeholder 5">
            <a:extLst>
              <a:ext uri="{FF2B5EF4-FFF2-40B4-BE49-F238E27FC236}">
                <a16:creationId xmlns:a16="http://schemas.microsoft.com/office/drawing/2014/main" id="{E20EB5EB-6807-4F57-A8D0-0BE4E3B60C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B90301-FE5C-4E93-AF5D-835FB4E7981F}"/>
              </a:ext>
            </a:extLst>
          </p:cNvPr>
          <p:cNvSpPr>
            <a:spLocks noGrp="1"/>
          </p:cNvSpPr>
          <p:nvPr>
            <p:ph type="sldNum" sz="quarter" idx="12"/>
          </p:nvPr>
        </p:nvSpPr>
        <p:spPr/>
        <p:txBody>
          <a:bodyPr/>
          <a:lstStyle/>
          <a:p>
            <a:fld id="{84EE4EDA-C9F8-4E69-B883-6EF0711BC2D7}" type="slidenum">
              <a:rPr lang="en-IN" smtClean="0"/>
              <a:t>‹#›</a:t>
            </a:fld>
            <a:endParaRPr lang="en-IN"/>
          </a:p>
        </p:txBody>
      </p:sp>
    </p:spTree>
    <p:extLst>
      <p:ext uri="{BB962C8B-B14F-4D97-AF65-F5344CB8AC3E}">
        <p14:creationId xmlns:p14="http://schemas.microsoft.com/office/powerpoint/2010/main" val="376180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5129BA-CE66-4AB1-AEAE-840C60EE9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30341-37FA-43E1-8511-646DC140B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27731-434A-48E0-B053-9B75F73999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A8858-42D6-485C-B8E4-4472FFA942AE}" type="datetimeFigureOut">
              <a:rPr lang="en-IN" smtClean="0"/>
              <a:t>16-06-2021</a:t>
            </a:fld>
            <a:endParaRPr lang="en-IN"/>
          </a:p>
        </p:txBody>
      </p:sp>
      <p:sp>
        <p:nvSpPr>
          <p:cNvPr id="5" name="Footer Placeholder 4">
            <a:extLst>
              <a:ext uri="{FF2B5EF4-FFF2-40B4-BE49-F238E27FC236}">
                <a16:creationId xmlns:a16="http://schemas.microsoft.com/office/drawing/2014/main" id="{9BA52B96-8583-4277-9878-E094526FF4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A14157-8495-4B5A-9163-9EE28EB9F0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E4EDA-C9F8-4E69-B883-6EF0711BC2D7}" type="slidenum">
              <a:rPr lang="en-IN" smtClean="0"/>
              <a:t>‹#›</a:t>
            </a:fld>
            <a:endParaRPr lang="en-IN"/>
          </a:p>
        </p:txBody>
      </p:sp>
    </p:spTree>
    <p:extLst>
      <p:ext uri="{BB962C8B-B14F-4D97-AF65-F5344CB8AC3E}">
        <p14:creationId xmlns:p14="http://schemas.microsoft.com/office/powerpoint/2010/main" val="3040965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791740" y="626512"/>
            <a:ext cx="1285550" cy="1078914"/>
          </a:xfrm>
          <a:prstGeom prst="rect">
            <a:avLst/>
          </a:prstGeom>
        </p:spPr>
      </p:pic>
      <p:sp>
        <p:nvSpPr>
          <p:cNvPr id="5" name="Rectangle 4">
            <a:extLst>
              <a:ext uri="{FF2B5EF4-FFF2-40B4-BE49-F238E27FC236}">
                <a16:creationId xmlns:a16="http://schemas.microsoft.com/office/drawing/2014/main" id="{BBD1A1D2-5320-4019-9B64-B90CB29E9B12}"/>
              </a:ext>
            </a:extLst>
          </p:cNvPr>
          <p:cNvSpPr/>
          <p:nvPr/>
        </p:nvSpPr>
        <p:spPr>
          <a:xfrm>
            <a:off x="3020391" y="646128"/>
            <a:ext cx="6058646" cy="523220"/>
          </a:xfrm>
          <a:prstGeom prst="rect">
            <a:avLst/>
          </a:prstGeom>
          <a:noFill/>
        </p:spPr>
        <p:txBody>
          <a:bodyPr wrap="non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6" name="Picture 5"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8696" y="481048"/>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2">
            <a:extLst>
              <a:ext uri="{FF2B5EF4-FFF2-40B4-BE49-F238E27FC236}">
                <a16:creationId xmlns:a16="http://schemas.microsoft.com/office/drawing/2014/main" id="{036F5FA9-0A71-48B8-AEAE-E35B120A096B}"/>
              </a:ext>
            </a:extLst>
          </p:cNvPr>
          <p:cNvSpPr txBox="1"/>
          <p:nvPr/>
        </p:nvSpPr>
        <p:spPr>
          <a:xfrm>
            <a:off x="3248786" y="1505371"/>
            <a:ext cx="6079910"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8" name="TextBox 13">
            <a:extLst>
              <a:ext uri="{FF2B5EF4-FFF2-40B4-BE49-F238E27FC236}">
                <a16:creationId xmlns:a16="http://schemas.microsoft.com/office/drawing/2014/main" id="{D9E8AEEC-2F09-4695-A4F2-959D76D4626F}"/>
              </a:ext>
            </a:extLst>
          </p:cNvPr>
          <p:cNvSpPr txBox="1"/>
          <p:nvPr/>
        </p:nvSpPr>
        <p:spPr>
          <a:xfrm>
            <a:off x="4011340" y="1995283"/>
            <a:ext cx="379774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rgbClr val="7030A0"/>
                </a:solidFill>
                <a:latin typeface="Times New Roman" panose="02020603050405020304" pitchFamily="18" charset="0"/>
              </a:rPr>
              <a:t>Project Review  II , 05/04/2021</a:t>
            </a:r>
            <a:endParaRPr lang="en-IN" dirty="0">
              <a:solidFill>
                <a:srgbClr val="7030A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4341412" y="2735249"/>
            <a:ext cx="4737625" cy="95410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Sleep Apnea Detection</a:t>
            </a:r>
            <a:br>
              <a:rPr lang="en-US" sz="2800" dirty="0"/>
            </a:br>
            <a:endParaRPr lang="en-IN" sz="2800" dirty="0"/>
          </a:p>
        </p:txBody>
      </p:sp>
      <p:sp>
        <p:nvSpPr>
          <p:cNvPr id="10" name="TextBox 15">
            <a:extLst>
              <a:ext uri="{FF2B5EF4-FFF2-40B4-BE49-F238E27FC236}">
                <a16:creationId xmlns:a16="http://schemas.microsoft.com/office/drawing/2014/main" id="{1330EC8A-088B-458F-9182-920EE3139846}"/>
              </a:ext>
            </a:extLst>
          </p:cNvPr>
          <p:cNvSpPr txBox="1"/>
          <p:nvPr/>
        </p:nvSpPr>
        <p:spPr>
          <a:xfrm>
            <a:off x="7203882" y="4519124"/>
            <a:ext cx="3450866"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effectLst/>
                <a:ea typeface="Times New Roman" panose="02020603050405020304" pitchFamily="18" charset="0"/>
                <a:cs typeface="Times New Roman" panose="02020603050405020304" pitchFamily="18" charset="0"/>
              </a:rPr>
              <a:t>A.GOKUL REDDY(</a:t>
            </a:r>
            <a:r>
              <a:rPr lang="en-US" sz="1800" dirty="0">
                <a:effectLst/>
                <a:latin typeface="Times New Roman" panose="02020603050405020304" pitchFamily="18" charset="0"/>
                <a:ea typeface="Times New Roman" panose="02020603050405020304" pitchFamily="18" charset="0"/>
              </a:rPr>
              <a:t>211417104005</a:t>
            </a:r>
            <a:r>
              <a:rPr lang="en-US" sz="1800" dirty="0">
                <a:effectLst/>
                <a:ea typeface="Times New Roman" panose="02020603050405020304" pitchFamily="18" charset="0"/>
                <a:cs typeface="Times New Roman" panose="02020603050405020304" pitchFamily="18" charset="0"/>
              </a:rPr>
              <a:t>)</a:t>
            </a:r>
          </a:p>
          <a:p>
            <a:r>
              <a:rPr lang="en-US" sz="1800" dirty="0">
                <a:effectLst/>
                <a:ea typeface="Times New Roman" panose="02020603050405020304" pitchFamily="18" charset="0"/>
                <a:cs typeface="Times New Roman" panose="02020603050405020304" pitchFamily="18" charset="0"/>
              </a:rPr>
              <a:t>A.HARIVIKASH(</a:t>
            </a:r>
            <a:r>
              <a:rPr lang="en-US" sz="1800" dirty="0">
                <a:effectLst/>
                <a:latin typeface="Times New Roman" panose="02020603050405020304" pitchFamily="18" charset="0"/>
                <a:ea typeface="Times New Roman" panose="02020603050405020304" pitchFamily="18" charset="0"/>
              </a:rPr>
              <a:t>211417104019</a:t>
            </a:r>
            <a:r>
              <a:rPr lang="en-US" sz="1800" dirty="0">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Ch.JEEVAN</a:t>
            </a:r>
            <a:r>
              <a:rPr lang="en-US" sz="1800" dirty="0">
                <a:effectLst/>
                <a:ea typeface="Times New Roman" panose="02020603050405020304" pitchFamily="18" charset="0"/>
                <a:cs typeface="Times New Roman" panose="02020603050405020304" pitchFamily="18" charset="0"/>
              </a:rPr>
              <a:t> KALYAN(</a:t>
            </a:r>
            <a:r>
              <a:rPr lang="en-US" sz="1800" dirty="0">
                <a:effectLst/>
                <a:latin typeface="Times New Roman" panose="02020603050405020304" pitchFamily="18" charset="0"/>
                <a:ea typeface="Times New Roman" panose="02020603050405020304" pitchFamily="18" charset="0"/>
              </a:rPr>
              <a:t>211417104041</a:t>
            </a:r>
            <a:r>
              <a:rPr lang="en-US" sz="1800" dirty="0">
                <a:effectLst/>
                <a:ea typeface="Times New Roman" panose="02020603050405020304" pitchFamily="18" charset="0"/>
                <a:cs typeface="Times New Roman" panose="02020603050405020304" pitchFamily="18" charset="0"/>
              </a:rPr>
              <a:t>)</a:t>
            </a:r>
            <a:endParaRPr lang="en-IN" dirty="0">
              <a:cs typeface="Times New Roman" panose="02020603050405020304" pitchFamily="18" charset="0"/>
            </a:endParaRPr>
          </a:p>
        </p:txBody>
      </p:sp>
      <p:sp>
        <p:nvSpPr>
          <p:cNvPr id="11" name="TextBox 9">
            <a:extLst>
              <a:ext uri="{FF2B5EF4-FFF2-40B4-BE49-F238E27FC236}">
                <a16:creationId xmlns:a16="http://schemas.microsoft.com/office/drawing/2014/main" id="{1330EC8A-088B-458F-9182-920EE3139846}"/>
              </a:ext>
            </a:extLst>
          </p:cNvPr>
          <p:cNvSpPr txBox="1"/>
          <p:nvPr/>
        </p:nvSpPr>
        <p:spPr>
          <a:xfrm>
            <a:off x="1537252" y="4495049"/>
            <a:ext cx="2947285" cy="14773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Project Guide: </a:t>
            </a:r>
          </a:p>
          <a:p>
            <a:r>
              <a:rPr lang="en-US" dirty="0"/>
              <a:t>M Krishnamoorthy  </a:t>
            </a:r>
          </a:p>
          <a:p>
            <a:r>
              <a:rPr lang="en-US" dirty="0"/>
              <a:t>Asst Professor</a:t>
            </a:r>
          </a:p>
          <a:p>
            <a:r>
              <a:rPr lang="en-US" dirty="0" err="1"/>
              <a:t>Panimalar</a:t>
            </a:r>
            <a:r>
              <a:rPr lang="en-US" dirty="0"/>
              <a:t> </a:t>
            </a:r>
            <a:r>
              <a:rPr lang="en-US" dirty="0" err="1"/>
              <a:t>Enginerering</a:t>
            </a:r>
            <a:r>
              <a:rPr lang="en-US" dirty="0"/>
              <a:t> College</a:t>
            </a:r>
            <a:endParaRPr lang="en-IN" dirty="0"/>
          </a:p>
        </p:txBody>
      </p:sp>
      <p:sp>
        <p:nvSpPr>
          <p:cNvPr id="12" name="TextBox 10">
            <a:extLst>
              <a:ext uri="{FF2B5EF4-FFF2-40B4-BE49-F238E27FC236}">
                <a16:creationId xmlns:a16="http://schemas.microsoft.com/office/drawing/2014/main" id="{1330EC8A-088B-458F-9182-920EE3139846}"/>
              </a:ext>
            </a:extLst>
          </p:cNvPr>
          <p:cNvSpPr txBox="1"/>
          <p:nvPr/>
        </p:nvSpPr>
        <p:spPr>
          <a:xfrm flipH="1">
            <a:off x="7259541" y="6007619"/>
            <a:ext cx="2526294"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BatchNumber:E17</a:t>
            </a:r>
            <a:endParaRPr lang="en-IN" dirty="0"/>
          </a:p>
        </p:txBody>
      </p:sp>
    </p:spTree>
    <p:extLst>
      <p:ext uri="{BB962C8B-B14F-4D97-AF65-F5344CB8AC3E}">
        <p14:creationId xmlns:p14="http://schemas.microsoft.com/office/powerpoint/2010/main" val="2104875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35EF-9C7F-4530-BDD9-54E938B94E52}"/>
              </a:ext>
            </a:extLst>
          </p:cNvPr>
          <p:cNvSpPr>
            <a:spLocks noGrp="1"/>
          </p:cNvSpPr>
          <p:nvPr>
            <p:ph type="title"/>
          </p:nvPr>
        </p:nvSpPr>
        <p:spPr>
          <a:xfrm>
            <a:off x="930302" y="580445"/>
            <a:ext cx="10423497" cy="1110243"/>
          </a:xfrm>
        </p:spPr>
        <p:txBody>
          <a:bodyPr>
            <a:normAutofit fontScale="90000"/>
          </a:bodyPr>
          <a:lstStyle/>
          <a:p>
            <a:r>
              <a:rPr lang="en-US" sz="4400" dirty="0">
                <a:latin typeface="Times New Roman" panose="02020603050405020304" pitchFamily="18" charset="0"/>
                <a:cs typeface="Times New Roman" panose="02020603050405020304" pitchFamily="18" charset="0"/>
              </a:rPr>
              <a:t>Technology Stack</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9EC7D10-6F62-4A68-AB36-230F3D3FA202}"/>
              </a:ext>
            </a:extLst>
          </p:cNvPr>
          <p:cNvSpPr>
            <a:spLocks noGrp="1"/>
          </p:cNvSpPr>
          <p:nvPr>
            <p:ph idx="1"/>
          </p:nvPr>
        </p:nvSpPr>
        <p:spPr/>
        <p:txBody>
          <a:bodyPr>
            <a:normAutofit fontScale="92500" lnSpcReduction="10000"/>
          </a:bodyPr>
          <a:lstStyle/>
          <a:p>
            <a:pPr marL="0" indent="0" algn="just">
              <a:lnSpc>
                <a:spcPct val="150000"/>
              </a:lnSpc>
              <a:buNone/>
            </a:pPr>
            <a:r>
              <a:rPr lang="en-IN" sz="3600" b="1" dirty="0">
                <a:latin typeface="Times New Roman" panose="02020603050405020304" pitchFamily="18" charset="0"/>
                <a:cs typeface="Times New Roman" panose="02020603050405020304" pitchFamily="18" charset="0"/>
              </a:rPr>
              <a:t>Software Requirement</a:t>
            </a:r>
          </a:p>
          <a:p>
            <a:pPr algn="just">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O/S                      	: 	Windows 7.</a:t>
            </a:r>
            <a:endParaRPr lang="en-US" sz="2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Language             	: </a:t>
            </a:r>
            <a:r>
              <a:rPr lang="en-IN" sz="280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J</a:t>
            </a:r>
            <a:r>
              <a:rPr lang="en-IN" sz="2800">
                <a:latin typeface="Times New Roman" panose="02020603050405020304" pitchFamily="18" charset="0"/>
                <a:cs typeface="Times New Roman" panose="02020603050405020304" pitchFamily="18" charset="0"/>
              </a:rPr>
              <a:t>ava</a:t>
            </a:r>
            <a:endParaRPr lang="en-US" sz="2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Tool                     	: 	Wamp server</a:t>
            </a:r>
            <a:endParaRPr lang="en-US" sz="2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IDE                      	: 	Net Beans </a:t>
            </a:r>
            <a:r>
              <a:rPr lang="en-US" sz="2800" dirty="0">
                <a:latin typeface="Times New Roman" panose="02020603050405020304" pitchFamily="18" charset="0"/>
                <a:cs typeface="Times New Roman" panose="02020603050405020304" pitchFamily="18" charset="0"/>
              </a:rPr>
              <a:t>8.2</a:t>
            </a:r>
          </a:p>
          <a:p>
            <a:pPr algn="just">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Data Base            	:	MySQL </a:t>
            </a:r>
            <a:endParaRPr lang="en-US" sz="28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7962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B5C6-A0AA-405D-9479-ED4877DD5198}"/>
              </a:ext>
            </a:extLst>
          </p:cNvPr>
          <p:cNvSpPr>
            <a:spLocks noGrp="1"/>
          </p:cNvSpPr>
          <p:nvPr>
            <p:ph type="title"/>
          </p:nvPr>
        </p:nvSpPr>
        <p:spPr/>
        <p:txBody>
          <a:bodyPr/>
          <a:lstStyle/>
          <a:p>
            <a:r>
              <a:rPr lang="en-US" b="1" dirty="0"/>
              <a:t>System Architecture </a:t>
            </a:r>
            <a:endParaRPr lang="en-IN" b="1" dirty="0"/>
          </a:p>
        </p:txBody>
      </p:sp>
      <p:sp>
        <p:nvSpPr>
          <p:cNvPr id="3" name="Content Placeholder 2">
            <a:extLst>
              <a:ext uri="{FF2B5EF4-FFF2-40B4-BE49-F238E27FC236}">
                <a16:creationId xmlns:a16="http://schemas.microsoft.com/office/drawing/2014/main" id="{C1E2E3B0-1062-4B7B-A9F0-136DEE752122}"/>
              </a:ext>
            </a:extLst>
          </p:cNvPr>
          <p:cNvSpPr>
            <a:spLocks noGrp="1"/>
          </p:cNvSpPr>
          <p:nvPr>
            <p:ph idx="1"/>
          </p:nvPr>
        </p:nvSpPr>
        <p:spPr/>
        <p:txBody>
          <a:bodyPr>
            <a:normAutofit fontScale="92500" lnSpcReduction="10000"/>
          </a:bodyPr>
          <a:lstStyle/>
          <a:p>
            <a:r>
              <a:rPr lang="en-US" sz="1800" dirty="0">
                <a:effectLst/>
                <a:ea typeface="Times New Roman" panose="02020603050405020304" pitchFamily="18" charset="0"/>
                <a:cs typeface="Times New Roman" panose="02020603050405020304" pitchFamily="18" charset="0"/>
              </a:rPr>
              <a:t>System architecture is the conceptual model that defines the structure, behavior, and more views of a system. An architecture description is a formal description and representation of a system, organized in a way that supports reasoning about the structures and behaviors of </a:t>
            </a:r>
            <a:r>
              <a:rPr lang="en-US" sz="1800">
                <a:effectLst/>
                <a:ea typeface="Times New Roman" panose="02020603050405020304" pitchFamily="18" charset="0"/>
                <a:cs typeface="Times New Roman" panose="02020603050405020304" pitchFamily="18" charset="0"/>
              </a:rPr>
              <a:t>the</a:t>
            </a:r>
            <a:r>
              <a:rPr lang="en-US" sz="1800" spc="-30">
                <a:effectLst/>
                <a:ea typeface="Times New Roman" panose="02020603050405020304" pitchFamily="18" charset="0"/>
                <a:cs typeface="Times New Roman" panose="02020603050405020304" pitchFamily="18" charset="0"/>
              </a:rPr>
              <a:t> </a:t>
            </a:r>
            <a:r>
              <a:rPr lang="en-US" sz="1800">
                <a:effectLst/>
                <a:ea typeface="Times New Roman" panose="02020603050405020304" pitchFamily="18" charset="0"/>
                <a:cs typeface="Times New Roman" panose="02020603050405020304" pitchFamily="18" charset="0"/>
              </a:rPr>
              <a:t>system.</a:t>
            </a:r>
            <a:endParaRPr lang="en-US" sz="1800" dirty="0">
              <a:effectLst/>
              <a:ea typeface="Times New Roman" panose="02020603050405020304" pitchFamily="18" charset="0"/>
              <a:cs typeface="Times New Roman" panose="02020603050405020304" pitchFamily="18" charset="0"/>
            </a:endParaRPr>
          </a:p>
          <a:p>
            <a:pPr marL="266700" indent="0" algn="just">
              <a:spcBef>
                <a:spcPts val="1210"/>
              </a:spcBef>
              <a:spcAft>
                <a:spcPts val="0"/>
              </a:spcAft>
              <a:buNone/>
            </a:pPr>
            <a:r>
              <a:rPr lang="en-US" sz="1800" dirty="0">
                <a:effectLst/>
                <a:ea typeface="Times New Roman" panose="02020603050405020304" pitchFamily="18" charset="0"/>
                <a:cs typeface="Times New Roman" panose="02020603050405020304" pitchFamily="18" charset="0"/>
              </a:rPr>
              <a:t>The System contains three modules functions namely:</a:t>
            </a:r>
            <a:endParaRPr lang="en-IN" sz="1800" dirty="0">
              <a:effectLst/>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kern="1800" dirty="0">
                <a:effectLst/>
                <a:ea typeface="Times New Roman" panose="02020603050405020304" pitchFamily="18" charset="0"/>
                <a:cs typeface="Times New Roman" panose="02020603050405020304" pitchFamily="18" charset="0"/>
              </a:rPr>
              <a:t>Load Dataset</a:t>
            </a:r>
            <a:endParaRPr lang="en-IN" sz="1800" dirty="0">
              <a:effectLst/>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kern="1800" dirty="0">
                <a:effectLst/>
                <a:ea typeface="Times New Roman" panose="02020603050405020304" pitchFamily="18" charset="0"/>
                <a:cs typeface="Times New Roman" panose="02020603050405020304" pitchFamily="18" charset="0"/>
              </a:rPr>
              <a:t>Preprocessor</a:t>
            </a:r>
            <a:endParaRPr lang="en-IN" sz="1800" dirty="0">
              <a:effectLst/>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kern="1800" dirty="0">
                <a:effectLst/>
                <a:ea typeface="Times New Roman" panose="02020603050405020304" pitchFamily="18" charset="0"/>
                <a:cs typeface="Times New Roman" panose="02020603050405020304" pitchFamily="18" charset="0"/>
              </a:rPr>
              <a:t>Fetch data</a:t>
            </a:r>
            <a:endParaRPr lang="en-IN" sz="1800" dirty="0">
              <a:effectLst/>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kern="1800" dirty="0">
                <a:effectLst/>
                <a:ea typeface="Times New Roman" panose="02020603050405020304" pitchFamily="18" charset="0"/>
                <a:cs typeface="Times New Roman" panose="02020603050405020304" pitchFamily="18" charset="0"/>
              </a:rPr>
              <a:t>KNN Algorithm</a:t>
            </a:r>
            <a:endParaRPr lang="en-IN" sz="1800" dirty="0">
              <a:effectLst/>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kern="1800" dirty="0">
                <a:effectLst/>
                <a:ea typeface="Times New Roman" panose="02020603050405020304" pitchFamily="18" charset="0"/>
                <a:cs typeface="Times New Roman" panose="02020603050405020304" pitchFamily="18" charset="0"/>
              </a:rPr>
              <a:t>Analysis</a:t>
            </a:r>
            <a:endParaRPr lang="en-IN" sz="1800" dirty="0">
              <a:effectLst/>
              <a:ea typeface="Times New Roman" panose="02020603050405020304" pitchFamily="18" charset="0"/>
              <a:cs typeface="Times New Roman" panose="02020603050405020304" pitchFamily="18" charset="0"/>
            </a:endParaRPr>
          </a:p>
          <a:p>
            <a:pPr marL="0" indent="0">
              <a:buNone/>
            </a:pPr>
            <a:br>
              <a:rPr lang="en-US" sz="1800" kern="1800" dirty="0">
                <a:effectLst/>
                <a:ea typeface="Times New Roman" panose="02020603050405020304" pitchFamily="18" charset="0"/>
                <a:cs typeface="Times New Roman" panose="02020603050405020304" pitchFamily="18" charset="0"/>
              </a:rPr>
            </a:br>
            <a:endParaRPr lang="en-IN" dirty="0">
              <a:cs typeface="Times New Roman" panose="02020603050405020304" pitchFamily="18" charset="0"/>
            </a:endParaRPr>
          </a:p>
        </p:txBody>
      </p:sp>
    </p:spTree>
    <p:extLst>
      <p:ext uri="{BB962C8B-B14F-4D97-AF65-F5344CB8AC3E}">
        <p14:creationId xmlns:p14="http://schemas.microsoft.com/office/powerpoint/2010/main" val="417519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36CD-9280-44DE-AFE4-0642D560A03A}"/>
              </a:ext>
            </a:extLst>
          </p:cNvPr>
          <p:cNvSpPr>
            <a:spLocks noGrp="1"/>
          </p:cNvSpPr>
          <p:nvPr>
            <p:ph type="title"/>
          </p:nvPr>
        </p:nvSpPr>
        <p:spPr/>
        <p:txBody>
          <a:bodyPr/>
          <a:lstStyle/>
          <a:p>
            <a:r>
              <a:rPr lang="en-US" b="1"/>
              <a:t>Analysis</a:t>
            </a:r>
            <a:br>
              <a:rPr lang="en-US"/>
            </a:br>
            <a:endParaRPr lang="en-IN"/>
          </a:p>
        </p:txBody>
      </p:sp>
      <p:sp>
        <p:nvSpPr>
          <p:cNvPr id="3" name="Content Placeholder 2">
            <a:extLst>
              <a:ext uri="{FF2B5EF4-FFF2-40B4-BE49-F238E27FC236}">
                <a16:creationId xmlns:a16="http://schemas.microsoft.com/office/drawing/2014/main" id="{F56B4CC1-3E57-4519-9EA5-D8F8EFFE5A33}"/>
              </a:ext>
            </a:extLst>
          </p:cNvPr>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In this module, we identify the chart related evaluation of our process.</a:t>
            </a:r>
          </a:p>
          <a:p>
            <a:pPr algn="just"/>
            <a:r>
              <a:rPr lang="en-US" sz="1800" dirty="0">
                <a:latin typeface="Times New Roman" panose="02020603050405020304" pitchFamily="18" charset="0"/>
                <a:cs typeface="Times New Roman" panose="02020603050405020304" pitchFamily="18" charset="0"/>
              </a:rPr>
              <a:t>We evaluate the following in a single graph</a:t>
            </a:r>
            <a:r>
              <a:rPr lang="en-US" dirty="0"/>
              <a:t>.</a:t>
            </a:r>
          </a:p>
          <a:p>
            <a:endParaRPr lang="en-US" dirty="0"/>
          </a:p>
          <a:p>
            <a:pPr lvl="1"/>
            <a:r>
              <a:rPr lang="en-US" sz="1800" dirty="0">
                <a:latin typeface="Times New Roman" panose="02020603050405020304" pitchFamily="18" charset="0"/>
                <a:cs typeface="Times New Roman" panose="02020603050405020304" pitchFamily="18" charset="0"/>
              </a:rPr>
              <a:t>Preprocess count</a:t>
            </a:r>
          </a:p>
          <a:p>
            <a:pPr lvl="1"/>
            <a:r>
              <a:rPr lang="en-US" sz="1800" dirty="0">
                <a:latin typeface="Times New Roman" panose="02020603050405020304" pitchFamily="18" charset="0"/>
                <a:cs typeface="Times New Roman" panose="02020603050405020304" pitchFamily="18" charset="0"/>
              </a:rPr>
              <a:t>Input data</a:t>
            </a:r>
          </a:p>
          <a:p>
            <a:pPr lvl="1"/>
            <a:r>
              <a:rPr lang="en-US" sz="1800" dirty="0">
                <a:latin typeface="Times New Roman" panose="02020603050405020304" pitchFamily="18" charset="0"/>
                <a:cs typeface="Times New Roman" panose="02020603050405020304" pitchFamily="18" charset="0"/>
              </a:rPr>
              <a:t>KNN</a:t>
            </a:r>
          </a:p>
          <a:p>
            <a:pPr lvl="1"/>
            <a:r>
              <a:rPr lang="en-US" sz="1800" dirty="0">
                <a:latin typeface="Times New Roman" panose="02020603050405020304" pitchFamily="18" charset="0"/>
                <a:cs typeface="Times New Roman" panose="02020603050405020304" pitchFamily="18" charset="0"/>
              </a:rPr>
              <a:t>Find Distance.</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We get distance from disease. It is using for KNN algorithm. Input data is the blood pressure and age our input data from dataset. Sort of the distance and determine</a:t>
            </a:r>
          </a:p>
          <a:p>
            <a:pPr marL="0" indent="0">
              <a:buNone/>
            </a:pPr>
            <a:endParaRPr lang="en-US" dirty="0"/>
          </a:p>
          <a:p>
            <a:endParaRPr lang="en-IN" dirty="0"/>
          </a:p>
        </p:txBody>
      </p:sp>
    </p:spTree>
    <p:extLst>
      <p:ext uri="{BB962C8B-B14F-4D97-AF65-F5344CB8AC3E}">
        <p14:creationId xmlns:p14="http://schemas.microsoft.com/office/powerpoint/2010/main" val="152576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SYSTEM DESIGN</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ACTIVITY DIAGRAM</a:t>
            </a:r>
            <a:endParaRPr lang="en-US" sz="3600" dirty="0"/>
          </a:p>
        </p:txBody>
      </p:sp>
      <p:grpSp>
        <p:nvGrpSpPr>
          <p:cNvPr id="15" name="Group 14"/>
          <p:cNvGrpSpPr/>
          <p:nvPr/>
        </p:nvGrpSpPr>
        <p:grpSpPr>
          <a:xfrm>
            <a:off x="5241478" y="1939906"/>
            <a:ext cx="1709043" cy="4401519"/>
            <a:chOff x="8983" y="1074440"/>
            <a:chExt cx="1688018" cy="5034408"/>
          </a:xfrm>
        </p:grpSpPr>
        <p:sp>
          <p:nvSpPr>
            <p:cNvPr id="16" name="Rectangle 15"/>
            <p:cNvSpPr/>
            <p:nvPr/>
          </p:nvSpPr>
          <p:spPr>
            <a:xfrm>
              <a:off x="8983" y="1074440"/>
              <a:ext cx="1590674" cy="590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Start</a:t>
              </a:r>
            </a:p>
          </p:txBody>
        </p:sp>
        <p:sp>
          <p:nvSpPr>
            <p:cNvPr id="17" name="Rectangle 16"/>
            <p:cNvSpPr/>
            <p:nvPr/>
          </p:nvSpPr>
          <p:spPr>
            <a:xfrm>
              <a:off x="85061" y="4476307"/>
              <a:ext cx="1590675" cy="590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KNN Algorithm</a:t>
              </a:r>
            </a:p>
          </p:txBody>
        </p:sp>
        <p:sp>
          <p:nvSpPr>
            <p:cNvPr id="18" name="Rectangle 17"/>
            <p:cNvSpPr/>
            <p:nvPr/>
          </p:nvSpPr>
          <p:spPr>
            <a:xfrm>
              <a:off x="31898" y="2232837"/>
              <a:ext cx="1590675" cy="590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Preprocess</a:t>
              </a:r>
            </a:p>
          </p:txBody>
        </p:sp>
        <p:sp>
          <p:nvSpPr>
            <p:cNvPr id="19" name="Rectangle 18"/>
            <p:cNvSpPr/>
            <p:nvPr/>
          </p:nvSpPr>
          <p:spPr>
            <a:xfrm>
              <a:off x="63796" y="3349256"/>
              <a:ext cx="1590675" cy="590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Fetch Data</a:t>
              </a:r>
            </a:p>
          </p:txBody>
        </p:sp>
        <p:sp>
          <p:nvSpPr>
            <p:cNvPr id="20" name="Rectangle 19"/>
            <p:cNvSpPr/>
            <p:nvPr/>
          </p:nvSpPr>
          <p:spPr>
            <a:xfrm>
              <a:off x="106326" y="5518298"/>
              <a:ext cx="1590675" cy="590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45720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Analyses </a:t>
              </a:r>
            </a:p>
          </p:txBody>
        </p:sp>
        <p:cxnSp>
          <p:nvCxnSpPr>
            <p:cNvPr id="22" name="Straight Arrow Connector 21"/>
            <p:cNvCxnSpPr/>
            <p:nvPr/>
          </p:nvCxnSpPr>
          <p:spPr>
            <a:xfrm>
              <a:off x="637954" y="1743740"/>
              <a:ext cx="0" cy="485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06056" y="2849526"/>
              <a:ext cx="9525"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a:off x="627321" y="3955312"/>
              <a:ext cx="9525" cy="495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627321" y="5071730"/>
              <a:ext cx="0" cy="466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8254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USE CASE DIAGRAM</a:t>
            </a:r>
            <a:endParaRPr lang="en-US" sz="3600" dirty="0"/>
          </a:p>
        </p:txBody>
      </p:sp>
      <p:grpSp>
        <p:nvGrpSpPr>
          <p:cNvPr id="4" name="Group 3"/>
          <p:cNvGrpSpPr>
            <a:grpSpLocks/>
          </p:cNvGrpSpPr>
          <p:nvPr/>
        </p:nvGrpSpPr>
        <p:grpSpPr>
          <a:xfrm>
            <a:off x="4218725" y="2076772"/>
            <a:ext cx="4894278" cy="4215539"/>
            <a:chOff x="-2" y="0"/>
            <a:chExt cx="8305802" cy="6402252"/>
          </a:xfrm>
        </p:grpSpPr>
        <p:sp>
          <p:nvSpPr>
            <p:cNvPr id="5" name="Flowchart: Connector 4"/>
            <p:cNvSpPr/>
            <p:nvPr/>
          </p:nvSpPr>
          <p:spPr>
            <a:xfrm>
              <a:off x="185104" y="1768285"/>
              <a:ext cx="949511" cy="865398"/>
            </a:xfrm>
            <a:prstGeom prst="flowChartConnector">
              <a:avLst/>
            </a:prstGeom>
            <a:ln/>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a:p>
          </p:txBody>
        </p:sp>
        <p:cxnSp>
          <p:nvCxnSpPr>
            <p:cNvPr id="6" name="Straight Connector 5"/>
            <p:cNvCxnSpPr/>
            <p:nvPr/>
          </p:nvCxnSpPr>
          <p:spPr>
            <a:xfrm flipH="1">
              <a:off x="629202" y="2721307"/>
              <a:ext cx="15326" cy="1597573"/>
            </a:xfrm>
            <a:prstGeom prst="line">
              <a:avLst/>
            </a:prstGeom>
            <a:ln/>
          </p:spPr>
          <p:style>
            <a:lnRef idx="2">
              <a:schemeClr val="dk1"/>
            </a:lnRef>
            <a:fillRef idx="1">
              <a:schemeClr val="lt1"/>
            </a:fillRef>
            <a:effectRef idx="0">
              <a:schemeClr val="dk1"/>
            </a:effectRef>
            <a:fontRef idx="minor">
              <a:schemeClr val="dk1"/>
            </a:fontRef>
          </p:style>
        </p:cxnSp>
        <p:cxnSp>
          <p:nvCxnSpPr>
            <p:cNvPr id="7" name="Straight Arrow Connector 6"/>
            <p:cNvCxnSpPr/>
            <p:nvPr/>
          </p:nvCxnSpPr>
          <p:spPr>
            <a:xfrm>
              <a:off x="629218" y="2721301"/>
              <a:ext cx="364746" cy="32670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8" name="Straight Arrow Connector 7"/>
            <p:cNvCxnSpPr/>
            <p:nvPr/>
          </p:nvCxnSpPr>
          <p:spPr>
            <a:xfrm flipH="1">
              <a:off x="256989" y="2705887"/>
              <a:ext cx="387525" cy="34254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9" name="Straight Arrow Connector 8"/>
            <p:cNvCxnSpPr/>
            <p:nvPr/>
          </p:nvCxnSpPr>
          <p:spPr>
            <a:xfrm flipH="1">
              <a:off x="291183" y="4245314"/>
              <a:ext cx="338032" cy="23585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0" name="Straight Arrow Connector 9"/>
            <p:cNvCxnSpPr/>
            <p:nvPr/>
          </p:nvCxnSpPr>
          <p:spPr>
            <a:xfrm>
              <a:off x="613915" y="4275114"/>
              <a:ext cx="459034" cy="15103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1" name="Oval 10"/>
            <p:cNvSpPr/>
            <p:nvPr/>
          </p:nvSpPr>
          <p:spPr>
            <a:xfrm>
              <a:off x="5409729" y="0"/>
              <a:ext cx="2731347" cy="1030349"/>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05000"/>
                </a:lnSpc>
                <a:spcBef>
                  <a:spcPts val="0"/>
                </a:spcBef>
                <a:spcAft>
                  <a:spcPts val="60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 dataset</a:t>
              </a:r>
              <a:endParaRPr lang="en-US" sz="1200">
                <a:effectLst/>
                <a:latin typeface="Times New Roman" panose="02020603050405020304" pitchFamily="18" charset="0"/>
                <a:ea typeface="Times New Roman" panose="02020603050405020304" pitchFamily="18" charset="0"/>
              </a:endParaRPr>
            </a:p>
          </p:txBody>
        </p:sp>
        <p:sp>
          <p:nvSpPr>
            <p:cNvPr id="12" name="Oval 11"/>
            <p:cNvSpPr/>
            <p:nvPr/>
          </p:nvSpPr>
          <p:spPr>
            <a:xfrm>
              <a:off x="5399750" y="1424906"/>
              <a:ext cx="2741326" cy="924068"/>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05000"/>
                </a:lnSpc>
                <a:spcBef>
                  <a:spcPts val="0"/>
                </a:spcBef>
                <a:spcAft>
                  <a:spcPts val="60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a:t>
              </a:r>
              <a:endParaRPr lang="en-US" sz="1200">
                <a:effectLst/>
                <a:latin typeface="Times New Roman" panose="02020603050405020304" pitchFamily="18" charset="0"/>
                <a:ea typeface="Times New Roman" panose="02020603050405020304" pitchFamily="18" charset="0"/>
              </a:endParaRPr>
            </a:p>
          </p:txBody>
        </p:sp>
        <p:sp>
          <p:nvSpPr>
            <p:cNvPr id="13" name="Oval 12"/>
            <p:cNvSpPr/>
            <p:nvPr/>
          </p:nvSpPr>
          <p:spPr>
            <a:xfrm>
              <a:off x="5407405" y="2687139"/>
              <a:ext cx="2726013" cy="938737"/>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spcBef>
                  <a:spcPts val="0"/>
                </a:spcBef>
                <a:spcAft>
                  <a:spcPts val="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a:t>
              </a:r>
              <a:endParaRPr lang="en-US" sz="1200">
                <a:effectLst/>
                <a:latin typeface="Times New Roman" panose="02020603050405020304" pitchFamily="18" charset="0"/>
                <a:ea typeface="Times New Roman" panose="02020603050405020304" pitchFamily="18" charset="0"/>
              </a:endParaRPr>
            </a:p>
          </p:txBody>
        </p:sp>
        <p:sp>
          <p:nvSpPr>
            <p:cNvPr id="14" name="Oval 13"/>
            <p:cNvSpPr/>
            <p:nvPr/>
          </p:nvSpPr>
          <p:spPr>
            <a:xfrm>
              <a:off x="5569333" y="3977147"/>
              <a:ext cx="2672410" cy="897997"/>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05000"/>
                </a:lnSpc>
                <a:spcBef>
                  <a:spcPts val="0"/>
                </a:spcBef>
                <a:spcAft>
                  <a:spcPts val="60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Compare to data </a:t>
              </a:r>
              <a:endParaRPr lang="en-US" sz="1200">
                <a:effectLst/>
                <a:latin typeface="Times New Roman" panose="02020603050405020304" pitchFamily="18" charset="0"/>
                <a:ea typeface="Times New Roman" panose="02020603050405020304" pitchFamily="18" charset="0"/>
              </a:endParaRPr>
            </a:p>
          </p:txBody>
        </p:sp>
        <p:sp>
          <p:nvSpPr>
            <p:cNvPr id="15" name="Oval 14"/>
            <p:cNvSpPr/>
            <p:nvPr/>
          </p:nvSpPr>
          <p:spPr>
            <a:xfrm>
              <a:off x="5546525" y="5206621"/>
              <a:ext cx="2759275" cy="119563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spcBef>
                  <a:spcPts val="0"/>
                </a:spcBef>
                <a:spcAft>
                  <a:spcPts val="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US" sz="1200">
                <a:effectLst/>
                <a:latin typeface="Times New Roman" panose="02020603050405020304" pitchFamily="18" charset="0"/>
                <a:ea typeface="Times New Roman" panose="02020603050405020304" pitchFamily="18" charset="0"/>
              </a:endParaRPr>
            </a:p>
          </p:txBody>
        </p:sp>
        <p:cxnSp>
          <p:nvCxnSpPr>
            <p:cNvPr id="16" name="Straight Arrow Connector 15"/>
            <p:cNvCxnSpPr/>
            <p:nvPr/>
          </p:nvCxnSpPr>
          <p:spPr>
            <a:xfrm flipV="1">
              <a:off x="1577720" y="515175"/>
              <a:ext cx="3832009" cy="232385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7" name="Straight Arrow Connector 16"/>
            <p:cNvCxnSpPr/>
            <p:nvPr/>
          </p:nvCxnSpPr>
          <p:spPr>
            <a:xfrm flipV="1">
              <a:off x="1578739" y="1870958"/>
              <a:ext cx="3828669" cy="96807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8" name="Straight Arrow Connector 17"/>
            <p:cNvCxnSpPr/>
            <p:nvPr/>
          </p:nvCxnSpPr>
          <p:spPr>
            <a:xfrm>
              <a:off x="1624682" y="2883034"/>
              <a:ext cx="3767410" cy="22001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9" name="Straight Arrow Connector 18"/>
            <p:cNvCxnSpPr/>
            <p:nvPr/>
          </p:nvCxnSpPr>
          <p:spPr>
            <a:xfrm>
              <a:off x="1593034" y="2838055"/>
              <a:ext cx="4027758" cy="148144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0" name="Straight Arrow Connector 19"/>
            <p:cNvCxnSpPr/>
            <p:nvPr/>
          </p:nvCxnSpPr>
          <p:spPr>
            <a:xfrm>
              <a:off x="1609369" y="2852720"/>
              <a:ext cx="3981814" cy="277220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1" name="Oval 20"/>
            <p:cNvSpPr/>
            <p:nvPr/>
          </p:nvSpPr>
          <p:spPr>
            <a:xfrm>
              <a:off x="-2" y="4665172"/>
              <a:ext cx="1554520" cy="5205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a:t>
              </a:r>
              <a:endParaRPr lang="en-US"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15630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CLASS DIAGRAM</a:t>
            </a:r>
            <a:endParaRPr lang="en-US" sz="3600" dirty="0"/>
          </a:p>
        </p:txBody>
      </p:sp>
      <p:grpSp>
        <p:nvGrpSpPr>
          <p:cNvPr id="4" name="Group 3"/>
          <p:cNvGrpSpPr>
            <a:grpSpLocks/>
          </p:cNvGrpSpPr>
          <p:nvPr/>
        </p:nvGrpSpPr>
        <p:grpSpPr>
          <a:xfrm>
            <a:off x="2744395" y="2159283"/>
            <a:ext cx="8181909" cy="4070940"/>
            <a:chOff x="23918" y="0"/>
            <a:chExt cx="8028886" cy="3346742"/>
          </a:xfrm>
        </p:grpSpPr>
        <p:grpSp>
          <p:nvGrpSpPr>
            <p:cNvPr id="5" name="Group 4"/>
            <p:cNvGrpSpPr/>
            <p:nvPr/>
          </p:nvGrpSpPr>
          <p:grpSpPr>
            <a:xfrm>
              <a:off x="699504" y="0"/>
              <a:ext cx="2444964" cy="1231053"/>
              <a:chOff x="699504" y="0"/>
              <a:chExt cx="1424763" cy="1924452"/>
            </a:xfrm>
          </p:grpSpPr>
          <p:sp>
            <p:nvSpPr>
              <p:cNvPr id="34" name="Rectangle 33"/>
              <p:cNvSpPr/>
              <p:nvPr/>
            </p:nvSpPr>
            <p:spPr>
              <a:xfrm>
                <a:off x="699504" y="0"/>
                <a:ext cx="1424763" cy="1924452"/>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a:p>
            </p:txBody>
          </p:sp>
          <p:sp>
            <p:nvSpPr>
              <p:cNvPr id="35" name="Rectangle 34"/>
              <p:cNvSpPr/>
              <p:nvPr/>
            </p:nvSpPr>
            <p:spPr>
              <a:xfrm>
                <a:off x="763388" y="53409"/>
                <a:ext cx="1318438" cy="5103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750"/>
                  </a:spcAft>
                </a:pPr>
                <a:r>
                  <a:rPr lang="en-IN"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Load dataset</a:t>
                </a:r>
                <a:endParaRPr lang="en-US" sz="1200">
                  <a:effectLst/>
                  <a:latin typeface="Times New Roman" panose="02020603050405020304" pitchFamily="18" charset="0"/>
                  <a:ea typeface="Times New Roman" panose="02020603050405020304" pitchFamily="18" charset="0"/>
                </a:endParaRPr>
              </a:p>
            </p:txBody>
          </p:sp>
          <p:sp>
            <p:nvSpPr>
              <p:cNvPr id="36" name="Rectangle 35"/>
              <p:cNvSpPr/>
              <p:nvPr/>
            </p:nvSpPr>
            <p:spPr>
              <a:xfrm>
                <a:off x="770789" y="642713"/>
                <a:ext cx="1318260" cy="728428"/>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457200" marR="0" algn="ctr">
                  <a:lnSpc>
                    <a:spcPct val="115000"/>
                  </a:lnSpc>
                  <a:spcBef>
                    <a:spcPts val="0"/>
                  </a:spcBef>
                  <a:spcAft>
                    <a:spcPts val="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 blood pressure, age</a:t>
                </a:r>
                <a:endParaRPr lang="en-US" sz="1200">
                  <a:effectLst/>
                  <a:latin typeface="Times New Roman" panose="02020603050405020304" pitchFamily="18" charset="0"/>
                  <a:ea typeface="Times New Roman" panose="02020603050405020304" pitchFamily="18" charset="0"/>
                </a:endParaRPr>
              </a:p>
            </p:txBody>
          </p:sp>
          <p:sp>
            <p:nvSpPr>
              <p:cNvPr id="37" name="Rectangle 36"/>
              <p:cNvSpPr/>
              <p:nvPr/>
            </p:nvSpPr>
            <p:spPr>
              <a:xfrm>
                <a:off x="763477" y="1427654"/>
                <a:ext cx="1318260" cy="421378"/>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75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a:effectLst/>
                  <a:latin typeface="Times New Roman" panose="02020603050405020304" pitchFamily="18" charset="0"/>
                  <a:ea typeface="Times New Roman" panose="02020603050405020304" pitchFamily="18" charset="0"/>
                </a:endParaRPr>
              </a:p>
              <a:p>
                <a:pPr marL="0" marR="0" algn="ctr">
                  <a:lnSpc>
                    <a:spcPct val="115000"/>
                  </a:lnSpc>
                  <a:spcBef>
                    <a:spcPts val="0"/>
                  </a:spcBef>
                  <a:spcAft>
                    <a:spcPts val="75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Load()</a:t>
                </a:r>
                <a:endParaRPr lang="en-US" sz="120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75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p:txBody>
          </p:sp>
        </p:grpSp>
        <p:grpSp>
          <p:nvGrpSpPr>
            <p:cNvPr id="6" name="Group 5"/>
            <p:cNvGrpSpPr/>
            <p:nvPr/>
          </p:nvGrpSpPr>
          <p:grpSpPr>
            <a:xfrm>
              <a:off x="511872" y="2062584"/>
              <a:ext cx="2261656" cy="1284158"/>
              <a:chOff x="528848" y="2059374"/>
              <a:chExt cx="1435766" cy="2264327"/>
            </a:xfrm>
          </p:grpSpPr>
          <p:sp>
            <p:nvSpPr>
              <p:cNvPr id="30" name="Rectangle 29"/>
              <p:cNvSpPr/>
              <p:nvPr/>
            </p:nvSpPr>
            <p:spPr>
              <a:xfrm>
                <a:off x="528848" y="2059374"/>
                <a:ext cx="1435766" cy="2264327"/>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a:p>
            </p:txBody>
          </p:sp>
          <p:sp>
            <p:nvSpPr>
              <p:cNvPr id="31" name="Rectangle 30"/>
              <p:cNvSpPr/>
              <p:nvPr/>
            </p:nvSpPr>
            <p:spPr>
              <a:xfrm>
                <a:off x="622155" y="2130568"/>
                <a:ext cx="1318438" cy="5103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750"/>
                  </a:spcAft>
                </a:pPr>
                <a:r>
                  <a:rPr lang="en-IN" sz="1200" kern="1200">
                    <a:solidFill>
                      <a:srgbClr val="000000"/>
                    </a:solidFill>
                    <a:effectLst/>
                    <a:latin typeface="Times New Roman" panose="02020603050405020304" pitchFamily="18" charset="0"/>
                    <a:ea typeface="Times New Roman" panose="02020603050405020304" pitchFamily="18" charset="0"/>
                  </a:rPr>
                  <a:t>FecthData</a:t>
                </a:r>
                <a:endParaRPr lang="en-US" sz="1200">
                  <a:effectLst/>
                  <a:latin typeface="Times New Roman" panose="02020603050405020304" pitchFamily="18" charset="0"/>
                  <a:ea typeface="Times New Roman" panose="02020603050405020304" pitchFamily="18" charset="0"/>
                </a:endParaRPr>
              </a:p>
            </p:txBody>
          </p:sp>
          <p:sp>
            <p:nvSpPr>
              <p:cNvPr id="32" name="Rectangle 31"/>
              <p:cNvSpPr/>
              <p:nvPr/>
            </p:nvSpPr>
            <p:spPr>
              <a:xfrm>
                <a:off x="622333" y="2704706"/>
                <a:ext cx="1342281" cy="86966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75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Blood pressure age</a:t>
                </a:r>
                <a:endParaRPr lang="en-US" sz="1200">
                  <a:effectLst/>
                  <a:latin typeface="Times New Roman" panose="02020603050405020304" pitchFamily="18" charset="0"/>
                  <a:ea typeface="Times New Roman" panose="02020603050405020304" pitchFamily="18" charset="0"/>
                </a:endParaRPr>
              </a:p>
            </p:txBody>
          </p:sp>
          <p:sp>
            <p:nvSpPr>
              <p:cNvPr id="33" name="Rectangle 32"/>
              <p:cNvSpPr/>
              <p:nvPr/>
            </p:nvSpPr>
            <p:spPr>
              <a:xfrm>
                <a:off x="616136" y="3664599"/>
                <a:ext cx="1330476" cy="421757"/>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2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Count()</a:t>
                </a:r>
                <a:endParaRPr lang="en-US" sz="1200">
                  <a:effectLst/>
                  <a:latin typeface="Times New Roman" panose="02020603050405020304" pitchFamily="18" charset="0"/>
                  <a:ea typeface="Times New Roman" panose="02020603050405020304" pitchFamily="18" charset="0"/>
                </a:endParaRPr>
              </a:p>
            </p:txBody>
          </p:sp>
        </p:grpSp>
        <p:grpSp>
          <p:nvGrpSpPr>
            <p:cNvPr id="7" name="Group 6"/>
            <p:cNvGrpSpPr/>
            <p:nvPr/>
          </p:nvGrpSpPr>
          <p:grpSpPr>
            <a:xfrm>
              <a:off x="4557412" y="79694"/>
              <a:ext cx="2222522" cy="1103113"/>
              <a:chOff x="4557412" y="79694"/>
              <a:chExt cx="1424763" cy="1924452"/>
            </a:xfrm>
          </p:grpSpPr>
          <p:sp>
            <p:nvSpPr>
              <p:cNvPr id="26" name="Rectangle 25"/>
              <p:cNvSpPr/>
              <p:nvPr/>
            </p:nvSpPr>
            <p:spPr>
              <a:xfrm>
                <a:off x="4557412" y="79694"/>
                <a:ext cx="1424763" cy="1924452"/>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a:p>
            </p:txBody>
          </p:sp>
          <p:sp>
            <p:nvSpPr>
              <p:cNvPr id="27" name="Rectangle 26"/>
              <p:cNvSpPr/>
              <p:nvPr/>
            </p:nvSpPr>
            <p:spPr>
              <a:xfrm>
                <a:off x="4621207" y="143472"/>
                <a:ext cx="1318438" cy="5103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75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Upload and view</a:t>
                </a:r>
                <a:endParaRPr lang="en-US" sz="1200">
                  <a:effectLst/>
                  <a:latin typeface="Times New Roman" panose="02020603050405020304" pitchFamily="18" charset="0"/>
                  <a:ea typeface="Times New Roman" panose="02020603050405020304" pitchFamily="18" charset="0"/>
                </a:endParaRPr>
              </a:p>
            </p:txBody>
          </p:sp>
          <p:sp>
            <p:nvSpPr>
              <p:cNvPr id="28" name="Rectangle 27"/>
              <p:cNvSpPr/>
              <p:nvPr/>
            </p:nvSpPr>
            <p:spPr>
              <a:xfrm>
                <a:off x="4621385" y="717645"/>
                <a:ext cx="1318259" cy="706417"/>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750"/>
                  </a:spcAft>
                </a:pPr>
                <a:r>
                  <a:rPr lang="en-IN"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set</a:t>
                </a:r>
                <a:endParaRPr lang="en-US" sz="1200" dirty="0">
                  <a:effectLst/>
                  <a:latin typeface="Times New Roman" panose="02020603050405020304" pitchFamily="18" charset="0"/>
                  <a:ea typeface="Times New Roman" panose="02020603050405020304" pitchFamily="18" charset="0"/>
                </a:endParaRPr>
              </a:p>
            </p:txBody>
          </p:sp>
          <p:sp>
            <p:nvSpPr>
              <p:cNvPr id="29" name="Rectangle 28"/>
              <p:cNvSpPr/>
              <p:nvPr/>
            </p:nvSpPr>
            <p:spPr>
              <a:xfrm>
                <a:off x="4621207" y="1515850"/>
                <a:ext cx="1318259" cy="43628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jFileChooser()</a:t>
                </a:r>
                <a:endParaRPr lang="en-US" sz="1200">
                  <a:effectLst/>
                  <a:latin typeface="Times New Roman" panose="02020603050405020304" pitchFamily="18" charset="0"/>
                  <a:ea typeface="Times New Roman" panose="02020603050405020304" pitchFamily="18" charset="0"/>
                </a:endParaRPr>
              </a:p>
            </p:txBody>
          </p:sp>
        </p:grpSp>
        <p:grpSp>
          <p:nvGrpSpPr>
            <p:cNvPr id="8" name="Group 7"/>
            <p:cNvGrpSpPr/>
            <p:nvPr/>
          </p:nvGrpSpPr>
          <p:grpSpPr>
            <a:xfrm>
              <a:off x="5807469" y="2103914"/>
              <a:ext cx="2216053" cy="1201498"/>
              <a:chOff x="5807469" y="2103914"/>
              <a:chExt cx="1442925" cy="2038070"/>
            </a:xfrm>
          </p:grpSpPr>
          <p:sp>
            <p:nvSpPr>
              <p:cNvPr id="22" name="Rectangle 21"/>
              <p:cNvSpPr/>
              <p:nvPr/>
            </p:nvSpPr>
            <p:spPr>
              <a:xfrm>
                <a:off x="5807469" y="2103914"/>
                <a:ext cx="1442925" cy="203807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a:p>
            </p:txBody>
          </p:sp>
          <p:sp>
            <p:nvSpPr>
              <p:cNvPr id="23" name="Rectangle 22"/>
              <p:cNvSpPr/>
              <p:nvPr/>
            </p:nvSpPr>
            <p:spPr>
              <a:xfrm>
                <a:off x="5871264" y="2167692"/>
                <a:ext cx="1318438" cy="5103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75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US" sz="1200">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5858088" y="2752804"/>
                <a:ext cx="1368089" cy="89518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nSpc>
                    <a:spcPct val="115000"/>
                  </a:lnSpc>
                  <a:spcBef>
                    <a:spcPts val="0"/>
                  </a:spcBef>
                  <a:spcAft>
                    <a:spcPts val="75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Get the Disease list</a:t>
                </a:r>
                <a:endParaRPr lang="en-US" sz="1200">
                  <a:effectLst/>
                  <a:latin typeface="Times New Roman" panose="02020603050405020304" pitchFamily="18" charset="0"/>
                  <a:ea typeface="Times New Roman" panose="02020603050405020304" pitchFamily="18" charset="0"/>
                </a:endParaRPr>
              </a:p>
            </p:txBody>
          </p:sp>
          <p:sp>
            <p:nvSpPr>
              <p:cNvPr id="25" name="Rectangle 24"/>
              <p:cNvSpPr/>
              <p:nvPr/>
            </p:nvSpPr>
            <p:spPr>
              <a:xfrm>
                <a:off x="5871443" y="3713933"/>
                <a:ext cx="1318260" cy="40357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ArrayList()</a:t>
                </a:r>
                <a:endParaRPr lang="en-US" sz="1200">
                  <a:effectLst/>
                  <a:latin typeface="Times New Roman" panose="02020603050405020304" pitchFamily="18" charset="0"/>
                  <a:ea typeface="Times New Roman" panose="02020603050405020304" pitchFamily="18" charset="0"/>
                </a:endParaRPr>
              </a:p>
            </p:txBody>
          </p:sp>
        </p:grpSp>
        <p:cxnSp>
          <p:nvCxnSpPr>
            <p:cNvPr id="9" name="Elbow Connector 8"/>
            <p:cNvCxnSpPr/>
            <p:nvPr/>
          </p:nvCxnSpPr>
          <p:spPr>
            <a:xfrm flipV="1">
              <a:off x="3071485" y="262534"/>
              <a:ext cx="1585443" cy="785498"/>
            </a:xfrm>
            <a:prstGeom prst="bentConnector3">
              <a:avLst/>
            </a:prstGeom>
            <a:noFill/>
            <a:ln w="6350" cap="flat" cmpd="sng" algn="ctr">
              <a:solidFill>
                <a:sysClr val="windowText" lastClr="000000"/>
              </a:solidFill>
              <a:prstDash val="solid"/>
              <a:miter lim="800000"/>
              <a:tailEnd type="arrow"/>
            </a:ln>
            <a:effectLst/>
          </p:spPr>
        </p:cxnSp>
        <p:cxnSp>
          <p:nvCxnSpPr>
            <p:cNvPr id="10" name="Straight Connector 9"/>
            <p:cNvCxnSpPr/>
            <p:nvPr/>
          </p:nvCxnSpPr>
          <p:spPr>
            <a:xfrm flipV="1">
              <a:off x="6779934" y="615526"/>
              <a:ext cx="1272870" cy="15725"/>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8023522" y="600977"/>
              <a:ext cx="13206" cy="85394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flipV="1">
              <a:off x="26280" y="1427990"/>
              <a:ext cx="7997242" cy="269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23918" y="1427990"/>
              <a:ext cx="15001" cy="1247181"/>
            </a:xfrm>
            <a:prstGeom prst="line">
              <a:avLst/>
            </a:prstGeom>
          </p:spPr>
          <p:style>
            <a:lnRef idx="1">
              <a:schemeClr val="dk1"/>
            </a:lnRef>
            <a:fillRef idx="0">
              <a:schemeClr val="dk1"/>
            </a:fillRef>
            <a:effectRef idx="0">
              <a:schemeClr val="dk1"/>
            </a:effectRef>
            <a:fontRef idx="minor">
              <a:schemeClr val="tx1"/>
            </a:fontRef>
          </p:style>
        </p:cxnSp>
        <p:grpSp>
          <p:nvGrpSpPr>
            <p:cNvPr id="15" name="Group 14"/>
            <p:cNvGrpSpPr/>
            <p:nvPr/>
          </p:nvGrpSpPr>
          <p:grpSpPr>
            <a:xfrm>
              <a:off x="3196420" y="2106900"/>
              <a:ext cx="2216053" cy="1201498"/>
              <a:chOff x="3199663" y="2108158"/>
              <a:chExt cx="1442925" cy="2038070"/>
            </a:xfrm>
          </p:grpSpPr>
          <p:sp>
            <p:nvSpPr>
              <p:cNvPr id="18" name="Rectangle 17"/>
              <p:cNvSpPr/>
              <p:nvPr/>
            </p:nvSpPr>
            <p:spPr>
              <a:xfrm>
                <a:off x="3199663" y="2108158"/>
                <a:ext cx="1442925" cy="203807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a:p>
            </p:txBody>
          </p:sp>
          <p:sp>
            <p:nvSpPr>
              <p:cNvPr id="19" name="Rectangle 18"/>
              <p:cNvSpPr/>
              <p:nvPr/>
            </p:nvSpPr>
            <p:spPr>
              <a:xfrm>
                <a:off x="3269511" y="2168871"/>
                <a:ext cx="1318438" cy="51039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75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Knn Algorithm</a:t>
                </a:r>
                <a:endParaRPr lang="en-US" sz="1200">
                  <a:effectLst/>
                  <a:latin typeface="Times New Roman" panose="02020603050405020304" pitchFamily="18" charset="0"/>
                  <a:ea typeface="Times New Roman" panose="02020603050405020304" pitchFamily="18" charset="0"/>
                </a:endParaRPr>
              </a:p>
            </p:txBody>
          </p:sp>
          <p:sp>
            <p:nvSpPr>
              <p:cNvPr id="20" name="Rectangle 19"/>
              <p:cNvSpPr/>
              <p:nvPr/>
            </p:nvSpPr>
            <p:spPr>
              <a:xfrm>
                <a:off x="3256335" y="2753983"/>
                <a:ext cx="1368089" cy="895185"/>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nSpc>
                    <a:spcPct val="115000"/>
                  </a:lnSpc>
                  <a:spcBef>
                    <a:spcPts val="0"/>
                  </a:spcBef>
                  <a:spcAft>
                    <a:spcPts val="750"/>
                  </a:spcAft>
                </a:pPr>
                <a:r>
                  <a:rPr lang="en-IN"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Processed data</a:t>
                </a:r>
                <a:endParaRPr lang="en-US" sz="1200">
                  <a:effectLst/>
                  <a:latin typeface="Times New Roman" panose="02020603050405020304" pitchFamily="18" charset="0"/>
                  <a:ea typeface="Times New Roman" panose="02020603050405020304" pitchFamily="18" charset="0"/>
                </a:endParaRPr>
              </a:p>
            </p:txBody>
          </p:sp>
          <p:sp>
            <p:nvSpPr>
              <p:cNvPr id="21" name="Rectangle 20"/>
              <p:cNvSpPr/>
              <p:nvPr/>
            </p:nvSpPr>
            <p:spPr>
              <a:xfrm>
                <a:off x="3269690" y="3715112"/>
                <a:ext cx="1318260" cy="403570"/>
              </a:xfrm>
              <a:prstGeom prst="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400">
                    <a:effectLst/>
                    <a:latin typeface="Times New Roman" panose="02020603050405020304" pitchFamily="18" charset="0"/>
                    <a:ea typeface="Times New Roman" panose="02020603050405020304" pitchFamily="18" charset="0"/>
                  </a:rPr>
                  <a:t>√∑(p</a:t>
                </a:r>
                <a:r>
                  <a:rPr lang="en-IN" sz="1400" baseline="-25000">
                    <a:effectLst/>
                    <a:latin typeface="Times New Roman" panose="02020603050405020304" pitchFamily="18" charset="0"/>
                    <a:ea typeface="Times New Roman" panose="02020603050405020304" pitchFamily="18" charset="0"/>
                  </a:rPr>
                  <a:t>i</a:t>
                </a:r>
                <a:r>
                  <a:rPr lang="en-IN" sz="1400">
                    <a:effectLst/>
                    <a:latin typeface="Times New Roman" panose="02020603050405020304" pitchFamily="18" charset="0"/>
                    <a:ea typeface="Times New Roman" panose="02020603050405020304" pitchFamily="18" charset="0"/>
                  </a:rPr>
                  <a:t> – q</a:t>
                </a:r>
                <a:r>
                  <a:rPr lang="en-IN" sz="1400" baseline="-25000">
                    <a:effectLst/>
                    <a:latin typeface="Times New Roman" panose="02020603050405020304" pitchFamily="18" charset="0"/>
                    <a:ea typeface="Times New Roman" panose="02020603050405020304" pitchFamily="18" charset="0"/>
                  </a:rPr>
                  <a:t>i</a:t>
                </a:r>
                <a:r>
                  <a:rPr lang="en-IN" sz="1400">
                    <a:effectLst/>
                    <a:latin typeface="Times New Roman" panose="02020603050405020304" pitchFamily="18" charset="0"/>
                    <a:ea typeface="Times New Roman" panose="02020603050405020304" pitchFamily="18" charset="0"/>
                  </a:rPr>
                  <a:t>)</a:t>
                </a:r>
                <a:r>
                  <a:rPr lang="en-IN" sz="1400" baseline="30000">
                    <a:effectLst/>
                    <a:latin typeface="Times New Roman" panose="02020603050405020304" pitchFamily="18" charset="0"/>
                    <a:ea typeface="Times New Roman" panose="02020603050405020304" pitchFamily="18" charset="0"/>
                  </a:rPr>
                  <a:t>2</a:t>
                </a:r>
                <a:endParaRPr lang="en-US" sz="1200">
                  <a:effectLst/>
                  <a:latin typeface="Times New Roman" panose="02020603050405020304" pitchFamily="18" charset="0"/>
                  <a:ea typeface="Times New Roman" panose="02020603050405020304" pitchFamily="18" charset="0"/>
                </a:endParaRPr>
              </a:p>
            </p:txBody>
          </p:sp>
        </p:grpSp>
      </p:grpSp>
      <p:cxnSp>
        <p:nvCxnSpPr>
          <p:cNvPr id="38" name="Straight Arrow Connector 37"/>
          <p:cNvCxnSpPr>
            <a:stCxn id="30" idx="3"/>
            <a:endCxn id="18" idx="1"/>
          </p:cNvCxnSpPr>
          <p:nvPr/>
        </p:nvCxnSpPr>
        <p:spPr>
          <a:xfrm>
            <a:off x="5546410" y="5449205"/>
            <a:ext cx="430952" cy="3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2746802" y="5413331"/>
            <a:ext cx="4784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18" idx="3"/>
            <a:endCxn id="22" idx="1"/>
          </p:cNvCxnSpPr>
          <p:nvPr/>
        </p:nvCxnSpPr>
        <p:spPr>
          <a:xfrm flipV="1">
            <a:off x="8235651" y="5449206"/>
            <a:ext cx="402524" cy="3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488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706"/>
          </a:xfrm>
        </p:spPr>
        <p:txBody>
          <a:bodyPr>
            <a:normAutofit/>
          </a:bodyPr>
          <a:lstStyle/>
          <a:p>
            <a:pPr algn="ctr"/>
            <a:r>
              <a:rPr lang="en-US" sz="3600" dirty="0">
                <a:latin typeface="Times New Roman" panose="02020603050405020304" pitchFamily="18" charset="0"/>
                <a:cs typeface="Times New Roman" panose="02020603050405020304" pitchFamily="18" charset="0"/>
              </a:rPr>
              <a:t>FLOW</a:t>
            </a:r>
            <a:endParaRPr lang="en-US" sz="3600" dirty="0"/>
          </a:p>
        </p:txBody>
      </p:sp>
      <p:grpSp>
        <p:nvGrpSpPr>
          <p:cNvPr id="4" name="Group 3"/>
          <p:cNvGrpSpPr/>
          <p:nvPr/>
        </p:nvGrpSpPr>
        <p:grpSpPr>
          <a:xfrm>
            <a:off x="2751408" y="1120462"/>
            <a:ext cx="6957361" cy="5550794"/>
            <a:chOff x="0" y="0"/>
            <a:chExt cx="4386420" cy="6802298"/>
          </a:xfrm>
        </p:grpSpPr>
        <p:sp>
          <p:nvSpPr>
            <p:cNvPr id="5" name="Rectangle 4"/>
            <p:cNvSpPr/>
            <p:nvPr/>
          </p:nvSpPr>
          <p:spPr>
            <a:xfrm>
              <a:off x="5119" y="1124612"/>
              <a:ext cx="1590675" cy="590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Dataset</a:t>
              </a:r>
            </a:p>
          </p:txBody>
        </p:sp>
        <p:sp>
          <p:nvSpPr>
            <p:cNvPr id="6" name="Rectangle 5"/>
            <p:cNvSpPr/>
            <p:nvPr/>
          </p:nvSpPr>
          <p:spPr>
            <a:xfrm>
              <a:off x="915582" y="2322374"/>
              <a:ext cx="1591056" cy="5943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Connected to Database</a:t>
              </a:r>
            </a:p>
          </p:txBody>
        </p:sp>
        <p:sp>
          <p:nvSpPr>
            <p:cNvPr id="7" name="Rectangle 6"/>
            <p:cNvSpPr/>
            <p:nvPr/>
          </p:nvSpPr>
          <p:spPr>
            <a:xfrm>
              <a:off x="2158410" y="1116419"/>
              <a:ext cx="1590675" cy="590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View and Upload</a:t>
              </a:r>
            </a:p>
          </p:txBody>
        </p:sp>
        <p:cxnSp>
          <p:nvCxnSpPr>
            <p:cNvPr id="8" name="Straight Arrow Connector 7"/>
            <p:cNvCxnSpPr/>
            <p:nvPr/>
          </p:nvCxnSpPr>
          <p:spPr>
            <a:xfrm>
              <a:off x="1616149" y="1403498"/>
              <a:ext cx="5905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1765005" y="1743740"/>
              <a:ext cx="1266825"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850605" y="5071731"/>
              <a:ext cx="1590675" cy="590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Output</a:t>
              </a:r>
            </a:p>
          </p:txBody>
        </p:sp>
        <p:sp>
          <p:nvSpPr>
            <p:cNvPr id="11" name="Rectangle 10"/>
            <p:cNvSpPr/>
            <p:nvPr/>
          </p:nvSpPr>
          <p:spPr>
            <a:xfrm>
              <a:off x="2795745" y="3004671"/>
              <a:ext cx="1590675" cy="590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Preprocessor</a:t>
              </a:r>
            </a:p>
          </p:txBody>
        </p:sp>
        <p:sp>
          <p:nvSpPr>
            <p:cNvPr id="12" name="Rectangle 11"/>
            <p:cNvSpPr/>
            <p:nvPr/>
          </p:nvSpPr>
          <p:spPr>
            <a:xfrm>
              <a:off x="903768" y="4008475"/>
              <a:ext cx="1590675" cy="590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Fetch Data</a:t>
              </a:r>
            </a:p>
          </p:txBody>
        </p:sp>
        <p:cxnSp>
          <p:nvCxnSpPr>
            <p:cNvPr id="13" name="Straight Connector 12"/>
            <p:cNvCxnSpPr/>
            <p:nvPr/>
          </p:nvCxnSpPr>
          <p:spPr>
            <a:xfrm flipH="1" flipV="1">
              <a:off x="1690577" y="3317358"/>
              <a:ext cx="1057275"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1669312" y="3317358"/>
              <a:ext cx="9525" cy="723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494443" y="2604445"/>
              <a:ext cx="1088728"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3583171" y="2604445"/>
              <a:ext cx="7912" cy="410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Flowchart: Decision 16"/>
            <p:cNvSpPr/>
            <p:nvPr/>
          </p:nvSpPr>
          <p:spPr>
            <a:xfrm>
              <a:off x="3030279" y="3902149"/>
              <a:ext cx="933450" cy="904875"/>
            </a:xfrm>
            <a:prstGeom prst="flowChartDecisio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KNN</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 </a:t>
              </a:r>
            </a:p>
          </p:txBody>
        </p:sp>
        <p:sp>
          <p:nvSpPr>
            <p:cNvPr id="18" name="Rectangle 17"/>
            <p:cNvSpPr/>
            <p:nvPr/>
          </p:nvSpPr>
          <p:spPr>
            <a:xfrm>
              <a:off x="0" y="0"/>
              <a:ext cx="1590675" cy="5905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Start</a:t>
              </a:r>
            </a:p>
          </p:txBody>
        </p:sp>
        <p:cxnSp>
          <p:nvCxnSpPr>
            <p:cNvPr id="19" name="Straight Arrow Connector 18"/>
            <p:cNvCxnSpPr/>
            <p:nvPr/>
          </p:nvCxnSpPr>
          <p:spPr>
            <a:xfrm>
              <a:off x="786810" y="584791"/>
              <a:ext cx="13647" cy="583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541182" y="4348717"/>
              <a:ext cx="504967" cy="13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3413051" y="4805917"/>
              <a:ext cx="7601" cy="55955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2445489" y="5358810"/>
              <a:ext cx="9614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850605" y="6188149"/>
              <a:ext cx="1596788" cy="614149"/>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Exit</a:t>
              </a:r>
            </a:p>
          </p:txBody>
        </p:sp>
        <p:cxnSp>
          <p:nvCxnSpPr>
            <p:cNvPr id="24" name="Straight Arrow Connector 23"/>
            <p:cNvCxnSpPr/>
            <p:nvPr/>
          </p:nvCxnSpPr>
          <p:spPr>
            <a:xfrm>
              <a:off x="1669312" y="5699052"/>
              <a:ext cx="0" cy="491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0582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MODULES</a:t>
            </a:r>
            <a:endParaRPr lang="en-US" sz="3600" dirty="0"/>
          </a:p>
        </p:txBody>
      </p:sp>
      <p:sp>
        <p:nvSpPr>
          <p:cNvPr id="3" name="Content Placeholder 2"/>
          <p:cNvSpPr>
            <a:spLocks noGrp="1"/>
          </p:cNvSpPr>
          <p:nvPr>
            <p:ph idx="1"/>
          </p:nvPr>
        </p:nvSpPr>
        <p:spPr/>
        <p:txBody>
          <a:bodyPr/>
          <a:lstStyle/>
          <a:p>
            <a:pPr lvl="0">
              <a:lnSpc>
                <a:spcPct val="150000"/>
              </a:lnSpc>
            </a:pPr>
            <a:r>
              <a:rPr lang="en-US" sz="1800" dirty="0">
                <a:latin typeface="Times New Roman" panose="02020603050405020304" pitchFamily="18" charset="0"/>
                <a:cs typeface="Times New Roman" panose="02020603050405020304" pitchFamily="18" charset="0"/>
              </a:rPr>
              <a:t>Load Dataset</a:t>
            </a:r>
          </a:p>
          <a:p>
            <a:pPr lvl="0">
              <a:lnSpc>
                <a:spcPct val="150000"/>
              </a:lnSpc>
            </a:pPr>
            <a:r>
              <a:rPr lang="en-US" sz="1800" dirty="0">
                <a:latin typeface="Times New Roman" panose="02020603050405020304" pitchFamily="18" charset="0"/>
                <a:cs typeface="Times New Roman" panose="02020603050405020304" pitchFamily="18" charset="0"/>
              </a:rPr>
              <a:t>Preprocessor</a:t>
            </a:r>
          </a:p>
          <a:p>
            <a:pPr lvl="0">
              <a:lnSpc>
                <a:spcPct val="150000"/>
              </a:lnSpc>
            </a:pPr>
            <a:r>
              <a:rPr lang="en-US" sz="1800" dirty="0">
                <a:latin typeface="Times New Roman" panose="02020603050405020304" pitchFamily="18" charset="0"/>
                <a:cs typeface="Times New Roman" panose="02020603050405020304" pitchFamily="18" charset="0"/>
              </a:rPr>
              <a:t>Fetch Data</a:t>
            </a:r>
          </a:p>
          <a:p>
            <a:pPr lvl="0">
              <a:lnSpc>
                <a:spcPct val="150000"/>
              </a:lnSpc>
            </a:pPr>
            <a:r>
              <a:rPr lang="en-US" sz="1800" dirty="0">
                <a:latin typeface="Times New Roman" panose="02020603050405020304" pitchFamily="18" charset="0"/>
                <a:cs typeface="Times New Roman" panose="02020603050405020304" pitchFamily="18" charset="0"/>
              </a:rPr>
              <a:t>KNN Algorithm</a:t>
            </a:r>
          </a:p>
          <a:p>
            <a:pPr lvl="0">
              <a:lnSpc>
                <a:spcPct val="150000"/>
              </a:lnSpc>
            </a:pPr>
            <a:r>
              <a:rPr lang="en-US" sz="1800" dirty="0">
                <a:latin typeface="Times New Roman" panose="02020603050405020304" pitchFamily="18" charset="0"/>
                <a:cs typeface="Times New Roman" panose="02020603050405020304" pitchFamily="18" charset="0"/>
              </a:rPr>
              <a:t>Analysis</a:t>
            </a:r>
          </a:p>
          <a:p>
            <a:endParaRPr lang="en-US" dirty="0"/>
          </a:p>
        </p:txBody>
      </p:sp>
    </p:spTree>
    <p:extLst>
      <p:ext uri="{BB962C8B-B14F-4D97-AF65-F5344CB8AC3E}">
        <p14:creationId xmlns:p14="http://schemas.microsoft.com/office/powerpoint/2010/main" val="60885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LOAD DATASET</a:t>
            </a:r>
            <a:endParaRPr lang="en-US" sz="3600" dirty="0"/>
          </a:p>
        </p:txBody>
      </p:sp>
      <p:sp>
        <p:nvSpPr>
          <p:cNvPr id="3" name="Content Placeholder 2"/>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In this module, We are using Kidney dataset based on patient information.</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Dataset is collected and used as Document Dataset.</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Our dataset contains id, blood pressure, age totally 15 records of the particular person.</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Connected to </a:t>
            </a:r>
            <a:r>
              <a:rPr lang="en-US" sz="1800" dirty="0" err="1">
                <a:latin typeface="Times New Roman" panose="02020603050405020304" pitchFamily="18" charset="0"/>
                <a:cs typeface="Times New Roman" panose="02020603050405020304" pitchFamily="18" charset="0"/>
              </a:rPr>
              <a:t>sql</a:t>
            </a:r>
            <a:r>
              <a:rPr lang="en-US" sz="1800" dirty="0">
                <a:latin typeface="Times New Roman" panose="02020603050405020304" pitchFamily="18" charset="0"/>
                <a:cs typeface="Times New Roman" panose="02020603050405020304" pitchFamily="18" charset="0"/>
              </a:rPr>
              <a:t> form dataset information. Here we retrieve the data form </a:t>
            </a:r>
            <a:r>
              <a:rPr lang="en-US" sz="1800" dirty="0" err="1">
                <a:latin typeface="Times New Roman" panose="02020603050405020304" pitchFamily="18" charset="0"/>
                <a:cs typeface="Times New Roman" panose="02020603050405020304" pitchFamily="18" charset="0"/>
              </a:rPr>
              <a:t>sql</a:t>
            </a:r>
            <a:r>
              <a:rPr lang="en-US" sz="1800" dirty="0">
                <a:latin typeface="Times New Roman" panose="02020603050405020304" pitchFamily="18" charset="0"/>
                <a:cs typeface="Times New Roman" panose="02020603050405020304" pitchFamily="18" charset="0"/>
              </a:rPr>
              <a:t> to table view</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take the string that we read from CSV file and split it up using the comma as the 'delimiter' (because it’s a CSV file).  </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571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Preprocessor</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sz="1800" dirty="0">
                <a:latin typeface="Times New Roman" panose="02020603050405020304" pitchFamily="18" charset="0"/>
                <a:cs typeface="Times New Roman" panose="02020603050405020304" pitchFamily="18" charset="0"/>
              </a:rPr>
              <a:t>We upload the dataset after we need remove unnecessary space </a:t>
            </a:r>
          </a:p>
          <a:p>
            <a:pPr>
              <a:lnSpc>
                <a:spcPct val="150000"/>
              </a:lnSpc>
            </a:pPr>
            <a:r>
              <a:rPr lang="en-US" sz="1800" dirty="0">
                <a:latin typeface="Times New Roman" panose="02020603050405020304" pitchFamily="18" charset="0"/>
                <a:cs typeface="Times New Roman" panose="02020603050405020304" pitchFamily="18" charset="0"/>
              </a:rPr>
              <a:t>it is problem for used algorithm calculation </a:t>
            </a:r>
          </a:p>
          <a:p>
            <a:pPr>
              <a:lnSpc>
                <a:spcPct val="150000"/>
              </a:lnSpc>
            </a:pPr>
            <a:r>
              <a:rPr lang="en-US" sz="1800" dirty="0">
                <a:latin typeface="Times New Roman" panose="02020603050405020304" pitchFamily="18" charset="0"/>
                <a:cs typeface="Times New Roman" panose="02020603050405020304" pitchFamily="18" charset="0"/>
              </a:rPr>
              <a:t>Preprocessor using for avoid the empty space</a:t>
            </a:r>
            <a:r>
              <a:rPr lang="en-US" dirty="0">
                <a:latin typeface="Times New Roman" panose="02020603050405020304" pitchFamily="18" charset="0"/>
                <a:cs typeface="Times New Roman" panose="02020603050405020304" pitchFamily="18" charset="0"/>
              </a:rPr>
              <a:t>.</a:t>
            </a:r>
          </a:p>
          <a:p>
            <a:pPr>
              <a:lnSpc>
                <a:spcPct val="150000"/>
              </a:lnSpc>
            </a:pPr>
            <a:r>
              <a:rPr lang="en-US" sz="1800" dirty="0">
                <a:latin typeface="Times New Roman" panose="02020603050405020304" pitchFamily="18" charset="0"/>
                <a:cs typeface="Times New Roman" panose="02020603050405020304" pitchFamily="18" charset="0"/>
              </a:rPr>
              <a:t>Data pre-processing consists of a series of steps to transform raw data derived from data extraction. </a:t>
            </a:r>
          </a:p>
          <a:p>
            <a:pPr>
              <a:lnSpc>
                <a:spcPct val="150000"/>
              </a:lnSpc>
            </a:pPr>
            <a:r>
              <a:rPr lang="en-US" sz="1800" dirty="0">
                <a:latin typeface="Times New Roman" panose="02020603050405020304" pitchFamily="18" charset="0"/>
                <a:cs typeface="Times New Roman" panose="02020603050405020304" pitchFamily="18" charset="0"/>
              </a:rPr>
              <a:t>Therefore, these databases can have many quality control issues. Pre-processing aims at assessing and improving the quality of data to allow for reliable statistical analysis.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18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7448"/>
            <a:ext cx="8115946" cy="783929"/>
          </a:xfrm>
        </p:spPr>
        <p:txBody>
          <a:bodyPr>
            <a:normAutofit/>
          </a:bodyPr>
          <a:lstStyle/>
          <a:p>
            <a:r>
              <a:rPr lang="en-US" sz="2800" dirty="0">
                <a:latin typeface="Times New Roman" panose="02020603050405020304" pitchFamily="18" charset="0"/>
                <a:cs typeface="Times New Roman" panose="02020603050405020304" pitchFamily="18" charset="0"/>
              </a:rPr>
              <a:t>INTRODUCTION</a:t>
            </a:r>
            <a:endParaRPr lang="en-US" sz="2800" dirty="0"/>
          </a:p>
        </p:txBody>
      </p:sp>
      <p:sp>
        <p:nvSpPr>
          <p:cNvPr id="3" name="Subtitle 2"/>
          <p:cNvSpPr>
            <a:spLocks noGrp="1"/>
          </p:cNvSpPr>
          <p:nvPr>
            <p:ph type="subTitle" idx="1"/>
          </p:nvPr>
        </p:nvSpPr>
        <p:spPr>
          <a:xfrm>
            <a:off x="279406" y="1131377"/>
            <a:ext cx="11685067" cy="5385333"/>
          </a:xfrm>
        </p:spPr>
        <p:txBody>
          <a:bodyPr>
            <a:normAutofit/>
          </a:bodyPr>
          <a:lstStyle/>
          <a:p>
            <a:pPr algn="l"/>
            <a:r>
              <a:rPr lang="en-US" sz="2200" b="1" dirty="0">
                <a:latin typeface="Times New Roman" pitchFamily="18" charset="0"/>
                <a:cs typeface="Times New Roman" pitchFamily="18" charset="0"/>
              </a:rPr>
              <a:t>Data Mining</a:t>
            </a:r>
          </a:p>
          <a:p>
            <a:pPr algn="just">
              <a:lnSpc>
                <a:spcPct val="150000"/>
              </a:lnSpc>
            </a:pPr>
            <a:r>
              <a:rPr lang="en-US" sz="1800" dirty="0">
                <a:latin typeface="Times New Roman" pitchFamily="18" charset="0"/>
                <a:cs typeface="Times New Roman" pitchFamily="18" charset="0"/>
              </a:rPr>
              <a:t>Data mining is the process of discovering patterns in large data sets involving methods at the intersection of machine learning, statistics, and database systems.</a:t>
            </a:r>
          </a:p>
          <a:p>
            <a:pPr algn="just">
              <a:lnSpc>
                <a:spcPct val="150000"/>
              </a:lnSpc>
            </a:pPr>
            <a:r>
              <a:rPr lang="en-US" sz="1800" dirty="0">
                <a:latin typeface="Times New Roman" pitchFamily="18" charset="0"/>
                <a:cs typeface="Times New Roman" pitchFamily="18" charset="0"/>
              </a:rPr>
              <a:t>An interdisciplinary subfield of computer science, it is an essential process — wherein intelligent methods are applied to extract data patterns— the overall goal of which is to extract information from a data set, and transform it into an understandable structure for further use. </a:t>
            </a:r>
          </a:p>
          <a:p>
            <a:pPr algn="just">
              <a:lnSpc>
                <a:spcPct val="150000"/>
              </a:lnSpc>
            </a:pPr>
            <a:r>
              <a:rPr lang="en-US" sz="1800" dirty="0">
                <a:latin typeface="Times New Roman" pitchFamily="18" charset="0"/>
                <a:cs typeface="Times New Roman" pitchFamily="18" charset="0"/>
              </a:rPr>
              <a:t>Aside from the raw analysis step, it involves database and data management aspects, data pre-processing, model and inference considerations, interestingness metrics, complexity considerations, post-processing of discovered structures, visualization, and online updating. Data mining is the analysis step of the "knowledge discovery in databases" process, or KDD.</a:t>
            </a:r>
          </a:p>
          <a:p>
            <a:endParaRPr lang="en-US" dirty="0"/>
          </a:p>
        </p:txBody>
      </p:sp>
    </p:spTree>
    <p:extLst>
      <p:ext uri="{BB962C8B-B14F-4D97-AF65-F5344CB8AC3E}">
        <p14:creationId xmlns:p14="http://schemas.microsoft.com/office/powerpoint/2010/main" val="28031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748234" cy="1077309"/>
          </a:xfrm>
        </p:spPr>
        <p:txBody>
          <a:bodyPr/>
          <a:lstStyle/>
          <a:p>
            <a:pPr algn="ctr"/>
            <a:r>
              <a:rPr lang="en-US" sz="2800" dirty="0">
                <a:latin typeface="Times New Roman" panose="02020603050405020304" pitchFamily="18" charset="0"/>
                <a:cs typeface="Times New Roman" panose="02020603050405020304" pitchFamily="18" charset="0"/>
              </a:rPr>
              <a:t>Fetch Data</a:t>
            </a:r>
          </a:p>
        </p:txBody>
      </p:sp>
      <p:sp>
        <p:nvSpPr>
          <p:cNvPr id="3" name="Content Placeholder 2"/>
          <p:cNvSpPr>
            <a:spLocks noGrp="1"/>
          </p:cNvSpPr>
          <p:nvPr>
            <p:ph idx="1"/>
          </p:nvPr>
        </p:nvSpPr>
        <p:spPr>
          <a:xfrm>
            <a:off x="838200" y="1558344"/>
            <a:ext cx="10572482" cy="4618619"/>
          </a:xfrm>
        </p:spPr>
        <p:txBody>
          <a:bodyPr>
            <a:normAutofit fontScale="92500" lnSpcReduction="20000"/>
          </a:bodyPr>
          <a:lstStyle/>
          <a:p>
            <a:pPr>
              <a:lnSpc>
                <a:spcPct val="150000"/>
              </a:lnSpc>
            </a:pPr>
            <a:r>
              <a:rPr lang="en-US" sz="1800" dirty="0">
                <a:latin typeface="Times New Roman" panose="02020603050405020304" pitchFamily="18" charset="0"/>
                <a:cs typeface="Times New Roman" panose="02020603050405020304" pitchFamily="18" charset="0"/>
              </a:rPr>
              <a:t>Sometimes you need to fetch data from the server when a route is activated. For example, before rendering a user profile, you need to fetch the user's data from the server.</a:t>
            </a:r>
          </a:p>
          <a:p>
            <a:pPr>
              <a:lnSpc>
                <a:spcPct val="150000"/>
              </a:lnSpc>
            </a:pPr>
            <a:r>
              <a:rPr lang="en-US" sz="1800" dirty="0">
                <a:latin typeface="Times New Roman" panose="02020603050405020304" pitchFamily="18" charset="0"/>
                <a:cs typeface="Times New Roman" panose="02020603050405020304" pitchFamily="18" charset="0"/>
              </a:rPr>
              <a:t>Providing information to help focus the search. Data mining is looking for hidden, valid, and potentially useful patterns in huge data sets</a:t>
            </a:r>
          </a:p>
          <a:p>
            <a:pPr>
              <a:lnSpc>
                <a:spcPct val="150000"/>
              </a:lnSpc>
            </a:pPr>
            <a:r>
              <a:rPr lang="en-US" sz="1800" dirty="0">
                <a:latin typeface="Times New Roman" panose="02020603050405020304" pitchFamily="18" charset="0"/>
                <a:cs typeface="Times New Roman" panose="02020603050405020304" pitchFamily="18" charset="0"/>
              </a:rPr>
              <a:t>Mining is all about discovering unsuspected/ previously unknown relationships amongst the data.</a:t>
            </a:r>
          </a:p>
          <a:p>
            <a:pPr>
              <a:lnSpc>
                <a:spcPct val="150000"/>
              </a:lnSpc>
            </a:pPr>
            <a:r>
              <a:rPr lang="en-US" sz="1800" dirty="0">
                <a:latin typeface="Times New Roman" panose="02020603050405020304" pitchFamily="18" charset="0"/>
                <a:cs typeface="Times New Roman" panose="02020603050405020304" pitchFamily="18" charset="0"/>
              </a:rPr>
              <a:t>We get the particular information from database. It is clustering data. Data pre-processing and data mining techniques can lead to even better results</a:t>
            </a:r>
            <a:r>
              <a:rPr lang="en-US" sz="1800" dirty="0"/>
              <a:t>.</a:t>
            </a:r>
          </a:p>
          <a:p>
            <a:pPr>
              <a:lnSpc>
                <a:spcPct val="150000"/>
              </a:lnSpc>
            </a:pPr>
            <a:r>
              <a:rPr lang="en-US" sz="1800" dirty="0">
                <a:latin typeface="Times New Roman" panose="02020603050405020304" pitchFamily="18" charset="0"/>
                <a:cs typeface="Times New Roman" panose="02020603050405020304" pitchFamily="18" charset="0"/>
              </a:rPr>
              <a:t>Deployment the particular information form dataset. Every null value ignore from dataset for while preprocessing. That particular information deployment for algorithm.</a:t>
            </a:r>
          </a:p>
          <a:p>
            <a:pPr>
              <a:lnSpc>
                <a:spcPct val="150000"/>
              </a:lnSpc>
            </a:pPr>
            <a:r>
              <a:rPr lang="en-US" sz="1800" dirty="0">
                <a:latin typeface="Times New Roman" panose="02020603050405020304" pitchFamily="18" charset="0"/>
                <a:cs typeface="Times New Roman" panose="02020603050405020304" pitchFamily="18" charset="0"/>
              </a:rPr>
              <a:t>we train our classifiers with only minimal preprocessing of raw-data and still achieve rather good classification results.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034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sz="2400" b="1" dirty="0">
                <a:latin typeface="Times New Roman" panose="02020603050405020304" pitchFamily="18" charset="0"/>
                <a:cs typeface="Times New Roman" panose="02020603050405020304" pitchFamily="18" charset="0"/>
              </a:rPr>
              <a:t>KNN Algorithm</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50000"/>
              </a:lnSpc>
            </a:pPr>
            <a:r>
              <a:rPr lang="en-US" sz="1800" dirty="0">
                <a:latin typeface="Times New Roman" panose="02020603050405020304" pitchFamily="18" charset="0"/>
                <a:cs typeface="Times New Roman" panose="02020603050405020304" pitchFamily="18" charset="0"/>
              </a:rPr>
              <a:t>K nearest neighbors is a simple algorithm that stores all available cases and classifies new cases based on a similarity measure (e.g., distance functions). </a:t>
            </a:r>
          </a:p>
          <a:p>
            <a:pPr>
              <a:lnSpc>
                <a:spcPct val="150000"/>
              </a:lnSpc>
            </a:pPr>
            <a:r>
              <a:rPr lang="en-US" sz="1800" dirty="0">
                <a:latin typeface="Times New Roman" panose="02020603050405020304" pitchFamily="18" charset="0"/>
                <a:cs typeface="Times New Roman" panose="02020603050405020304" pitchFamily="18" charset="0"/>
              </a:rPr>
              <a:t>A case is classified by a majority vote of its neighbors, with the case being assigned to the class most common amongst its K nearest neighbors measured by a distance function</a:t>
            </a:r>
          </a:p>
          <a:p>
            <a:pPr>
              <a:lnSpc>
                <a:spcPct val="150000"/>
              </a:lnSpc>
            </a:pPr>
            <a:r>
              <a:rPr lang="en-US" sz="1800" dirty="0">
                <a:latin typeface="Times New Roman" panose="02020603050405020304" pitchFamily="18" charset="0"/>
                <a:cs typeface="Times New Roman" panose="02020603050405020304" pitchFamily="18" charset="0"/>
              </a:rPr>
              <a:t>. If K = 1, then the case is simply assigned to the class of its nearest neighbor.</a:t>
            </a:r>
          </a:p>
          <a:p>
            <a:pPr>
              <a:lnSpc>
                <a:spcPct val="150000"/>
              </a:lnSpc>
            </a:pPr>
            <a:r>
              <a:rPr lang="en-US" sz="1800" dirty="0">
                <a:latin typeface="Times New Roman" panose="02020603050405020304" pitchFamily="18" charset="0"/>
                <a:cs typeface="Times New Roman" panose="02020603050405020304" pitchFamily="18" charset="0"/>
              </a:rPr>
              <a:t>KNN has been used in statistical estimation and pattern recognition already in the beginning of 1970’s as a non-parametric technique.</a:t>
            </a:r>
          </a:p>
          <a:p>
            <a:pPr>
              <a:lnSpc>
                <a:spcPct val="150000"/>
              </a:lnSpc>
            </a:pPr>
            <a:r>
              <a:rPr lang="en-US" sz="1800" dirty="0">
                <a:latin typeface="Times New Roman" panose="02020603050405020304" pitchFamily="18" charset="0"/>
                <a:cs typeface="Times New Roman" panose="02020603050405020304" pitchFamily="18" charset="0"/>
              </a:rPr>
              <a:t>KNN can be used for both classification and regression predictive problems. </a:t>
            </a:r>
          </a:p>
          <a:p>
            <a:endParaRPr lang="en-US" dirty="0"/>
          </a:p>
        </p:txBody>
      </p:sp>
    </p:spTree>
    <p:extLst>
      <p:ext uri="{BB962C8B-B14F-4D97-AF65-F5344CB8AC3E}">
        <p14:creationId xmlns:p14="http://schemas.microsoft.com/office/powerpoint/2010/main" val="5868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Analysis</a:t>
            </a:r>
            <a:br>
              <a:rPr lang="en-US" dirty="0"/>
            </a:br>
            <a:endParaRPr lang="en-US" dirty="0"/>
          </a:p>
        </p:txBody>
      </p:sp>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this module, we identify the chart related evaluation of our process.</a:t>
            </a:r>
          </a:p>
          <a:p>
            <a:pPr algn="just"/>
            <a:r>
              <a:rPr lang="en-US" sz="1800" dirty="0">
                <a:latin typeface="Times New Roman" panose="02020603050405020304" pitchFamily="18" charset="0"/>
                <a:cs typeface="Times New Roman" panose="02020603050405020304" pitchFamily="18" charset="0"/>
              </a:rPr>
              <a:t>We evaluate the following in a single graph</a:t>
            </a:r>
            <a:r>
              <a:rPr lang="en-US" dirty="0"/>
              <a:t>.</a:t>
            </a:r>
          </a:p>
          <a:p>
            <a:endParaRPr lang="en-US" dirty="0"/>
          </a:p>
          <a:p>
            <a:pPr lvl="1"/>
            <a:r>
              <a:rPr lang="en-US" sz="1800" dirty="0">
                <a:latin typeface="Times New Roman" panose="02020603050405020304" pitchFamily="18" charset="0"/>
                <a:cs typeface="Times New Roman" panose="02020603050405020304" pitchFamily="18" charset="0"/>
              </a:rPr>
              <a:t>Preprocess count</a:t>
            </a:r>
          </a:p>
          <a:p>
            <a:pPr lvl="1"/>
            <a:r>
              <a:rPr lang="en-US" sz="1800" dirty="0">
                <a:latin typeface="Times New Roman" panose="02020603050405020304" pitchFamily="18" charset="0"/>
                <a:cs typeface="Times New Roman" panose="02020603050405020304" pitchFamily="18" charset="0"/>
              </a:rPr>
              <a:t>Input data</a:t>
            </a:r>
          </a:p>
          <a:p>
            <a:pPr lvl="1"/>
            <a:r>
              <a:rPr lang="en-US" sz="1800" dirty="0">
                <a:latin typeface="Times New Roman" panose="02020603050405020304" pitchFamily="18" charset="0"/>
                <a:cs typeface="Times New Roman" panose="02020603050405020304" pitchFamily="18" charset="0"/>
              </a:rPr>
              <a:t>KNN</a:t>
            </a:r>
          </a:p>
          <a:p>
            <a:pPr lvl="1"/>
            <a:r>
              <a:rPr lang="en-US" sz="1800" dirty="0">
                <a:latin typeface="Times New Roman" panose="02020603050405020304" pitchFamily="18" charset="0"/>
                <a:cs typeface="Times New Roman" panose="02020603050405020304" pitchFamily="18" charset="0"/>
              </a:rPr>
              <a:t>Find Distance.</a:t>
            </a:r>
          </a:p>
          <a:p>
            <a:pPr marL="457200" lvl="1" indent="0">
              <a:buNone/>
            </a:pPr>
            <a:endParaRPr lang="en-US" sz="1800" dirty="0">
              <a:latin typeface="Times New Roman" panose="02020603050405020304" pitchFamily="18" charset="0"/>
              <a:cs typeface="Times New Roman" panose="02020603050405020304" pitchFamily="18" charset="0"/>
            </a:endParaRPr>
          </a:p>
          <a:p>
            <a:pPr marL="457200" lvl="1" indent="0">
              <a:buNone/>
            </a:pPr>
            <a:r>
              <a:rPr lang="en-US" sz="1800" dirty="0">
                <a:latin typeface="Times New Roman" panose="02020603050405020304" pitchFamily="18" charset="0"/>
                <a:cs typeface="Times New Roman" panose="02020603050405020304" pitchFamily="18" charset="0"/>
              </a:rPr>
              <a:t>We get distance from disease. It is using for KNN algorithm. Input data is the blood pressure and age our input data from dataset. Sort of the distance and determine</a:t>
            </a:r>
          </a:p>
          <a:p>
            <a:pPr marL="0" indent="0">
              <a:buNone/>
            </a:pPr>
            <a:endParaRPr lang="en-US" dirty="0"/>
          </a:p>
        </p:txBody>
      </p:sp>
    </p:spTree>
    <p:extLst>
      <p:ext uri="{BB962C8B-B14F-4D97-AF65-F5344CB8AC3E}">
        <p14:creationId xmlns:p14="http://schemas.microsoft.com/office/powerpoint/2010/main" val="15697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A6415A-5E6D-4158-8DA5-54483DF40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838" y="986578"/>
            <a:ext cx="5578323" cy="4884843"/>
          </a:xfrm>
          <a:prstGeom prst="rect">
            <a:avLst/>
          </a:prstGeom>
        </p:spPr>
      </p:pic>
    </p:spTree>
    <p:extLst>
      <p:ext uri="{BB962C8B-B14F-4D97-AF65-F5344CB8AC3E}">
        <p14:creationId xmlns:p14="http://schemas.microsoft.com/office/powerpoint/2010/main" val="1964163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C917E1-65A3-4B1B-849E-30B51CCAC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528" y="1325697"/>
            <a:ext cx="5806943" cy="4206605"/>
          </a:xfrm>
          <a:prstGeom prst="rect">
            <a:avLst/>
          </a:prstGeom>
        </p:spPr>
      </p:pic>
    </p:spTree>
    <p:extLst>
      <p:ext uri="{BB962C8B-B14F-4D97-AF65-F5344CB8AC3E}">
        <p14:creationId xmlns:p14="http://schemas.microsoft.com/office/powerpoint/2010/main" val="1698077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BCEFA0-3E8D-45A0-BCA6-4ECE67963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256" y="1425786"/>
            <a:ext cx="4244708" cy="3589331"/>
          </a:xfrm>
          <a:prstGeom prst="rect">
            <a:avLst/>
          </a:prstGeom>
        </p:spPr>
      </p:pic>
    </p:spTree>
    <p:extLst>
      <p:ext uri="{BB962C8B-B14F-4D97-AF65-F5344CB8AC3E}">
        <p14:creationId xmlns:p14="http://schemas.microsoft.com/office/powerpoint/2010/main" val="2796318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BDD511-F6DD-42E2-B0A9-BF0BB94A7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078" y="1733403"/>
            <a:ext cx="4663844" cy="3391194"/>
          </a:xfrm>
          <a:prstGeom prst="rect">
            <a:avLst/>
          </a:prstGeom>
        </p:spPr>
      </p:pic>
    </p:spTree>
    <p:extLst>
      <p:ext uri="{BB962C8B-B14F-4D97-AF65-F5344CB8AC3E}">
        <p14:creationId xmlns:p14="http://schemas.microsoft.com/office/powerpoint/2010/main" val="3270416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D08F6C-0AD2-4347-B209-0074434F7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045" y="1249491"/>
            <a:ext cx="5425910" cy="4359018"/>
          </a:xfrm>
          <a:prstGeom prst="rect">
            <a:avLst/>
          </a:prstGeom>
        </p:spPr>
      </p:pic>
    </p:spTree>
    <p:extLst>
      <p:ext uri="{BB962C8B-B14F-4D97-AF65-F5344CB8AC3E}">
        <p14:creationId xmlns:p14="http://schemas.microsoft.com/office/powerpoint/2010/main" val="2071736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278E1-9C86-444C-9BCE-DDE539D70371}"/>
              </a:ext>
            </a:extLst>
          </p:cNvPr>
          <p:cNvSpPr>
            <a:spLocks noGrp="1"/>
          </p:cNvSpPr>
          <p:nvPr>
            <p:ph type="title"/>
          </p:nvPr>
        </p:nvSpPr>
        <p:spPr/>
        <p:txBody>
          <a:bodyPr>
            <a:normAutofit/>
          </a:bodyPr>
          <a:lstStyle/>
          <a:p>
            <a:pPr marL="457200" lvl="1" algn="just">
              <a:buSzPts val="1400"/>
              <a:tabLst>
                <a:tab pos="808355" algn="l"/>
              </a:tabLst>
            </a:pPr>
            <a:r>
              <a:rPr lang="en-US" sz="4400"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21E65458-773D-4544-B361-2510FDD05AAC}"/>
              </a:ext>
            </a:extLst>
          </p:cNvPr>
          <p:cNvSpPr>
            <a:spLocks noGrp="1"/>
          </p:cNvSpPr>
          <p:nvPr>
            <p:ph idx="1"/>
          </p:nvPr>
        </p:nvSpPr>
        <p:spPr/>
        <p:txBody>
          <a:bodyPr>
            <a:normAutofit fontScale="85000" lnSpcReduction="20000"/>
          </a:bodyPr>
          <a:lstStyle/>
          <a:p>
            <a:pPr>
              <a:lnSpc>
                <a:spcPct val="150000"/>
              </a:lnSpc>
            </a:pPr>
            <a:r>
              <a:rPr lang="en-US" sz="2800" dirty="0">
                <a:latin typeface="Times New Roman" panose="02020603050405020304" pitchFamily="18" charset="0"/>
                <a:cs typeface="Times New Roman" panose="02020603050405020304" pitchFamily="18" charset="0"/>
              </a:rPr>
              <a:t>We can manage big data set with </a:t>
            </a:r>
            <a:r>
              <a:rPr lang="en-US" sz="2800" dirty="0" err="1">
                <a:latin typeface="Times New Roman" panose="02020603050405020304" pitchFamily="18" charset="0"/>
                <a:cs typeface="Times New Roman" panose="02020603050405020304" pitchFamily="18" charset="0"/>
              </a:rPr>
              <a:t>Knn</a:t>
            </a:r>
            <a:r>
              <a:rPr lang="en-US" sz="2800" dirty="0">
                <a:latin typeface="Times New Roman" panose="02020603050405020304" pitchFamily="18" charset="0"/>
                <a:cs typeface="Times New Roman" panose="02020603050405020304" pitchFamily="18" charset="0"/>
              </a:rPr>
              <a:t> algorithm.</a:t>
            </a:r>
          </a:p>
          <a:p>
            <a:pPr>
              <a:lnSpc>
                <a:spcPct val="150000"/>
              </a:lnSpc>
            </a:pPr>
            <a:r>
              <a:rPr lang="en-US" sz="2800" dirty="0">
                <a:latin typeface="Times New Roman" panose="02020603050405020304" pitchFamily="18" charset="0"/>
                <a:cs typeface="Times New Roman" panose="02020603050405020304" pitchFamily="18" charset="0"/>
              </a:rPr>
              <a:t>We can find the exact solution in our project .</a:t>
            </a:r>
          </a:p>
          <a:p>
            <a:pPr>
              <a:lnSpc>
                <a:spcPct val="150000"/>
              </a:lnSpc>
            </a:pPr>
            <a:r>
              <a:rPr lang="en-US" sz="2800" dirty="0">
                <a:latin typeface="Times New Roman" panose="02020603050405020304" pitchFamily="18" charset="0"/>
                <a:cs typeface="Times New Roman" panose="02020603050405020304" pitchFamily="18" charset="0"/>
              </a:rPr>
              <a:t>we get output affected patient list and non affected patient list.</a:t>
            </a:r>
          </a:p>
          <a:p>
            <a:pPr>
              <a:lnSpc>
                <a:spcPct val="150000"/>
              </a:lnSpc>
            </a:pPr>
            <a:r>
              <a:rPr lang="en-US" sz="2800" dirty="0">
                <a:latin typeface="Times New Roman" panose="02020603050405020304" pitchFamily="18" charset="0"/>
                <a:cs typeface="Times New Roman" panose="02020603050405020304" pitchFamily="18" charset="0"/>
              </a:rPr>
              <a:t>we get awareness from this data and we defense the disease.</a:t>
            </a:r>
          </a:p>
          <a:p>
            <a:pPr marL="0" indent="0">
              <a:lnSpc>
                <a:spcPct val="150000"/>
              </a:lnSpc>
              <a:buNone/>
            </a:pPr>
            <a:endParaRPr lang="en-US" sz="2800" dirty="0">
              <a:latin typeface="Times New Roman" panose="02020603050405020304" pitchFamily="18" charset="0"/>
              <a:cs typeface="Times New Roman" panose="02020603050405020304" pitchFamily="18" charset="0"/>
            </a:endParaRPr>
          </a:p>
          <a:p>
            <a:endParaRPr lang="en-US" dirty="0"/>
          </a:p>
          <a:p>
            <a:endParaRPr lang="en-US" dirty="0"/>
          </a:p>
          <a:p>
            <a:pPr marL="0" indent="0">
              <a:buNone/>
            </a:pPr>
            <a:r>
              <a:rPr lang="en-IN" dirty="0"/>
              <a:t> </a:t>
            </a:r>
          </a:p>
        </p:txBody>
      </p:sp>
    </p:spTree>
    <p:extLst>
      <p:ext uri="{BB962C8B-B14F-4D97-AF65-F5344CB8AC3E}">
        <p14:creationId xmlns:p14="http://schemas.microsoft.com/office/powerpoint/2010/main" val="2588123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E46-8477-411B-98C1-ADB4AEE0E884}"/>
              </a:ext>
            </a:extLst>
          </p:cNvPr>
          <p:cNvSpPr>
            <a:spLocks noGrp="1"/>
          </p:cNvSpPr>
          <p:nvPr>
            <p:ph type="title"/>
          </p:nvPr>
        </p:nvSpPr>
        <p:spPr>
          <a:xfrm>
            <a:off x="838200" y="365125"/>
            <a:ext cx="10515600" cy="1829435"/>
          </a:xfrm>
        </p:spPr>
        <p:txBody>
          <a:bodyPr>
            <a:normAutofit/>
          </a:bodyPr>
          <a:lstStyle/>
          <a:p>
            <a:pPr>
              <a:spcBef>
                <a:spcPts val="25"/>
              </a:spcBef>
            </a:pPr>
            <a:r>
              <a:rPr lang="en-US" sz="24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3600" b="1" spc="0" dirty="0">
                <a:effectLst/>
                <a:latin typeface="Times New Roman" panose="02020603050405020304" pitchFamily="18" charset="0"/>
                <a:ea typeface="Times New Roman" panose="02020603050405020304" pitchFamily="18" charset="0"/>
              </a:rPr>
              <a:t>FUTURE</a:t>
            </a:r>
            <a:r>
              <a:rPr lang="en-US" sz="3600" b="1" spc="-5" dirty="0">
                <a:effectLst/>
                <a:latin typeface="Times New Roman" panose="02020603050405020304" pitchFamily="18" charset="0"/>
                <a:ea typeface="Times New Roman" panose="02020603050405020304" pitchFamily="18" charset="0"/>
              </a:rPr>
              <a:t> </a:t>
            </a:r>
            <a:r>
              <a:rPr lang="en-US" sz="3600" b="1" spc="0" dirty="0">
                <a:effectLst/>
                <a:latin typeface="Times New Roman" panose="02020603050405020304" pitchFamily="18" charset="0"/>
                <a:ea typeface="Times New Roman" panose="02020603050405020304" pitchFamily="18" charset="0"/>
              </a:rPr>
              <a:t>ENHANCEMENT</a:t>
            </a:r>
            <a:br>
              <a:rPr lang="en-IN" sz="1800" b="1" spc="0" dirty="0">
                <a:effectLst/>
                <a:latin typeface="Times New Roman" panose="02020603050405020304" pitchFamily="18" charset="0"/>
                <a:ea typeface="Times New Roman" panose="02020603050405020304" pitchFamily="18" charset="0"/>
              </a:rPr>
            </a:br>
            <a:endParaRPr lang="en-IN" sz="5400" dirty="0"/>
          </a:p>
        </p:txBody>
      </p:sp>
      <p:sp>
        <p:nvSpPr>
          <p:cNvPr id="3" name="Content Placeholder 2">
            <a:extLst>
              <a:ext uri="{FF2B5EF4-FFF2-40B4-BE49-F238E27FC236}">
                <a16:creationId xmlns:a16="http://schemas.microsoft.com/office/drawing/2014/main" id="{0FF19928-7657-4BE3-8783-B8D72BB3209C}"/>
              </a:ext>
            </a:extLst>
          </p:cNvPr>
          <p:cNvSpPr>
            <a:spLocks noGrp="1"/>
          </p:cNvSpPr>
          <p:nvPr>
            <p:ph idx="1"/>
          </p:nvPr>
        </p:nvSpPr>
        <p:spPr>
          <a:xfrm>
            <a:off x="838200" y="2138901"/>
            <a:ext cx="10515600" cy="4038061"/>
          </a:xfrm>
        </p:spPr>
        <p:txBody>
          <a:bodyPr/>
          <a:lstStyle/>
          <a:p>
            <a:pPr algn="just">
              <a:lnSpc>
                <a:spcPct val="150000"/>
              </a:lnSpc>
            </a:pPr>
            <a:r>
              <a:rPr lang="en-US" sz="2400" dirty="0">
                <a:effectLst/>
                <a:latin typeface="Times New Roman" panose="02020603050405020304" pitchFamily="18" charset="0"/>
                <a:ea typeface="Times New Roman" panose="02020603050405020304" pitchFamily="18" charset="0"/>
              </a:rPr>
              <a:t> In terms of future work, we would like to investigate how injecting external knowledge would improve the results. We investigate which signals from classical PSG diagnosis could be used to achieve reliable classification. The results show that classifying data from only a single sensor.</a:t>
            </a:r>
            <a:endParaRPr lang="en-IN" sz="2400" dirty="0">
              <a:effectLst/>
              <a:latin typeface="Times New Roman" panose="02020603050405020304" pitchFamily="18" charset="0"/>
              <a:ea typeface="Times New Roman" panose="02020603050405020304" pitchFamily="18" charset="0"/>
            </a:endParaRPr>
          </a:p>
          <a:p>
            <a:pPr marL="266700" marR="968375" indent="0">
              <a:lnSpc>
                <a:spcPct val="150000"/>
              </a:lnSpc>
              <a:spcBef>
                <a:spcPts val="1220"/>
              </a:spcBef>
              <a:spcAft>
                <a:spcPts val="0"/>
              </a:spcAft>
              <a:buNone/>
            </a:pPr>
            <a:endParaRPr lang="en-IN" dirty="0"/>
          </a:p>
        </p:txBody>
      </p:sp>
    </p:spTree>
    <p:extLst>
      <p:ext uri="{BB962C8B-B14F-4D97-AF65-F5344CB8AC3E}">
        <p14:creationId xmlns:p14="http://schemas.microsoft.com/office/powerpoint/2010/main" val="360352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D3FC-8601-4ADF-B92C-3E27F8622129}"/>
              </a:ext>
            </a:extLst>
          </p:cNvPr>
          <p:cNvSpPr>
            <a:spLocks noGrp="1"/>
          </p:cNvSpPr>
          <p:nvPr>
            <p:ph type="title" idx="4294967295"/>
          </p:nvPr>
        </p:nvSpPr>
        <p:spPr>
          <a:xfrm>
            <a:off x="2857500" y="365125"/>
            <a:ext cx="9334500" cy="5646738"/>
          </a:xfrm>
        </p:spPr>
        <p:txBody>
          <a:bodyPr/>
          <a:lstStyle/>
          <a:p>
            <a:r>
              <a:rPr lang="en-US" sz="44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LITERATURE SURVEY</a:t>
            </a:r>
            <a:endParaRPr lang="en-IN" dirty="0"/>
          </a:p>
        </p:txBody>
      </p:sp>
    </p:spTree>
    <p:extLst>
      <p:ext uri="{BB962C8B-B14F-4D97-AF65-F5344CB8AC3E}">
        <p14:creationId xmlns:p14="http://schemas.microsoft.com/office/powerpoint/2010/main" val="2171633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58403C-CCBA-4560-A5B7-7101AC1B1DD2}"/>
              </a:ext>
            </a:extLst>
          </p:cNvPr>
          <p:cNvSpPr>
            <a:spLocks noGrp="1"/>
          </p:cNvSpPr>
          <p:nvPr>
            <p:ph type="title" idx="4294967295"/>
          </p:nvPr>
        </p:nvSpPr>
        <p:spPr>
          <a:xfrm>
            <a:off x="0" y="1709738"/>
            <a:ext cx="10515600" cy="2852737"/>
          </a:xfrm>
        </p:spPr>
        <p:txBody>
          <a:bodyPr/>
          <a:lstStyle/>
          <a:p>
            <a:r>
              <a:rPr lang="en-IN"/>
              <a:t>                               </a:t>
            </a:r>
            <a:r>
              <a:rPr lang="en-IN" sz="7200"/>
              <a:t> THANK </a:t>
            </a:r>
            <a:r>
              <a:rPr lang="en-IN" sz="7200" dirty="0"/>
              <a:t>YOU</a:t>
            </a:r>
          </a:p>
        </p:txBody>
      </p:sp>
    </p:spTree>
    <p:extLst>
      <p:ext uri="{BB962C8B-B14F-4D97-AF65-F5344CB8AC3E}">
        <p14:creationId xmlns:p14="http://schemas.microsoft.com/office/powerpoint/2010/main" val="184156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ACDD-C6CE-4C64-A6C3-EBBA0C43509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9F88B45-4327-48BB-B917-F614FD402593}"/>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10CB7F8A-2BD0-4E41-BDA4-3AE1B248C269}"/>
              </a:ext>
            </a:extLst>
          </p:cNvPr>
          <p:cNvPicPr>
            <a:picLocks noChangeAspect="1"/>
          </p:cNvPicPr>
          <p:nvPr/>
        </p:nvPicPr>
        <p:blipFill>
          <a:blip r:embed="rId2"/>
          <a:stretch>
            <a:fillRect/>
          </a:stretch>
        </p:blipFill>
        <p:spPr>
          <a:xfrm>
            <a:off x="423180" y="286239"/>
            <a:ext cx="11345639" cy="6285521"/>
          </a:xfrm>
          <a:prstGeom prst="rect">
            <a:avLst/>
          </a:prstGeom>
        </p:spPr>
      </p:pic>
    </p:spTree>
    <p:extLst>
      <p:ext uri="{BB962C8B-B14F-4D97-AF65-F5344CB8AC3E}">
        <p14:creationId xmlns:p14="http://schemas.microsoft.com/office/powerpoint/2010/main" val="89207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2D0F-7968-47C5-9435-AE86445572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8174D7-1F11-40AD-AED9-E69D07FFF04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B96EC31-12E6-4479-8833-7DFEF41E05DC}"/>
              </a:ext>
            </a:extLst>
          </p:cNvPr>
          <p:cNvPicPr>
            <a:picLocks noChangeAspect="1"/>
          </p:cNvPicPr>
          <p:nvPr/>
        </p:nvPicPr>
        <p:blipFill>
          <a:blip r:embed="rId2"/>
          <a:stretch>
            <a:fillRect/>
          </a:stretch>
        </p:blipFill>
        <p:spPr>
          <a:xfrm>
            <a:off x="423180" y="106392"/>
            <a:ext cx="11345639" cy="6645216"/>
          </a:xfrm>
          <a:prstGeom prst="rect">
            <a:avLst/>
          </a:prstGeom>
        </p:spPr>
      </p:pic>
    </p:spTree>
    <p:extLst>
      <p:ext uri="{BB962C8B-B14F-4D97-AF65-F5344CB8AC3E}">
        <p14:creationId xmlns:p14="http://schemas.microsoft.com/office/powerpoint/2010/main" val="372384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E060-C3F1-458D-ADBB-EF7419E18D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A89EED-1FA3-4CAD-9F36-7098A07C99C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62852FE2-C4F2-48A5-BBF7-DBB72147845A}"/>
              </a:ext>
            </a:extLst>
          </p:cNvPr>
          <p:cNvPicPr>
            <a:picLocks noChangeAspect="1"/>
          </p:cNvPicPr>
          <p:nvPr/>
        </p:nvPicPr>
        <p:blipFill>
          <a:blip r:embed="rId2"/>
          <a:stretch>
            <a:fillRect/>
          </a:stretch>
        </p:blipFill>
        <p:spPr>
          <a:xfrm>
            <a:off x="423180" y="109440"/>
            <a:ext cx="11345639" cy="6639119"/>
          </a:xfrm>
          <a:prstGeom prst="rect">
            <a:avLst/>
          </a:prstGeom>
        </p:spPr>
      </p:pic>
    </p:spTree>
    <p:extLst>
      <p:ext uri="{BB962C8B-B14F-4D97-AF65-F5344CB8AC3E}">
        <p14:creationId xmlns:p14="http://schemas.microsoft.com/office/powerpoint/2010/main" val="2392842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DECF-4BE4-4F5C-8C09-E520FDE449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174084-59FC-4684-A275-9AE1F4D949C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9D8C006-0B34-4DC8-B442-E26A04EE8C32}"/>
              </a:ext>
            </a:extLst>
          </p:cNvPr>
          <p:cNvPicPr>
            <a:picLocks noChangeAspect="1"/>
          </p:cNvPicPr>
          <p:nvPr/>
        </p:nvPicPr>
        <p:blipFill>
          <a:blip r:embed="rId2"/>
          <a:stretch>
            <a:fillRect/>
          </a:stretch>
        </p:blipFill>
        <p:spPr>
          <a:xfrm>
            <a:off x="423180" y="286239"/>
            <a:ext cx="11345639" cy="6285521"/>
          </a:xfrm>
          <a:prstGeom prst="rect">
            <a:avLst/>
          </a:prstGeom>
        </p:spPr>
      </p:pic>
      <p:graphicFrame>
        <p:nvGraphicFramePr>
          <p:cNvPr id="5" name="Table 4">
            <a:extLst>
              <a:ext uri="{FF2B5EF4-FFF2-40B4-BE49-F238E27FC236}">
                <a16:creationId xmlns:a16="http://schemas.microsoft.com/office/drawing/2014/main" id="{163464FF-1BB0-4D30-9C49-FABDD5A5DAFF}"/>
              </a:ext>
            </a:extLst>
          </p:cNvPr>
          <p:cNvGraphicFramePr>
            <a:graphicFrameLocks noGrp="1"/>
          </p:cNvGraphicFramePr>
          <p:nvPr>
            <p:extLst>
              <p:ext uri="{D42A27DB-BD31-4B8C-83A1-F6EECF244321}">
                <p14:modId xmlns:p14="http://schemas.microsoft.com/office/powerpoint/2010/main" val="93809892"/>
              </p:ext>
            </p:extLst>
          </p:nvPr>
        </p:nvGraphicFramePr>
        <p:xfrm>
          <a:off x="388875" y="241462"/>
          <a:ext cx="11306700" cy="6235538"/>
        </p:xfrm>
        <a:graphic>
          <a:graphicData uri="http://schemas.openxmlformats.org/drawingml/2006/table">
            <a:tbl>
              <a:tblPr firstRow="1" bandRow="1">
                <a:tableStyleId>{073A0DAA-6AF3-43AB-8588-CEC1D06C72B9}</a:tableStyleId>
              </a:tblPr>
              <a:tblGrid>
                <a:gridCol w="1884450">
                  <a:extLst>
                    <a:ext uri="{9D8B030D-6E8A-4147-A177-3AD203B41FA5}">
                      <a16:colId xmlns:a16="http://schemas.microsoft.com/office/drawing/2014/main" val="20000"/>
                    </a:ext>
                  </a:extLst>
                </a:gridCol>
                <a:gridCol w="1131527">
                  <a:extLst>
                    <a:ext uri="{9D8B030D-6E8A-4147-A177-3AD203B41FA5}">
                      <a16:colId xmlns:a16="http://schemas.microsoft.com/office/drawing/2014/main" val="20001"/>
                    </a:ext>
                  </a:extLst>
                </a:gridCol>
                <a:gridCol w="1527238">
                  <a:extLst>
                    <a:ext uri="{9D8B030D-6E8A-4147-A177-3AD203B41FA5}">
                      <a16:colId xmlns:a16="http://schemas.microsoft.com/office/drawing/2014/main" val="20002"/>
                    </a:ext>
                  </a:extLst>
                </a:gridCol>
                <a:gridCol w="2994585">
                  <a:extLst>
                    <a:ext uri="{9D8B030D-6E8A-4147-A177-3AD203B41FA5}">
                      <a16:colId xmlns:a16="http://schemas.microsoft.com/office/drawing/2014/main" val="20003"/>
                    </a:ext>
                  </a:extLst>
                </a:gridCol>
                <a:gridCol w="1884450">
                  <a:extLst>
                    <a:ext uri="{9D8B030D-6E8A-4147-A177-3AD203B41FA5}">
                      <a16:colId xmlns:a16="http://schemas.microsoft.com/office/drawing/2014/main" val="20004"/>
                    </a:ext>
                  </a:extLst>
                </a:gridCol>
                <a:gridCol w="1884450">
                  <a:extLst>
                    <a:ext uri="{9D8B030D-6E8A-4147-A177-3AD203B41FA5}">
                      <a16:colId xmlns:a16="http://schemas.microsoft.com/office/drawing/2014/main" val="20005"/>
                    </a:ext>
                  </a:extLst>
                </a:gridCol>
              </a:tblGrid>
              <a:tr h="700679">
                <a:tc>
                  <a:txBody>
                    <a:bodyPr/>
                    <a:lstStyle/>
                    <a:p>
                      <a:pPr algn="ctr"/>
                      <a:r>
                        <a:rPr lang="en-US" sz="1800" dirty="0"/>
                        <a:t>Title</a:t>
                      </a:r>
                      <a:endParaRPr lang="en-US" sz="1800" i="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Year</a:t>
                      </a:r>
                      <a:endParaRPr lang="en-US" sz="1800" i="0"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t>Author</a:t>
                      </a:r>
                    </a:p>
                    <a:p>
                      <a:pPr algn="ctr"/>
                      <a:endParaRPr lang="en-US" sz="1800" i="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Methodology</a:t>
                      </a:r>
                      <a:endParaRPr lang="en-US" sz="1800" i="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Advantages</a:t>
                      </a:r>
                      <a:endParaRPr lang="en-US" sz="1800" i="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Disadvantages</a:t>
                      </a:r>
                      <a:endParaRPr lang="en-US" sz="18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534859">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Evaluation of machine-learning approaches to estimate sleep apnea severity from at-home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oximetry</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recordings</a:t>
                      </a:r>
                      <a:br>
                        <a:rPr kumimoji="0" lang="en-US" sz="1800" b="0" kern="1200" dirty="0">
                          <a:effectLst/>
                          <a:latin typeface="Times New Roman" panose="02020603050405020304" pitchFamily="18" charset="0"/>
                          <a:cs typeface="Times New Roman" panose="02020603050405020304" pitchFamily="18" charset="0"/>
                        </a:rPr>
                      </a:b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2018</a:t>
                      </a:r>
                    </a:p>
                  </a:txBody>
                  <a:tcPr/>
                </a:tc>
                <a:tc>
                  <a:txBody>
                    <a:bodyPr/>
                    <a:lstStyle/>
                    <a:p>
                      <a:pPr algn="just"/>
                      <a:r>
                        <a:rPr lang="en-US" sz="1800" kern="1200" dirty="0">
                          <a:solidFill>
                            <a:schemeClr val="dk1"/>
                          </a:solidFill>
                          <a:effectLst/>
                          <a:latin typeface="+mn-lt"/>
                          <a:ea typeface="+mn-ea"/>
                          <a:cs typeface="+mn-cs"/>
                        </a:rPr>
                        <a:t> </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C. Gutierrez-</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Tobal</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D. Alvarez, A. Crespo, F. Del Campo, and R.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Hornero</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Complexity, costs, and waiting lists issues demand a simplified alternative for sleep apnea-hypopnea syndrome (SAHS) diagnosis. The blood oxygen saturation signal (SpO2 ) carries useful information about SAHS and can be easily acquired from overnight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oximetry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In this study,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SpO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2 single-channel </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kern="1200" dirty="0">
                          <a:effectLst/>
                          <a:latin typeface="Times New Roman" panose="02020603050405020304" pitchFamily="18" charset="0"/>
                          <a:cs typeface="Times New Roman" panose="02020603050405020304" pitchFamily="18" charset="0"/>
                        </a:rPr>
                        <a:t>key advantage of the proposed method is that it only needs</a:t>
                      </a:r>
                    </a:p>
                    <a:p>
                      <a:pPr algn="just"/>
                      <a:r>
                        <a:rPr lang="en-US" sz="1800" kern="1200" dirty="0">
                          <a:effectLst/>
                          <a:latin typeface="Times New Roman" panose="02020603050405020304" pitchFamily="18" charset="0"/>
                          <a:cs typeface="Times New Roman" panose="02020603050405020304" pitchFamily="18" charset="0"/>
                        </a:rPr>
                        <a:t>an initial opinion lexicon to start the bootstrapping process</a:t>
                      </a:r>
                    </a:p>
                    <a:p>
                      <a:pPr marL="0" marR="0" indent="0" algn="l" defTabSz="457200" rtl="0" eaLnBrk="1" fontAlgn="auto" latinLnBrk="0" hangingPunct="1">
                        <a:lnSpc>
                          <a:spcPct val="150000"/>
                        </a:lnSpc>
                        <a:spcBef>
                          <a:spcPts val="0"/>
                        </a:spcBef>
                        <a:spcAft>
                          <a:spcPts val="0"/>
                        </a:spcAft>
                        <a:buClrTx/>
                        <a:buSzTx/>
                        <a:buFontTx/>
                        <a:buNone/>
                        <a:tabLst/>
                        <a:defRPr/>
                      </a:pPr>
                      <a:br>
                        <a:rPr kumimoji="0" lang="en-US" sz="1800" kern="1200" dirty="0">
                          <a:effectLst/>
                        </a:rPr>
                      </a:br>
                      <a:br>
                        <a:rPr kumimoji="0" lang="en-US" sz="1800" kern="1200" dirty="0">
                          <a:effectLst/>
                        </a:rPr>
                      </a:b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Designed</a:t>
                      </a:r>
                      <a:r>
                        <a:rPr lang="en-US" sz="18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to simultaneously identify the POIs and resolve their associated temporal awareness.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624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484E-BD53-4F32-B635-0C1EB7F88D66}"/>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 				ABSTRACT</a:t>
            </a:r>
            <a:endParaRPr lang="en-IN" dirty="0"/>
          </a:p>
        </p:txBody>
      </p:sp>
      <p:sp>
        <p:nvSpPr>
          <p:cNvPr id="3" name="Content Placeholder 2">
            <a:extLst>
              <a:ext uri="{FF2B5EF4-FFF2-40B4-BE49-F238E27FC236}">
                <a16:creationId xmlns:a16="http://schemas.microsoft.com/office/drawing/2014/main" id="{0E372342-93FE-4195-837B-B1048B9DF933}"/>
              </a:ext>
            </a:extLst>
          </p:cNvPr>
          <p:cNvSpPr>
            <a:spLocks noGrp="1"/>
          </p:cNvSpPr>
          <p:nvPr>
            <p:ph idx="1"/>
          </p:nvPr>
        </p:nvSpPr>
        <p:spPr/>
        <p:txBody>
          <a:bodyPr/>
          <a:lstStyle/>
          <a:p>
            <a:r>
              <a:rPr lang="en-US" sz="2800" b="1" dirty="0">
                <a:latin typeface="Times New Roman" panose="02020603050405020304" pitchFamily="18" charset="0"/>
                <a:cs typeface="Times New Roman" panose="02020603050405020304" pitchFamily="18" charset="0"/>
              </a:rPr>
              <a:t>Obstructive Sleep Apnea </a:t>
            </a:r>
            <a:r>
              <a:rPr lang="en-US" sz="2800" dirty="0">
                <a:latin typeface="Times New Roman" panose="02020603050405020304" pitchFamily="18" charset="0"/>
                <a:cs typeface="Times New Roman" panose="02020603050405020304" pitchFamily="18" charset="0"/>
              </a:rPr>
              <a:t>(OSA) is a common, but severely under-diagnosed sleep disorder that affects the natural breathing cycle during sleep with periods of reduced respiration or no airflow at </a:t>
            </a:r>
            <a:r>
              <a:rPr lang="en-US" sz="2800" dirty="0" err="1">
                <a:latin typeface="Times New Roman" panose="02020603050405020304" pitchFamily="18" charset="0"/>
                <a:cs typeface="Times New Roman" panose="02020603050405020304" pitchFamily="18" charset="0"/>
              </a:rPr>
              <a:t>all.we</a:t>
            </a:r>
            <a:r>
              <a:rPr lang="en-US" sz="2800" dirty="0">
                <a:latin typeface="Times New Roman" panose="02020603050405020304" pitchFamily="18" charset="0"/>
                <a:cs typeface="Times New Roman" panose="02020603050405020304" pitchFamily="18" charset="0"/>
              </a:rPr>
              <a:t> achieve an accuracy of 96.6% with a combination of respiration data from the blood pressure as input data. We use K-Nearest Neighbor algorithm. We update the dataset to </a:t>
            </a:r>
            <a:r>
              <a:rPr lang="en-US" sz="2800" dirty="0" err="1">
                <a:latin typeface="Times New Roman" panose="02020603050405020304" pitchFamily="18" charset="0"/>
                <a:cs typeface="Times New Roman" panose="02020603050405020304" pitchFamily="18" charset="0"/>
              </a:rPr>
              <a:t>sql.The</a:t>
            </a:r>
            <a:r>
              <a:rPr lang="en-US" sz="2800" dirty="0">
                <a:latin typeface="Times New Roman" panose="02020603050405020304" pitchFamily="18" charset="0"/>
                <a:cs typeface="Times New Roman" panose="02020603050405020304" pitchFamily="18" charset="0"/>
              </a:rPr>
              <a:t> data is only slightly </a:t>
            </a:r>
            <a:r>
              <a:rPr lang="en-US" sz="2800" dirty="0" err="1">
                <a:latin typeface="Times New Roman" panose="02020603050405020304" pitchFamily="18" charset="0"/>
                <a:cs typeface="Times New Roman" panose="02020603050405020304" pitchFamily="18" charset="0"/>
              </a:rPr>
              <a:t>preprocessed.In</a:t>
            </a:r>
            <a:r>
              <a:rPr lang="en-US" sz="2800" dirty="0">
                <a:latin typeface="Times New Roman" panose="02020603050405020304" pitchFamily="18" charset="0"/>
                <a:cs typeface="Times New Roman" panose="02020603050405020304" pitchFamily="18" charset="0"/>
              </a:rPr>
              <a:t> this process also achieved a good result with the simple KNN technique. We focus in this study on respiratory signals from the blood pressure </a:t>
            </a:r>
            <a:r>
              <a:rPr lang="en-US" sz="2800" dirty="0" err="1">
                <a:latin typeface="Times New Roman" panose="02020603050405020304" pitchFamily="18" charset="0"/>
                <a:cs typeface="Times New Roman" panose="02020603050405020304" pitchFamily="18" charset="0"/>
              </a:rPr>
              <a:t>saturation.We</a:t>
            </a:r>
            <a:r>
              <a:rPr lang="en-US" sz="2800" dirty="0">
                <a:latin typeface="Times New Roman" panose="02020603050405020304" pitchFamily="18" charset="0"/>
                <a:cs typeface="Times New Roman" panose="02020603050405020304" pitchFamily="18" charset="0"/>
              </a:rPr>
              <a:t> get the information fetch the important data from </a:t>
            </a:r>
            <a:r>
              <a:rPr lang="en-US" sz="2800" dirty="0" err="1">
                <a:latin typeface="Times New Roman" panose="02020603050405020304" pitchFamily="18" charset="0"/>
                <a:cs typeface="Times New Roman" panose="02020603050405020304" pitchFamily="18" charset="0"/>
              </a:rPr>
              <a:t>sql</a:t>
            </a:r>
            <a:r>
              <a:rPr lang="en-US" sz="2800" dirty="0">
                <a:latin typeface="Times New Roman" panose="02020603050405020304" pitchFamily="18" charset="0"/>
                <a:cs typeface="Times New Roman" panose="02020603050405020304" pitchFamily="18" charset="0"/>
              </a:rPr>
              <a:t>. We use K-Nearest Neighbor algorithm to get nearest Value for disease .</a:t>
            </a:r>
          </a:p>
          <a:p>
            <a:endParaRPr lang="en-IN" dirty="0"/>
          </a:p>
        </p:txBody>
      </p:sp>
    </p:spTree>
    <p:extLst>
      <p:ext uri="{BB962C8B-B14F-4D97-AF65-F5344CB8AC3E}">
        <p14:creationId xmlns:p14="http://schemas.microsoft.com/office/powerpoint/2010/main" val="2176647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EF3C-6D6A-46E8-BCC3-B001F55E476C}"/>
              </a:ext>
            </a:extLst>
          </p:cNvPr>
          <p:cNvSpPr>
            <a:spLocks noGrp="1"/>
          </p:cNvSpPr>
          <p:nvPr>
            <p:ph type="title"/>
          </p:nvPr>
        </p:nvSpPr>
        <p:spPr>
          <a:xfrm>
            <a:off x="838200" y="620202"/>
            <a:ext cx="10515600" cy="1070486"/>
          </a:xfrm>
        </p:spPr>
        <p:txBody>
          <a:bodyPr>
            <a:normAutofit fontScale="90000"/>
          </a:bodyPr>
          <a:lstStyle/>
          <a:p>
            <a:r>
              <a:rPr lang="en-US" sz="4400" dirty="0">
                <a:latin typeface="Times New Roman" panose="02020603050405020304" pitchFamily="18" charset="0"/>
                <a:cs typeface="Times New Roman" panose="02020603050405020304" pitchFamily="18" charset="0"/>
              </a:rPr>
              <a:t>Technology Stack</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A026855-162D-4E0D-9F5E-F7C346E571B9}"/>
              </a:ext>
            </a:extLst>
          </p:cNvPr>
          <p:cNvSpPr>
            <a:spLocks noGrp="1"/>
          </p:cNvSpPr>
          <p:nvPr>
            <p:ph idx="1"/>
          </p:nvPr>
        </p:nvSpPr>
        <p:spPr/>
        <p:txBody>
          <a:bodyPr>
            <a:normAutofit/>
          </a:bodyPr>
          <a:lstStyle/>
          <a:p>
            <a:pPr marL="0" indent="0" algn="just">
              <a:lnSpc>
                <a:spcPct val="150000"/>
              </a:lnSpc>
              <a:buFont typeface="Arial" panose="020B0604020202020204" pitchFamily="34" charset="0"/>
              <a:buNone/>
            </a:pPr>
            <a:r>
              <a:rPr lang="en-IN" sz="3200" b="1" dirty="0">
                <a:latin typeface="Times New Roman" panose="02020603050405020304" pitchFamily="18" charset="0"/>
                <a:cs typeface="Times New Roman" panose="02020603050405020304" pitchFamily="18" charset="0"/>
              </a:rPr>
              <a:t>Hardware Requirement</a:t>
            </a:r>
            <a:endParaRPr lang="en-IN" sz="3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System 	             	: Pentium dual core</a:t>
            </a:r>
            <a:endParaRPr lang="en-US" sz="2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Hard Disk                    	: 10 GB	</a:t>
            </a:r>
            <a:endParaRPr lang="en-US" sz="2800" dirty="0">
              <a:latin typeface="Times New Roman" panose="02020603050405020304" pitchFamily="18" charset="0"/>
              <a:cs typeface="Times New Roman" panose="02020603050405020304" pitchFamily="18" charset="0"/>
            </a:endParaRPr>
          </a:p>
          <a:p>
            <a:pPr algn="just"/>
            <a:endParaRPr lang="en-US" sz="3200" dirty="0"/>
          </a:p>
          <a:p>
            <a:endParaRPr lang="en-US"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2026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3630</TotalTime>
  <Words>1337</Words>
  <Application>Microsoft Office PowerPoint</Application>
  <PresentationFormat>Widescreen</PresentationFormat>
  <Paragraphs>172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Tahoma</vt:lpstr>
      <vt:lpstr>Times New Roman</vt:lpstr>
      <vt:lpstr>Wingdings</vt:lpstr>
      <vt:lpstr>Office Theme</vt:lpstr>
      <vt:lpstr>PowerPoint Presentation</vt:lpstr>
      <vt:lpstr>INTRODUCTION</vt:lpstr>
      <vt:lpstr>LITERATURE SURVEY</vt:lpstr>
      <vt:lpstr>PowerPoint Presentation</vt:lpstr>
      <vt:lpstr>PowerPoint Presentation</vt:lpstr>
      <vt:lpstr>PowerPoint Presentation</vt:lpstr>
      <vt:lpstr>PowerPoint Presentation</vt:lpstr>
      <vt:lpstr>     ABSTRACT</vt:lpstr>
      <vt:lpstr>Technology Stack </vt:lpstr>
      <vt:lpstr>Technology Stack </vt:lpstr>
      <vt:lpstr>System Architecture </vt:lpstr>
      <vt:lpstr>Analysis </vt:lpstr>
      <vt:lpstr>SYSTEM DESIGN ACTIVITY DIAGRAM</vt:lpstr>
      <vt:lpstr>USE CASE DIAGRAM</vt:lpstr>
      <vt:lpstr>CLASS DIAGRAM</vt:lpstr>
      <vt:lpstr>FLOW</vt:lpstr>
      <vt:lpstr>MODULES</vt:lpstr>
      <vt:lpstr>LOAD DATASET</vt:lpstr>
      <vt:lpstr>Preprocessor </vt:lpstr>
      <vt:lpstr>Fetch Data</vt:lpstr>
      <vt:lpstr>KNN Algorithm </vt:lpstr>
      <vt:lpstr>Analysis </vt:lpstr>
      <vt:lpstr>PowerPoint Presentation</vt:lpstr>
      <vt:lpstr>PowerPoint Presentation</vt:lpstr>
      <vt:lpstr>PowerPoint Presentation</vt:lpstr>
      <vt:lpstr>PowerPoint Presentation</vt:lpstr>
      <vt:lpstr>PowerPoint Presentation</vt:lpstr>
      <vt:lpstr>CONCLUSION</vt:lpstr>
      <vt:lpstr>  FUTURE ENHANCEMENT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HP LAPTOP</dc:creator>
  <cp:lastModifiedBy>HP LAPTOP</cp:lastModifiedBy>
  <cp:revision>21</cp:revision>
  <dcterms:created xsi:type="dcterms:W3CDTF">2021-04-01T06:54:43Z</dcterms:created>
  <dcterms:modified xsi:type="dcterms:W3CDTF">2021-06-16T10:42:31Z</dcterms:modified>
</cp:coreProperties>
</file>