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1.jpg" ContentType="image/png"/>
  <Override PartName="/ppt/media/image23.jpg" ContentType="image/png"/>
  <Override PartName="/ppt/media/image24.jpg" ContentType="image/pn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48"/>
  </p:notesMasterIdLst>
  <p:handoutMasterIdLst>
    <p:handoutMasterId r:id="rId49"/>
  </p:handoutMasterIdLst>
  <p:sldIdLst>
    <p:sldId id="256" r:id="rId5"/>
    <p:sldId id="258" r:id="rId6"/>
    <p:sldId id="275" r:id="rId7"/>
    <p:sldId id="276" r:id="rId8"/>
    <p:sldId id="277" r:id="rId9"/>
    <p:sldId id="279" r:id="rId10"/>
    <p:sldId id="287" r:id="rId11"/>
    <p:sldId id="278" r:id="rId12"/>
    <p:sldId id="280" r:id="rId13"/>
    <p:sldId id="281" r:id="rId14"/>
    <p:sldId id="282" r:id="rId15"/>
    <p:sldId id="286" r:id="rId16"/>
    <p:sldId id="285" r:id="rId17"/>
    <p:sldId id="284" r:id="rId18"/>
    <p:sldId id="283" r:id="rId19"/>
    <p:sldId id="288" r:id="rId20"/>
    <p:sldId id="291" r:id="rId21"/>
    <p:sldId id="289" r:id="rId22"/>
    <p:sldId id="290" r:id="rId23"/>
    <p:sldId id="295" r:id="rId24"/>
    <p:sldId id="294" r:id="rId25"/>
    <p:sldId id="293" r:id="rId26"/>
    <p:sldId id="296" r:id="rId27"/>
    <p:sldId id="299" r:id="rId28"/>
    <p:sldId id="301" r:id="rId29"/>
    <p:sldId id="302" r:id="rId30"/>
    <p:sldId id="303" r:id="rId31"/>
    <p:sldId id="307" r:id="rId32"/>
    <p:sldId id="306" r:id="rId33"/>
    <p:sldId id="305" r:id="rId34"/>
    <p:sldId id="304" r:id="rId35"/>
    <p:sldId id="308" r:id="rId36"/>
    <p:sldId id="313" r:id="rId37"/>
    <p:sldId id="312" r:id="rId38"/>
    <p:sldId id="311" r:id="rId39"/>
    <p:sldId id="309" r:id="rId40"/>
    <p:sldId id="314" r:id="rId41"/>
    <p:sldId id="317" r:id="rId42"/>
    <p:sldId id="316" r:id="rId43"/>
    <p:sldId id="315" r:id="rId44"/>
    <p:sldId id="318" r:id="rId45"/>
    <p:sldId id="321" r:id="rId46"/>
    <p:sldId id="322" r:id="rId47"/>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4" autoAdjust="0"/>
    <p:restoredTop sz="95033" autoAdjust="0"/>
  </p:normalViewPr>
  <p:slideViewPr>
    <p:cSldViewPr snapToGrid="0" snapToObjects="1">
      <p:cViewPr varScale="1">
        <p:scale>
          <a:sx n="67" d="100"/>
          <a:sy n="67" d="100"/>
        </p:scale>
        <p:origin x="664"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引言</a:t>
          </a:r>
        </a:p>
      </dgm:t>
    </dgm:pt>
    <dgm:pt modelId="{C8EABE8F-1E84-494E-AD8A-32BA419A36E9}" type="parTrans" cxnId="{31C3237C-2299-B649-8C93-587C97AC999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044F6BA-1D90-EC47-8A78-B9796198ECF5}" type="sibTrans" cxnId="{31C3237C-2299-B649-8C93-587C97AC9999}">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E39563C5-C199-4F5B-A899-8CC0710341A0}">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总体设计</a:t>
          </a:r>
        </a:p>
      </dgm:t>
    </dgm:pt>
    <dgm:pt modelId="{6531EA77-44C5-4E3D-BA04-70C1E49BCD39}" type="parTrans" cxnId="{BBAD9FDB-1013-4B11-A9AE-2815527D1B7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C971DAC-9BE2-44B2-ABE4-8099C777E9C4}" type="sibTrans" cxnId="{BBAD9FDB-1013-4B11-A9AE-2815527D1B78}">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15B1A768-2666-4AB4-BDA7-F0E3C4160D59}">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系统安全</a:t>
          </a:r>
        </a:p>
      </dgm:t>
    </dgm:pt>
    <dgm:pt modelId="{D47033D3-4E41-485A-B515-A02A8C3B404A}" type="parTrans" cxnId="{08DEC938-538C-403B-80C3-828B96DAFF8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2FFCBD4-DD9D-4E06-81E4-54307F97A3F0}" type="sibTrans" cxnId="{08DEC938-538C-403B-80C3-828B96DAFF82}">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3AA5586A-C40E-4DDA-98A5-6545F36F46AB}">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权限设计</a:t>
          </a:r>
          <a:endParaRPr lang="en-US" altLang="zh-CN" noProof="0" dirty="0">
            <a:latin typeface="Microsoft YaHei UI" panose="020B0503020204020204" pitchFamily="34" charset="-122"/>
            <a:ea typeface="Microsoft YaHei UI" panose="020B0503020204020204" pitchFamily="34" charset="-122"/>
          </a:endParaRPr>
        </a:p>
      </dgm:t>
    </dgm:pt>
    <dgm:pt modelId="{ABF44FB7-9255-4D99-BC69-3BE74FDF8E87}" type="par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19FB306E-81B4-4F3F-99EE-765120CBB6B3}" type="sib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引言</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总体设计</a:t>
          </a: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系统安全</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权限设计</a:t>
          </a:r>
          <a:endParaRPr lang="en-US" altLang="zh-CN" sz="2400" kern="1200" noProof="0" dirty="0">
            <a:latin typeface="Microsoft YaHei UI" panose="020B0503020204020204" pitchFamily="34" charset="-122"/>
            <a:ea typeface="Microsoft YaHei UI" panose="020B0503020204020204" pitchFamily="34" charset="-122"/>
          </a:endParaRPr>
        </a:p>
      </dsp:txBody>
      <dsp:txXfrm>
        <a:off x="4177719" y="2134742"/>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循环流程图"/>
  <dgm:desc val="用于显示流程中的有序步骤。限制为 11 个 1 级形状及数量不限的 2 级形状。最适用于少量文本。不会显示未使用的文本，但如果切换布局仍然可用。"/>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2021/5/9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2021/5/9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43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2021/5/9</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2021/5/9</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2021/5/9</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2021/5/9</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2021/5/9</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2021/5/9</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2021/5/9</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algn="l" rtl="0"/>
            <a:r>
              <a:rPr lang="zh-CN" altLang="en-US" b="1" dirty="0"/>
              <a:t>项目系统设计</a:t>
            </a:r>
            <a:br>
              <a:rPr lang="en-US" altLang="zh-CN" b="1" dirty="0"/>
            </a:br>
            <a:r>
              <a:rPr lang="zh-CN" altLang="en-US" b="1" dirty="0"/>
              <a:t>与数据库设计</a:t>
            </a:r>
            <a:r>
              <a:rPr lang="en-US" altLang="zh-CN" b="1" dirty="0"/>
              <a:t>—22</a:t>
            </a:r>
            <a:r>
              <a:rPr lang="zh-CN" altLang="en-US" b="1" dirty="0"/>
              <a:t>组</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91B6F43-E0EB-4EA9-B80F-6AE83F38CD18}"/>
              </a:ext>
            </a:extLst>
          </p:cNvPr>
          <p:cNvSpPr txBox="1"/>
          <p:nvPr/>
        </p:nvSpPr>
        <p:spPr>
          <a:xfrm>
            <a:off x="5745582" y="5801557"/>
            <a:ext cx="700833" cy="400110"/>
          </a:xfrm>
          <a:prstGeom prst="rect">
            <a:avLst/>
          </a:prstGeom>
          <a:noFill/>
        </p:spPr>
        <p:txBody>
          <a:bodyPr wrap="none" rtlCol="0">
            <a:spAutoFit/>
          </a:bodyPr>
          <a:lstStyle/>
          <a:p>
            <a:r>
              <a:rPr lang="zh-CN" altLang="en-US" sz="2000" b="1" dirty="0"/>
              <a:t>类图</a:t>
            </a:r>
          </a:p>
        </p:txBody>
      </p:sp>
      <p:pic>
        <p:nvPicPr>
          <p:cNvPr id="6" name="图片 5" descr="系统类图">
            <a:extLst>
              <a:ext uri="{FF2B5EF4-FFF2-40B4-BE49-F238E27FC236}">
                <a16:creationId xmlns:a16="http://schemas.microsoft.com/office/drawing/2014/main" id="{BCD1FAEA-4F08-4A34-A8C4-486257AF8C76}"/>
              </a:ext>
            </a:extLst>
          </p:cNvPr>
          <p:cNvPicPr/>
          <p:nvPr/>
        </p:nvPicPr>
        <p:blipFill>
          <a:blip r:embed="rId2"/>
          <a:stretch>
            <a:fillRect/>
          </a:stretch>
        </p:blipFill>
        <p:spPr>
          <a:xfrm>
            <a:off x="862613" y="1056443"/>
            <a:ext cx="10466773" cy="4394446"/>
          </a:xfrm>
          <a:prstGeom prst="rect">
            <a:avLst/>
          </a:prstGeom>
        </p:spPr>
      </p:pic>
    </p:spTree>
    <p:extLst>
      <p:ext uri="{BB962C8B-B14F-4D97-AF65-F5344CB8AC3E}">
        <p14:creationId xmlns:p14="http://schemas.microsoft.com/office/powerpoint/2010/main" val="105173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8440DD-E812-454A-9D4B-AA86F12134FF}"/>
              </a:ext>
            </a:extLst>
          </p:cNvPr>
          <p:cNvSpPr txBox="1"/>
          <p:nvPr/>
        </p:nvSpPr>
        <p:spPr>
          <a:xfrm>
            <a:off x="5657417" y="6209930"/>
            <a:ext cx="877163" cy="369332"/>
          </a:xfrm>
          <a:prstGeom prst="rect">
            <a:avLst/>
          </a:prstGeom>
          <a:noFill/>
        </p:spPr>
        <p:txBody>
          <a:bodyPr wrap="none" rtlCol="0">
            <a:spAutoFit/>
          </a:bodyPr>
          <a:lstStyle/>
          <a:p>
            <a:r>
              <a:rPr lang="zh-CN" altLang="en-US" dirty="0"/>
              <a:t>泳道图</a:t>
            </a:r>
          </a:p>
        </p:txBody>
      </p:sp>
      <p:pic>
        <p:nvPicPr>
          <p:cNvPr id="6" name="图片 5" descr="泳道图">
            <a:extLst>
              <a:ext uri="{FF2B5EF4-FFF2-40B4-BE49-F238E27FC236}">
                <a16:creationId xmlns:a16="http://schemas.microsoft.com/office/drawing/2014/main" id="{512BA79C-C724-4DDC-A9B1-4B47DD8CA92C}"/>
              </a:ext>
            </a:extLst>
          </p:cNvPr>
          <p:cNvPicPr/>
          <p:nvPr/>
        </p:nvPicPr>
        <p:blipFill>
          <a:blip r:embed="rId2"/>
          <a:stretch>
            <a:fillRect/>
          </a:stretch>
        </p:blipFill>
        <p:spPr>
          <a:xfrm>
            <a:off x="751643" y="648070"/>
            <a:ext cx="10688713" cy="5199195"/>
          </a:xfrm>
          <a:prstGeom prst="rect">
            <a:avLst/>
          </a:prstGeom>
        </p:spPr>
      </p:pic>
    </p:spTree>
    <p:extLst>
      <p:ext uri="{BB962C8B-B14F-4D97-AF65-F5344CB8AC3E}">
        <p14:creationId xmlns:p14="http://schemas.microsoft.com/office/powerpoint/2010/main" val="413115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7860D1C-43E3-49A1-A228-62A2E937B41C}"/>
              </a:ext>
            </a:extLst>
          </p:cNvPr>
          <p:cNvSpPr txBox="1"/>
          <p:nvPr/>
        </p:nvSpPr>
        <p:spPr>
          <a:xfrm>
            <a:off x="5638799" y="5679320"/>
            <a:ext cx="914400" cy="369332"/>
          </a:xfrm>
          <a:prstGeom prst="rect">
            <a:avLst/>
          </a:prstGeom>
          <a:noFill/>
        </p:spPr>
        <p:txBody>
          <a:bodyPr wrap="square" rtlCol="0">
            <a:spAutoFit/>
          </a:bodyPr>
          <a:lstStyle/>
          <a:p>
            <a:r>
              <a:rPr lang="zh-CN" altLang="en-US" dirty="0"/>
              <a:t>用例图</a:t>
            </a:r>
          </a:p>
        </p:txBody>
      </p:sp>
      <p:pic>
        <p:nvPicPr>
          <p:cNvPr id="6" name="图片 5" descr="用例图">
            <a:extLst>
              <a:ext uri="{FF2B5EF4-FFF2-40B4-BE49-F238E27FC236}">
                <a16:creationId xmlns:a16="http://schemas.microsoft.com/office/drawing/2014/main" id="{172549C4-2FDD-4FF2-ADF0-1A6EE9374515}"/>
              </a:ext>
            </a:extLst>
          </p:cNvPr>
          <p:cNvPicPr/>
          <p:nvPr/>
        </p:nvPicPr>
        <p:blipFill>
          <a:blip r:embed="rId2"/>
          <a:stretch>
            <a:fillRect/>
          </a:stretch>
        </p:blipFill>
        <p:spPr>
          <a:xfrm>
            <a:off x="631793" y="834501"/>
            <a:ext cx="10928413" cy="4616387"/>
          </a:xfrm>
          <a:prstGeom prst="rect">
            <a:avLst/>
          </a:prstGeom>
        </p:spPr>
      </p:pic>
    </p:spTree>
    <p:extLst>
      <p:ext uri="{BB962C8B-B14F-4D97-AF65-F5344CB8AC3E}">
        <p14:creationId xmlns:p14="http://schemas.microsoft.com/office/powerpoint/2010/main" val="347481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C435DDE-E840-4906-80E8-F36F3CFC9726}"/>
              </a:ext>
            </a:extLst>
          </p:cNvPr>
          <p:cNvPicPr>
            <a:picLocks noChangeAspect="1"/>
          </p:cNvPicPr>
          <p:nvPr/>
        </p:nvPicPr>
        <p:blipFill>
          <a:blip r:embed="rId2"/>
          <a:stretch>
            <a:fillRect/>
          </a:stretch>
        </p:blipFill>
        <p:spPr>
          <a:xfrm>
            <a:off x="2645546" y="1553075"/>
            <a:ext cx="6612754" cy="3595187"/>
          </a:xfrm>
          <a:prstGeom prst="rect">
            <a:avLst/>
          </a:prstGeom>
        </p:spPr>
      </p:pic>
      <p:sp>
        <p:nvSpPr>
          <p:cNvPr id="9" name="文本框 8">
            <a:extLst>
              <a:ext uri="{FF2B5EF4-FFF2-40B4-BE49-F238E27FC236}">
                <a16:creationId xmlns:a16="http://schemas.microsoft.com/office/drawing/2014/main" id="{B373E5FF-9D72-48DE-8FC6-DB2EA5A82502}"/>
              </a:ext>
            </a:extLst>
          </p:cNvPr>
          <p:cNvSpPr txBox="1"/>
          <p:nvPr/>
        </p:nvSpPr>
        <p:spPr>
          <a:xfrm>
            <a:off x="5083945" y="5699464"/>
            <a:ext cx="2024109" cy="369332"/>
          </a:xfrm>
          <a:prstGeom prst="rect">
            <a:avLst/>
          </a:prstGeom>
          <a:noFill/>
        </p:spPr>
        <p:txBody>
          <a:bodyPr wrap="square" rtlCol="0">
            <a:spAutoFit/>
          </a:bodyPr>
          <a:lstStyle/>
          <a:p>
            <a:r>
              <a:rPr lang="zh-CN" altLang="en-US" dirty="0"/>
              <a:t>设计类图</a:t>
            </a:r>
            <a:endParaRPr lang="en-US" altLang="zh-CN" dirty="0"/>
          </a:p>
        </p:txBody>
      </p:sp>
    </p:spTree>
    <p:extLst>
      <p:ext uri="{BB962C8B-B14F-4D97-AF65-F5344CB8AC3E}">
        <p14:creationId xmlns:p14="http://schemas.microsoft.com/office/powerpoint/2010/main" val="417446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AE4730-DD42-479F-BD46-D19735A1B969}"/>
              </a:ext>
            </a:extLst>
          </p:cNvPr>
          <p:cNvSpPr txBox="1"/>
          <p:nvPr/>
        </p:nvSpPr>
        <p:spPr>
          <a:xfrm>
            <a:off x="5743178" y="6125284"/>
            <a:ext cx="705642" cy="400110"/>
          </a:xfrm>
          <a:prstGeom prst="rect">
            <a:avLst/>
          </a:prstGeom>
          <a:noFill/>
        </p:spPr>
        <p:txBody>
          <a:bodyPr wrap="none" rtlCol="0">
            <a:spAutoFit/>
          </a:bodyPr>
          <a:lstStyle/>
          <a:p>
            <a:r>
              <a:rPr lang="en-US" altLang="zh-CN" sz="2000" b="1" dirty="0"/>
              <a:t>ER</a:t>
            </a:r>
            <a:r>
              <a:rPr lang="zh-CN" altLang="en-US" sz="2000" b="1" dirty="0"/>
              <a:t>图</a:t>
            </a:r>
          </a:p>
        </p:txBody>
      </p:sp>
      <p:pic>
        <p:nvPicPr>
          <p:cNvPr id="7" name="图片 6" descr="er图">
            <a:extLst>
              <a:ext uri="{FF2B5EF4-FFF2-40B4-BE49-F238E27FC236}">
                <a16:creationId xmlns:a16="http://schemas.microsoft.com/office/drawing/2014/main" id="{4D593272-9D0D-4EA6-8C06-82703FD78655}"/>
              </a:ext>
            </a:extLst>
          </p:cNvPr>
          <p:cNvPicPr/>
          <p:nvPr/>
        </p:nvPicPr>
        <p:blipFill>
          <a:blip r:embed="rId2"/>
          <a:stretch>
            <a:fillRect/>
          </a:stretch>
        </p:blipFill>
        <p:spPr>
          <a:xfrm>
            <a:off x="711693" y="532661"/>
            <a:ext cx="10768613" cy="5260204"/>
          </a:xfrm>
          <a:prstGeom prst="rect">
            <a:avLst/>
          </a:prstGeom>
        </p:spPr>
      </p:pic>
    </p:spTree>
    <p:extLst>
      <p:ext uri="{BB962C8B-B14F-4D97-AF65-F5344CB8AC3E}">
        <p14:creationId xmlns:p14="http://schemas.microsoft.com/office/powerpoint/2010/main" val="201566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CA0BAE-6CC8-4133-B875-7BF4B70A347C}"/>
              </a:ext>
            </a:extLst>
          </p:cNvPr>
          <p:cNvPicPr>
            <a:picLocks noChangeAspect="1"/>
          </p:cNvPicPr>
          <p:nvPr/>
        </p:nvPicPr>
        <p:blipFill>
          <a:blip r:embed="rId2"/>
          <a:stretch>
            <a:fillRect/>
          </a:stretch>
        </p:blipFill>
        <p:spPr>
          <a:xfrm>
            <a:off x="1899821" y="1267714"/>
            <a:ext cx="8318377" cy="4284465"/>
          </a:xfrm>
          <a:prstGeom prst="rect">
            <a:avLst/>
          </a:prstGeom>
        </p:spPr>
      </p:pic>
      <p:sp>
        <p:nvSpPr>
          <p:cNvPr id="7" name="文本框 6">
            <a:extLst>
              <a:ext uri="{FF2B5EF4-FFF2-40B4-BE49-F238E27FC236}">
                <a16:creationId xmlns:a16="http://schemas.microsoft.com/office/drawing/2014/main" id="{93210D8C-7A5B-450E-BFCB-75A11BEB4C82}"/>
              </a:ext>
            </a:extLst>
          </p:cNvPr>
          <p:cNvSpPr txBox="1"/>
          <p:nvPr/>
        </p:nvSpPr>
        <p:spPr>
          <a:xfrm>
            <a:off x="5255581" y="5956917"/>
            <a:ext cx="2121763" cy="369332"/>
          </a:xfrm>
          <a:prstGeom prst="rect">
            <a:avLst/>
          </a:prstGeom>
          <a:noFill/>
        </p:spPr>
        <p:txBody>
          <a:bodyPr wrap="square" rtlCol="0">
            <a:spAutoFit/>
          </a:bodyPr>
          <a:lstStyle/>
          <a:p>
            <a:r>
              <a:rPr lang="zh-CN" altLang="en-US"/>
              <a:t>用户模块类图</a:t>
            </a:r>
            <a:endParaRPr lang="zh-CN" altLang="en-US" dirty="0"/>
          </a:p>
        </p:txBody>
      </p:sp>
    </p:spTree>
    <p:extLst>
      <p:ext uri="{BB962C8B-B14F-4D97-AF65-F5344CB8AC3E}">
        <p14:creationId xmlns:p14="http://schemas.microsoft.com/office/powerpoint/2010/main" val="294723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B7827E2-87CF-4B77-A897-2189A1A79E31}"/>
              </a:ext>
            </a:extLst>
          </p:cNvPr>
          <p:cNvPicPr>
            <a:picLocks noChangeAspect="1"/>
          </p:cNvPicPr>
          <p:nvPr/>
        </p:nvPicPr>
        <p:blipFill>
          <a:blip r:embed="rId2"/>
          <a:stretch>
            <a:fillRect/>
          </a:stretch>
        </p:blipFill>
        <p:spPr>
          <a:xfrm>
            <a:off x="1828799" y="1288973"/>
            <a:ext cx="8353887" cy="4189525"/>
          </a:xfrm>
          <a:prstGeom prst="rect">
            <a:avLst/>
          </a:prstGeom>
        </p:spPr>
      </p:pic>
      <p:sp>
        <p:nvSpPr>
          <p:cNvPr id="7" name="文本框 6">
            <a:extLst>
              <a:ext uri="{FF2B5EF4-FFF2-40B4-BE49-F238E27FC236}">
                <a16:creationId xmlns:a16="http://schemas.microsoft.com/office/drawing/2014/main" id="{A51334F6-8613-47D4-820C-AF75F838D4A2}"/>
              </a:ext>
            </a:extLst>
          </p:cNvPr>
          <p:cNvSpPr txBox="1"/>
          <p:nvPr/>
        </p:nvSpPr>
        <p:spPr>
          <a:xfrm>
            <a:off x="5086905" y="5894773"/>
            <a:ext cx="2317072" cy="369332"/>
          </a:xfrm>
          <a:prstGeom prst="rect">
            <a:avLst/>
          </a:prstGeom>
          <a:noFill/>
        </p:spPr>
        <p:txBody>
          <a:bodyPr wrap="square" rtlCol="0">
            <a:spAutoFit/>
          </a:bodyPr>
          <a:lstStyle/>
          <a:p>
            <a:r>
              <a:rPr lang="zh-CN" altLang="en-US"/>
              <a:t>图书馆管理模块类图</a:t>
            </a:r>
            <a:endParaRPr lang="zh-CN" altLang="en-US" dirty="0"/>
          </a:p>
        </p:txBody>
      </p:sp>
    </p:spTree>
    <p:extLst>
      <p:ext uri="{BB962C8B-B14F-4D97-AF65-F5344CB8AC3E}">
        <p14:creationId xmlns:p14="http://schemas.microsoft.com/office/powerpoint/2010/main" val="367029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817B77-C37E-4A6B-955E-F370E31AC75A}"/>
              </a:ext>
            </a:extLst>
          </p:cNvPr>
          <p:cNvSpPr>
            <a:spLocks noGrp="1"/>
          </p:cNvSpPr>
          <p:nvPr>
            <p:ph type="title"/>
          </p:nvPr>
        </p:nvSpPr>
        <p:spPr/>
        <p:txBody>
          <a:bodyPr/>
          <a:lstStyle/>
          <a:p>
            <a:r>
              <a:rPr lang="zh-CN" altLang="en-US" dirty="0"/>
              <a:t>系统安全和权限设计</a:t>
            </a:r>
          </a:p>
        </p:txBody>
      </p:sp>
      <p:sp>
        <p:nvSpPr>
          <p:cNvPr id="3" name="内容占位符 2">
            <a:extLst>
              <a:ext uri="{FF2B5EF4-FFF2-40B4-BE49-F238E27FC236}">
                <a16:creationId xmlns:a16="http://schemas.microsoft.com/office/drawing/2014/main" id="{6EE7A1E8-F1EC-4DE0-86FC-149AEE0C3B3A}"/>
              </a:ext>
            </a:extLst>
          </p:cNvPr>
          <p:cNvSpPr>
            <a:spLocks noGrp="1"/>
          </p:cNvSpPr>
          <p:nvPr>
            <p:ph idx="1"/>
          </p:nvPr>
        </p:nvSpPr>
        <p:spPr/>
        <p:txBody>
          <a:bodyPr>
            <a:normAutofit/>
          </a:bodyPr>
          <a:lstStyle/>
          <a:p>
            <a:pPr marL="0" marR="78740" indent="0" algn="just">
              <a:lnSpc>
                <a:spcPct val="170000"/>
              </a:lnSpc>
              <a:spcAft>
                <a:spcPts val="800"/>
              </a:spcAft>
              <a:buNone/>
            </a:pPr>
            <a:r>
              <a:rPr lang="en-US" altLang="zh-CN" sz="2400" b="1" kern="100" dirty="0">
                <a:effectLst/>
                <a:latin typeface="Microsoft JhengHei" panose="020B0604030504040204" pitchFamily="34" charset="-120"/>
                <a:ea typeface="Microsoft JhengHei" panose="020B0604030504040204" pitchFamily="34" charset="-120"/>
              </a:rPr>
              <a:t>	1.</a:t>
            </a:r>
            <a:r>
              <a:rPr lang="zh-CN" altLang="zh-CN" sz="2400" b="1" kern="100" dirty="0">
                <a:effectLst/>
                <a:latin typeface="Microsoft JhengHei" panose="020B0604030504040204" pitchFamily="34" charset="-120"/>
                <a:ea typeface="Microsoft JhengHei" panose="020B0604030504040204" pitchFamily="34" charset="-120"/>
              </a:rPr>
              <a:t>系统安全设计原则</a:t>
            </a:r>
          </a:p>
          <a:p>
            <a:pPr marL="0" indent="0">
              <a:buNone/>
            </a:pPr>
            <a:r>
              <a:rPr lang="en-US" altLang="zh-CN" sz="2400" b="1" kern="100" dirty="0">
                <a:effectLst/>
                <a:latin typeface="Microsoft JhengHei" panose="020B0604030504040204" pitchFamily="34" charset="-120"/>
                <a:ea typeface="Microsoft JhengHei" panose="020B0604030504040204" pitchFamily="34" charset="-120"/>
              </a:rPr>
              <a:t>	      </a:t>
            </a:r>
            <a:r>
              <a:rPr lang="zh-CN" altLang="zh-CN" sz="2400" b="1" kern="100" dirty="0">
                <a:effectLst/>
                <a:latin typeface="Microsoft JhengHei" panose="020B0604030504040204" pitchFamily="34" charset="-120"/>
                <a:ea typeface="Microsoft JhengHei" panose="020B0604030504040204" pitchFamily="34" charset="-120"/>
                <a:cs typeface="Calibri" panose="020F0502020204030204" pitchFamily="34" charset="0"/>
              </a:rPr>
              <a:t>产品的第一原则为保障用户的安全，作为产品的管理方，应该做到保障用户的信息安全</a:t>
            </a:r>
            <a:endParaRPr lang="zh-CN" altLang="en-US" sz="2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6338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8DD6C-2AE7-4D0D-AEC3-961226BFECDF}"/>
              </a:ext>
            </a:extLst>
          </p:cNvPr>
          <p:cNvSpPr>
            <a:spLocks noGrp="1"/>
          </p:cNvSpPr>
          <p:nvPr>
            <p:ph type="title"/>
          </p:nvPr>
        </p:nvSpPr>
        <p:spPr/>
        <p:txBody>
          <a:bodyPr/>
          <a:lstStyle/>
          <a:p>
            <a:r>
              <a:rPr lang="en-US" altLang="zh-CN" dirty="0"/>
              <a:t>1.1</a:t>
            </a:r>
            <a:r>
              <a:rPr lang="zh-CN" altLang="en-US" dirty="0"/>
              <a:t>标识与确认</a:t>
            </a:r>
          </a:p>
        </p:txBody>
      </p:sp>
      <p:sp>
        <p:nvSpPr>
          <p:cNvPr id="3" name="内容占位符 2">
            <a:extLst>
              <a:ext uri="{FF2B5EF4-FFF2-40B4-BE49-F238E27FC236}">
                <a16:creationId xmlns:a16="http://schemas.microsoft.com/office/drawing/2014/main" id="{1C2491E8-370F-43CF-9C89-4900B32CA56F}"/>
              </a:ext>
            </a:extLst>
          </p:cNvPr>
          <p:cNvSpPr>
            <a:spLocks noGrp="1"/>
          </p:cNvSpPr>
          <p:nvPr>
            <p:ph idx="1"/>
          </p:nvPr>
        </p:nvSpPr>
        <p:spPr/>
        <p:txBody>
          <a:bodyPr>
            <a:normAutofit/>
          </a:bodyPr>
          <a:lstStyle/>
          <a:p>
            <a:r>
              <a:rPr lang="zh-CN" altLang="en-US" sz="2400" b="1" dirty="0"/>
              <a:t>必须通过正确的账号密码才能登陆此软件，姓名学号等信息都要对接的上。</a:t>
            </a:r>
          </a:p>
        </p:txBody>
      </p:sp>
    </p:spTree>
    <p:extLst>
      <p:ext uri="{BB962C8B-B14F-4D97-AF65-F5344CB8AC3E}">
        <p14:creationId xmlns:p14="http://schemas.microsoft.com/office/powerpoint/2010/main" val="429488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01253-10F9-408E-BF64-770F099DDE8D}"/>
              </a:ext>
            </a:extLst>
          </p:cNvPr>
          <p:cNvSpPr>
            <a:spLocks noGrp="1"/>
          </p:cNvSpPr>
          <p:nvPr>
            <p:ph type="title"/>
          </p:nvPr>
        </p:nvSpPr>
        <p:spPr/>
        <p:txBody>
          <a:bodyPr/>
          <a:lstStyle/>
          <a:p>
            <a:r>
              <a:rPr lang="en-US" altLang="zh-CN" dirty="0"/>
              <a:t>1.2</a:t>
            </a:r>
            <a:r>
              <a:rPr lang="zh-CN" altLang="en-US" dirty="0"/>
              <a:t>日志</a:t>
            </a:r>
          </a:p>
        </p:txBody>
      </p:sp>
      <p:sp>
        <p:nvSpPr>
          <p:cNvPr id="3" name="内容占位符 2">
            <a:extLst>
              <a:ext uri="{FF2B5EF4-FFF2-40B4-BE49-F238E27FC236}">
                <a16:creationId xmlns:a16="http://schemas.microsoft.com/office/drawing/2014/main" id="{B04A60D4-BC3D-4A71-BE1D-CDFCDD1AA1DF}"/>
              </a:ext>
            </a:extLst>
          </p:cNvPr>
          <p:cNvSpPr>
            <a:spLocks noGrp="1"/>
          </p:cNvSpPr>
          <p:nvPr>
            <p:ph idx="1"/>
          </p:nvPr>
        </p:nvSpPr>
        <p:spPr/>
        <p:txBody>
          <a:bodyPr>
            <a:normAutofit/>
          </a:bodyPr>
          <a:lstStyle/>
          <a:p>
            <a:r>
              <a:rPr lang="zh-CN" altLang="en-US" sz="2400" b="1" dirty="0"/>
              <a:t>为了保护数据资源的安全，在系统中对所保护的资源进行任何存取操作，都做相应的记录</a:t>
            </a:r>
          </a:p>
        </p:txBody>
      </p:sp>
    </p:spTree>
    <p:extLst>
      <p:ext uri="{BB962C8B-B14F-4D97-AF65-F5344CB8AC3E}">
        <p14:creationId xmlns:p14="http://schemas.microsoft.com/office/powerpoint/2010/main" val="11501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图片 3" descr="夜晚天空中的卫星">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组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任意多边形(F)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181" name="组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直接连接符​​(S)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直接连接符​​(S)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直接连接符​​(S)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直接连接符​​(S)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直接连接符​​(S)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直接连接符​​(S)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直接连接符​​(S)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直接连接符​​(S)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直接连接符​​(S)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S)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S)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S)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S)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S)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S)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S)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S)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S)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S)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S)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S)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S)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S)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S)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S)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S)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S)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S)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S)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直接连接符​​(S)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S)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S)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S)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S)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S)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S)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S)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S)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S)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S)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S)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S)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S)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S)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S)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S)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S)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S)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S)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S)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S)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S)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S)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S)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S)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S)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S)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S)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S)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S)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S)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S)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S)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S)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S)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S)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S)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S)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直接连接符​​(S)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直接连接符​​(S)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直接连接符​​(S)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直接连接符​​(S)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直接连接符​​(S)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直接连接符​​(S)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直接连接符​​(S)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直接连接符​​(S)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直接连接符​​(S)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直接连接符​​(S)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组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任意多边形(F)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3" name="组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直接连接符​​(S)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直接连接符​​(S)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直接连接符​​(S)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直接连接符​​(S)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直接连接符​​(S)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直接连接符​​(S)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直接连接符​​(S)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直接连接符​​(S)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直接连接符​​(S)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直接连接符​​(S)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直接连接符​​(S)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直接连接符​​(S)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直接连接符​​(S)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直接连接符​​(S)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直接连接符​​(S)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直接连接符​​(S)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直接连接符​​(S)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直接连接符​​(S)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直接连接符​​(S)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直接连接符​​(S)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直接连接符​​(S)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直接连接符​​(S)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直接连接符​​(S)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直接连接符​​(S)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直接连接符​​(S)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直接连接符​​(S)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直接连接符​​(S)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直接连接符​​(S)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直接连接符​​(S)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直接连接符​​(S)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直接连接符​​(S)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直接连接符​​(S)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直接连接符​​(S)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直接连接符​​(S)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直接连接符​​(S)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直接连接符​​(S)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直接连接符​​(S)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直接连接符​​(S)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直接连接符​​(S)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直接连接符​​(S)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直接连接符​​(S)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直接连接符​​(S)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直接连接符​​(S)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直接连接符​​(S)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直接连接符​​(S)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直接连接符​​(S)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直接连接符​​(S)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直接连接符​​(S)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直接连接符​​(S)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直接连接符​​(S)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直接连接符​​(S)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直接连接符​​(S)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直接连接符​​(S)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直接连接符​​(S)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直接连接符​​(S)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直接连接符​​(S)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直接连接符​​(S)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直接连接符​​(S)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直接连接符​​(S)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直接连接符​​(S)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直接连接符​​(S)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直接连接符​​(S)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直接连接符​​(S)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直接连接符​​(S)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直接连接符​​(S)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直接连接符​​(S)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直接连接符​​(S)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直接连接符​​(S)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直接连接符​​(S)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直接连接符​​(S)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直接连接符​​(S)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直接连接符​​(S)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直接连接符​​(S)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直接连接符​​(S)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直接连接符​​(S)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直接连接符​​(S)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直接连接符​​(S)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直接连接符​​(S)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图片 6" descr="抽象光点图像">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内容占位符 4" descr="SmartArt 图形">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217460084"/>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2B11C-0A91-4226-B338-B884F69E6058}"/>
              </a:ext>
            </a:extLst>
          </p:cNvPr>
          <p:cNvSpPr>
            <a:spLocks noGrp="1"/>
          </p:cNvSpPr>
          <p:nvPr>
            <p:ph type="title"/>
          </p:nvPr>
        </p:nvSpPr>
        <p:spPr/>
        <p:txBody>
          <a:bodyPr/>
          <a:lstStyle/>
          <a:p>
            <a:r>
              <a:rPr lang="en-US" altLang="zh-CN" dirty="0"/>
              <a:t>2.1</a:t>
            </a:r>
            <a:r>
              <a:rPr lang="zh-CN" altLang="en-US" dirty="0"/>
              <a:t>物理设备的安全措施</a:t>
            </a:r>
          </a:p>
        </p:txBody>
      </p:sp>
      <p:sp>
        <p:nvSpPr>
          <p:cNvPr id="3" name="内容占位符 2">
            <a:extLst>
              <a:ext uri="{FF2B5EF4-FFF2-40B4-BE49-F238E27FC236}">
                <a16:creationId xmlns:a16="http://schemas.microsoft.com/office/drawing/2014/main" id="{7137E5A4-FB39-4163-900D-141721934AFE}"/>
              </a:ext>
            </a:extLst>
          </p:cNvPr>
          <p:cNvSpPr>
            <a:spLocks noGrp="1"/>
          </p:cNvSpPr>
          <p:nvPr>
            <p:ph idx="1"/>
          </p:nvPr>
        </p:nvSpPr>
        <p:spPr/>
        <p:txBody>
          <a:bodyPr>
            <a:normAutofit/>
          </a:bodyPr>
          <a:lstStyle/>
          <a:p>
            <a:r>
              <a:rPr lang="zh-CN" altLang="en-US" sz="2400" b="1" dirty="0"/>
              <a:t>在系统设备的选用上，选择优质安全性价比高的系统设备，要做好两手准备，加强安全措施。</a:t>
            </a:r>
          </a:p>
        </p:txBody>
      </p:sp>
    </p:spTree>
    <p:extLst>
      <p:ext uri="{BB962C8B-B14F-4D97-AF65-F5344CB8AC3E}">
        <p14:creationId xmlns:p14="http://schemas.microsoft.com/office/powerpoint/2010/main" val="42055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6207C-15F4-42F2-A42B-FFAFA66D5C07}"/>
              </a:ext>
            </a:extLst>
          </p:cNvPr>
          <p:cNvSpPr>
            <a:spLocks noGrp="1"/>
          </p:cNvSpPr>
          <p:nvPr>
            <p:ph type="title"/>
          </p:nvPr>
        </p:nvSpPr>
        <p:spPr/>
        <p:txBody>
          <a:bodyPr/>
          <a:lstStyle/>
          <a:p>
            <a:r>
              <a:rPr lang="en-US" altLang="zh-CN" dirty="0"/>
              <a:t>2.2</a:t>
            </a:r>
            <a:r>
              <a:rPr lang="zh-CN" altLang="en-US" dirty="0"/>
              <a:t>操作系统平台的安全管理</a:t>
            </a:r>
          </a:p>
        </p:txBody>
      </p:sp>
      <p:sp>
        <p:nvSpPr>
          <p:cNvPr id="3" name="内容占位符 2">
            <a:extLst>
              <a:ext uri="{FF2B5EF4-FFF2-40B4-BE49-F238E27FC236}">
                <a16:creationId xmlns:a16="http://schemas.microsoft.com/office/drawing/2014/main" id="{AE86ADA6-099F-42CB-9206-38E2E30C0DBD}"/>
              </a:ext>
            </a:extLst>
          </p:cNvPr>
          <p:cNvSpPr>
            <a:spLocks noGrp="1"/>
          </p:cNvSpPr>
          <p:nvPr>
            <p:ph idx="1"/>
          </p:nvPr>
        </p:nvSpPr>
        <p:spPr/>
        <p:txBody>
          <a:bodyPr/>
          <a:lstStyle/>
          <a:p>
            <a:r>
              <a:rPr lang="zh-CN" altLang="en-US" sz="2400" b="1" dirty="0"/>
              <a:t>图书馆管理方应该维护好用户的个人信息，做到个人用户信息的安全保障</a:t>
            </a:r>
            <a:r>
              <a:rPr lang="zh-CN" altLang="en-US" dirty="0"/>
              <a:t>。</a:t>
            </a:r>
          </a:p>
        </p:txBody>
      </p:sp>
    </p:spTree>
    <p:extLst>
      <p:ext uri="{BB962C8B-B14F-4D97-AF65-F5344CB8AC3E}">
        <p14:creationId xmlns:p14="http://schemas.microsoft.com/office/powerpoint/2010/main" val="191803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DC00E-2ECF-4EAD-92D5-BCB2C39BCE3D}"/>
              </a:ext>
            </a:extLst>
          </p:cNvPr>
          <p:cNvSpPr>
            <a:spLocks noGrp="1"/>
          </p:cNvSpPr>
          <p:nvPr>
            <p:ph type="title"/>
          </p:nvPr>
        </p:nvSpPr>
        <p:spPr/>
        <p:txBody>
          <a:bodyPr/>
          <a:lstStyle/>
          <a:p>
            <a:r>
              <a:rPr lang="en-US" altLang="zh-CN" dirty="0"/>
              <a:t>2.3</a:t>
            </a:r>
            <a:r>
              <a:rPr lang="zh-CN" altLang="en-US" dirty="0"/>
              <a:t>数据库系统的安全管理</a:t>
            </a:r>
          </a:p>
        </p:txBody>
      </p:sp>
      <p:sp>
        <p:nvSpPr>
          <p:cNvPr id="3" name="内容占位符 2">
            <a:extLst>
              <a:ext uri="{FF2B5EF4-FFF2-40B4-BE49-F238E27FC236}">
                <a16:creationId xmlns:a16="http://schemas.microsoft.com/office/drawing/2014/main" id="{645725C5-43E1-4558-97B1-465CE2DBFE75}"/>
              </a:ext>
            </a:extLst>
          </p:cNvPr>
          <p:cNvSpPr>
            <a:spLocks noGrp="1"/>
          </p:cNvSpPr>
          <p:nvPr>
            <p:ph idx="1"/>
          </p:nvPr>
        </p:nvSpPr>
        <p:spPr/>
        <p:txBody>
          <a:bodyPr>
            <a:normAutofit/>
          </a:bodyPr>
          <a:lstStyle/>
          <a:p>
            <a:r>
              <a:rPr lang="zh-CN" altLang="en-US" sz="2400" b="1" dirty="0"/>
              <a:t> 数据库系统是整个系统的核心，存储着重要的用户信息与图书信息。必须严格把控数据库系统的安全，做到万无一失。</a:t>
            </a:r>
          </a:p>
        </p:txBody>
      </p:sp>
    </p:spTree>
    <p:extLst>
      <p:ext uri="{BB962C8B-B14F-4D97-AF65-F5344CB8AC3E}">
        <p14:creationId xmlns:p14="http://schemas.microsoft.com/office/powerpoint/2010/main" val="170177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DAA84-50FF-4AFF-B688-D9E06BFB7ED5}"/>
              </a:ext>
            </a:extLst>
          </p:cNvPr>
          <p:cNvSpPr>
            <a:spLocks noGrp="1"/>
          </p:cNvSpPr>
          <p:nvPr>
            <p:ph type="title"/>
          </p:nvPr>
        </p:nvSpPr>
        <p:spPr/>
        <p:txBody>
          <a:bodyPr/>
          <a:lstStyle/>
          <a:p>
            <a:r>
              <a:rPr lang="en-US" altLang="zh-CN" dirty="0"/>
              <a:t>3.</a:t>
            </a:r>
            <a:r>
              <a:rPr lang="zh-CN" altLang="en-US" dirty="0"/>
              <a:t>应用级安全</a:t>
            </a:r>
          </a:p>
        </p:txBody>
      </p:sp>
      <p:sp>
        <p:nvSpPr>
          <p:cNvPr id="3" name="内容占位符 2">
            <a:extLst>
              <a:ext uri="{FF2B5EF4-FFF2-40B4-BE49-F238E27FC236}">
                <a16:creationId xmlns:a16="http://schemas.microsoft.com/office/drawing/2014/main" id="{855056FD-2C74-4C13-A45F-1B29BFF67BAF}"/>
              </a:ext>
            </a:extLst>
          </p:cNvPr>
          <p:cNvSpPr>
            <a:spLocks noGrp="1"/>
          </p:cNvSpPr>
          <p:nvPr>
            <p:ph idx="1"/>
          </p:nvPr>
        </p:nvSpPr>
        <p:spPr/>
        <p:txBody>
          <a:bodyPr>
            <a:normAutofit/>
          </a:bodyPr>
          <a:lstStyle/>
          <a:p>
            <a:r>
              <a:rPr lang="zh-CN" altLang="en-US" sz="2400" b="1" dirty="0"/>
              <a:t>用户授权支持，产品安全支持，设备安全支持，日志记录等等。</a:t>
            </a:r>
          </a:p>
        </p:txBody>
      </p:sp>
    </p:spTree>
    <p:extLst>
      <p:ext uri="{BB962C8B-B14F-4D97-AF65-F5344CB8AC3E}">
        <p14:creationId xmlns:p14="http://schemas.microsoft.com/office/powerpoint/2010/main" val="49371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2E114-2DE8-4AD1-AFB4-3E06E90FC474}"/>
              </a:ext>
            </a:extLst>
          </p:cNvPr>
          <p:cNvSpPr>
            <a:spLocks noGrp="1"/>
          </p:cNvSpPr>
          <p:nvPr>
            <p:ph type="title"/>
          </p:nvPr>
        </p:nvSpPr>
        <p:spPr/>
        <p:txBody>
          <a:bodyPr/>
          <a:lstStyle/>
          <a:p>
            <a:r>
              <a:rPr lang="en-US" altLang="zh-CN" dirty="0"/>
              <a:t>4.1</a:t>
            </a:r>
            <a:r>
              <a:rPr lang="zh-CN" altLang="en-US" dirty="0"/>
              <a:t>用户</a:t>
            </a:r>
          </a:p>
        </p:txBody>
      </p:sp>
      <p:sp>
        <p:nvSpPr>
          <p:cNvPr id="3" name="内容占位符 2">
            <a:extLst>
              <a:ext uri="{FF2B5EF4-FFF2-40B4-BE49-F238E27FC236}">
                <a16:creationId xmlns:a16="http://schemas.microsoft.com/office/drawing/2014/main" id="{ED3263EB-2E2A-4303-B2F3-B10523AEC382}"/>
              </a:ext>
            </a:extLst>
          </p:cNvPr>
          <p:cNvSpPr>
            <a:spLocks noGrp="1"/>
          </p:cNvSpPr>
          <p:nvPr>
            <p:ph idx="1"/>
          </p:nvPr>
        </p:nvSpPr>
        <p:spPr/>
        <p:txBody>
          <a:bodyPr/>
          <a:lstStyle/>
          <a:p>
            <a:r>
              <a:rPr lang="zh-CN" altLang="en-US" dirty="0"/>
              <a:t> </a:t>
            </a:r>
            <a:r>
              <a:rPr lang="zh-CN" altLang="en-US" sz="2400" b="1" dirty="0"/>
              <a:t>通过系统用户注册功能实现登录用户的信息保存。为保证各系统间采用统一的登录验证，可采用统一的用户信息表的办法，保证统一的用户信息数据来源。</a:t>
            </a:r>
          </a:p>
          <a:p>
            <a:r>
              <a:rPr lang="zh-CN" altLang="en-US" sz="2400" b="1" dirty="0"/>
              <a:t>      用户表可包括：用户</a:t>
            </a:r>
            <a:r>
              <a:rPr lang="en-US" altLang="zh-CN" sz="2400" b="1" dirty="0"/>
              <a:t>ID</a:t>
            </a:r>
            <a:r>
              <a:rPr lang="zh-CN" altLang="en-US" sz="2400" b="1" dirty="0"/>
              <a:t>、用户名、密码、角色信息、其他相关信息。</a:t>
            </a:r>
          </a:p>
          <a:p>
            <a:endParaRPr lang="zh-CN" altLang="en-US" dirty="0"/>
          </a:p>
        </p:txBody>
      </p:sp>
    </p:spTree>
    <p:extLst>
      <p:ext uri="{BB962C8B-B14F-4D97-AF65-F5344CB8AC3E}">
        <p14:creationId xmlns:p14="http://schemas.microsoft.com/office/powerpoint/2010/main" val="347876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4B15-C1E9-4CD7-AA93-03E14C5B9725}"/>
              </a:ext>
            </a:extLst>
          </p:cNvPr>
          <p:cNvSpPr>
            <a:spLocks noGrp="1"/>
          </p:cNvSpPr>
          <p:nvPr>
            <p:ph type="title"/>
          </p:nvPr>
        </p:nvSpPr>
        <p:spPr>
          <a:xfrm>
            <a:off x="438151" y="2171700"/>
            <a:ext cx="10550526" cy="2885017"/>
          </a:xfrm>
        </p:spPr>
        <p:txBody>
          <a:bodyPr/>
          <a:lstStyle/>
          <a:p>
            <a:pPr algn="ctr"/>
            <a:r>
              <a:rPr lang="zh-CN" altLang="en-US" dirty="0"/>
              <a:t>数据库设计</a:t>
            </a:r>
            <a:br>
              <a:rPr lang="en-US" altLang="zh-CN" dirty="0"/>
            </a:br>
            <a:r>
              <a:rPr lang="en-US" altLang="zh-CN" dirty="0"/>
              <a:t>                                --22</a:t>
            </a:r>
            <a:r>
              <a:rPr lang="zh-CN" altLang="en-US" dirty="0"/>
              <a:t>组</a:t>
            </a:r>
          </a:p>
        </p:txBody>
      </p:sp>
    </p:spTree>
    <p:extLst>
      <p:ext uri="{BB962C8B-B14F-4D97-AF65-F5344CB8AC3E}">
        <p14:creationId xmlns:p14="http://schemas.microsoft.com/office/powerpoint/2010/main" val="33060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B90B20A-3591-45FA-BD90-8D922CCC7E28}"/>
              </a:ext>
            </a:extLst>
          </p:cNvPr>
          <p:cNvPicPr>
            <a:picLocks noGrp="1" noChangeAspect="1"/>
          </p:cNvPicPr>
          <p:nvPr>
            <p:ph idx="1"/>
          </p:nvPr>
        </p:nvPicPr>
        <p:blipFill>
          <a:blip r:embed="rId2"/>
          <a:stretch>
            <a:fillRect/>
          </a:stretch>
        </p:blipFill>
        <p:spPr>
          <a:xfrm>
            <a:off x="1241018" y="1419225"/>
            <a:ext cx="9317596" cy="3579077"/>
          </a:xfrm>
        </p:spPr>
      </p:pic>
    </p:spTree>
    <p:extLst>
      <p:ext uri="{BB962C8B-B14F-4D97-AF65-F5344CB8AC3E}">
        <p14:creationId xmlns:p14="http://schemas.microsoft.com/office/powerpoint/2010/main" val="122257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5B356-0E60-43D8-9F91-E3B35FB5B1D5}"/>
              </a:ext>
            </a:extLst>
          </p:cNvPr>
          <p:cNvSpPr>
            <a:spLocks noGrp="1"/>
          </p:cNvSpPr>
          <p:nvPr>
            <p:ph type="title"/>
          </p:nvPr>
        </p:nvSpPr>
        <p:spPr>
          <a:xfrm>
            <a:off x="685802" y="609600"/>
            <a:ext cx="10029824" cy="1323975"/>
          </a:xfrm>
        </p:spPr>
        <p:txBody>
          <a:bodyPr/>
          <a:lstStyle/>
          <a:p>
            <a:r>
              <a:rPr lang="zh-CN" altLang="en-US" dirty="0"/>
              <a:t>背景</a:t>
            </a:r>
          </a:p>
        </p:txBody>
      </p:sp>
      <p:sp>
        <p:nvSpPr>
          <p:cNvPr id="3" name="内容占位符 2">
            <a:extLst>
              <a:ext uri="{FF2B5EF4-FFF2-40B4-BE49-F238E27FC236}">
                <a16:creationId xmlns:a16="http://schemas.microsoft.com/office/drawing/2014/main" id="{D996521B-0944-4F42-AF11-8D27DABBF126}"/>
              </a:ext>
            </a:extLst>
          </p:cNvPr>
          <p:cNvSpPr>
            <a:spLocks noGrp="1"/>
          </p:cNvSpPr>
          <p:nvPr>
            <p:ph idx="1"/>
          </p:nvPr>
        </p:nvSpPr>
        <p:spPr/>
        <p:txBody>
          <a:bodyPr/>
          <a:lstStyle/>
          <a:p>
            <a:r>
              <a:rPr lang="zh-CN" altLang="en-US" sz="2400" b="1" dirty="0"/>
              <a:t>数据库名称：</a:t>
            </a:r>
            <a:r>
              <a:rPr lang="en-US" altLang="zh-CN" sz="2400" b="1" dirty="0" err="1"/>
              <a:t>db_sd</a:t>
            </a:r>
            <a:r>
              <a:rPr lang="en-US" altLang="zh-CN" sz="2400" b="1" dirty="0"/>
              <a:t> </a:t>
            </a:r>
            <a:r>
              <a:rPr lang="zh-CN" altLang="en-US" sz="2400" b="1" dirty="0"/>
              <a:t>数据库系：</a:t>
            </a:r>
            <a:r>
              <a:rPr lang="en-US" altLang="zh-CN" sz="2400" b="1" dirty="0"/>
              <a:t>MySQL</a:t>
            </a:r>
          </a:p>
          <a:p>
            <a:r>
              <a:rPr lang="zh-CN" altLang="en-US" sz="2400" b="1" dirty="0"/>
              <a:t>小程序名称：至诚图书馆 </a:t>
            </a:r>
          </a:p>
          <a:p>
            <a:r>
              <a:rPr lang="zh-CN" altLang="en-US" sz="2400" b="1" dirty="0"/>
              <a:t>开发者：福州大学至诚学院 </a:t>
            </a:r>
            <a:r>
              <a:rPr lang="en-US" altLang="zh-CN" sz="2400" b="1" dirty="0"/>
              <a:t>2018</a:t>
            </a:r>
            <a:r>
              <a:rPr lang="zh-CN" altLang="en-US" sz="2400" b="1" dirty="0"/>
              <a:t>级软件工程综合实践课程团队</a:t>
            </a:r>
            <a:r>
              <a:rPr lang="en-US" altLang="zh-CN" sz="2400" b="1" dirty="0"/>
              <a:t>--22 </a:t>
            </a:r>
          </a:p>
          <a:p>
            <a:endParaRPr lang="zh-CN" altLang="en-US" dirty="0"/>
          </a:p>
        </p:txBody>
      </p:sp>
    </p:spTree>
    <p:extLst>
      <p:ext uri="{BB962C8B-B14F-4D97-AF65-F5344CB8AC3E}">
        <p14:creationId xmlns:p14="http://schemas.microsoft.com/office/powerpoint/2010/main" val="4000568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376C2-99DD-4E2E-8422-053547F82C48}"/>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5AA58C15-C701-4B74-8A03-D3F42D382316}"/>
              </a:ext>
            </a:extLst>
          </p:cNvPr>
          <p:cNvSpPr>
            <a:spLocks noGrp="1"/>
          </p:cNvSpPr>
          <p:nvPr>
            <p:ph idx="1"/>
          </p:nvPr>
        </p:nvSpPr>
        <p:spPr/>
        <p:txBody>
          <a:bodyPr/>
          <a:lstStyle/>
          <a:p>
            <a:r>
              <a:rPr lang="zh-CN" altLang="en-US" sz="2400" b="1" dirty="0"/>
              <a:t>数据库设计中都用特定的缩写开头与驼峰式命名法</a:t>
            </a:r>
          </a:p>
          <a:p>
            <a:endParaRPr lang="zh-CN" altLang="en-US" sz="2400" b="1" dirty="0"/>
          </a:p>
          <a:p>
            <a:r>
              <a:rPr lang="zh-CN" altLang="en-US" sz="2400" b="1" dirty="0"/>
              <a:t>用户信息以</a:t>
            </a:r>
            <a:r>
              <a:rPr lang="en-US" altLang="zh-CN" sz="2400" b="1" dirty="0"/>
              <a:t>user</a:t>
            </a:r>
            <a:r>
              <a:rPr lang="zh-CN" altLang="en-US" sz="2400" b="1" dirty="0"/>
              <a:t>开头，如</a:t>
            </a:r>
            <a:r>
              <a:rPr lang="en-US" altLang="zh-CN" sz="2400" b="1" dirty="0" err="1"/>
              <a:t>user_name</a:t>
            </a:r>
            <a:r>
              <a:rPr lang="en-US" altLang="zh-CN" sz="2400" b="1" dirty="0"/>
              <a:t>:</a:t>
            </a:r>
            <a:r>
              <a:rPr lang="zh-CN" altLang="en-US" sz="2400" b="1" dirty="0"/>
              <a:t>用户的名字文件信息以</a:t>
            </a:r>
            <a:r>
              <a:rPr lang="en-US" altLang="zh-CN" sz="2400" b="1" dirty="0"/>
              <a:t>file</a:t>
            </a:r>
            <a:r>
              <a:rPr lang="zh-CN" altLang="en-US" sz="2400" b="1" dirty="0"/>
              <a:t>开头，如</a:t>
            </a:r>
            <a:r>
              <a:rPr lang="en-US" altLang="zh-CN" sz="2400" b="1" dirty="0" err="1"/>
              <a:t>file_type</a:t>
            </a:r>
            <a:r>
              <a:rPr lang="en-US" altLang="zh-CN" sz="2400" b="1" dirty="0"/>
              <a:t>:</a:t>
            </a:r>
            <a:r>
              <a:rPr lang="zh-CN" altLang="en-US" sz="2400" b="1" dirty="0"/>
              <a:t>文件的类型权限信息以</a:t>
            </a:r>
            <a:r>
              <a:rPr lang="en-US" altLang="zh-CN" sz="2400" b="1" dirty="0"/>
              <a:t>right</a:t>
            </a:r>
            <a:r>
              <a:rPr lang="zh-CN" altLang="en-US" sz="2400" b="1" dirty="0"/>
              <a:t>开头，如</a:t>
            </a:r>
            <a:r>
              <a:rPr lang="en-US" altLang="zh-CN" sz="2400" b="1" dirty="0" err="1"/>
              <a:t>right_name</a:t>
            </a:r>
            <a:r>
              <a:rPr lang="en-US" altLang="zh-CN" sz="2400" b="1" dirty="0"/>
              <a:t>:</a:t>
            </a:r>
            <a:r>
              <a:rPr lang="zh-CN" altLang="en-US" sz="2400" b="1" dirty="0"/>
              <a:t>权限的名称操作信息以</a:t>
            </a:r>
            <a:r>
              <a:rPr lang="en-US" altLang="zh-CN" sz="2400" b="1" dirty="0"/>
              <a:t>op</a:t>
            </a:r>
            <a:r>
              <a:rPr lang="zh-CN" altLang="en-US" sz="2400" b="1" dirty="0"/>
              <a:t>（</a:t>
            </a:r>
            <a:r>
              <a:rPr lang="en-US" altLang="zh-CN" sz="2400" b="1" dirty="0"/>
              <a:t>operation</a:t>
            </a:r>
            <a:r>
              <a:rPr lang="zh-CN" altLang="en-US" sz="2400" b="1" dirty="0"/>
              <a:t>缩写）开头，如</a:t>
            </a:r>
            <a:r>
              <a:rPr lang="en-US" altLang="zh-CN" sz="2400" b="1" dirty="0" err="1"/>
              <a:t>op_time</a:t>
            </a:r>
            <a:r>
              <a:rPr lang="en-US" altLang="zh-CN" sz="2400" b="1" dirty="0"/>
              <a:t>:</a:t>
            </a:r>
            <a:r>
              <a:rPr lang="zh-CN" altLang="en-US" sz="2400" b="1" dirty="0"/>
              <a:t>操作时间</a:t>
            </a:r>
          </a:p>
          <a:p>
            <a:r>
              <a:rPr lang="zh-CN" altLang="en-US" sz="2400" b="1" dirty="0"/>
              <a:t>其他用英文单词全拼代表，如</a:t>
            </a:r>
            <a:r>
              <a:rPr lang="en-US" altLang="zh-CN" sz="2400" b="1" dirty="0"/>
              <a:t>password:</a:t>
            </a:r>
            <a:r>
              <a:rPr lang="zh-CN" altLang="en-US" sz="2400" b="1" dirty="0"/>
              <a:t>密码</a:t>
            </a:r>
          </a:p>
          <a:p>
            <a:endParaRPr lang="zh-CN" altLang="en-US" dirty="0"/>
          </a:p>
        </p:txBody>
      </p:sp>
    </p:spTree>
    <p:extLst>
      <p:ext uri="{BB962C8B-B14F-4D97-AF65-F5344CB8AC3E}">
        <p14:creationId xmlns:p14="http://schemas.microsoft.com/office/powerpoint/2010/main" val="475564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341D8-6D74-4052-8273-94FAB37620D2}"/>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CFA8656F-0BB8-485F-84A5-DB59B24D669A}"/>
              </a:ext>
            </a:extLst>
          </p:cNvPr>
          <p:cNvSpPr>
            <a:spLocks noGrp="1"/>
          </p:cNvSpPr>
          <p:nvPr>
            <p:ph idx="1"/>
          </p:nvPr>
        </p:nvSpPr>
        <p:spPr/>
        <p:txBody>
          <a:bodyPr/>
          <a:lstStyle/>
          <a:p>
            <a:r>
              <a:rPr lang="en-US" altLang="zh-CN" sz="2400" i="1" dirty="0"/>
              <a:t>[1]</a:t>
            </a:r>
            <a:r>
              <a:rPr lang="zh-CN" altLang="en-US" sz="2400" i="1" dirty="0"/>
              <a:t>数据库设计说明书</a:t>
            </a:r>
            <a:r>
              <a:rPr lang="en-US" altLang="zh-CN" sz="2400" i="1" dirty="0"/>
              <a:t>-</a:t>
            </a:r>
            <a:r>
              <a:rPr lang="zh-CN" altLang="en-US" sz="2400" i="1" dirty="0"/>
              <a:t>国家标准格式</a:t>
            </a:r>
          </a:p>
          <a:p>
            <a:r>
              <a:rPr lang="en-US" altLang="zh-CN" sz="2400" i="1" dirty="0"/>
              <a:t>[2]bilibili.java5678.</a:t>
            </a:r>
            <a:r>
              <a:rPr lang="zh-CN" altLang="en-US" sz="2400" i="1" dirty="0"/>
              <a:t>极速入门</a:t>
            </a:r>
            <a:r>
              <a:rPr lang="en-US" altLang="zh-CN" sz="2400" i="1" dirty="0"/>
              <a:t>Power Designer</a:t>
            </a:r>
          </a:p>
          <a:p>
            <a:r>
              <a:rPr lang="en-US" altLang="zh-CN" sz="2400" i="1" dirty="0"/>
              <a:t>[3]bilibili.13829470335.</a:t>
            </a:r>
            <a:r>
              <a:rPr lang="zh-CN" altLang="en-US" sz="2400" i="1" dirty="0"/>
              <a:t>如何建立一个自己的网站</a:t>
            </a:r>
          </a:p>
          <a:p>
            <a:r>
              <a:rPr lang="en-US" altLang="zh-CN" sz="2400" i="1" dirty="0"/>
              <a:t>[4]《</a:t>
            </a:r>
            <a:r>
              <a:rPr lang="zh-CN" altLang="en-US" sz="2400" i="1" dirty="0"/>
              <a:t>软件工程实践导论</a:t>
            </a:r>
            <a:r>
              <a:rPr lang="en-US" altLang="zh-CN" sz="2400" i="1" dirty="0"/>
              <a:t>》 </a:t>
            </a:r>
            <a:r>
              <a:rPr lang="zh-CN" altLang="en-US" sz="2400" i="1" dirty="0"/>
              <a:t>金尊和编著清华大学出版社</a:t>
            </a:r>
          </a:p>
          <a:p>
            <a:endParaRPr lang="zh-CN" altLang="en-US" dirty="0"/>
          </a:p>
        </p:txBody>
      </p:sp>
    </p:spTree>
    <p:extLst>
      <p:ext uri="{BB962C8B-B14F-4D97-AF65-F5344CB8AC3E}">
        <p14:creationId xmlns:p14="http://schemas.microsoft.com/office/powerpoint/2010/main" val="47241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8760C-DB60-4A3B-8EB6-FBF9E5BCB561}"/>
              </a:ext>
            </a:extLst>
          </p:cNvPr>
          <p:cNvSpPr>
            <a:spLocks noGrp="1"/>
          </p:cNvSpPr>
          <p:nvPr>
            <p:ph type="title"/>
          </p:nvPr>
        </p:nvSpPr>
        <p:spPr/>
        <p:txBody>
          <a:bodyPr/>
          <a:lstStyle/>
          <a:p>
            <a:r>
              <a:rPr lang="zh-CN" altLang="en-US" dirty="0"/>
              <a:t>编写目的</a:t>
            </a:r>
          </a:p>
        </p:txBody>
      </p:sp>
      <p:sp>
        <p:nvSpPr>
          <p:cNvPr id="3" name="内容占位符 2">
            <a:extLst>
              <a:ext uri="{FF2B5EF4-FFF2-40B4-BE49-F238E27FC236}">
                <a16:creationId xmlns:a16="http://schemas.microsoft.com/office/drawing/2014/main" id="{ADBEB50F-9563-43D8-A607-DB37A75264AA}"/>
              </a:ext>
            </a:extLst>
          </p:cNvPr>
          <p:cNvSpPr>
            <a:spLocks noGrp="1"/>
          </p:cNvSpPr>
          <p:nvPr>
            <p:ph idx="1"/>
          </p:nvPr>
        </p:nvSpPr>
        <p:spPr/>
        <p:txBody>
          <a:bodyPr>
            <a:noAutofit/>
          </a:bodyPr>
          <a:lstStyle/>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在上一阶段中，也就是需求分析阶段中，我们已经对项目中的用户场景、界面原型、功能描述、验收验证标准以及预期功能做出了详细的描述。</a:t>
            </a:r>
            <a:endParaRPr lang="zh-CN" altLang="zh-CN" sz="2000" b="1"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该文档给出项目的整体结构和功能结构概貌，试图从总体架构上给出整个系统的轮廓。 </a:t>
            </a:r>
            <a:endParaRPr lang="zh-CN" altLang="zh-CN" sz="2000" b="1" kern="100" dirty="0">
              <a:effectLst/>
              <a:latin typeface="Microsoft JhengHei" panose="020B0604030504040204" pitchFamily="34" charset="-120"/>
              <a:ea typeface="Microsoft JhengHei" panose="020B0604030504040204" pitchFamily="34" charset="-120"/>
            </a:endParaRPr>
          </a:p>
          <a:p>
            <a:r>
              <a:rPr lang="zh-CN" altLang="zh-CN" sz="2000" b="1" kern="100" dirty="0">
                <a:effectLst/>
                <a:latin typeface="Microsoft JhengHei" panose="020B0604030504040204" pitchFamily="34" charset="-120"/>
                <a:ea typeface="Microsoft JhengHei" panose="020B0604030504040204" pitchFamily="34" charset="-120"/>
                <a:cs typeface="宋体" panose="02010600030101010101" pitchFamily="2" charset="-122"/>
              </a:rPr>
              <a:t>便于用户、开发人员进行理解和交流。同时该文档也可以作为软件开发工作的基础和依据以及确认测试和验收的依据</a:t>
            </a:r>
            <a:endParaRPr lang="zh-CN" altLang="en-US" sz="20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405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C9A5C-B15E-4706-92F3-C6E2430E1D9C}"/>
              </a:ext>
            </a:extLst>
          </p:cNvPr>
          <p:cNvSpPr>
            <a:spLocks noGrp="1"/>
          </p:cNvSpPr>
          <p:nvPr>
            <p:ph type="title"/>
          </p:nvPr>
        </p:nvSpPr>
        <p:spPr/>
        <p:txBody>
          <a:bodyPr/>
          <a:lstStyle/>
          <a:p>
            <a:r>
              <a:rPr lang="zh-CN" altLang="en-US" dirty="0"/>
              <a:t>外部设计</a:t>
            </a:r>
          </a:p>
        </p:txBody>
      </p:sp>
      <p:sp>
        <p:nvSpPr>
          <p:cNvPr id="3" name="内容占位符 2">
            <a:extLst>
              <a:ext uri="{FF2B5EF4-FFF2-40B4-BE49-F238E27FC236}">
                <a16:creationId xmlns:a16="http://schemas.microsoft.com/office/drawing/2014/main" id="{CAD3A0AF-AB59-416B-BDD4-944717C15AD2}"/>
              </a:ext>
            </a:extLst>
          </p:cNvPr>
          <p:cNvSpPr>
            <a:spLocks noGrp="1"/>
          </p:cNvSpPr>
          <p:nvPr>
            <p:ph idx="1"/>
          </p:nvPr>
        </p:nvSpPr>
        <p:spPr/>
        <p:txBody>
          <a:bodyPr/>
          <a:lstStyle/>
          <a:p>
            <a:r>
              <a:rPr lang="en-US" altLang="zh-CN" sz="2800" dirty="0"/>
              <a:t>2.1 </a:t>
            </a:r>
            <a:r>
              <a:rPr lang="zh-CN" altLang="en-US" sz="2800" dirty="0"/>
              <a:t>标识符和状态</a:t>
            </a:r>
          </a:p>
          <a:p>
            <a:r>
              <a:rPr lang="en-US" altLang="zh-CN" sz="2400" dirty="0"/>
              <a:t>1.	</a:t>
            </a:r>
            <a:r>
              <a:rPr lang="zh-CN" altLang="en-US" sz="2400" dirty="0"/>
              <a:t>数据库软件的名称：</a:t>
            </a:r>
            <a:r>
              <a:rPr lang="en-US" altLang="zh-CN" sz="2400" dirty="0"/>
              <a:t>MySQL</a:t>
            </a:r>
          </a:p>
          <a:p>
            <a:r>
              <a:rPr lang="en-US" altLang="zh-CN" sz="2400" dirty="0"/>
              <a:t>2.	Server</a:t>
            </a:r>
            <a:r>
              <a:rPr lang="zh-CN" altLang="en-US" sz="2400" dirty="0"/>
              <a:t>数据库的名称为：</a:t>
            </a:r>
            <a:r>
              <a:rPr lang="en-US" altLang="zh-CN" sz="2400" dirty="0"/>
              <a:t>library </a:t>
            </a:r>
          </a:p>
          <a:p>
            <a:r>
              <a:rPr lang="en-US" altLang="zh-CN" sz="2400" dirty="0"/>
              <a:t>3.	</a:t>
            </a:r>
            <a:r>
              <a:rPr lang="zh-CN" altLang="en-US" sz="2400" dirty="0"/>
              <a:t>数据库尚未开始建立</a:t>
            </a:r>
          </a:p>
          <a:p>
            <a:endParaRPr lang="zh-CN" altLang="en-US" dirty="0"/>
          </a:p>
        </p:txBody>
      </p:sp>
    </p:spTree>
    <p:extLst>
      <p:ext uri="{BB962C8B-B14F-4D97-AF65-F5344CB8AC3E}">
        <p14:creationId xmlns:p14="http://schemas.microsoft.com/office/powerpoint/2010/main" val="277020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A734-9B42-4961-939F-842D3145BB79}"/>
              </a:ext>
            </a:extLst>
          </p:cNvPr>
          <p:cNvSpPr>
            <a:spLocks noGrp="1"/>
          </p:cNvSpPr>
          <p:nvPr>
            <p:ph type="title"/>
          </p:nvPr>
        </p:nvSpPr>
        <p:spPr/>
        <p:txBody>
          <a:bodyPr/>
          <a:lstStyle/>
          <a:p>
            <a:r>
              <a:rPr lang="zh-CN" altLang="en-US" dirty="0"/>
              <a:t>使用它的程序</a:t>
            </a:r>
          </a:p>
        </p:txBody>
      </p:sp>
      <p:sp>
        <p:nvSpPr>
          <p:cNvPr id="3" name="内容占位符 2">
            <a:extLst>
              <a:ext uri="{FF2B5EF4-FFF2-40B4-BE49-F238E27FC236}">
                <a16:creationId xmlns:a16="http://schemas.microsoft.com/office/drawing/2014/main" id="{15A493B5-FC43-4E06-88EE-5AD5338DB39C}"/>
              </a:ext>
            </a:extLst>
          </p:cNvPr>
          <p:cNvSpPr>
            <a:spLocks noGrp="1"/>
          </p:cNvSpPr>
          <p:nvPr>
            <p:ph idx="1"/>
          </p:nvPr>
        </p:nvSpPr>
        <p:spPr/>
        <p:txBody>
          <a:bodyPr>
            <a:normAutofit/>
          </a:bodyPr>
          <a:lstStyle/>
          <a:p>
            <a:r>
              <a:rPr lang="zh-CN" altLang="en-US" sz="2800" dirty="0"/>
              <a:t>微信小程序</a:t>
            </a:r>
          </a:p>
        </p:txBody>
      </p:sp>
    </p:spTree>
    <p:extLst>
      <p:ext uri="{BB962C8B-B14F-4D97-AF65-F5344CB8AC3E}">
        <p14:creationId xmlns:p14="http://schemas.microsoft.com/office/powerpoint/2010/main" val="86033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5A6F-B1C2-486E-9F7E-5410B0C291E9}"/>
              </a:ext>
            </a:extLst>
          </p:cNvPr>
          <p:cNvSpPr>
            <a:spLocks noGrp="1"/>
          </p:cNvSpPr>
          <p:nvPr>
            <p:ph type="title"/>
          </p:nvPr>
        </p:nvSpPr>
        <p:spPr/>
        <p:txBody>
          <a:bodyPr/>
          <a:lstStyle/>
          <a:p>
            <a:r>
              <a:rPr lang="zh-CN" altLang="en-US" dirty="0"/>
              <a:t>约定</a:t>
            </a:r>
          </a:p>
        </p:txBody>
      </p:sp>
      <p:sp>
        <p:nvSpPr>
          <p:cNvPr id="3" name="内容占位符 2">
            <a:extLst>
              <a:ext uri="{FF2B5EF4-FFF2-40B4-BE49-F238E27FC236}">
                <a16:creationId xmlns:a16="http://schemas.microsoft.com/office/drawing/2014/main" id="{65DE7733-3158-4ECE-B673-A51771CDB197}"/>
              </a:ext>
            </a:extLst>
          </p:cNvPr>
          <p:cNvSpPr>
            <a:spLocks noGrp="1"/>
          </p:cNvSpPr>
          <p:nvPr>
            <p:ph idx="1"/>
          </p:nvPr>
        </p:nvSpPr>
        <p:spPr/>
        <p:txBody>
          <a:bodyPr/>
          <a:lstStyle/>
          <a:p>
            <a:r>
              <a:rPr lang="zh-CN" altLang="en-US" sz="2400" b="1" dirty="0"/>
              <a:t>所有表名称言简意赅的使用对应的英文单词，在不方便或者未</a:t>
            </a:r>
          </a:p>
          <a:p>
            <a:r>
              <a:rPr lang="zh-CN" altLang="en-US" sz="2400" b="1" dirty="0"/>
              <a:t>冲突的情况下则可使用对应的拼音首字母小写。在本系统中，数据库的设计采用面向对象的设计方法，首先进行对象实体的设计，最后将对象持久化到数据库中，所有的表和表之间的关联都采用 </a:t>
            </a:r>
            <a:r>
              <a:rPr lang="en-US" altLang="zh-CN" sz="2400" b="1" dirty="0" err="1"/>
              <a:t>PowerDesigner</a:t>
            </a:r>
            <a:r>
              <a:rPr lang="zh-CN" altLang="en-US" sz="2400" b="1" dirty="0"/>
              <a:t>设计工具进行。</a:t>
            </a:r>
          </a:p>
          <a:p>
            <a:endParaRPr lang="zh-CN" altLang="en-US" dirty="0"/>
          </a:p>
        </p:txBody>
      </p:sp>
    </p:spTree>
    <p:extLst>
      <p:ext uri="{BB962C8B-B14F-4D97-AF65-F5344CB8AC3E}">
        <p14:creationId xmlns:p14="http://schemas.microsoft.com/office/powerpoint/2010/main" val="2146332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322E-F575-47BF-9897-0341CB96F9CE}"/>
              </a:ext>
            </a:extLst>
          </p:cNvPr>
          <p:cNvSpPr>
            <a:spLocks noGrp="1"/>
          </p:cNvSpPr>
          <p:nvPr>
            <p:ph type="title"/>
          </p:nvPr>
        </p:nvSpPr>
        <p:spPr/>
        <p:txBody>
          <a:bodyPr/>
          <a:lstStyle/>
          <a:p>
            <a:r>
              <a:rPr lang="zh-CN" altLang="en-US" dirty="0"/>
              <a:t>结构设计</a:t>
            </a:r>
          </a:p>
        </p:txBody>
      </p:sp>
      <p:sp>
        <p:nvSpPr>
          <p:cNvPr id="3" name="内容占位符 2">
            <a:extLst>
              <a:ext uri="{FF2B5EF4-FFF2-40B4-BE49-F238E27FC236}">
                <a16:creationId xmlns:a16="http://schemas.microsoft.com/office/drawing/2014/main" id="{4886A6E2-8C79-40A3-901D-F675700203F9}"/>
              </a:ext>
            </a:extLst>
          </p:cNvPr>
          <p:cNvSpPr>
            <a:spLocks noGrp="1"/>
          </p:cNvSpPr>
          <p:nvPr>
            <p:ph idx="1"/>
          </p:nvPr>
        </p:nvSpPr>
        <p:spPr/>
        <p:txBody>
          <a:bodyPr/>
          <a:lstStyle/>
          <a:p>
            <a:r>
              <a:rPr lang="en-US" altLang="zh-CN" sz="2000" b="1" dirty="0"/>
              <a:t>3.1</a:t>
            </a:r>
            <a:r>
              <a:rPr lang="zh-CN" altLang="en-US" sz="2000" b="1" dirty="0"/>
              <a:t>概念结构设计</a:t>
            </a:r>
          </a:p>
          <a:p>
            <a:r>
              <a:rPr lang="zh-CN" altLang="en-US" sz="2000" dirty="0"/>
              <a:t>概念数据库的设计是进行具体数据库设计的第一步，概念数据库设计的好坏直接影响到逻辑数据库的设计，影响到整个数据库的好坏。我们已经得到了系统的数据流程图和数据字典，现在就是要结合数据规范化的理论，用一种模型将用户的数据要求明确地表示出来。概念数据库的设计应该极易于转换为逻辑数据库模式，又容易被用户所理解。概念数据库设计中最主要的就是采用实体</a:t>
            </a:r>
            <a:r>
              <a:rPr lang="en-US" altLang="zh-CN" sz="2000" dirty="0"/>
              <a:t>-</a:t>
            </a:r>
            <a:r>
              <a:rPr lang="zh-CN" altLang="en-US" sz="2000" dirty="0"/>
              <a:t>关系数据模型来确定数据库的结构。数据是表达信息的一种重要的量化符号，是信息存在 的一种重要形式。数据模型则是数据特征的一种抽象。</a:t>
            </a:r>
          </a:p>
          <a:p>
            <a:r>
              <a:rPr lang="zh-CN" altLang="en-US" sz="2000" dirty="0"/>
              <a:t>它描述的是数据的共性，而不是描述个别的数据。</a:t>
            </a:r>
          </a:p>
          <a:p>
            <a:endParaRPr lang="zh-CN" altLang="en-US" dirty="0"/>
          </a:p>
        </p:txBody>
      </p:sp>
    </p:spTree>
    <p:extLst>
      <p:ext uri="{BB962C8B-B14F-4D97-AF65-F5344CB8AC3E}">
        <p14:creationId xmlns:p14="http://schemas.microsoft.com/office/powerpoint/2010/main" val="3671022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F1D4-A393-4F4A-9566-3EE8034C4FB4}"/>
              </a:ext>
            </a:extLst>
          </p:cNvPr>
          <p:cNvSpPr>
            <a:spLocks noGrp="1"/>
          </p:cNvSpPr>
          <p:nvPr>
            <p:ph type="title"/>
          </p:nvPr>
        </p:nvSpPr>
        <p:spPr/>
        <p:txBody>
          <a:bodyPr/>
          <a:lstStyle/>
          <a:p>
            <a:r>
              <a:rPr lang="zh-CN" altLang="en-US" dirty="0"/>
              <a:t>部分</a:t>
            </a:r>
            <a:r>
              <a:rPr lang="en-US" altLang="zh-CN" dirty="0"/>
              <a:t>ER</a:t>
            </a:r>
            <a:r>
              <a:rPr lang="zh-CN" altLang="en-US" dirty="0"/>
              <a:t>图</a:t>
            </a:r>
          </a:p>
        </p:txBody>
      </p:sp>
      <p:sp>
        <p:nvSpPr>
          <p:cNvPr id="3" name="内容占位符 2">
            <a:extLst>
              <a:ext uri="{FF2B5EF4-FFF2-40B4-BE49-F238E27FC236}">
                <a16:creationId xmlns:a16="http://schemas.microsoft.com/office/drawing/2014/main" id="{45F80495-9BE0-47D4-9209-E2EE5FCE4FDC}"/>
              </a:ext>
            </a:extLst>
          </p:cNvPr>
          <p:cNvSpPr>
            <a:spLocks noGrp="1"/>
          </p:cNvSpPr>
          <p:nvPr>
            <p:ph idx="1"/>
          </p:nvPr>
        </p:nvSpPr>
        <p:spPr/>
        <p:txBody>
          <a:bodyPr/>
          <a:lstStyle/>
          <a:p>
            <a:pPr marL="0" indent="0">
              <a:buNone/>
            </a:pPr>
            <a:r>
              <a:rPr lang="zh-CN" altLang="en-US" dirty="0"/>
              <a:t>学生信息</a:t>
            </a:r>
            <a:r>
              <a:rPr lang="en-US" altLang="zh-CN" dirty="0"/>
              <a:t>(</a:t>
            </a:r>
            <a:r>
              <a:rPr lang="zh-CN" altLang="en-US" dirty="0"/>
              <a:t>用户名、性别、姓名、密码</a:t>
            </a:r>
            <a:r>
              <a:rPr lang="en-US" altLang="zh-CN" dirty="0"/>
              <a:t>)</a:t>
            </a:r>
            <a:endParaRPr lang="zh-CN" altLang="en-US" dirty="0"/>
          </a:p>
        </p:txBody>
      </p:sp>
      <p:pic>
        <p:nvPicPr>
          <p:cNvPr id="4" name="图片 3" descr="未命名文件 (6)">
            <a:extLst>
              <a:ext uri="{FF2B5EF4-FFF2-40B4-BE49-F238E27FC236}">
                <a16:creationId xmlns:a16="http://schemas.microsoft.com/office/drawing/2014/main" id="{E88C083E-6EFF-4CC3-B843-35FD3D256E79}"/>
              </a:ext>
            </a:extLst>
          </p:cNvPr>
          <p:cNvPicPr/>
          <p:nvPr/>
        </p:nvPicPr>
        <p:blipFill>
          <a:blip r:embed="rId2"/>
          <a:stretch>
            <a:fillRect/>
          </a:stretch>
        </p:blipFill>
        <p:spPr>
          <a:xfrm>
            <a:off x="5241182" y="1654175"/>
            <a:ext cx="5332730" cy="4594225"/>
          </a:xfrm>
          <a:prstGeom prst="rect">
            <a:avLst/>
          </a:prstGeom>
        </p:spPr>
      </p:pic>
    </p:spTree>
    <p:extLst>
      <p:ext uri="{BB962C8B-B14F-4D97-AF65-F5344CB8AC3E}">
        <p14:creationId xmlns:p14="http://schemas.microsoft.com/office/powerpoint/2010/main" val="3656630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86AD7-FE30-4CCC-B496-BFF21A824803}"/>
              </a:ext>
            </a:extLst>
          </p:cNvPr>
          <p:cNvSpPr>
            <a:spLocks noGrp="1"/>
          </p:cNvSpPr>
          <p:nvPr>
            <p:ph type="title"/>
          </p:nvPr>
        </p:nvSpPr>
        <p:spPr/>
        <p:txBody>
          <a:bodyPr/>
          <a:lstStyle/>
          <a:p>
            <a:r>
              <a:rPr lang="zh-CN" altLang="en-US" dirty="0"/>
              <a:t>年度报告（</a:t>
            </a:r>
            <a:r>
              <a:rPr lang="en-US" altLang="zh-CN" dirty="0"/>
              <a:t>BGID</a:t>
            </a:r>
            <a:r>
              <a:rPr lang="zh-CN" altLang="en-US" dirty="0"/>
              <a:t>、阅读时长、阅读数量）</a:t>
            </a:r>
          </a:p>
        </p:txBody>
      </p:sp>
      <p:pic>
        <p:nvPicPr>
          <p:cNvPr id="4" name="内容占位符 3" descr="未命名文件 (7)">
            <a:extLst>
              <a:ext uri="{FF2B5EF4-FFF2-40B4-BE49-F238E27FC236}">
                <a16:creationId xmlns:a16="http://schemas.microsoft.com/office/drawing/2014/main" id="{D7FC96BD-A748-4C04-9E2A-F4C8F84A3092}"/>
              </a:ext>
            </a:extLst>
          </p:cNvPr>
          <p:cNvPicPr>
            <a:picLocks noGrp="1"/>
          </p:cNvPicPr>
          <p:nvPr>
            <p:ph idx="1"/>
          </p:nvPr>
        </p:nvPicPr>
        <p:blipFill>
          <a:blip r:embed="rId2"/>
          <a:stretch>
            <a:fillRect/>
          </a:stretch>
        </p:blipFill>
        <p:spPr>
          <a:xfrm>
            <a:off x="1777042" y="2161381"/>
            <a:ext cx="7717795" cy="4087019"/>
          </a:xfrm>
          <a:prstGeom prst="rect">
            <a:avLst/>
          </a:prstGeom>
        </p:spPr>
      </p:pic>
    </p:spTree>
    <p:extLst>
      <p:ext uri="{BB962C8B-B14F-4D97-AF65-F5344CB8AC3E}">
        <p14:creationId xmlns:p14="http://schemas.microsoft.com/office/powerpoint/2010/main" val="2444197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3C299-3F60-4236-A9BF-A94AC438F574}"/>
              </a:ext>
            </a:extLst>
          </p:cNvPr>
          <p:cNvSpPr>
            <a:spLocks noGrp="1"/>
          </p:cNvSpPr>
          <p:nvPr>
            <p:ph type="title"/>
          </p:nvPr>
        </p:nvSpPr>
        <p:spPr/>
        <p:txBody>
          <a:bodyPr/>
          <a:lstStyle/>
          <a:p>
            <a:r>
              <a:rPr lang="zh-CN" altLang="en-US" dirty="0"/>
              <a:t>管理员信息（用户名、密码）</a:t>
            </a:r>
          </a:p>
        </p:txBody>
      </p:sp>
      <p:pic>
        <p:nvPicPr>
          <p:cNvPr id="4" name="内容占位符 3">
            <a:extLst>
              <a:ext uri="{FF2B5EF4-FFF2-40B4-BE49-F238E27FC236}">
                <a16:creationId xmlns:a16="http://schemas.microsoft.com/office/drawing/2014/main" id="{9F8F501C-6387-40F9-8536-0BAB076B65DF}"/>
              </a:ext>
            </a:extLst>
          </p:cNvPr>
          <p:cNvPicPr>
            <a:picLocks noGrp="1" noChangeAspect="1"/>
          </p:cNvPicPr>
          <p:nvPr>
            <p:ph idx="1"/>
          </p:nvPr>
        </p:nvPicPr>
        <p:blipFill>
          <a:blip r:embed="rId2"/>
          <a:stretch>
            <a:fillRect/>
          </a:stretch>
        </p:blipFill>
        <p:spPr>
          <a:xfrm>
            <a:off x="2622430" y="2065867"/>
            <a:ext cx="6009117" cy="4179229"/>
          </a:xfrm>
          <a:prstGeom prst="rect">
            <a:avLst/>
          </a:prstGeom>
        </p:spPr>
      </p:pic>
    </p:spTree>
    <p:extLst>
      <p:ext uri="{BB962C8B-B14F-4D97-AF65-F5344CB8AC3E}">
        <p14:creationId xmlns:p14="http://schemas.microsoft.com/office/powerpoint/2010/main" val="3010086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48A7C-3ABD-444C-ACC3-2D5D1D1A23D8}"/>
              </a:ext>
            </a:extLst>
          </p:cNvPr>
          <p:cNvSpPr>
            <a:spLocks noGrp="1"/>
          </p:cNvSpPr>
          <p:nvPr>
            <p:ph type="title"/>
          </p:nvPr>
        </p:nvSpPr>
        <p:spPr/>
        <p:txBody>
          <a:bodyPr/>
          <a:lstStyle/>
          <a:p>
            <a:r>
              <a:rPr lang="en-US" altLang="zh-CN" dirty="0"/>
              <a:t>3.1.2</a:t>
            </a:r>
            <a:r>
              <a:rPr lang="zh-CN" altLang="en-US" dirty="0"/>
              <a:t>整体</a:t>
            </a:r>
            <a:r>
              <a:rPr lang="en-US" altLang="zh-CN" dirty="0"/>
              <a:t>E-R</a:t>
            </a:r>
            <a:r>
              <a:rPr lang="zh-CN" altLang="en-US" dirty="0"/>
              <a:t>图</a:t>
            </a:r>
          </a:p>
        </p:txBody>
      </p:sp>
      <p:pic>
        <p:nvPicPr>
          <p:cNvPr id="4" name="内容占位符 3" descr="未命名文件 (8)">
            <a:extLst>
              <a:ext uri="{FF2B5EF4-FFF2-40B4-BE49-F238E27FC236}">
                <a16:creationId xmlns:a16="http://schemas.microsoft.com/office/drawing/2014/main" id="{03470DA8-45A8-44B8-A629-74715117347F}"/>
              </a:ext>
            </a:extLst>
          </p:cNvPr>
          <p:cNvPicPr>
            <a:picLocks noGrp="1"/>
          </p:cNvPicPr>
          <p:nvPr>
            <p:ph idx="1"/>
          </p:nvPr>
        </p:nvPicPr>
        <p:blipFill>
          <a:blip r:embed="rId2"/>
          <a:stretch>
            <a:fillRect/>
          </a:stretch>
        </p:blipFill>
        <p:spPr>
          <a:xfrm>
            <a:off x="2516245" y="1992703"/>
            <a:ext cx="6470535" cy="4466296"/>
          </a:xfrm>
          <a:prstGeom prst="rect">
            <a:avLst/>
          </a:prstGeom>
        </p:spPr>
      </p:pic>
    </p:spTree>
    <p:extLst>
      <p:ext uri="{BB962C8B-B14F-4D97-AF65-F5344CB8AC3E}">
        <p14:creationId xmlns:p14="http://schemas.microsoft.com/office/powerpoint/2010/main" val="140632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02BFC-F9BC-44AA-AA03-A8E357514625}"/>
              </a:ext>
            </a:extLst>
          </p:cNvPr>
          <p:cNvSpPr>
            <a:spLocks noGrp="1"/>
          </p:cNvSpPr>
          <p:nvPr>
            <p:ph type="title"/>
          </p:nvPr>
        </p:nvSpPr>
        <p:spPr/>
        <p:txBody>
          <a:bodyPr/>
          <a:lstStyle/>
          <a:p>
            <a:r>
              <a:rPr lang="en-US" altLang="zh-CN" dirty="0"/>
              <a:t>3.2</a:t>
            </a:r>
            <a:r>
              <a:rPr lang="zh-CN" altLang="en-US" dirty="0"/>
              <a:t>逻辑结构设计</a:t>
            </a:r>
          </a:p>
        </p:txBody>
      </p:sp>
      <p:sp>
        <p:nvSpPr>
          <p:cNvPr id="3" name="内容占位符 2">
            <a:extLst>
              <a:ext uri="{FF2B5EF4-FFF2-40B4-BE49-F238E27FC236}">
                <a16:creationId xmlns:a16="http://schemas.microsoft.com/office/drawing/2014/main" id="{07A3F463-E502-4BE1-A890-4F3D31D31226}"/>
              </a:ext>
            </a:extLst>
          </p:cNvPr>
          <p:cNvSpPr>
            <a:spLocks noGrp="1"/>
          </p:cNvSpPr>
          <p:nvPr>
            <p:ph idx="1"/>
          </p:nvPr>
        </p:nvSpPr>
        <p:spPr/>
        <p:txBody>
          <a:bodyPr/>
          <a:lstStyle/>
          <a:p>
            <a:r>
              <a:rPr lang="zh-CN" altLang="en-US" dirty="0"/>
              <a:t>表结构设计设计图</a:t>
            </a:r>
          </a:p>
        </p:txBody>
      </p:sp>
      <p:pic>
        <p:nvPicPr>
          <p:cNvPr id="4" name="图片 3" descr="mmexport1620490284917">
            <a:extLst>
              <a:ext uri="{FF2B5EF4-FFF2-40B4-BE49-F238E27FC236}">
                <a16:creationId xmlns:a16="http://schemas.microsoft.com/office/drawing/2014/main" id="{A2183156-679F-4234-A742-70C4676E55DE}"/>
              </a:ext>
            </a:extLst>
          </p:cNvPr>
          <p:cNvPicPr/>
          <p:nvPr/>
        </p:nvPicPr>
        <p:blipFill>
          <a:blip r:embed="rId2"/>
          <a:srcRect l="2204"/>
          <a:stretch>
            <a:fillRect/>
          </a:stretch>
        </p:blipFill>
        <p:spPr>
          <a:xfrm>
            <a:off x="3393757" y="2099627"/>
            <a:ext cx="7648054" cy="3887105"/>
          </a:xfrm>
          <a:prstGeom prst="rect">
            <a:avLst/>
          </a:prstGeom>
        </p:spPr>
      </p:pic>
    </p:spTree>
    <p:extLst>
      <p:ext uri="{BB962C8B-B14F-4D97-AF65-F5344CB8AC3E}">
        <p14:creationId xmlns:p14="http://schemas.microsoft.com/office/powerpoint/2010/main" val="980952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CAD77-E32A-4347-BFD6-8D0170ABE05D}"/>
              </a:ext>
            </a:extLst>
          </p:cNvPr>
          <p:cNvSpPr>
            <a:spLocks noGrp="1"/>
          </p:cNvSpPr>
          <p:nvPr>
            <p:ph type="title"/>
          </p:nvPr>
        </p:nvSpPr>
        <p:spPr/>
        <p:txBody>
          <a:bodyPr/>
          <a:lstStyle/>
          <a:p>
            <a:r>
              <a:rPr lang="zh-CN" altLang="en-US" dirty="0"/>
              <a:t>运用设计</a:t>
            </a:r>
          </a:p>
        </p:txBody>
      </p:sp>
      <p:sp>
        <p:nvSpPr>
          <p:cNvPr id="3" name="内容占位符 2">
            <a:extLst>
              <a:ext uri="{FF2B5EF4-FFF2-40B4-BE49-F238E27FC236}">
                <a16:creationId xmlns:a16="http://schemas.microsoft.com/office/drawing/2014/main" id="{463B7BD5-D12A-4B77-99C2-5265ADAE127F}"/>
              </a:ext>
            </a:extLst>
          </p:cNvPr>
          <p:cNvSpPr>
            <a:spLocks noGrp="1"/>
          </p:cNvSpPr>
          <p:nvPr>
            <p:ph idx="1"/>
          </p:nvPr>
        </p:nvSpPr>
        <p:spPr/>
        <p:txBody>
          <a:bodyPr/>
          <a:lstStyle/>
          <a:p>
            <a:r>
              <a:rPr lang="en-US" altLang="zh-CN" dirty="0"/>
              <a:t>4.1 </a:t>
            </a:r>
            <a:r>
              <a:rPr lang="zh-CN" altLang="en-US" dirty="0"/>
              <a:t>字典说明</a:t>
            </a:r>
          </a:p>
          <a:p>
            <a:r>
              <a:rPr lang="en-US" altLang="zh-CN" dirty="0"/>
              <a:t>4.1.1 </a:t>
            </a:r>
            <a:r>
              <a:rPr lang="zh-CN" altLang="en-US" dirty="0"/>
              <a:t>用户表</a:t>
            </a:r>
          </a:p>
          <a:p>
            <a:r>
              <a:rPr lang="zh-CN" altLang="en-US" dirty="0"/>
              <a:t>存储所有用户的一些基本信息，</a:t>
            </a:r>
            <a:endParaRPr lang="en-US" altLang="zh-CN" dirty="0"/>
          </a:p>
          <a:p>
            <a:r>
              <a:rPr lang="zh-CN" altLang="en-US" dirty="0"/>
              <a:t>必须包括用户名</a:t>
            </a:r>
            <a:endParaRPr lang="en-US" altLang="zh-CN" dirty="0"/>
          </a:p>
          <a:p>
            <a:r>
              <a:rPr lang="zh-CN" altLang="en-US" dirty="0"/>
              <a:t>密码、</a:t>
            </a:r>
            <a:r>
              <a:rPr lang="en-US" altLang="zh-CN" dirty="0"/>
              <a:t>ID</a:t>
            </a:r>
            <a:r>
              <a:rPr lang="zh-CN" altLang="en-US" dirty="0"/>
              <a:t>、标识，</a:t>
            </a:r>
            <a:endParaRPr lang="en-US" altLang="zh-CN" dirty="0"/>
          </a:p>
          <a:p>
            <a:r>
              <a:rPr lang="zh-CN" altLang="en-US" dirty="0"/>
              <a:t>还可以包含一些其他信息</a:t>
            </a:r>
          </a:p>
          <a:p>
            <a:endParaRPr lang="zh-CN" altLang="en-US" dirty="0"/>
          </a:p>
        </p:txBody>
      </p:sp>
      <p:pic>
        <p:nvPicPr>
          <p:cNvPr id="5" name="图片 4">
            <a:extLst>
              <a:ext uri="{FF2B5EF4-FFF2-40B4-BE49-F238E27FC236}">
                <a16:creationId xmlns:a16="http://schemas.microsoft.com/office/drawing/2014/main" id="{94E01637-4499-4CB8-AF5D-F585CF9C6498}"/>
              </a:ext>
            </a:extLst>
          </p:cNvPr>
          <p:cNvPicPr>
            <a:picLocks noChangeAspect="1"/>
          </p:cNvPicPr>
          <p:nvPr/>
        </p:nvPicPr>
        <p:blipFill>
          <a:blip r:embed="rId2"/>
          <a:stretch>
            <a:fillRect/>
          </a:stretch>
        </p:blipFill>
        <p:spPr>
          <a:xfrm>
            <a:off x="4709395" y="1589492"/>
            <a:ext cx="6989018" cy="3649133"/>
          </a:xfrm>
          <a:prstGeom prst="rect">
            <a:avLst/>
          </a:prstGeom>
        </p:spPr>
      </p:pic>
    </p:spTree>
    <p:extLst>
      <p:ext uri="{BB962C8B-B14F-4D97-AF65-F5344CB8AC3E}">
        <p14:creationId xmlns:p14="http://schemas.microsoft.com/office/powerpoint/2010/main" val="405237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5C2EA-A382-47F7-BE50-D5CC4DEAD421}"/>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DBF1722B-08DB-4FD8-A445-16E42A6CE535}"/>
              </a:ext>
            </a:extLst>
          </p:cNvPr>
          <p:cNvSpPr>
            <a:spLocks noGrp="1"/>
          </p:cNvSpPr>
          <p:nvPr>
            <p:ph idx="1"/>
          </p:nvPr>
        </p:nvSpPr>
        <p:spPr/>
        <p:txBody>
          <a:bodyPr/>
          <a:lstStyle/>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小程序名称：至诚图书馆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开发者：福州大学至诚学院 </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2018</a:t>
            </a: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级软件工程综合实践课程团队</a:t>
            </a:r>
            <a:r>
              <a:rPr lang="en-US"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--22 </a:t>
            </a:r>
            <a:endParaRPr lang="zh-CN" altLang="zh-CN" sz="2000" kern="100" dirty="0">
              <a:effectLst/>
              <a:latin typeface="Microsoft JhengHei" panose="020B0604030504040204" pitchFamily="34" charset="-120"/>
              <a:ea typeface="Microsoft JhengHei" panose="020B0604030504040204" pitchFamily="34" charset="-120"/>
            </a:endParaRPr>
          </a:p>
          <a:p>
            <a:pPr marR="78740" indent="348615" algn="just">
              <a:lnSpc>
                <a:spcPct val="170000"/>
              </a:lnSpc>
              <a:spcAft>
                <a:spcPts val="800"/>
              </a:spcAft>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本项目经过了用户需求问卷调研，并深入分析用户需求以及现有产品痛点，得出图书馆拥有有大量的图书及座位资源，但随着时代的变化，单纯的线下图书馆不足以满足同学们变化的需求，通过小程序高效，快捷地帮助图书馆管理数据信息，有效开展工作。</a:t>
            </a:r>
            <a:endParaRPr lang="zh-CN" altLang="zh-CN" sz="2000" kern="100" dirty="0">
              <a:effectLst/>
              <a:latin typeface="Microsoft JhengHei" panose="020B0604030504040204" pitchFamily="34" charset="-120"/>
              <a:ea typeface="Microsoft JhengHei" panose="020B0604030504040204" pitchFamily="34" charset="-120"/>
            </a:endParaRPr>
          </a:p>
          <a:p>
            <a:endParaRPr lang="zh-CN" altLang="en-US" dirty="0"/>
          </a:p>
        </p:txBody>
      </p:sp>
    </p:spTree>
    <p:extLst>
      <p:ext uri="{BB962C8B-B14F-4D97-AF65-F5344CB8AC3E}">
        <p14:creationId xmlns:p14="http://schemas.microsoft.com/office/powerpoint/2010/main" val="2278757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264-F204-4FD3-BE6B-FF59CB1FAF7B}"/>
              </a:ext>
            </a:extLst>
          </p:cNvPr>
          <p:cNvSpPr>
            <a:spLocks noGrp="1"/>
          </p:cNvSpPr>
          <p:nvPr>
            <p:ph type="title"/>
          </p:nvPr>
        </p:nvSpPr>
        <p:spPr/>
        <p:txBody>
          <a:bodyPr>
            <a:normAutofit fontScale="90000"/>
          </a:bodyPr>
          <a:lstStyle/>
          <a:p>
            <a:r>
              <a:rPr lang="en-US" altLang="zh-CN" dirty="0"/>
              <a:t>4.1.2 </a:t>
            </a:r>
            <a:r>
              <a:rPr lang="zh-CN" altLang="en-US" dirty="0"/>
              <a:t>管理表</a:t>
            </a:r>
            <a:br>
              <a:rPr lang="zh-CN" altLang="en-US" dirty="0"/>
            </a:br>
            <a:r>
              <a:rPr lang="zh-CN" altLang="en-US" dirty="0"/>
              <a:t>与类型表结合，对用户拥有的权限进行限制区分。</a:t>
            </a:r>
            <a:br>
              <a:rPr lang="zh-CN" altLang="en-US" dirty="0"/>
            </a:br>
            <a:endParaRPr lang="zh-CN" altLang="en-US" dirty="0"/>
          </a:p>
        </p:txBody>
      </p:sp>
      <p:pic>
        <p:nvPicPr>
          <p:cNvPr id="5" name="内容占位符 4">
            <a:extLst>
              <a:ext uri="{FF2B5EF4-FFF2-40B4-BE49-F238E27FC236}">
                <a16:creationId xmlns:a16="http://schemas.microsoft.com/office/drawing/2014/main" id="{8BA2990E-C3D6-416F-B8A4-4640F7E69006}"/>
              </a:ext>
            </a:extLst>
          </p:cNvPr>
          <p:cNvPicPr>
            <a:picLocks noGrp="1" noChangeAspect="1"/>
          </p:cNvPicPr>
          <p:nvPr>
            <p:ph idx="1"/>
          </p:nvPr>
        </p:nvPicPr>
        <p:blipFill>
          <a:blip r:embed="rId2"/>
          <a:stretch>
            <a:fillRect/>
          </a:stretch>
        </p:blipFill>
        <p:spPr>
          <a:xfrm>
            <a:off x="2235058" y="2359165"/>
            <a:ext cx="7721883" cy="3030860"/>
          </a:xfrm>
        </p:spPr>
      </p:pic>
    </p:spTree>
    <p:extLst>
      <p:ext uri="{BB962C8B-B14F-4D97-AF65-F5344CB8AC3E}">
        <p14:creationId xmlns:p14="http://schemas.microsoft.com/office/powerpoint/2010/main" val="5198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1A01E-B11E-4E4D-932C-E0C0EE717D73}"/>
              </a:ext>
            </a:extLst>
          </p:cNvPr>
          <p:cNvSpPr>
            <a:spLocks noGrp="1"/>
          </p:cNvSpPr>
          <p:nvPr>
            <p:ph type="title"/>
          </p:nvPr>
        </p:nvSpPr>
        <p:spPr/>
        <p:txBody>
          <a:bodyPr>
            <a:normAutofit fontScale="90000"/>
          </a:bodyPr>
          <a:lstStyle/>
          <a:p>
            <a:r>
              <a:rPr lang="en-US" altLang="zh-CN" dirty="0"/>
              <a:t>4.1.3 </a:t>
            </a:r>
            <a:r>
              <a:rPr lang="zh-CN" altLang="en-US" dirty="0"/>
              <a:t>年度书单</a:t>
            </a:r>
            <a:br>
              <a:rPr lang="zh-CN" altLang="en-US" dirty="0"/>
            </a:br>
            <a:r>
              <a:rPr lang="zh-CN" altLang="en-US" dirty="0"/>
              <a:t>用户的年度书单</a:t>
            </a:r>
            <a:br>
              <a:rPr lang="zh-CN" altLang="en-US" dirty="0"/>
            </a:br>
            <a:endParaRPr lang="zh-CN" altLang="en-US" dirty="0"/>
          </a:p>
        </p:txBody>
      </p:sp>
      <p:pic>
        <p:nvPicPr>
          <p:cNvPr id="5" name="内容占位符 4">
            <a:extLst>
              <a:ext uri="{FF2B5EF4-FFF2-40B4-BE49-F238E27FC236}">
                <a16:creationId xmlns:a16="http://schemas.microsoft.com/office/drawing/2014/main" id="{FC7E7FD3-3E77-4EDD-8A29-D37B82CF4EC7}"/>
              </a:ext>
            </a:extLst>
          </p:cNvPr>
          <p:cNvPicPr>
            <a:picLocks noGrp="1" noChangeAspect="1"/>
          </p:cNvPicPr>
          <p:nvPr>
            <p:ph idx="1"/>
          </p:nvPr>
        </p:nvPicPr>
        <p:blipFill>
          <a:blip r:embed="rId2"/>
          <a:stretch>
            <a:fillRect/>
          </a:stretch>
        </p:blipFill>
        <p:spPr>
          <a:xfrm>
            <a:off x="2138171" y="2130726"/>
            <a:ext cx="7915657" cy="3344520"/>
          </a:xfrm>
        </p:spPr>
      </p:pic>
    </p:spTree>
    <p:extLst>
      <p:ext uri="{BB962C8B-B14F-4D97-AF65-F5344CB8AC3E}">
        <p14:creationId xmlns:p14="http://schemas.microsoft.com/office/powerpoint/2010/main" val="1533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9DFCD-4E75-4280-8B4C-B78C017E1B03}"/>
              </a:ext>
            </a:extLst>
          </p:cNvPr>
          <p:cNvSpPr>
            <a:spLocks noGrp="1"/>
          </p:cNvSpPr>
          <p:nvPr>
            <p:ph type="title"/>
          </p:nvPr>
        </p:nvSpPr>
        <p:spPr/>
        <p:txBody>
          <a:bodyPr/>
          <a:lstStyle/>
          <a:p>
            <a:r>
              <a:rPr lang="en-US" altLang="zh-CN" dirty="0"/>
              <a:t>4.2. </a:t>
            </a:r>
            <a:r>
              <a:rPr lang="zh-CN" altLang="en-US" dirty="0"/>
              <a:t>安全保密设计</a:t>
            </a:r>
          </a:p>
        </p:txBody>
      </p:sp>
      <p:sp>
        <p:nvSpPr>
          <p:cNvPr id="3" name="内容占位符 2">
            <a:extLst>
              <a:ext uri="{FF2B5EF4-FFF2-40B4-BE49-F238E27FC236}">
                <a16:creationId xmlns:a16="http://schemas.microsoft.com/office/drawing/2014/main" id="{135AF4A3-410C-42C9-9BC0-4CAA98C3A859}"/>
              </a:ext>
            </a:extLst>
          </p:cNvPr>
          <p:cNvSpPr>
            <a:spLocks noGrp="1"/>
          </p:cNvSpPr>
          <p:nvPr>
            <p:ph idx="1"/>
          </p:nvPr>
        </p:nvSpPr>
        <p:spPr/>
        <p:txBody>
          <a:bodyPr/>
          <a:lstStyle/>
          <a:p>
            <a:r>
              <a:rPr lang="zh-CN" altLang="en-US" sz="2000" b="1" dirty="0"/>
              <a:t>数据库作为管理系统的基础，通常保存着重要的用户信息和文</a:t>
            </a:r>
          </a:p>
          <a:p>
            <a:r>
              <a:rPr lang="zh-CN" altLang="en-US" sz="2000" b="1" dirty="0"/>
              <a:t>件信息。由于涉及到用户信息和 文件存储信息，数据的安全性和完整性显得尤为重要。系统中的数据一旦丢失，将需要很长时间 进行恢复，有时甚至使信息系统不得不从系统初始化阶段重新开始运行。每天进行数据备份是保 障系统安全的重要手段。数据备份需要严格按照事先制定的备份与故障恢复策略进行，并落实备份登记和检查措施。另外，系统设置用户的标识以鉴定是否是合法用户，并要求合法用户设置其 密码，保证用户身份不被盗用；系统对不同的数据设置不同的访问级别，限制访问用户可处理的 数据内容；系统对不同用户设置不同的权限，区分不同的用户，如区分学生、教师和管理员。具体的系统配置应当根据系统实际运行情况做进一步调整。</a:t>
            </a:r>
          </a:p>
          <a:p>
            <a:endParaRPr lang="zh-CN" altLang="en-US" dirty="0"/>
          </a:p>
        </p:txBody>
      </p:sp>
    </p:spTree>
    <p:extLst>
      <p:ext uri="{BB962C8B-B14F-4D97-AF65-F5344CB8AC3E}">
        <p14:creationId xmlns:p14="http://schemas.microsoft.com/office/powerpoint/2010/main" val="1925272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zh-CN" altLang="en-US">
                <a:latin typeface="Microsoft YaHei UI" panose="020B0503020204020204" pitchFamily="34" charset="-122"/>
                <a:ea typeface="Microsoft YaHei UI" panose="020B0503020204020204" pitchFamily="34" charset="-122"/>
              </a:rPr>
              <a:t>谢谢！</a:t>
            </a:r>
          </a:p>
        </p:txBody>
      </p:sp>
    </p:spTree>
    <p:extLst>
      <p:ext uri="{BB962C8B-B14F-4D97-AF65-F5344CB8AC3E}">
        <p14:creationId xmlns:p14="http://schemas.microsoft.com/office/powerpoint/2010/main" val="13117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B36B3-AB6E-4B7E-A01B-29850DFD5603}"/>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7A8BA71B-CEAF-4365-8459-C388D6BC0BE7}"/>
              </a:ext>
            </a:extLst>
          </p:cNvPr>
          <p:cNvSpPr>
            <a:spLocks noGrp="1"/>
          </p:cNvSpPr>
          <p:nvPr>
            <p:ph idx="1"/>
          </p:nvPr>
        </p:nvSpPr>
        <p:spPr/>
        <p:txBody>
          <a:bodyPr/>
          <a:lstStyle/>
          <a:p>
            <a:r>
              <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宋体" panose="02010600030101010101" pitchFamily="2" charset="-122"/>
              </a:rPr>
              <a:t>《系统设计说明书》国家标准格式</a:t>
            </a:r>
            <a:endParaRPr lang="zh-CN" altLang="zh-CN" sz="2800" b="1" u="none" strike="noStrike" kern="100" dirty="0">
              <a:effectLst/>
              <a:uFill>
                <a:solidFill>
                  <a:srgbClr val="000000"/>
                </a:solidFill>
              </a:uFill>
              <a:latin typeface="Microsoft JhengHei" panose="020B0604030504040204" pitchFamily="34" charset="-120"/>
              <a:ea typeface="Microsoft JhengHei" panose="020B0604030504040204" pitchFamily="34" charset="-120"/>
              <a:cs typeface="Wingdings" panose="05000000000000000000" pitchFamily="2" charset="2"/>
            </a:endParaRPr>
          </a:p>
          <a:p>
            <a:endParaRPr lang="zh-CN" altLang="en-US" dirty="0"/>
          </a:p>
        </p:txBody>
      </p:sp>
    </p:spTree>
    <p:extLst>
      <p:ext uri="{BB962C8B-B14F-4D97-AF65-F5344CB8AC3E}">
        <p14:creationId xmlns:p14="http://schemas.microsoft.com/office/powerpoint/2010/main" val="140228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AF740-5A61-46BA-AAD5-DD4813618A30}"/>
              </a:ext>
            </a:extLst>
          </p:cNvPr>
          <p:cNvSpPr>
            <a:spLocks noGrp="1"/>
          </p:cNvSpPr>
          <p:nvPr>
            <p:ph type="title"/>
          </p:nvPr>
        </p:nvSpPr>
        <p:spPr/>
        <p:txBody>
          <a:bodyPr/>
          <a:lstStyle/>
          <a:p>
            <a:r>
              <a:rPr lang="zh-CN" altLang="en-US" dirty="0"/>
              <a:t>二</a:t>
            </a:r>
            <a:r>
              <a:rPr lang="en-US" altLang="zh-CN" dirty="0"/>
              <a:t>.</a:t>
            </a:r>
            <a:r>
              <a:rPr lang="zh-CN" altLang="en-US" dirty="0"/>
              <a:t>总体设计</a:t>
            </a:r>
          </a:p>
        </p:txBody>
      </p:sp>
      <p:sp>
        <p:nvSpPr>
          <p:cNvPr id="3" name="内容占位符 2">
            <a:extLst>
              <a:ext uri="{FF2B5EF4-FFF2-40B4-BE49-F238E27FC236}">
                <a16:creationId xmlns:a16="http://schemas.microsoft.com/office/drawing/2014/main" id="{246DE9E2-5675-4D2F-9856-6C2174EC7661}"/>
              </a:ext>
            </a:extLst>
          </p:cNvPr>
          <p:cNvSpPr>
            <a:spLocks noGrp="1"/>
          </p:cNvSpPr>
          <p:nvPr>
            <p:ph idx="1"/>
          </p:nvPr>
        </p:nvSpPr>
        <p:spPr/>
        <p:txBody>
          <a:bodyPr>
            <a:normAutofit/>
          </a:bodyPr>
          <a:lstStyle/>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功能概述：该产品具有用户登录功能，修改密码功能，年度阅读报告，图书馆人数显示。</a:t>
            </a:r>
            <a:endParaRPr lang="zh-CN" altLang="zh-CN" sz="2000" kern="100" dirty="0">
              <a:effectLst/>
              <a:latin typeface="Microsoft JhengHei" panose="020B0604030504040204" pitchFamily="34" charset="-120"/>
              <a:ea typeface="Microsoft JhengHei" panose="020B0604030504040204" pitchFamily="34" charset="-120"/>
            </a:endParaRPr>
          </a:p>
          <a:p>
            <a:pPr marL="342900" marR="78740" lvl="0" indent="-342900" algn="just">
              <a:lnSpc>
                <a:spcPct val="170000"/>
              </a:lnSpc>
              <a:spcAft>
                <a:spcPts val="800"/>
              </a:spcAft>
              <a:buFont typeface="Wingdings" panose="05000000000000000000" pitchFamily="2" charset="2"/>
              <a:buChar char=""/>
            </a:pP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功能模块层次设计：该产品分为用户以及管理者层次。用户主要的使用功能有登录功能，修改密码功能，年度阅读报告以及图书馆人数显示等等。而产品管理者主要工作是维护产品的正常运行。</a:t>
            </a:r>
            <a:endParaRPr lang="zh-CN" altLang="zh-CN" sz="2000" kern="100" dirty="0">
              <a:effectLst/>
              <a:latin typeface="Microsoft JhengHei" panose="020B0604030504040204" pitchFamily="34" charset="-120"/>
              <a:ea typeface="Microsoft JhengHei" panose="020B0604030504040204" pitchFamily="34" charset="-120"/>
            </a:endParaRPr>
          </a:p>
          <a:p>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根据系统需求分析对系统进行整体的</a:t>
            </a:r>
            <a:r>
              <a:rPr lang="zh-CN" altLang="en-US"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模</a:t>
            </a:r>
            <a:r>
              <a:rPr lang="zh-CN" altLang="zh-CN" sz="2000" kern="100" dirty="0">
                <a:effectLst/>
                <a:latin typeface="Microsoft JhengHei" panose="020B0604030504040204" pitchFamily="34" charset="-120"/>
                <a:ea typeface="Microsoft JhengHei" panose="020B0604030504040204" pitchFamily="34" charset="-120"/>
                <a:cs typeface="宋体" panose="02010600030101010101" pitchFamily="2" charset="-122"/>
              </a:rPr>
              <a:t>块设计，设计出程序的总体功能模块结构图。</a:t>
            </a:r>
            <a:endParaRPr lang="zh-CN" altLang="en-US"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9682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277365D-AF94-46BD-AC7F-D6BF788D1004}"/>
              </a:ext>
            </a:extLst>
          </p:cNvPr>
          <p:cNvPicPr>
            <a:picLocks noChangeAspect="1"/>
          </p:cNvPicPr>
          <p:nvPr/>
        </p:nvPicPr>
        <p:blipFill>
          <a:blip r:embed="rId2"/>
          <a:stretch>
            <a:fillRect/>
          </a:stretch>
        </p:blipFill>
        <p:spPr>
          <a:xfrm>
            <a:off x="1164453" y="500795"/>
            <a:ext cx="9863093" cy="5510637"/>
          </a:xfrm>
          <a:prstGeom prst="rect">
            <a:avLst/>
          </a:prstGeom>
        </p:spPr>
      </p:pic>
      <p:sp>
        <p:nvSpPr>
          <p:cNvPr id="7" name="文本框 6">
            <a:extLst>
              <a:ext uri="{FF2B5EF4-FFF2-40B4-BE49-F238E27FC236}">
                <a16:creationId xmlns:a16="http://schemas.microsoft.com/office/drawing/2014/main" id="{9E02FD14-0D6C-4CA7-A6BC-0668E09E0233}"/>
              </a:ext>
            </a:extLst>
          </p:cNvPr>
          <p:cNvSpPr txBox="1"/>
          <p:nvPr/>
        </p:nvSpPr>
        <p:spPr>
          <a:xfrm>
            <a:off x="5601810" y="6172539"/>
            <a:ext cx="1979720" cy="369332"/>
          </a:xfrm>
          <a:prstGeom prst="rect">
            <a:avLst/>
          </a:prstGeom>
          <a:noFill/>
        </p:spPr>
        <p:txBody>
          <a:bodyPr wrap="square" rtlCol="0">
            <a:spAutoFit/>
          </a:bodyPr>
          <a:lstStyle/>
          <a:p>
            <a:r>
              <a:rPr lang="zh-CN" altLang="en-US" dirty="0"/>
              <a:t>体系结构图</a:t>
            </a:r>
            <a:endParaRPr lang="en-US" altLang="zh-CN" dirty="0"/>
          </a:p>
        </p:txBody>
      </p:sp>
    </p:spTree>
    <p:extLst>
      <p:ext uri="{BB962C8B-B14F-4D97-AF65-F5344CB8AC3E}">
        <p14:creationId xmlns:p14="http://schemas.microsoft.com/office/powerpoint/2010/main" val="211536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38F267E-22A6-4205-977A-FF59C235C8C1}"/>
              </a:ext>
            </a:extLst>
          </p:cNvPr>
          <p:cNvSpPr txBox="1"/>
          <p:nvPr/>
        </p:nvSpPr>
        <p:spPr>
          <a:xfrm>
            <a:off x="5351523" y="6162674"/>
            <a:ext cx="1488954" cy="400110"/>
          </a:xfrm>
          <a:prstGeom prst="rect">
            <a:avLst/>
          </a:prstGeom>
          <a:noFill/>
        </p:spPr>
        <p:txBody>
          <a:bodyPr wrap="square" rtlCol="0">
            <a:spAutoFit/>
          </a:bodyPr>
          <a:lstStyle/>
          <a:p>
            <a:r>
              <a:rPr lang="en-US" altLang="zh-CN" sz="2000" b="1" dirty="0"/>
              <a:t>UML</a:t>
            </a:r>
            <a:r>
              <a:rPr lang="zh-CN" altLang="en-US" sz="2000" b="1" dirty="0"/>
              <a:t>图</a:t>
            </a:r>
          </a:p>
        </p:txBody>
      </p:sp>
      <p:pic>
        <p:nvPicPr>
          <p:cNvPr id="6" name="内容占位符 5" descr="管理平台功能模块图 (1)">
            <a:extLst>
              <a:ext uri="{FF2B5EF4-FFF2-40B4-BE49-F238E27FC236}">
                <a16:creationId xmlns:a16="http://schemas.microsoft.com/office/drawing/2014/main" id="{EB3C1B81-A08B-4955-BEC8-B171BA6764D0}"/>
              </a:ext>
            </a:extLst>
          </p:cNvPr>
          <p:cNvPicPr>
            <a:picLocks noGrp="1"/>
          </p:cNvPicPr>
          <p:nvPr>
            <p:ph idx="1"/>
          </p:nvPr>
        </p:nvPicPr>
        <p:blipFill>
          <a:blip r:embed="rId2"/>
          <a:stretch>
            <a:fillRect/>
          </a:stretch>
        </p:blipFill>
        <p:spPr>
          <a:xfrm>
            <a:off x="1076922" y="1120605"/>
            <a:ext cx="10038156" cy="4873393"/>
          </a:xfrm>
          <a:prstGeom prst="rect">
            <a:avLst/>
          </a:prstGeom>
        </p:spPr>
      </p:pic>
    </p:spTree>
    <p:extLst>
      <p:ext uri="{BB962C8B-B14F-4D97-AF65-F5344CB8AC3E}">
        <p14:creationId xmlns:p14="http://schemas.microsoft.com/office/powerpoint/2010/main" val="7401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1D7EF3-9AA0-4012-AFF1-D328D6705692}"/>
              </a:ext>
            </a:extLst>
          </p:cNvPr>
          <p:cNvSpPr txBox="1"/>
          <p:nvPr/>
        </p:nvSpPr>
        <p:spPr>
          <a:xfrm>
            <a:off x="5616540" y="6145798"/>
            <a:ext cx="958917" cy="400110"/>
          </a:xfrm>
          <a:prstGeom prst="rect">
            <a:avLst/>
          </a:prstGeom>
          <a:noFill/>
        </p:spPr>
        <p:txBody>
          <a:bodyPr wrap="none" rtlCol="0">
            <a:spAutoFit/>
          </a:bodyPr>
          <a:lstStyle/>
          <a:p>
            <a:r>
              <a:rPr lang="zh-CN" altLang="en-US" sz="2000" b="1" dirty="0"/>
              <a:t>活动图</a:t>
            </a:r>
          </a:p>
        </p:txBody>
      </p:sp>
      <p:pic>
        <p:nvPicPr>
          <p:cNvPr id="6" name="图片 5" descr="活动图-答题">
            <a:extLst>
              <a:ext uri="{FF2B5EF4-FFF2-40B4-BE49-F238E27FC236}">
                <a16:creationId xmlns:a16="http://schemas.microsoft.com/office/drawing/2014/main" id="{0C54AD21-78DC-42F9-BAEC-602D36A10CB4}"/>
              </a:ext>
            </a:extLst>
          </p:cNvPr>
          <p:cNvPicPr/>
          <p:nvPr/>
        </p:nvPicPr>
        <p:blipFill>
          <a:blip r:embed="rId2"/>
          <a:stretch>
            <a:fillRect/>
          </a:stretch>
        </p:blipFill>
        <p:spPr>
          <a:xfrm>
            <a:off x="2053896" y="512147"/>
            <a:ext cx="8084207" cy="5386705"/>
          </a:xfrm>
          <a:prstGeom prst="rect">
            <a:avLst/>
          </a:prstGeom>
        </p:spPr>
      </p:pic>
    </p:spTree>
    <p:extLst>
      <p:ext uri="{BB962C8B-B14F-4D97-AF65-F5344CB8AC3E}">
        <p14:creationId xmlns:p14="http://schemas.microsoft.com/office/powerpoint/2010/main" val="278084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未来设计</Template>
  <TotalTime>86</TotalTime>
  <Words>1301</Words>
  <Application>Microsoft Office PowerPoint</Application>
  <PresentationFormat>宽屏</PresentationFormat>
  <Paragraphs>99</Paragraphs>
  <Slides>43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Microsoft JhengHei</vt:lpstr>
      <vt:lpstr>Microsoft YaHei UI</vt:lpstr>
      <vt:lpstr>Arial</vt:lpstr>
      <vt:lpstr>Calibri</vt:lpstr>
      <vt:lpstr>Wingdings</vt:lpstr>
      <vt:lpstr>天体</vt:lpstr>
      <vt:lpstr>项目系统设计 与数据库设计—22组</vt:lpstr>
      <vt:lpstr>PowerPoint 演示文稿</vt:lpstr>
      <vt:lpstr>编写目的</vt:lpstr>
      <vt:lpstr>项目背景</vt:lpstr>
      <vt:lpstr>参考资料</vt:lpstr>
      <vt:lpstr>二.总体设计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系统安全和权限设计</vt:lpstr>
      <vt:lpstr>1.1标识与确认</vt:lpstr>
      <vt:lpstr>1.2日志</vt:lpstr>
      <vt:lpstr>2.1物理设备的安全措施</vt:lpstr>
      <vt:lpstr>2.2操作系统平台的安全管理</vt:lpstr>
      <vt:lpstr>2.3数据库系统的安全管理</vt:lpstr>
      <vt:lpstr>3.应用级安全</vt:lpstr>
      <vt:lpstr>4.1用户</vt:lpstr>
      <vt:lpstr>数据库设计                                 --22组</vt:lpstr>
      <vt:lpstr>PowerPoint 演示文稿</vt:lpstr>
      <vt:lpstr>背景</vt:lpstr>
      <vt:lpstr>定义</vt:lpstr>
      <vt:lpstr>参考资料</vt:lpstr>
      <vt:lpstr>外部设计</vt:lpstr>
      <vt:lpstr>使用它的程序</vt:lpstr>
      <vt:lpstr>约定</vt:lpstr>
      <vt:lpstr>结构设计</vt:lpstr>
      <vt:lpstr>部分ER图</vt:lpstr>
      <vt:lpstr>年度报告（BGID、阅读时长、阅读数量）</vt:lpstr>
      <vt:lpstr>管理员信息（用户名、密码）</vt:lpstr>
      <vt:lpstr>3.1.2整体E-R图</vt:lpstr>
      <vt:lpstr>3.2逻辑结构设计</vt:lpstr>
      <vt:lpstr>运用设计</vt:lpstr>
      <vt:lpstr>4.1.2 管理表 与类型表结合，对用户拥有的权限进行限制区分。 </vt:lpstr>
      <vt:lpstr>4.1.3 年度书单 用户的年度书单 </vt:lpstr>
      <vt:lpstr>4.2. 安全保密设计</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项目系统设计 与数据库设计—22组</dc:title>
  <dc:creator>王 纯纯</dc:creator>
  <cp:lastModifiedBy>王 纯纯</cp:lastModifiedBy>
  <cp:revision>15</cp:revision>
  <dcterms:created xsi:type="dcterms:W3CDTF">2021-05-08T14:47:02Z</dcterms:created>
  <dcterms:modified xsi:type="dcterms:W3CDTF">2021-05-09T10:41:13Z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