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1.jpg" ContentType="image/png"/>
  <Override PartName="/ppt/media/image23.jpg" ContentType="image/png"/>
  <Override PartName="/ppt/media/image24.jpg" ContentType="image/pn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30"/>
  </p:notesMasterIdLst>
  <p:handoutMasterIdLst>
    <p:handoutMasterId r:id="rId31"/>
  </p:handoutMasterIdLst>
  <p:sldIdLst>
    <p:sldId id="256" r:id="rId5"/>
    <p:sldId id="258" r:id="rId6"/>
    <p:sldId id="275" r:id="rId7"/>
    <p:sldId id="276" r:id="rId8"/>
    <p:sldId id="277" r:id="rId9"/>
    <p:sldId id="279" r:id="rId10"/>
    <p:sldId id="287" r:id="rId11"/>
    <p:sldId id="278" r:id="rId12"/>
    <p:sldId id="280" r:id="rId13"/>
    <p:sldId id="281" r:id="rId14"/>
    <p:sldId id="282" r:id="rId15"/>
    <p:sldId id="286" r:id="rId16"/>
    <p:sldId id="285" r:id="rId17"/>
    <p:sldId id="284" r:id="rId18"/>
    <p:sldId id="283" r:id="rId19"/>
    <p:sldId id="288" r:id="rId20"/>
    <p:sldId id="291" r:id="rId21"/>
    <p:sldId id="289" r:id="rId22"/>
    <p:sldId id="290" r:id="rId23"/>
    <p:sldId id="295" r:id="rId24"/>
    <p:sldId id="294" r:id="rId25"/>
    <p:sldId id="293" r:id="rId26"/>
    <p:sldId id="296" r:id="rId27"/>
    <p:sldId id="299" r:id="rId28"/>
    <p:sldId id="274" r:id="rId29"/>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4" autoAdjust="0"/>
    <p:restoredTop sz="95033" autoAdjust="0"/>
  </p:normalViewPr>
  <p:slideViewPr>
    <p:cSldViewPr snapToGrid="0" snapToObjects="1">
      <p:cViewPr varScale="1">
        <p:scale>
          <a:sx n="72" d="100"/>
          <a:sy n="72" d="100"/>
        </p:scale>
        <p:origin x="476" y="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引言</a:t>
          </a:r>
        </a:p>
      </dgm:t>
    </dgm:pt>
    <dgm:pt modelId="{C8EABE8F-1E84-494E-AD8A-32BA419A36E9}" type="parTrans" cxnId="{31C3237C-2299-B649-8C93-587C97AC999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D044F6BA-1D90-EC47-8A78-B9796198ECF5}" type="sibTrans" cxnId="{31C3237C-2299-B649-8C93-587C97AC9999}">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E39563C5-C199-4F5B-A899-8CC0710341A0}">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总体设计</a:t>
          </a:r>
        </a:p>
      </dgm:t>
    </dgm:pt>
    <dgm:pt modelId="{6531EA77-44C5-4E3D-BA04-70C1E49BCD39}" type="parTrans" cxnId="{BBAD9FDB-1013-4B11-A9AE-2815527D1B78}">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C971DAC-9BE2-44B2-ABE4-8099C777E9C4}" type="sibTrans" cxnId="{BBAD9FDB-1013-4B11-A9AE-2815527D1B78}">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15B1A768-2666-4AB4-BDA7-F0E3C4160D59}">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系统安全</a:t>
          </a:r>
        </a:p>
      </dgm:t>
    </dgm:pt>
    <dgm:pt modelId="{D47033D3-4E41-485A-B515-A02A8C3B404A}" type="parTrans" cxnId="{08DEC938-538C-403B-80C3-828B96DAFF82}">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2FFCBD4-DD9D-4E06-81E4-54307F97A3F0}" type="sibTrans" cxnId="{08DEC938-538C-403B-80C3-828B96DAFF82}">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3AA5586A-C40E-4DDA-98A5-6545F36F46AB}">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权限设计</a:t>
          </a:r>
          <a:endParaRPr lang="en-US" altLang="zh-CN" noProof="0" dirty="0">
            <a:latin typeface="Microsoft YaHei UI" panose="020B0503020204020204" pitchFamily="34" charset="-122"/>
            <a:ea typeface="Microsoft YaHei UI" panose="020B0503020204020204" pitchFamily="34" charset="-122"/>
          </a:endParaRPr>
        </a:p>
      </dgm:t>
    </dgm:pt>
    <dgm:pt modelId="{ABF44FB7-9255-4D99-BC69-3BE74FDF8E87}" type="par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19FB306E-81B4-4F3F-99EE-765120CBB6B3}" type="sib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引言</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总体设计</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系统安全</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权限设计</a:t>
          </a:r>
          <a:endParaRPr lang="en-US" altLang="zh-CN" sz="2400" kern="1200" noProof="0" dirty="0">
            <a:latin typeface="Microsoft YaHei UI" panose="020B0503020204020204" pitchFamily="34" charset="-122"/>
            <a:ea typeface="Microsoft YaHei UI" panose="020B0503020204020204" pitchFamily="34" charset="-122"/>
          </a:endParaRPr>
        </a:p>
      </dsp:txBody>
      <dsp:txXfrm>
        <a:off x="4177719" y="2134742"/>
        <a:ext cx="1836390" cy="7790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循环流程图"/>
  <dgm:desc val="用于显示流程中的有序步骤。限制为 11 个 1 级形状及数量不限的 2 级形状。最适用于少量文本。不会显示未使用的文本，但如果切换布局仍然可用。"/>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2021/5/9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2021/5/9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2021/5/9</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2021/5/9</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2021/5/9</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2021/5/9</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2021/5/9</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algn="l" rtl="0"/>
            <a:r>
              <a:rPr lang="zh-CN" altLang="en-US" b="1" dirty="0"/>
              <a:t>项目系统设计</a:t>
            </a:r>
            <a:br>
              <a:rPr lang="en-US" altLang="zh-CN" b="1" dirty="0"/>
            </a:br>
            <a:r>
              <a:rPr lang="zh-CN" altLang="en-US" b="1" dirty="0"/>
              <a:t>与数据库设计</a:t>
            </a:r>
            <a:r>
              <a:rPr lang="en-US" altLang="zh-CN" b="1" dirty="0"/>
              <a:t>—22</a:t>
            </a:r>
            <a:r>
              <a:rPr lang="zh-CN" altLang="en-US" b="1" dirty="0"/>
              <a:t>组</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91B6F43-E0EB-4EA9-B80F-6AE83F38CD18}"/>
              </a:ext>
            </a:extLst>
          </p:cNvPr>
          <p:cNvSpPr txBox="1"/>
          <p:nvPr/>
        </p:nvSpPr>
        <p:spPr>
          <a:xfrm>
            <a:off x="5745582" y="5801557"/>
            <a:ext cx="700833" cy="400110"/>
          </a:xfrm>
          <a:prstGeom prst="rect">
            <a:avLst/>
          </a:prstGeom>
          <a:noFill/>
        </p:spPr>
        <p:txBody>
          <a:bodyPr wrap="none" rtlCol="0">
            <a:spAutoFit/>
          </a:bodyPr>
          <a:lstStyle/>
          <a:p>
            <a:r>
              <a:rPr lang="zh-CN" altLang="en-US" sz="2000" b="1" dirty="0"/>
              <a:t>类图</a:t>
            </a:r>
          </a:p>
        </p:txBody>
      </p:sp>
      <p:pic>
        <p:nvPicPr>
          <p:cNvPr id="6" name="图片 5" descr="系统类图">
            <a:extLst>
              <a:ext uri="{FF2B5EF4-FFF2-40B4-BE49-F238E27FC236}">
                <a16:creationId xmlns:a16="http://schemas.microsoft.com/office/drawing/2014/main" id="{BCD1FAEA-4F08-4A34-A8C4-486257AF8C76}"/>
              </a:ext>
            </a:extLst>
          </p:cNvPr>
          <p:cNvPicPr/>
          <p:nvPr/>
        </p:nvPicPr>
        <p:blipFill>
          <a:blip r:embed="rId2"/>
          <a:stretch>
            <a:fillRect/>
          </a:stretch>
        </p:blipFill>
        <p:spPr>
          <a:xfrm>
            <a:off x="862613" y="1056443"/>
            <a:ext cx="10466773" cy="4394446"/>
          </a:xfrm>
          <a:prstGeom prst="rect">
            <a:avLst/>
          </a:prstGeom>
        </p:spPr>
      </p:pic>
    </p:spTree>
    <p:extLst>
      <p:ext uri="{BB962C8B-B14F-4D97-AF65-F5344CB8AC3E}">
        <p14:creationId xmlns:p14="http://schemas.microsoft.com/office/powerpoint/2010/main" val="105173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68440DD-E812-454A-9D4B-AA86F12134FF}"/>
              </a:ext>
            </a:extLst>
          </p:cNvPr>
          <p:cNvSpPr txBox="1"/>
          <p:nvPr/>
        </p:nvSpPr>
        <p:spPr>
          <a:xfrm>
            <a:off x="5657417" y="6209930"/>
            <a:ext cx="877163" cy="369332"/>
          </a:xfrm>
          <a:prstGeom prst="rect">
            <a:avLst/>
          </a:prstGeom>
          <a:noFill/>
        </p:spPr>
        <p:txBody>
          <a:bodyPr wrap="none" rtlCol="0">
            <a:spAutoFit/>
          </a:bodyPr>
          <a:lstStyle/>
          <a:p>
            <a:r>
              <a:rPr lang="zh-CN" altLang="en-US" dirty="0"/>
              <a:t>泳道图</a:t>
            </a:r>
          </a:p>
        </p:txBody>
      </p:sp>
      <p:pic>
        <p:nvPicPr>
          <p:cNvPr id="6" name="图片 5" descr="泳道图">
            <a:extLst>
              <a:ext uri="{FF2B5EF4-FFF2-40B4-BE49-F238E27FC236}">
                <a16:creationId xmlns:a16="http://schemas.microsoft.com/office/drawing/2014/main" id="{512BA79C-C724-4DDC-A9B1-4B47DD8CA92C}"/>
              </a:ext>
            </a:extLst>
          </p:cNvPr>
          <p:cNvPicPr/>
          <p:nvPr/>
        </p:nvPicPr>
        <p:blipFill>
          <a:blip r:embed="rId2"/>
          <a:stretch>
            <a:fillRect/>
          </a:stretch>
        </p:blipFill>
        <p:spPr>
          <a:xfrm>
            <a:off x="751643" y="648070"/>
            <a:ext cx="10688713" cy="5199195"/>
          </a:xfrm>
          <a:prstGeom prst="rect">
            <a:avLst/>
          </a:prstGeom>
        </p:spPr>
      </p:pic>
    </p:spTree>
    <p:extLst>
      <p:ext uri="{BB962C8B-B14F-4D97-AF65-F5344CB8AC3E}">
        <p14:creationId xmlns:p14="http://schemas.microsoft.com/office/powerpoint/2010/main" val="413115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7860D1C-43E3-49A1-A228-62A2E937B41C}"/>
              </a:ext>
            </a:extLst>
          </p:cNvPr>
          <p:cNvSpPr txBox="1"/>
          <p:nvPr/>
        </p:nvSpPr>
        <p:spPr>
          <a:xfrm>
            <a:off x="5638799" y="5679320"/>
            <a:ext cx="914400" cy="369332"/>
          </a:xfrm>
          <a:prstGeom prst="rect">
            <a:avLst/>
          </a:prstGeom>
          <a:noFill/>
        </p:spPr>
        <p:txBody>
          <a:bodyPr wrap="square" rtlCol="0">
            <a:spAutoFit/>
          </a:bodyPr>
          <a:lstStyle/>
          <a:p>
            <a:r>
              <a:rPr lang="zh-CN" altLang="en-US" dirty="0"/>
              <a:t>用例图</a:t>
            </a:r>
          </a:p>
        </p:txBody>
      </p:sp>
      <p:pic>
        <p:nvPicPr>
          <p:cNvPr id="6" name="图片 5" descr="用例图">
            <a:extLst>
              <a:ext uri="{FF2B5EF4-FFF2-40B4-BE49-F238E27FC236}">
                <a16:creationId xmlns:a16="http://schemas.microsoft.com/office/drawing/2014/main" id="{172549C4-2FDD-4FF2-ADF0-1A6EE9374515}"/>
              </a:ext>
            </a:extLst>
          </p:cNvPr>
          <p:cNvPicPr/>
          <p:nvPr/>
        </p:nvPicPr>
        <p:blipFill>
          <a:blip r:embed="rId2"/>
          <a:stretch>
            <a:fillRect/>
          </a:stretch>
        </p:blipFill>
        <p:spPr>
          <a:xfrm>
            <a:off x="631793" y="834501"/>
            <a:ext cx="10928413" cy="4616387"/>
          </a:xfrm>
          <a:prstGeom prst="rect">
            <a:avLst/>
          </a:prstGeom>
        </p:spPr>
      </p:pic>
    </p:spTree>
    <p:extLst>
      <p:ext uri="{BB962C8B-B14F-4D97-AF65-F5344CB8AC3E}">
        <p14:creationId xmlns:p14="http://schemas.microsoft.com/office/powerpoint/2010/main" val="347481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C435DDE-E840-4906-80E8-F36F3CFC9726}"/>
              </a:ext>
            </a:extLst>
          </p:cNvPr>
          <p:cNvPicPr>
            <a:picLocks noChangeAspect="1"/>
          </p:cNvPicPr>
          <p:nvPr/>
        </p:nvPicPr>
        <p:blipFill>
          <a:blip r:embed="rId2"/>
          <a:stretch>
            <a:fillRect/>
          </a:stretch>
        </p:blipFill>
        <p:spPr>
          <a:xfrm>
            <a:off x="2645546" y="1553075"/>
            <a:ext cx="6612754" cy="3595187"/>
          </a:xfrm>
          <a:prstGeom prst="rect">
            <a:avLst/>
          </a:prstGeom>
        </p:spPr>
      </p:pic>
      <p:sp>
        <p:nvSpPr>
          <p:cNvPr id="9" name="文本框 8">
            <a:extLst>
              <a:ext uri="{FF2B5EF4-FFF2-40B4-BE49-F238E27FC236}">
                <a16:creationId xmlns:a16="http://schemas.microsoft.com/office/drawing/2014/main" id="{B373E5FF-9D72-48DE-8FC6-DB2EA5A82502}"/>
              </a:ext>
            </a:extLst>
          </p:cNvPr>
          <p:cNvSpPr txBox="1"/>
          <p:nvPr/>
        </p:nvSpPr>
        <p:spPr>
          <a:xfrm>
            <a:off x="5083945" y="5699464"/>
            <a:ext cx="2024109" cy="369332"/>
          </a:xfrm>
          <a:prstGeom prst="rect">
            <a:avLst/>
          </a:prstGeom>
          <a:noFill/>
        </p:spPr>
        <p:txBody>
          <a:bodyPr wrap="square" rtlCol="0">
            <a:spAutoFit/>
          </a:bodyPr>
          <a:lstStyle/>
          <a:p>
            <a:r>
              <a:rPr lang="zh-CN" altLang="en-US" dirty="0"/>
              <a:t>设计类图</a:t>
            </a:r>
            <a:endParaRPr lang="en-US" altLang="zh-CN" dirty="0"/>
          </a:p>
        </p:txBody>
      </p:sp>
    </p:spTree>
    <p:extLst>
      <p:ext uri="{BB962C8B-B14F-4D97-AF65-F5344CB8AC3E}">
        <p14:creationId xmlns:p14="http://schemas.microsoft.com/office/powerpoint/2010/main" val="417446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AE4730-DD42-479F-BD46-D19735A1B969}"/>
              </a:ext>
            </a:extLst>
          </p:cNvPr>
          <p:cNvSpPr txBox="1"/>
          <p:nvPr/>
        </p:nvSpPr>
        <p:spPr>
          <a:xfrm>
            <a:off x="5743178" y="6125284"/>
            <a:ext cx="705642" cy="400110"/>
          </a:xfrm>
          <a:prstGeom prst="rect">
            <a:avLst/>
          </a:prstGeom>
          <a:noFill/>
        </p:spPr>
        <p:txBody>
          <a:bodyPr wrap="none" rtlCol="0">
            <a:spAutoFit/>
          </a:bodyPr>
          <a:lstStyle/>
          <a:p>
            <a:r>
              <a:rPr lang="en-US" altLang="zh-CN" sz="2000" b="1" dirty="0"/>
              <a:t>ER</a:t>
            </a:r>
            <a:r>
              <a:rPr lang="zh-CN" altLang="en-US" sz="2000" b="1" dirty="0"/>
              <a:t>图</a:t>
            </a:r>
          </a:p>
        </p:txBody>
      </p:sp>
      <p:pic>
        <p:nvPicPr>
          <p:cNvPr id="7" name="图片 6" descr="er图">
            <a:extLst>
              <a:ext uri="{FF2B5EF4-FFF2-40B4-BE49-F238E27FC236}">
                <a16:creationId xmlns:a16="http://schemas.microsoft.com/office/drawing/2014/main" id="{4D593272-9D0D-4EA6-8C06-82703FD78655}"/>
              </a:ext>
            </a:extLst>
          </p:cNvPr>
          <p:cNvPicPr/>
          <p:nvPr/>
        </p:nvPicPr>
        <p:blipFill>
          <a:blip r:embed="rId2"/>
          <a:stretch>
            <a:fillRect/>
          </a:stretch>
        </p:blipFill>
        <p:spPr>
          <a:xfrm>
            <a:off x="711693" y="532661"/>
            <a:ext cx="10768613" cy="5260204"/>
          </a:xfrm>
          <a:prstGeom prst="rect">
            <a:avLst/>
          </a:prstGeom>
        </p:spPr>
      </p:pic>
    </p:spTree>
    <p:extLst>
      <p:ext uri="{BB962C8B-B14F-4D97-AF65-F5344CB8AC3E}">
        <p14:creationId xmlns:p14="http://schemas.microsoft.com/office/powerpoint/2010/main" val="201566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CCA0BAE-6CC8-4133-B875-7BF4B70A347C}"/>
              </a:ext>
            </a:extLst>
          </p:cNvPr>
          <p:cNvPicPr>
            <a:picLocks noChangeAspect="1"/>
          </p:cNvPicPr>
          <p:nvPr/>
        </p:nvPicPr>
        <p:blipFill>
          <a:blip r:embed="rId2"/>
          <a:stretch>
            <a:fillRect/>
          </a:stretch>
        </p:blipFill>
        <p:spPr>
          <a:xfrm>
            <a:off x="1899821" y="1267714"/>
            <a:ext cx="8318377" cy="4284465"/>
          </a:xfrm>
          <a:prstGeom prst="rect">
            <a:avLst/>
          </a:prstGeom>
        </p:spPr>
      </p:pic>
      <p:sp>
        <p:nvSpPr>
          <p:cNvPr id="7" name="文本框 6">
            <a:extLst>
              <a:ext uri="{FF2B5EF4-FFF2-40B4-BE49-F238E27FC236}">
                <a16:creationId xmlns:a16="http://schemas.microsoft.com/office/drawing/2014/main" id="{93210D8C-7A5B-450E-BFCB-75A11BEB4C82}"/>
              </a:ext>
            </a:extLst>
          </p:cNvPr>
          <p:cNvSpPr txBox="1"/>
          <p:nvPr/>
        </p:nvSpPr>
        <p:spPr>
          <a:xfrm>
            <a:off x="5255581" y="5956917"/>
            <a:ext cx="2121763" cy="369332"/>
          </a:xfrm>
          <a:prstGeom prst="rect">
            <a:avLst/>
          </a:prstGeom>
          <a:noFill/>
        </p:spPr>
        <p:txBody>
          <a:bodyPr wrap="square" rtlCol="0">
            <a:spAutoFit/>
          </a:bodyPr>
          <a:lstStyle/>
          <a:p>
            <a:r>
              <a:rPr lang="zh-CN" altLang="en-US"/>
              <a:t>用户模块类图</a:t>
            </a:r>
            <a:endParaRPr lang="zh-CN" altLang="en-US" dirty="0"/>
          </a:p>
        </p:txBody>
      </p:sp>
    </p:spTree>
    <p:extLst>
      <p:ext uri="{BB962C8B-B14F-4D97-AF65-F5344CB8AC3E}">
        <p14:creationId xmlns:p14="http://schemas.microsoft.com/office/powerpoint/2010/main" val="294723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B7827E2-87CF-4B77-A897-2189A1A79E31}"/>
              </a:ext>
            </a:extLst>
          </p:cNvPr>
          <p:cNvPicPr>
            <a:picLocks noChangeAspect="1"/>
          </p:cNvPicPr>
          <p:nvPr/>
        </p:nvPicPr>
        <p:blipFill>
          <a:blip r:embed="rId2"/>
          <a:stretch>
            <a:fillRect/>
          </a:stretch>
        </p:blipFill>
        <p:spPr>
          <a:xfrm>
            <a:off x="1828799" y="1288973"/>
            <a:ext cx="8353887" cy="4189525"/>
          </a:xfrm>
          <a:prstGeom prst="rect">
            <a:avLst/>
          </a:prstGeom>
        </p:spPr>
      </p:pic>
      <p:sp>
        <p:nvSpPr>
          <p:cNvPr id="7" name="文本框 6">
            <a:extLst>
              <a:ext uri="{FF2B5EF4-FFF2-40B4-BE49-F238E27FC236}">
                <a16:creationId xmlns:a16="http://schemas.microsoft.com/office/drawing/2014/main" id="{A51334F6-8613-47D4-820C-AF75F838D4A2}"/>
              </a:ext>
            </a:extLst>
          </p:cNvPr>
          <p:cNvSpPr txBox="1"/>
          <p:nvPr/>
        </p:nvSpPr>
        <p:spPr>
          <a:xfrm>
            <a:off x="5086905" y="5894773"/>
            <a:ext cx="2317072" cy="369332"/>
          </a:xfrm>
          <a:prstGeom prst="rect">
            <a:avLst/>
          </a:prstGeom>
          <a:noFill/>
        </p:spPr>
        <p:txBody>
          <a:bodyPr wrap="square" rtlCol="0">
            <a:spAutoFit/>
          </a:bodyPr>
          <a:lstStyle/>
          <a:p>
            <a:r>
              <a:rPr lang="zh-CN" altLang="en-US"/>
              <a:t>图书馆管理模块类图</a:t>
            </a:r>
            <a:endParaRPr lang="zh-CN" altLang="en-US" dirty="0"/>
          </a:p>
        </p:txBody>
      </p:sp>
    </p:spTree>
    <p:extLst>
      <p:ext uri="{BB962C8B-B14F-4D97-AF65-F5344CB8AC3E}">
        <p14:creationId xmlns:p14="http://schemas.microsoft.com/office/powerpoint/2010/main" val="367029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17B77-C37E-4A6B-955E-F370E31AC75A}"/>
              </a:ext>
            </a:extLst>
          </p:cNvPr>
          <p:cNvSpPr>
            <a:spLocks noGrp="1"/>
          </p:cNvSpPr>
          <p:nvPr>
            <p:ph type="title"/>
          </p:nvPr>
        </p:nvSpPr>
        <p:spPr/>
        <p:txBody>
          <a:bodyPr/>
          <a:lstStyle/>
          <a:p>
            <a:r>
              <a:rPr lang="zh-CN" altLang="en-US" dirty="0"/>
              <a:t>系统安全和权限设计</a:t>
            </a:r>
          </a:p>
        </p:txBody>
      </p:sp>
      <p:sp>
        <p:nvSpPr>
          <p:cNvPr id="3" name="内容占位符 2">
            <a:extLst>
              <a:ext uri="{FF2B5EF4-FFF2-40B4-BE49-F238E27FC236}">
                <a16:creationId xmlns:a16="http://schemas.microsoft.com/office/drawing/2014/main" id="{6EE7A1E8-F1EC-4DE0-86FC-149AEE0C3B3A}"/>
              </a:ext>
            </a:extLst>
          </p:cNvPr>
          <p:cNvSpPr>
            <a:spLocks noGrp="1"/>
          </p:cNvSpPr>
          <p:nvPr>
            <p:ph idx="1"/>
          </p:nvPr>
        </p:nvSpPr>
        <p:spPr/>
        <p:txBody>
          <a:bodyPr>
            <a:normAutofit/>
          </a:bodyPr>
          <a:lstStyle/>
          <a:p>
            <a:pPr marL="0" marR="78740" indent="0" algn="just">
              <a:lnSpc>
                <a:spcPct val="170000"/>
              </a:lnSpc>
              <a:spcAft>
                <a:spcPts val="800"/>
              </a:spcAft>
              <a:buNone/>
            </a:pPr>
            <a:r>
              <a:rPr lang="en-US" altLang="zh-CN" sz="2400" b="1" kern="100" dirty="0">
                <a:effectLst/>
                <a:latin typeface="Microsoft JhengHei" panose="020B0604030504040204" pitchFamily="34" charset="-120"/>
                <a:ea typeface="Microsoft JhengHei" panose="020B0604030504040204" pitchFamily="34" charset="-120"/>
              </a:rPr>
              <a:t>	1.</a:t>
            </a:r>
            <a:r>
              <a:rPr lang="zh-CN" altLang="zh-CN" sz="2400" b="1" kern="100" dirty="0">
                <a:effectLst/>
                <a:latin typeface="Microsoft JhengHei" panose="020B0604030504040204" pitchFamily="34" charset="-120"/>
                <a:ea typeface="Microsoft JhengHei" panose="020B0604030504040204" pitchFamily="34" charset="-120"/>
              </a:rPr>
              <a:t>系统安全设计原则</a:t>
            </a:r>
          </a:p>
          <a:p>
            <a:pPr marL="0" indent="0">
              <a:buNone/>
            </a:pPr>
            <a:r>
              <a:rPr lang="en-US" altLang="zh-CN" sz="2400" b="1" kern="100" dirty="0">
                <a:effectLst/>
                <a:latin typeface="Microsoft JhengHei" panose="020B0604030504040204" pitchFamily="34" charset="-120"/>
                <a:ea typeface="Microsoft JhengHei" panose="020B0604030504040204" pitchFamily="34" charset="-120"/>
              </a:rPr>
              <a:t>	      </a:t>
            </a:r>
            <a:r>
              <a:rPr lang="zh-CN" altLang="zh-CN" sz="2400" b="1" kern="100" dirty="0">
                <a:effectLst/>
                <a:latin typeface="Microsoft JhengHei" panose="020B0604030504040204" pitchFamily="34" charset="-120"/>
                <a:ea typeface="Microsoft JhengHei" panose="020B0604030504040204" pitchFamily="34" charset="-120"/>
                <a:cs typeface="Calibri" panose="020F0502020204030204" pitchFamily="34" charset="0"/>
              </a:rPr>
              <a:t>产品的第一原则为保障用户的安全，作为产品的管理方，应该做到保障用户的信息安全</a:t>
            </a:r>
            <a:endParaRPr lang="zh-CN" altLang="en-US" sz="2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6338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8DD6C-2AE7-4D0D-AEC3-961226BFECDF}"/>
              </a:ext>
            </a:extLst>
          </p:cNvPr>
          <p:cNvSpPr>
            <a:spLocks noGrp="1"/>
          </p:cNvSpPr>
          <p:nvPr>
            <p:ph type="title"/>
          </p:nvPr>
        </p:nvSpPr>
        <p:spPr/>
        <p:txBody>
          <a:bodyPr/>
          <a:lstStyle/>
          <a:p>
            <a:r>
              <a:rPr lang="en-US" altLang="zh-CN" dirty="0"/>
              <a:t>1.1</a:t>
            </a:r>
            <a:r>
              <a:rPr lang="zh-CN" altLang="en-US" dirty="0"/>
              <a:t>标识与确认</a:t>
            </a:r>
          </a:p>
        </p:txBody>
      </p:sp>
      <p:sp>
        <p:nvSpPr>
          <p:cNvPr id="3" name="内容占位符 2">
            <a:extLst>
              <a:ext uri="{FF2B5EF4-FFF2-40B4-BE49-F238E27FC236}">
                <a16:creationId xmlns:a16="http://schemas.microsoft.com/office/drawing/2014/main" id="{1C2491E8-370F-43CF-9C89-4900B32CA56F}"/>
              </a:ext>
            </a:extLst>
          </p:cNvPr>
          <p:cNvSpPr>
            <a:spLocks noGrp="1"/>
          </p:cNvSpPr>
          <p:nvPr>
            <p:ph idx="1"/>
          </p:nvPr>
        </p:nvSpPr>
        <p:spPr/>
        <p:txBody>
          <a:bodyPr>
            <a:normAutofit/>
          </a:bodyPr>
          <a:lstStyle/>
          <a:p>
            <a:r>
              <a:rPr lang="zh-CN" altLang="en-US" sz="2400" b="1" dirty="0"/>
              <a:t>必须通过正确的账号密码才能登陆此软件，姓名学号等信息都要对接的上。</a:t>
            </a:r>
          </a:p>
        </p:txBody>
      </p:sp>
    </p:spTree>
    <p:extLst>
      <p:ext uri="{BB962C8B-B14F-4D97-AF65-F5344CB8AC3E}">
        <p14:creationId xmlns:p14="http://schemas.microsoft.com/office/powerpoint/2010/main" val="429488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01253-10F9-408E-BF64-770F099DDE8D}"/>
              </a:ext>
            </a:extLst>
          </p:cNvPr>
          <p:cNvSpPr>
            <a:spLocks noGrp="1"/>
          </p:cNvSpPr>
          <p:nvPr>
            <p:ph type="title"/>
          </p:nvPr>
        </p:nvSpPr>
        <p:spPr/>
        <p:txBody>
          <a:bodyPr/>
          <a:lstStyle/>
          <a:p>
            <a:r>
              <a:rPr lang="en-US" altLang="zh-CN" dirty="0"/>
              <a:t>1.2</a:t>
            </a:r>
            <a:r>
              <a:rPr lang="zh-CN" altLang="en-US" dirty="0"/>
              <a:t>日志</a:t>
            </a:r>
          </a:p>
        </p:txBody>
      </p:sp>
      <p:sp>
        <p:nvSpPr>
          <p:cNvPr id="3" name="内容占位符 2">
            <a:extLst>
              <a:ext uri="{FF2B5EF4-FFF2-40B4-BE49-F238E27FC236}">
                <a16:creationId xmlns:a16="http://schemas.microsoft.com/office/drawing/2014/main" id="{B04A60D4-BC3D-4A71-BE1D-CDFCDD1AA1DF}"/>
              </a:ext>
            </a:extLst>
          </p:cNvPr>
          <p:cNvSpPr>
            <a:spLocks noGrp="1"/>
          </p:cNvSpPr>
          <p:nvPr>
            <p:ph idx="1"/>
          </p:nvPr>
        </p:nvSpPr>
        <p:spPr/>
        <p:txBody>
          <a:bodyPr>
            <a:normAutofit/>
          </a:bodyPr>
          <a:lstStyle/>
          <a:p>
            <a:r>
              <a:rPr lang="zh-CN" altLang="en-US" sz="2400" b="1" dirty="0"/>
              <a:t>为了保护数据资源的安全，在系统中对所保护的资源进行任何存取操作，都做相应的记录</a:t>
            </a:r>
          </a:p>
        </p:txBody>
      </p:sp>
    </p:spTree>
    <p:extLst>
      <p:ext uri="{BB962C8B-B14F-4D97-AF65-F5344CB8AC3E}">
        <p14:creationId xmlns:p14="http://schemas.microsoft.com/office/powerpoint/2010/main" val="115015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图片 3" descr="夜晚天空中的卫星">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组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任意多边形(F)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181" name="组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直接连接符​​(S)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直接连接符​​(S)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直接连接符​​(S)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直接连接符​​(S)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直接连接符​​(S)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直接连接符​​(S)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直接连接符​​(S)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直接连接符​​(S)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直接连接符​​(S)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直接连接符​​(S)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直接连接符​​(S)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直接连接符​​(S)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直接连接符​​(S)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直接连接符​​(S)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直接连接符​​(S)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直接连接符​​(S)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直接连接符​​(S)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直接连接符​​(S)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直接连接符​​(S)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直接连接符​​(S)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直接连接符​​(S)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直接连接符​​(S)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直接连接符​​(S)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直接连接符​​(S)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直接连接符​​(S)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直接连接符​​(S)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直接连接符​​(S)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直接连接符​​(S)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直接连接符​​(S)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直接连接符​​(S)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直接连接符​​(S)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直接连接符​​(S)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直接连接符​​(S)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直接连接符​​(S)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直接连接符​​(S)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直接连接符​​(S)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直接连接符​​(S)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直接连接符​​(S)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直接连接符​​(S)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直接连接符​​(S)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直接连接符​​(S)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直接连接符​​(S)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直接连接符​​(S)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直接连接符​​(S)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直接连接符​​(S)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直接连接符​​(S)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直接连接符​​(S)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直接连接符​​(S)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直接连接符​​(S)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直接连接符​​(S)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直接连接符​​(S)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直接连接符​​(S)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直接连接符​​(S)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直接连接符​​(S)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直接连接符​​(S)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直接连接符​​(S)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直接连接符​​(S)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直接连接符​​(S)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直接连接符​​(S)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直接连接符​​(S)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直接连接符​​(S)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直接连接符​​(S)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直接连接符​​(S)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直接连接符​​(S)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直接连接符​​(S)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直接连接符​​(S)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直接连接符​​(S)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直接连接符​​(S)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直接连接符​​(S)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直接连接符​​(S)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直接连接符​​(S)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直接连接符​​(S)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直接连接符​​(S)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直接连接符​​(S)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直接连接符​​(S)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直接连接符​​(S)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直接连接符​​(S)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直接连接符​​(S)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组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任意多边形(F)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63" name="组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直接连接符​​(S)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直接连接符​​(S)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直接连接符​​(S)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直接连接符​​(S)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直接连接符​​(S)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直接连接符​​(S)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直接连接符​​(S)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直接连接符​​(S)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直接连接符​​(S)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直接连接符​​(S)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直接连接符​​(S)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直接连接符​​(S)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直接连接符​​(S)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直接连接符​​(S)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直接连接符​​(S)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直接连接符​​(S)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直接连接符​​(S)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直接连接符​​(S)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直接连接符​​(S)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直接连接符​​(S)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直接连接符​​(S)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直接连接符​​(S)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直接连接符​​(S)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直接连接符​​(S)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直接连接符​​(S)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直接连接符​​(S)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直接连接符​​(S)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直接连接符​​(S)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直接连接符​​(S)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直接连接符​​(S)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直接连接符​​(S)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直接连接符​​(S)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直接连接符​​(S)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直接连接符​​(S)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直接连接符​​(S)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直接连接符​​(S)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直接连接符​​(S)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直接连接符​​(S)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直接连接符​​(S)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直接连接符​​(S)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直接连接符​​(S)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直接连接符​​(S)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直接连接符​​(S)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直接连接符​​(S)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直接连接符​​(S)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直接连接符​​(S)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直接连接符​​(S)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直接连接符​​(S)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直接连接符​​(S)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直接连接符​​(S)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直接连接符​​(S)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直接连接符​​(S)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直接连接符​​(S)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直接连接符​​(S)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直接连接符​​(S)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直接连接符​​(S)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直接连接符​​(S)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直接连接符​​(S)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直接连接符​​(S)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直接连接符​​(S)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直接连接符​​(S)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直接连接符​​(S)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直接连接符​​(S)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直接连接符​​(S)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直接连接符​​(S)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直接连接符​​(S)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直接连接符​​(S)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直接连接符​​(S)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直接连接符​​(S)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直接连接符​​(S)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直接连接符​​(S)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直接连接符​​(S)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直接连接符​​(S)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直接连接符​​(S)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直接连接符​​(S)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直接连接符​​(S)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直接连接符​​(S)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直接连接符​​(S)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图片 6" descr="抽象光点图像">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内容占位符 4" descr="SmartArt 图形">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217460084"/>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2B11C-0A91-4226-B338-B884F69E6058}"/>
              </a:ext>
            </a:extLst>
          </p:cNvPr>
          <p:cNvSpPr>
            <a:spLocks noGrp="1"/>
          </p:cNvSpPr>
          <p:nvPr>
            <p:ph type="title"/>
          </p:nvPr>
        </p:nvSpPr>
        <p:spPr/>
        <p:txBody>
          <a:bodyPr/>
          <a:lstStyle/>
          <a:p>
            <a:r>
              <a:rPr lang="en-US" altLang="zh-CN" dirty="0"/>
              <a:t>2.1</a:t>
            </a:r>
            <a:r>
              <a:rPr lang="zh-CN" altLang="en-US" dirty="0"/>
              <a:t>物理设备的安全措施</a:t>
            </a:r>
          </a:p>
        </p:txBody>
      </p:sp>
      <p:sp>
        <p:nvSpPr>
          <p:cNvPr id="3" name="内容占位符 2">
            <a:extLst>
              <a:ext uri="{FF2B5EF4-FFF2-40B4-BE49-F238E27FC236}">
                <a16:creationId xmlns:a16="http://schemas.microsoft.com/office/drawing/2014/main" id="{7137E5A4-FB39-4163-900D-141721934AFE}"/>
              </a:ext>
            </a:extLst>
          </p:cNvPr>
          <p:cNvSpPr>
            <a:spLocks noGrp="1"/>
          </p:cNvSpPr>
          <p:nvPr>
            <p:ph idx="1"/>
          </p:nvPr>
        </p:nvSpPr>
        <p:spPr/>
        <p:txBody>
          <a:bodyPr>
            <a:normAutofit/>
          </a:bodyPr>
          <a:lstStyle/>
          <a:p>
            <a:r>
              <a:rPr lang="zh-CN" altLang="en-US" sz="2400" b="1" dirty="0"/>
              <a:t>在系统设备的选用上，选择优质安全性价比高的系统设备，要做好两手准备，加强安全措施。</a:t>
            </a:r>
          </a:p>
        </p:txBody>
      </p:sp>
    </p:spTree>
    <p:extLst>
      <p:ext uri="{BB962C8B-B14F-4D97-AF65-F5344CB8AC3E}">
        <p14:creationId xmlns:p14="http://schemas.microsoft.com/office/powerpoint/2010/main" val="42055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6207C-15F4-42F2-A42B-FFAFA66D5C07}"/>
              </a:ext>
            </a:extLst>
          </p:cNvPr>
          <p:cNvSpPr>
            <a:spLocks noGrp="1"/>
          </p:cNvSpPr>
          <p:nvPr>
            <p:ph type="title"/>
          </p:nvPr>
        </p:nvSpPr>
        <p:spPr/>
        <p:txBody>
          <a:bodyPr/>
          <a:lstStyle/>
          <a:p>
            <a:r>
              <a:rPr lang="en-US" altLang="zh-CN" dirty="0"/>
              <a:t>2.2</a:t>
            </a:r>
            <a:r>
              <a:rPr lang="zh-CN" altLang="en-US" dirty="0"/>
              <a:t>操作系统平台的安全管理</a:t>
            </a:r>
          </a:p>
        </p:txBody>
      </p:sp>
      <p:sp>
        <p:nvSpPr>
          <p:cNvPr id="3" name="内容占位符 2">
            <a:extLst>
              <a:ext uri="{FF2B5EF4-FFF2-40B4-BE49-F238E27FC236}">
                <a16:creationId xmlns:a16="http://schemas.microsoft.com/office/drawing/2014/main" id="{AE86ADA6-099F-42CB-9206-38E2E30C0DBD}"/>
              </a:ext>
            </a:extLst>
          </p:cNvPr>
          <p:cNvSpPr>
            <a:spLocks noGrp="1"/>
          </p:cNvSpPr>
          <p:nvPr>
            <p:ph idx="1"/>
          </p:nvPr>
        </p:nvSpPr>
        <p:spPr/>
        <p:txBody>
          <a:bodyPr/>
          <a:lstStyle/>
          <a:p>
            <a:r>
              <a:rPr lang="zh-CN" altLang="en-US" sz="2400" b="1" dirty="0"/>
              <a:t>图书馆管理方应该维护好用户的个人信息，做到个人用户信息的安全保障</a:t>
            </a:r>
            <a:r>
              <a:rPr lang="zh-CN" altLang="en-US" dirty="0"/>
              <a:t>。</a:t>
            </a:r>
          </a:p>
        </p:txBody>
      </p:sp>
    </p:spTree>
    <p:extLst>
      <p:ext uri="{BB962C8B-B14F-4D97-AF65-F5344CB8AC3E}">
        <p14:creationId xmlns:p14="http://schemas.microsoft.com/office/powerpoint/2010/main" val="191803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DC00E-2ECF-4EAD-92D5-BCB2C39BCE3D}"/>
              </a:ext>
            </a:extLst>
          </p:cNvPr>
          <p:cNvSpPr>
            <a:spLocks noGrp="1"/>
          </p:cNvSpPr>
          <p:nvPr>
            <p:ph type="title"/>
          </p:nvPr>
        </p:nvSpPr>
        <p:spPr/>
        <p:txBody>
          <a:bodyPr/>
          <a:lstStyle/>
          <a:p>
            <a:r>
              <a:rPr lang="en-US" altLang="zh-CN" dirty="0"/>
              <a:t>2.3</a:t>
            </a:r>
            <a:r>
              <a:rPr lang="zh-CN" altLang="en-US" dirty="0"/>
              <a:t>数据库系统的安全管理</a:t>
            </a:r>
          </a:p>
        </p:txBody>
      </p:sp>
      <p:sp>
        <p:nvSpPr>
          <p:cNvPr id="3" name="内容占位符 2">
            <a:extLst>
              <a:ext uri="{FF2B5EF4-FFF2-40B4-BE49-F238E27FC236}">
                <a16:creationId xmlns:a16="http://schemas.microsoft.com/office/drawing/2014/main" id="{645725C5-43E1-4558-97B1-465CE2DBFE75}"/>
              </a:ext>
            </a:extLst>
          </p:cNvPr>
          <p:cNvSpPr>
            <a:spLocks noGrp="1"/>
          </p:cNvSpPr>
          <p:nvPr>
            <p:ph idx="1"/>
          </p:nvPr>
        </p:nvSpPr>
        <p:spPr/>
        <p:txBody>
          <a:bodyPr>
            <a:normAutofit/>
          </a:bodyPr>
          <a:lstStyle/>
          <a:p>
            <a:r>
              <a:rPr lang="zh-CN" altLang="en-US" sz="2400" b="1" dirty="0"/>
              <a:t> 数据库系统是整个系统的核心，存储着重要的用户信息与图书信息。必须严格把控数据库系统的安全，做到万无一失。</a:t>
            </a:r>
          </a:p>
        </p:txBody>
      </p:sp>
    </p:spTree>
    <p:extLst>
      <p:ext uri="{BB962C8B-B14F-4D97-AF65-F5344CB8AC3E}">
        <p14:creationId xmlns:p14="http://schemas.microsoft.com/office/powerpoint/2010/main" val="170177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DAA84-50FF-4AFF-B688-D9E06BFB7ED5}"/>
              </a:ext>
            </a:extLst>
          </p:cNvPr>
          <p:cNvSpPr>
            <a:spLocks noGrp="1"/>
          </p:cNvSpPr>
          <p:nvPr>
            <p:ph type="title"/>
          </p:nvPr>
        </p:nvSpPr>
        <p:spPr/>
        <p:txBody>
          <a:bodyPr/>
          <a:lstStyle/>
          <a:p>
            <a:r>
              <a:rPr lang="en-US" altLang="zh-CN" dirty="0"/>
              <a:t>3.</a:t>
            </a:r>
            <a:r>
              <a:rPr lang="zh-CN" altLang="en-US" dirty="0"/>
              <a:t>应用级安全</a:t>
            </a:r>
          </a:p>
        </p:txBody>
      </p:sp>
      <p:sp>
        <p:nvSpPr>
          <p:cNvPr id="3" name="内容占位符 2">
            <a:extLst>
              <a:ext uri="{FF2B5EF4-FFF2-40B4-BE49-F238E27FC236}">
                <a16:creationId xmlns:a16="http://schemas.microsoft.com/office/drawing/2014/main" id="{855056FD-2C74-4C13-A45F-1B29BFF67BAF}"/>
              </a:ext>
            </a:extLst>
          </p:cNvPr>
          <p:cNvSpPr>
            <a:spLocks noGrp="1"/>
          </p:cNvSpPr>
          <p:nvPr>
            <p:ph idx="1"/>
          </p:nvPr>
        </p:nvSpPr>
        <p:spPr/>
        <p:txBody>
          <a:bodyPr>
            <a:normAutofit/>
          </a:bodyPr>
          <a:lstStyle/>
          <a:p>
            <a:r>
              <a:rPr lang="zh-CN" altLang="en-US" sz="2400" b="1" dirty="0"/>
              <a:t>用户授权支持，产品安全支持，设备安全支持，日志记录等等。</a:t>
            </a:r>
          </a:p>
        </p:txBody>
      </p:sp>
    </p:spTree>
    <p:extLst>
      <p:ext uri="{BB962C8B-B14F-4D97-AF65-F5344CB8AC3E}">
        <p14:creationId xmlns:p14="http://schemas.microsoft.com/office/powerpoint/2010/main" val="49371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2E114-2DE8-4AD1-AFB4-3E06E90FC474}"/>
              </a:ext>
            </a:extLst>
          </p:cNvPr>
          <p:cNvSpPr>
            <a:spLocks noGrp="1"/>
          </p:cNvSpPr>
          <p:nvPr>
            <p:ph type="title"/>
          </p:nvPr>
        </p:nvSpPr>
        <p:spPr/>
        <p:txBody>
          <a:bodyPr/>
          <a:lstStyle/>
          <a:p>
            <a:r>
              <a:rPr lang="en-US" altLang="zh-CN" dirty="0"/>
              <a:t>4.1</a:t>
            </a:r>
            <a:r>
              <a:rPr lang="zh-CN" altLang="en-US" dirty="0"/>
              <a:t>用户</a:t>
            </a:r>
          </a:p>
        </p:txBody>
      </p:sp>
      <p:sp>
        <p:nvSpPr>
          <p:cNvPr id="3" name="内容占位符 2">
            <a:extLst>
              <a:ext uri="{FF2B5EF4-FFF2-40B4-BE49-F238E27FC236}">
                <a16:creationId xmlns:a16="http://schemas.microsoft.com/office/drawing/2014/main" id="{ED3263EB-2E2A-4303-B2F3-B10523AEC382}"/>
              </a:ext>
            </a:extLst>
          </p:cNvPr>
          <p:cNvSpPr>
            <a:spLocks noGrp="1"/>
          </p:cNvSpPr>
          <p:nvPr>
            <p:ph idx="1"/>
          </p:nvPr>
        </p:nvSpPr>
        <p:spPr/>
        <p:txBody>
          <a:bodyPr/>
          <a:lstStyle/>
          <a:p>
            <a:r>
              <a:rPr lang="zh-CN" altLang="en-US" dirty="0"/>
              <a:t> </a:t>
            </a:r>
            <a:r>
              <a:rPr lang="zh-CN" altLang="en-US" sz="2400" b="1" dirty="0"/>
              <a:t>通过系统用户注册功能实现登录用户的信息保存。为保证各系统间采用统一的登录验证，可采用统一的用户信息表的办法，保证统一的用户信息数据来源。</a:t>
            </a:r>
          </a:p>
          <a:p>
            <a:r>
              <a:rPr lang="zh-CN" altLang="en-US" sz="2400" b="1" dirty="0"/>
              <a:t>      用户表可包括：用户</a:t>
            </a:r>
            <a:r>
              <a:rPr lang="en-US" altLang="zh-CN" sz="2400" b="1" dirty="0"/>
              <a:t>ID</a:t>
            </a:r>
            <a:r>
              <a:rPr lang="zh-CN" altLang="en-US" sz="2400" b="1" dirty="0"/>
              <a:t>、用户名、密码、角色信息、其他相关信息。</a:t>
            </a:r>
          </a:p>
          <a:p>
            <a:endParaRPr lang="zh-CN" altLang="en-US" dirty="0"/>
          </a:p>
        </p:txBody>
      </p:sp>
    </p:spTree>
    <p:extLst>
      <p:ext uri="{BB962C8B-B14F-4D97-AF65-F5344CB8AC3E}">
        <p14:creationId xmlns:p14="http://schemas.microsoft.com/office/powerpoint/2010/main" val="347876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zh-CN" altLang="en-US">
                <a:latin typeface="Microsoft YaHei UI" panose="020B0503020204020204" pitchFamily="34" charset="-122"/>
                <a:ea typeface="Microsoft YaHei UI" panose="020B0503020204020204" pitchFamily="34" charset="-122"/>
              </a:rPr>
              <a:t>谢谢！</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8760C-DB60-4A3B-8EB6-FBF9E5BCB561}"/>
              </a:ext>
            </a:extLst>
          </p:cNvPr>
          <p:cNvSpPr>
            <a:spLocks noGrp="1"/>
          </p:cNvSpPr>
          <p:nvPr>
            <p:ph type="title"/>
          </p:nvPr>
        </p:nvSpPr>
        <p:spPr/>
        <p:txBody>
          <a:bodyPr/>
          <a:lstStyle/>
          <a:p>
            <a:r>
              <a:rPr lang="zh-CN" altLang="en-US" dirty="0"/>
              <a:t>编写目的</a:t>
            </a:r>
          </a:p>
        </p:txBody>
      </p:sp>
      <p:sp>
        <p:nvSpPr>
          <p:cNvPr id="3" name="内容占位符 2">
            <a:extLst>
              <a:ext uri="{FF2B5EF4-FFF2-40B4-BE49-F238E27FC236}">
                <a16:creationId xmlns:a16="http://schemas.microsoft.com/office/drawing/2014/main" id="{ADBEB50F-9563-43D8-A607-DB37A75264AA}"/>
              </a:ext>
            </a:extLst>
          </p:cNvPr>
          <p:cNvSpPr>
            <a:spLocks noGrp="1"/>
          </p:cNvSpPr>
          <p:nvPr>
            <p:ph idx="1"/>
          </p:nvPr>
        </p:nvSpPr>
        <p:spPr/>
        <p:txBody>
          <a:bodyPr>
            <a:noAutofit/>
          </a:bodyPr>
          <a:lstStyle/>
          <a:p>
            <a:pPr marR="78740" indent="348615" algn="just">
              <a:lnSpc>
                <a:spcPct val="170000"/>
              </a:lnSpc>
              <a:spcAft>
                <a:spcPts val="800"/>
              </a:spcAft>
            </a:pPr>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在上一阶段中，也就是需求分析阶段中，我们已经对项目中的用户场景、界面原型、功能描述、验收验证标准以及预期功能做出了详细的描述。</a:t>
            </a:r>
            <a:endParaRPr lang="zh-CN" altLang="zh-CN" sz="2000" b="1"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该文档给出项目的整体结构和功能结构概貌，试图从总体架构上给出整个系统的轮廓。 </a:t>
            </a:r>
            <a:endParaRPr lang="zh-CN" altLang="zh-CN" sz="2000" b="1" kern="100" dirty="0">
              <a:effectLst/>
              <a:latin typeface="Microsoft JhengHei" panose="020B0604030504040204" pitchFamily="34" charset="-120"/>
              <a:ea typeface="Microsoft JhengHei" panose="020B0604030504040204" pitchFamily="34" charset="-120"/>
            </a:endParaRPr>
          </a:p>
          <a:p>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便于用户、开发人员进行理解和交流。同时该文档也可以作为软件开发工作的基础和依据以及确认测试和验收的依据</a:t>
            </a:r>
            <a:endParaRPr lang="zh-CN" altLang="en-US" sz="20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405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5C2EA-A382-47F7-BE50-D5CC4DEAD421}"/>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DBF1722B-08DB-4FD8-A445-16E42A6CE535}"/>
              </a:ext>
            </a:extLst>
          </p:cNvPr>
          <p:cNvSpPr>
            <a:spLocks noGrp="1"/>
          </p:cNvSpPr>
          <p:nvPr>
            <p:ph idx="1"/>
          </p:nvPr>
        </p:nvSpPr>
        <p:spPr/>
        <p:txBody>
          <a:bodyPr/>
          <a:lstStyle/>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小程序名称：至诚图书馆 </a:t>
            </a:r>
            <a:endParaRPr lang="zh-CN" altLang="zh-CN" sz="2000"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开发者：福州大学至诚学院 </a:t>
            </a:r>
            <a:r>
              <a:rPr lang="en-US"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2018</a:t>
            </a: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级软件工程综合实践课程团队</a:t>
            </a:r>
            <a:r>
              <a:rPr lang="en-US"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--22 </a:t>
            </a:r>
            <a:endParaRPr lang="zh-CN" altLang="zh-CN" sz="2000"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本项目经过了用户需求问卷调研，并深入分析用户需求以及现有产品痛点，得出图书馆拥有有大量的图书及座位资源，但随着时代的变化，单纯的线下图书馆不足以满足同学们变化的需求，通过小程序高效，快捷地帮助图书馆管理数据信息，有效开展工作。</a:t>
            </a:r>
            <a:endParaRPr lang="zh-CN" altLang="zh-CN" sz="2000" kern="100" dirty="0">
              <a:effectLst/>
              <a:latin typeface="Microsoft JhengHei" panose="020B0604030504040204" pitchFamily="34" charset="-120"/>
              <a:ea typeface="Microsoft JhengHei" panose="020B0604030504040204" pitchFamily="34" charset="-120"/>
            </a:endParaRPr>
          </a:p>
          <a:p>
            <a:endParaRPr lang="zh-CN" altLang="en-US" dirty="0"/>
          </a:p>
        </p:txBody>
      </p:sp>
    </p:spTree>
    <p:extLst>
      <p:ext uri="{BB962C8B-B14F-4D97-AF65-F5344CB8AC3E}">
        <p14:creationId xmlns:p14="http://schemas.microsoft.com/office/powerpoint/2010/main" val="227875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B36B3-AB6E-4B7E-A01B-29850DFD5603}"/>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7A8BA71B-CEAF-4365-8459-C388D6BC0BE7}"/>
              </a:ext>
            </a:extLst>
          </p:cNvPr>
          <p:cNvSpPr>
            <a:spLocks noGrp="1"/>
          </p:cNvSpPr>
          <p:nvPr>
            <p:ph idx="1"/>
          </p:nvPr>
        </p:nvSpPr>
        <p:spPr/>
        <p:txBody>
          <a:bodyPr/>
          <a:lstStyle/>
          <a:p>
            <a:r>
              <a:rPr lang="zh-CN" altLang="zh-CN" sz="2800" b="1" u="none" strike="noStrike" kern="100" dirty="0">
                <a:effectLst/>
                <a:uFill>
                  <a:solidFill>
                    <a:srgbClr val="000000"/>
                  </a:solidFill>
                </a:uFill>
                <a:latin typeface="Microsoft JhengHei" panose="020B0604030504040204" pitchFamily="34" charset="-120"/>
                <a:ea typeface="Microsoft JhengHei" panose="020B0604030504040204" pitchFamily="34" charset="-120"/>
                <a:cs typeface="宋体" panose="02010600030101010101" pitchFamily="2" charset="-122"/>
              </a:rPr>
              <a:t>《系统设计说明书》国家标准格式</a:t>
            </a:r>
            <a:endParaRPr lang="zh-CN" altLang="zh-CN" sz="2800" b="1" u="none" strike="noStrike" kern="100" dirty="0">
              <a:effectLst/>
              <a:uFill>
                <a:solidFill>
                  <a:srgbClr val="000000"/>
                </a:solidFill>
              </a:uFill>
              <a:latin typeface="Microsoft JhengHei" panose="020B0604030504040204" pitchFamily="34" charset="-120"/>
              <a:ea typeface="Microsoft JhengHei" panose="020B0604030504040204" pitchFamily="34" charset="-120"/>
              <a:cs typeface="Wingdings" panose="05000000000000000000" pitchFamily="2" charset="2"/>
            </a:endParaRPr>
          </a:p>
          <a:p>
            <a:endParaRPr lang="zh-CN" altLang="en-US" dirty="0"/>
          </a:p>
        </p:txBody>
      </p:sp>
    </p:spTree>
    <p:extLst>
      <p:ext uri="{BB962C8B-B14F-4D97-AF65-F5344CB8AC3E}">
        <p14:creationId xmlns:p14="http://schemas.microsoft.com/office/powerpoint/2010/main" val="140228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AF740-5A61-46BA-AAD5-DD4813618A30}"/>
              </a:ext>
            </a:extLst>
          </p:cNvPr>
          <p:cNvSpPr>
            <a:spLocks noGrp="1"/>
          </p:cNvSpPr>
          <p:nvPr>
            <p:ph type="title"/>
          </p:nvPr>
        </p:nvSpPr>
        <p:spPr/>
        <p:txBody>
          <a:bodyPr/>
          <a:lstStyle/>
          <a:p>
            <a:r>
              <a:rPr lang="zh-CN" altLang="en-US" dirty="0"/>
              <a:t>二</a:t>
            </a:r>
            <a:r>
              <a:rPr lang="en-US" altLang="zh-CN" dirty="0"/>
              <a:t>.</a:t>
            </a:r>
            <a:r>
              <a:rPr lang="zh-CN" altLang="en-US" dirty="0"/>
              <a:t>总体设计</a:t>
            </a:r>
          </a:p>
        </p:txBody>
      </p:sp>
      <p:sp>
        <p:nvSpPr>
          <p:cNvPr id="3" name="内容占位符 2">
            <a:extLst>
              <a:ext uri="{FF2B5EF4-FFF2-40B4-BE49-F238E27FC236}">
                <a16:creationId xmlns:a16="http://schemas.microsoft.com/office/drawing/2014/main" id="{246DE9E2-5675-4D2F-9856-6C2174EC7661}"/>
              </a:ext>
            </a:extLst>
          </p:cNvPr>
          <p:cNvSpPr>
            <a:spLocks noGrp="1"/>
          </p:cNvSpPr>
          <p:nvPr>
            <p:ph idx="1"/>
          </p:nvPr>
        </p:nvSpPr>
        <p:spPr/>
        <p:txBody>
          <a:bodyPr>
            <a:normAutofit/>
          </a:bodyPr>
          <a:lstStyle/>
          <a:p>
            <a:pPr marL="342900" marR="78740" lvl="0" indent="-342900" algn="just">
              <a:lnSpc>
                <a:spcPct val="170000"/>
              </a:lnSpc>
              <a:spcAft>
                <a:spcPts val="800"/>
              </a:spcAft>
              <a:buFont typeface="Wingdings" panose="05000000000000000000" pitchFamily="2" charset="2"/>
              <a:buChar char=""/>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功能概述：该产品具有用户登录功能，修改密码功能，年度阅读报告，图书馆人数显示。</a:t>
            </a:r>
            <a:endParaRPr lang="zh-CN" altLang="zh-CN" sz="2000" kern="100" dirty="0">
              <a:effectLst/>
              <a:latin typeface="Microsoft JhengHei" panose="020B0604030504040204" pitchFamily="34" charset="-120"/>
              <a:ea typeface="Microsoft JhengHei" panose="020B0604030504040204" pitchFamily="34" charset="-120"/>
            </a:endParaRPr>
          </a:p>
          <a:p>
            <a:pPr marL="342900" marR="78740" lvl="0" indent="-342900" algn="just">
              <a:lnSpc>
                <a:spcPct val="170000"/>
              </a:lnSpc>
              <a:spcAft>
                <a:spcPts val="800"/>
              </a:spcAft>
              <a:buFont typeface="Wingdings" panose="05000000000000000000" pitchFamily="2" charset="2"/>
              <a:buChar char=""/>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功能模块层次设计：该产品分为用户以及管理者层次。用户主要的使用功能有登录功能，修改密码功能，年度阅读报告以及图书馆人数显示等等。而产品管理者主要工作是维护产品的正常运行。</a:t>
            </a:r>
            <a:endParaRPr lang="zh-CN" altLang="zh-CN" sz="2000" kern="100" dirty="0">
              <a:effectLst/>
              <a:latin typeface="Microsoft JhengHei" panose="020B0604030504040204" pitchFamily="34" charset="-120"/>
              <a:ea typeface="Microsoft JhengHei" panose="020B0604030504040204" pitchFamily="34" charset="-120"/>
            </a:endParaRPr>
          </a:p>
          <a:p>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根据系统需求分析对系统进行整体的</a:t>
            </a:r>
            <a:r>
              <a:rPr lang="zh-CN" altLang="en-US"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模</a:t>
            </a: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块设计，设计出程序的总体功能模块结构图。</a:t>
            </a:r>
            <a:endParaRPr lang="zh-CN" altLang="en-US"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9682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277365D-AF94-46BD-AC7F-D6BF788D1004}"/>
              </a:ext>
            </a:extLst>
          </p:cNvPr>
          <p:cNvPicPr>
            <a:picLocks noChangeAspect="1"/>
          </p:cNvPicPr>
          <p:nvPr/>
        </p:nvPicPr>
        <p:blipFill>
          <a:blip r:embed="rId2"/>
          <a:stretch>
            <a:fillRect/>
          </a:stretch>
        </p:blipFill>
        <p:spPr>
          <a:xfrm>
            <a:off x="1164453" y="500795"/>
            <a:ext cx="9863093" cy="5510637"/>
          </a:xfrm>
          <a:prstGeom prst="rect">
            <a:avLst/>
          </a:prstGeom>
        </p:spPr>
      </p:pic>
      <p:sp>
        <p:nvSpPr>
          <p:cNvPr id="7" name="文本框 6">
            <a:extLst>
              <a:ext uri="{FF2B5EF4-FFF2-40B4-BE49-F238E27FC236}">
                <a16:creationId xmlns:a16="http://schemas.microsoft.com/office/drawing/2014/main" id="{9E02FD14-0D6C-4CA7-A6BC-0668E09E0233}"/>
              </a:ext>
            </a:extLst>
          </p:cNvPr>
          <p:cNvSpPr txBox="1"/>
          <p:nvPr/>
        </p:nvSpPr>
        <p:spPr>
          <a:xfrm>
            <a:off x="5601810" y="6172539"/>
            <a:ext cx="1979720" cy="369332"/>
          </a:xfrm>
          <a:prstGeom prst="rect">
            <a:avLst/>
          </a:prstGeom>
          <a:noFill/>
        </p:spPr>
        <p:txBody>
          <a:bodyPr wrap="square" rtlCol="0">
            <a:spAutoFit/>
          </a:bodyPr>
          <a:lstStyle/>
          <a:p>
            <a:r>
              <a:rPr lang="zh-CN" altLang="en-US" dirty="0"/>
              <a:t>体系结构图</a:t>
            </a:r>
            <a:endParaRPr lang="en-US" altLang="zh-CN" dirty="0"/>
          </a:p>
        </p:txBody>
      </p:sp>
    </p:spTree>
    <p:extLst>
      <p:ext uri="{BB962C8B-B14F-4D97-AF65-F5344CB8AC3E}">
        <p14:creationId xmlns:p14="http://schemas.microsoft.com/office/powerpoint/2010/main" val="211536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38F267E-22A6-4205-977A-FF59C235C8C1}"/>
              </a:ext>
            </a:extLst>
          </p:cNvPr>
          <p:cNvSpPr txBox="1"/>
          <p:nvPr/>
        </p:nvSpPr>
        <p:spPr>
          <a:xfrm>
            <a:off x="5351523" y="6162674"/>
            <a:ext cx="1488954" cy="400110"/>
          </a:xfrm>
          <a:prstGeom prst="rect">
            <a:avLst/>
          </a:prstGeom>
          <a:noFill/>
        </p:spPr>
        <p:txBody>
          <a:bodyPr wrap="square" rtlCol="0">
            <a:spAutoFit/>
          </a:bodyPr>
          <a:lstStyle/>
          <a:p>
            <a:r>
              <a:rPr lang="en-US" altLang="zh-CN" sz="2000" b="1" dirty="0"/>
              <a:t>UML</a:t>
            </a:r>
            <a:r>
              <a:rPr lang="zh-CN" altLang="en-US" sz="2000" b="1" dirty="0"/>
              <a:t>图</a:t>
            </a:r>
          </a:p>
        </p:txBody>
      </p:sp>
      <p:pic>
        <p:nvPicPr>
          <p:cNvPr id="6" name="内容占位符 5" descr="管理平台功能模块图 (1)">
            <a:extLst>
              <a:ext uri="{FF2B5EF4-FFF2-40B4-BE49-F238E27FC236}">
                <a16:creationId xmlns:a16="http://schemas.microsoft.com/office/drawing/2014/main" id="{EB3C1B81-A08B-4955-BEC8-B171BA6764D0}"/>
              </a:ext>
            </a:extLst>
          </p:cNvPr>
          <p:cNvPicPr>
            <a:picLocks noGrp="1"/>
          </p:cNvPicPr>
          <p:nvPr>
            <p:ph idx="1"/>
          </p:nvPr>
        </p:nvPicPr>
        <p:blipFill>
          <a:blip r:embed="rId2"/>
          <a:stretch>
            <a:fillRect/>
          </a:stretch>
        </p:blipFill>
        <p:spPr>
          <a:xfrm>
            <a:off x="1076922" y="1120605"/>
            <a:ext cx="10038156" cy="4873393"/>
          </a:xfrm>
          <a:prstGeom prst="rect">
            <a:avLst/>
          </a:prstGeom>
        </p:spPr>
      </p:pic>
    </p:spTree>
    <p:extLst>
      <p:ext uri="{BB962C8B-B14F-4D97-AF65-F5344CB8AC3E}">
        <p14:creationId xmlns:p14="http://schemas.microsoft.com/office/powerpoint/2010/main" val="74011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81D7EF3-9AA0-4012-AFF1-D328D6705692}"/>
              </a:ext>
            </a:extLst>
          </p:cNvPr>
          <p:cNvSpPr txBox="1"/>
          <p:nvPr/>
        </p:nvSpPr>
        <p:spPr>
          <a:xfrm>
            <a:off x="5616540" y="6145798"/>
            <a:ext cx="958917" cy="400110"/>
          </a:xfrm>
          <a:prstGeom prst="rect">
            <a:avLst/>
          </a:prstGeom>
          <a:noFill/>
        </p:spPr>
        <p:txBody>
          <a:bodyPr wrap="none" rtlCol="0">
            <a:spAutoFit/>
          </a:bodyPr>
          <a:lstStyle/>
          <a:p>
            <a:r>
              <a:rPr lang="zh-CN" altLang="en-US" sz="2000" b="1" dirty="0"/>
              <a:t>活动图</a:t>
            </a:r>
          </a:p>
        </p:txBody>
      </p:sp>
      <p:pic>
        <p:nvPicPr>
          <p:cNvPr id="6" name="图片 5" descr="活动图-答题">
            <a:extLst>
              <a:ext uri="{FF2B5EF4-FFF2-40B4-BE49-F238E27FC236}">
                <a16:creationId xmlns:a16="http://schemas.microsoft.com/office/drawing/2014/main" id="{0C54AD21-78DC-42F9-BAEC-602D36A10CB4}"/>
              </a:ext>
            </a:extLst>
          </p:cNvPr>
          <p:cNvPicPr/>
          <p:nvPr/>
        </p:nvPicPr>
        <p:blipFill>
          <a:blip r:embed="rId2"/>
          <a:stretch>
            <a:fillRect/>
          </a:stretch>
        </p:blipFill>
        <p:spPr>
          <a:xfrm>
            <a:off x="2053896" y="512147"/>
            <a:ext cx="8084207" cy="5386705"/>
          </a:xfrm>
          <a:prstGeom prst="rect">
            <a:avLst/>
          </a:prstGeom>
        </p:spPr>
      </p:pic>
    </p:spTree>
    <p:extLst>
      <p:ext uri="{BB962C8B-B14F-4D97-AF65-F5344CB8AC3E}">
        <p14:creationId xmlns:p14="http://schemas.microsoft.com/office/powerpoint/2010/main" val="2780849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未来设计</Template>
  <TotalTime>81</TotalTime>
  <Words>576</Words>
  <Application>Microsoft Office PowerPoint</Application>
  <PresentationFormat>宽屏</PresentationFormat>
  <Paragraphs>51</Paragraphs>
  <Slides>25</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Microsoft JhengHei</vt:lpstr>
      <vt:lpstr>Microsoft YaHei UI</vt:lpstr>
      <vt:lpstr>Arial</vt:lpstr>
      <vt:lpstr>Calibri</vt:lpstr>
      <vt:lpstr>Wingdings</vt:lpstr>
      <vt:lpstr>天体</vt:lpstr>
      <vt:lpstr>项目系统设计 与数据库设计—22组</vt:lpstr>
      <vt:lpstr>PowerPoint 演示文稿</vt:lpstr>
      <vt:lpstr>编写目的</vt:lpstr>
      <vt:lpstr>项目背景</vt:lpstr>
      <vt:lpstr>参考资料</vt:lpstr>
      <vt:lpstr>二.总体设计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系统安全和权限设计</vt:lpstr>
      <vt:lpstr>1.1标识与确认</vt:lpstr>
      <vt:lpstr>1.2日志</vt:lpstr>
      <vt:lpstr>2.1物理设备的安全措施</vt:lpstr>
      <vt:lpstr>2.2操作系统平台的安全管理</vt:lpstr>
      <vt:lpstr>2.3数据库系统的安全管理</vt:lpstr>
      <vt:lpstr>3.应用级安全</vt:lpstr>
      <vt:lpstr>4.1用户</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项目系统设计 与数据库设计—22组</dc:title>
  <dc:creator>王 纯纯</dc:creator>
  <cp:lastModifiedBy>lin zhenyu</cp:lastModifiedBy>
  <cp:revision>14</cp:revision>
  <dcterms:created xsi:type="dcterms:W3CDTF">2021-05-08T14:47:02Z</dcterms:created>
  <dcterms:modified xsi:type="dcterms:W3CDTF">2021-05-09T04:10:18Z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