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422" r:id="rId5"/>
    <p:sldId id="400" r:id="rId6"/>
    <p:sldId id="401" r:id="rId7"/>
    <p:sldId id="402" r:id="rId8"/>
    <p:sldId id="416" r:id="rId9"/>
    <p:sldId id="417" r:id="rId10"/>
    <p:sldId id="419" r:id="rId11"/>
    <p:sldId id="418" r:id="rId12"/>
    <p:sldId id="421" r:id="rId13"/>
    <p:sldId id="420" r:id="rId14"/>
    <p:sldId id="4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yan sharma" userId="5dd1447b24aa46ac" providerId="LiveId" clId="{140B9710-F02D-45F3-A640-8F3F2EC1F122}"/>
    <pc:docChg chg="undo custSel modSld sldOrd">
      <pc:chgData name="aaryan sharma" userId="5dd1447b24aa46ac" providerId="LiveId" clId="{140B9710-F02D-45F3-A640-8F3F2EC1F122}" dt="2024-09-16T04:55:45.140" v="211" actId="27636"/>
      <pc:docMkLst>
        <pc:docMk/>
      </pc:docMkLst>
      <pc:sldChg chg="modSp mod">
        <pc:chgData name="aaryan sharma" userId="5dd1447b24aa46ac" providerId="LiveId" clId="{140B9710-F02D-45F3-A640-8F3F2EC1F122}" dt="2024-09-16T04:51:12.833" v="176" actId="1036"/>
        <pc:sldMkLst>
          <pc:docMk/>
          <pc:sldMk cId="4093034545" sldId="401"/>
        </pc:sldMkLst>
        <pc:spChg chg="mod">
          <ac:chgData name="aaryan sharma" userId="5dd1447b24aa46ac" providerId="LiveId" clId="{140B9710-F02D-45F3-A640-8F3F2EC1F122}" dt="2024-09-16T04:51:12.833" v="176" actId="1036"/>
          <ac:spMkLst>
            <pc:docMk/>
            <pc:sldMk cId="4093034545" sldId="401"/>
            <ac:spMk id="3" creationId="{00000000-0000-0000-0000-000000000000}"/>
          </ac:spMkLst>
        </pc:spChg>
      </pc:sldChg>
      <pc:sldChg chg="modSp mod">
        <pc:chgData name="aaryan sharma" userId="5dd1447b24aa46ac" providerId="LiveId" clId="{140B9710-F02D-45F3-A640-8F3F2EC1F122}" dt="2024-09-16T04:47:46.837" v="73" actId="1036"/>
        <pc:sldMkLst>
          <pc:docMk/>
          <pc:sldMk cId="474965306" sldId="402"/>
        </pc:sldMkLst>
        <pc:spChg chg="mod">
          <ac:chgData name="aaryan sharma" userId="5dd1447b24aa46ac" providerId="LiveId" clId="{140B9710-F02D-45F3-A640-8F3F2EC1F122}" dt="2024-09-16T04:47:46.837" v="73" actId="1036"/>
          <ac:spMkLst>
            <pc:docMk/>
            <pc:sldMk cId="474965306" sldId="402"/>
            <ac:spMk id="3" creationId="{00000000-0000-0000-0000-000000000000}"/>
          </ac:spMkLst>
        </pc:spChg>
      </pc:sldChg>
      <pc:sldChg chg="ord">
        <pc:chgData name="aaryan sharma" userId="5dd1447b24aa46ac" providerId="LiveId" clId="{140B9710-F02D-45F3-A640-8F3F2EC1F122}" dt="2024-09-16T04:54:38.365" v="178"/>
        <pc:sldMkLst>
          <pc:docMk/>
          <pc:sldMk cId="1706834881" sldId="418"/>
        </pc:sldMkLst>
      </pc:sldChg>
      <pc:sldChg chg="ord">
        <pc:chgData name="aaryan sharma" userId="5dd1447b24aa46ac" providerId="LiveId" clId="{140B9710-F02D-45F3-A640-8F3F2EC1F122}" dt="2024-09-16T04:48:16.259" v="75"/>
        <pc:sldMkLst>
          <pc:docMk/>
          <pc:sldMk cId="1165833492" sldId="419"/>
        </pc:sldMkLst>
      </pc:sldChg>
      <pc:sldChg chg="modSp mod">
        <pc:chgData name="aaryan sharma" userId="5dd1447b24aa46ac" providerId="LiveId" clId="{140B9710-F02D-45F3-A640-8F3F2EC1F122}" dt="2024-09-16T04:55:45.140" v="211" actId="27636"/>
        <pc:sldMkLst>
          <pc:docMk/>
          <pc:sldMk cId="854070534" sldId="422"/>
        </pc:sldMkLst>
        <pc:spChg chg="mod">
          <ac:chgData name="aaryan sharma" userId="5dd1447b24aa46ac" providerId="LiveId" clId="{140B9710-F02D-45F3-A640-8F3F2EC1F122}" dt="2024-09-16T04:55:45.140" v="211" actId="27636"/>
          <ac:spMkLst>
            <pc:docMk/>
            <pc:sldMk cId="854070534" sldId="422"/>
            <ac:spMk id="3" creationId="{1FDDF1EF-B1AA-38B2-A6D7-BEF38F0559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8" y="-111122"/>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579" y="6096338"/>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087032" y="656798"/>
            <a:ext cx="9926076"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latin typeface="Arial Black" panose="020B0A04020102020204" pitchFamily="34" charset="0"/>
              </a:rPr>
              <a:t>Explainable AI in Medical Diagnosis </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70189" y="4315810"/>
            <a:ext cx="3571747" cy="1631216"/>
          </a:xfrm>
          <a:prstGeom prst="rect">
            <a:avLst/>
          </a:prstGeom>
          <a:noFill/>
        </p:spPr>
        <p:txBody>
          <a:bodyPr wrap="square" rtlCol="0">
            <a:spAutoFit/>
          </a:bodyPr>
          <a:lstStyle/>
          <a:p>
            <a:endParaRPr lang="en-US" sz="2000" b="1" dirty="0"/>
          </a:p>
          <a:p>
            <a:r>
              <a:rPr lang="en-US" sz="2000" b="1" dirty="0"/>
              <a:t>Submitted by: </a:t>
            </a:r>
          </a:p>
          <a:p>
            <a:endParaRPr lang="en-US" sz="2000" dirty="0"/>
          </a:p>
          <a:p>
            <a:r>
              <a:rPr lang="en-US" sz="2000" dirty="0"/>
              <a:t>Aryan Sharma          21BCS5820</a:t>
            </a:r>
          </a:p>
          <a:p>
            <a:r>
              <a:rPr lang="en-US" sz="2000" dirty="0"/>
              <a:t>Sonika Devi              21BCS8269</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Monica Luthra</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CD75-457D-AF01-43D8-44668C134B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Novelty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C87A55-32ED-66A2-7685-6D67AE72D521}"/>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u="sng" dirty="0"/>
              <a:t>Concept based explanation</a:t>
            </a:r>
            <a:r>
              <a:rPr lang="en-US" sz="2400" dirty="0"/>
              <a:t>: Instead of just highlighting important features, these methods explain diagnoses in terms of high-level medical concepts that doctors are familiar with.</a:t>
            </a:r>
          </a:p>
          <a:p>
            <a:pPr>
              <a:buFont typeface="Wingdings" panose="05000000000000000000" pitchFamily="2" charset="2"/>
              <a:buChar char="§"/>
            </a:pPr>
            <a:r>
              <a:rPr lang="en-US" sz="2400" u="sng" dirty="0"/>
              <a:t>Multimodal explanations</a:t>
            </a:r>
            <a:r>
              <a:rPr lang="en-US" sz="2400" dirty="0"/>
              <a:t>: Combining different types of medical data (e.g., imaging, lab results, and patient history) to provide more comprehensive explanations that mirror the way doctors think about diagnoses.</a:t>
            </a:r>
          </a:p>
          <a:p>
            <a:pPr>
              <a:buFont typeface="Wingdings" panose="05000000000000000000" pitchFamily="2" charset="2"/>
              <a:buChar char="§"/>
            </a:pPr>
            <a:r>
              <a:rPr lang="en-US" sz="2400" u="sng" dirty="0"/>
              <a:t>Causal AI</a:t>
            </a:r>
            <a:r>
              <a:rPr lang="en-US" sz="2400" dirty="0"/>
              <a:t>: Emerging causal inference techniques aim to move beyond correlation to explain potential cause-and-effect relationships in diagnoses, which is crucial for medical understanding.</a:t>
            </a:r>
          </a:p>
          <a:p>
            <a:pPr>
              <a:buFont typeface="Wingdings" panose="05000000000000000000" pitchFamily="2" charset="2"/>
              <a:buChar char="§"/>
            </a:pPr>
            <a:r>
              <a:rPr lang="en-US" sz="2400" u="sng" dirty="0"/>
              <a:t>Counterfactual explanations with actionable insights</a:t>
            </a:r>
            <a:r>
              <a:rPr lang="en-US" sz="2400" dirty="0"/>
              <a:t>: Advanced counterfactual methods that not only show how different inputs would change the diagnosis but also suggest potential treatments or interventions.</a:t>
            </a:r>
          </a:p>
          <a:p>
            <a:pPr>
              <a:buFont typeface="Wingdings" panose="05000000000000000000" pitchFamily="2" charset="2"/>
              <a:buChar char="§"/>
            </a:pPr>
            <a:endParaRPr lang="en-IN" sz="2400" dirty="0"/>
          </a:p>
        </p:txBody>
      </p:sp>
      <p:sp>
        <p:nvSpPr>
          <p:cNvPr id="4" name="Slide Number Placeholder 3">
            <a:extLst>
              <a:ext uri="{FF2B5EF4-FFF2-40B4-BE49-F238E27FC236}">
                <a16:creationId xmlns:a16="http://schemas.microsoft.com/office/drawing/2014/main" id="{B9FC31E5-A0A0-0AA0-9CB6-547F72962DD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1753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A88A-66E0-ACC7-ADC0-1467DB572A19}"/>
              </a:ext>
            </a:extLst>
          </p:cNvPr>
          <p:cNvSpPr>
            <a:spLocks noGrp="1"/>
          </p:cNvSpPr>
          <p:nvPr>
            <p:ph type="title"/>
          </p:nvPr>
        </p:nvSpPr>
        <p:spPr/>
        <p:txBody>
          <a:bodyPr/>
          <a:lstStyle/>
          <a:p>
            <a:r>
              <a:rPr lang="en-US" b="1" dirty="0"/>
              <a:t>Prototype Application</a:t>
            </a:r>
            <a:endParaRPr lang="en-IN" b="1" dirty="0"/>
          </a:p>
        </p:txBody>
      </p:sp>
      <p:pic>
        <p:nvPicPr>
          <p:cNvPr id="6" name="Content Placeholder 5">
            <a:extLst>
              <a:ext uri="{FF2B5EF4-FFF2-40B4-BE49-F238E27FC236}">
                <a16:creationId xmlns:a16="http://schemas.microsoft.com/office/drawing/2014/main" id="{184DEBAE-BE7A-737F-EB9A-9F4C6F0BFA84}"/>
              </a:ext>
            </a:extLst>
          </p:cNvPr>
          <p:cNvPicPr>
            <a:picLocks noGrp="1" noChangeAspect="1"/>
          </p:cNvPicPr>
          <p:nvPr>
            <p:ph idx="1"/>
          </p:nvPr>
        </p:nvPicPr>
        <p:blipFill>
          <a:blip r:embed="rId2"/>
          <a:stretch>
            <a:fillRect/>
          </a:stretch>
        </p:blipFill>
        <p:spPr>
          <a:xfrm>
            <a:off x="838200" y="1758514"/>
            <a:ext cx="1990147" cy="4351338"/>
          </a:xfrm>
        </p:spPr>
      </p:pic>
      <p:sp>
        <p:nvSpPr>
          <p:cNvPr id="4" name="Slide Number Placeholder 3">
            <a:extLst>
              <a:ext uri="{FF2B5EF4-FFF2-40B4-BE49-F238E27FC236}">
                <a16:creationId xmlns:a16="http://schemas.microsoft.com/office/drawing/2014/main" id="{A313180B-0151-9841-7894-0D444097F5CE}"/>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10" name="Picture 9">
            <a:extLst>
              <a:ext uri="{FF2B5EF4-FFF2-40B4-BE49-F238E27FC236}">
                <a16:creationId xmlns:a16="http://schemas.microsoft.com/office/drawing/2014/main" id="{CDC08072-4729-CF70-00B0-6EAE8AC29463}"/>
              </a:ext>
            </a:extLst>
          </p:cNvPr>
          <p:cNvPicPr>
            <a:picLocks noChangeAspect="1"/>
          </p:cNvPicPr>
          <p:nvPr/>
        </p:nvPicPr>
        <p:blipFill>
          <a:blip r:embed="rId3"/>
          <a:stretch>
            <a:fillRect/>
          </a:stretch>
        </p:blipFill>
        <p:spPr>
          <a:xfrm>
            <a:off x="3652966" y="1690688"/>
            <a:ext cx="2216531" cy="4351338"/>
          </a:xfrm>
          <a:prstGeom prst="rect">
            <a:avLst/>
          </a:prstGeom>
        </p:spPr>
      </p:pic>
      <p:pic>
        <p:nvPicPr>
          <p:cNvPr id="12" name="Picture 11">
            <a:extLst>
              <a:ext uri="{FF2B5EF4-FFF2-40B4-BE49-F238E27FC236}">
                <a16:creationId xmlns:a16="http://schemas.microsoft.com/office/drawing/2014/main" id="{A627C907-494C-4245-BAC2-2C23727CBE53}"/>
              </a:ext>
            </a:extLst>
          </p:cNvPr>
          <p:cNvPicPr>
            <a:picLocks noChangeAspect="1"/>
          </p:cNvPicPr>
          <p:nvPr/>
        </p:nvPicPr>
        <p:blipFill>
          <a:blip r:embed="rId4"/>
          <a:stretch>
            <a:fillRect/>
          </a:stretch>
        </p:blipFill>
        <p:spPr>
          <a:xfrm>
            <a:off x="6526634" y="1690688"/>
            <a:ext cx="2080470" cy="4351338"/>
          </a:xfrm>
          <a:prstGeom prst="rect">
            <a:avLst/>
          </a:prstGeom>
        </p:spPr>
      </p:pic>
      <p:pic>
        <p:nvPicPr>
          <p:cNvPr id="14" name="Picture 13">
            <a:extLst>
              <a:ext uri="{FF2B5EF4-FFF2-40B4-BE49-F238E27FC236}">
                <a16:creationId xmlns:a16="http://schemas.microsoft.com/office/drawing/2014/main" id="{0311BA6B-AE3B-C7DB-4F89-C0A72EE0D86B}"/>
              </a:ext>
            </a:extLst>
          </p:cNvPr>
          <p:cNvPicPr>
            <a:picLocks noChangeAspect="1"/>
          </p:cNvPicPr>
          <p:nvPr/>
        </p:nvPicPr>
        <p:blipFill>
          <a:blip r:embed="rId5"/>
          <a:stretch>
            <a:fillRect/>
          </a:stretch>
        </p:blipFill>
        <p:spPr>
          <a:xfrm>
            <a:off x="9261446" y="1690688"/>
            <a:ext cx="2374084" cy="4351338"/>
          </a:xfrm>
          <a:prstGeom prst="rect">
            <a:avLst/>
          </a:prstGeom>
        </p:spPr>
      </p:pic>
    </p:spTree>
    <p:extLst>
      <p:ext uri="{BB962C8B-B14F-4D97-AF65-F5344CB8AC3E}">
        <p14:creationId xmlns:p14="http://schemas.microsoft.com/office/powerpoint/2010/main" val="46216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351E-84DF-4AC3-E6B9-130B2141F00E}"/>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BBEE93-8EE4-7B9B-0C8D-964CBBB4555A}"/>
              </a:ext>
            </a:extLst>
          </p:cNvPr>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Q &amp; A</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035E0D6-C19B-69F1-C1C8-82125D85B4AD}"/>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275671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127F-FA1C-A17A-3754-161BC7F70D3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DDF1EF-B1AA-38B2-A6D7-BEF38F055911}"/>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Problem Formulation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Existing Solution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Solution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Future in SDGs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Novelty</a:t>
            </a:r>
          </a:p>
          <a:p>
            <a:pPr>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Prototype Application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A25605-8ED6-755F-B6CC-C0C9384D2E24}"/>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5407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408176"/>
            <a:ext cx="10515600" cy="4633850"/>
          </a:xfrm>
        </p:spPr>
        <p:txBody>
          <a:bodyPr>
            <a:normAutofit/>
          </a:bodyPr>
          <a:lstStyle/>
          <a:p>
            <a:pPr>
              <a:buFont typeface="Wingdings" panose="05000000000000000000" pitchFamily="2" charset="2"/>
              <a:buChar char="§"/>
            </a:pPr>
            <a:endParaRPr lang="en-US" sz="240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 Many AI models used in medicine are complex and difficult to understand,    hindering trust and adoption.</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Explainable AI (XAI) makes AI models understandable, increasing trust, aiding clinical decision-making, and ensuring regulatory compliance.</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XAI can help doctors validate or challenge AI-generated diagnoses, leading to improved accuracy and patient outcomes.</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Understanding the reasoning behind a diagnosis increases patient confidence and engagement in their healthcare.</a:t>
            </a:r>
          </a:p>
          <a:p>
            <a:pPr>
              <a:buFont typeface="Wingdings" panose="05000000000000000000" pitchFamily="2" charset="2"/>
              <a:buChar char="§"/>
            </a:pPr>
            <a:r>
              <a:rPr lang="en-US" sz="2400" dirty="0">
                <a:solidFill>
                  <a:srgbClr val="0D0D0D"/>
                </a:solidFill>
                <a:effectLst/>
                <a:latin typeface="Times New Roman" panose="02020603050405020304" pitchFamily="18" charset="0"/>
                <a:cs typeface="Times New Roman" panose="02020603050405020304" pitchFamily="18" charset="0"/>
              </a:rPr>
              <a:t>XAI can help identify biases in AI models, ensuring fair and equitable healthcare for all patients.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775730" y="1699077"/>
            <a:ext cx="10594848" cy="4848224"/>
          </a:xfrm>
        </p:spPr>
        <p:txBody>
          <a:bodyPr>
            <a:normAutofit/>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Lack of transparency in AI Models</a:t>
            </a:r>
            <a:r>
              <a:rPr lang="en-US" sz="2400" dirty="0">
                <a:latin typeface="Times New Roman" panose="02020603050405020304" pitchFamily="18" charset="0"/>
                <a:cs typeface="Times New Roman" panose="02020603050405020304" pitchFamily="18" charset="0"/>
              </a:rPr>
              <a:t> : Traditional AI models in medical diagnosis operate as “black boxes,” providing no clear understanding of how they arrive at a decision, which makes it difficult for healthcare professionals to trust and rely on them.</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Need for Trust and Accountability</a:t>
            </a:r>
            <a:r>
              <a:rPr lang="en-US" sz="2400" dirty="0">
                <a:latin typeface="Times New Roman" panose="02020603050405020304" pitchFamily="18" charset="0"/>
                <a:cs typeface="Times New Roman" panose="02020603050405020304" pitchFamily="18" charset="0"/>
              </a:rPr>
              <a:t> : We are using EHR and EMR database to make it more secure and trust will be built</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Interpretability for Clinicians</a:t>
            </a:r>
            <a:r>
              <a:rPr lang="en-US" sz="2400" dirty="0">
                <a:latin typeface="Times New Roman" panose="02020603050405020304" pitchFamily="18" charset="0"/>
                <a:cs typeface="Times New Roman" panose="02020603050405020304" pitchFamily="18" charset="0"/>
              </a:rPr>
              <a:t> :  AI models must provide explanations that are easily understood by healthcare providers.</a:t>
            </a:r>
          </a:p>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Ethical and Regulatory Compliance</a:t>
            </a:r>
            <a:r>
              <a:rPr lang="en-US" sz="2400" dirty="0">
                <a:latin typeface="Times New Roman" panose="02020603050405020304" pitchFamily="18" charset="0"/>
                <a:cs typeface="Times New Roman" panose="02020603050405020304" pitchFamily="18" charset="0"/>
              </a:rPr>
              <a:t> : Explainable AI is necessary to meet ethical and regulatory requirements, such as GDPR, ensuring that AI systems in healthcare maintain data privacy and responsible decision-making.</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818145"/>
            <a:ext cx="10515600" cy="4691507"/>
          </a:xfrm>
        </p:spPr>
        <p:txBody>
          <a:bodyPr>
            <a:no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Determine the current progress within the different infection/diseases based on AI algorithms and their respective configurations.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make it to the rural areas because of lack of facilities there.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Discuss the future of medical XAI, supported by explanation measures by human-in-the-loop process in the XAI based systems with case studies.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Demonstrate a novel XAI Recommendation System and XAI Scoring System applicable to multiple fields.</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9E68-52D9-21A1-39BC-3AAF396BD0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Solution</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F2FDE16-70D8-9181-CE68-DEFF9E057E30}"/>
              </a:ext>
            </a:extLst>
          </p:cNvPr>
          <p:cNvPicPr>
            <a:picLocks noGrp="1" noChangeAspect="1"/>
          </p:cNvPicPr>
          <p:nvPr>
            <p:ph idx="1"/>
          </p:nvPr>
        </p:nvPicPr>
        <p:blipFill>
          <a:blip r:embed="rId2"/>
          <a:stretch>
            <a:fillRect/>
          </a:stretch>
        </p:blipFill>
        <p:spPr>
          <a:xfrm>
            <a:off x="838200" y="1690689"/>
            <a:ext cx="6193536" cy="4143183"/>
          </a:xfrm>
        </p:spPr>
      </p:pic>
      <p:sp>
        <p:nvSpPr>
          <p:cNvPr id="4" name="Slide Number Placeholder 3">
            <a:extLst>
              <a:ext uri="{FF2B5EF4-FFF2-40B4-BE49-F238E27FC236}">
                <a16:creationId xmlns:a16="http://schemas.microsoft.com/office/drawing/2014/main" id="{76E5FDD3-84CF-1EFE-72CD-073AF720671D}"/>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7" name="TextBox 6">
            <a:extLst>
              <a:ext uri="{FF2B5EF4-FFF2-40B4-BE49-F238E27FC236}">
                <a16:creationId xmlns:a16="http://schemas.microsoft.com/office/drawing/2014/main" id="{C69B4176-4F34-5D83-21F6-93D6F1138145}"/>
              </a:ext>
            </a:extLst>
          </p:cNvPr>
          <p:cNvSpPr txBox="1"/>
          <p:nvPr/>
        </p:nvSpPr>
        <p:spPr>
          <a:xfrm>
            <a:off x="7322820" y="1769523"/>
            <a:ext cx="3704844" cy="2585323"/>
          </a:xfrm>
          <a:prstGeom prst="rect">
            <a:avLst/>
          </a:prstGeom>
          <a:noFill/>
        </p:spPr>
        <p:txBody>
          <a:bodyPr wrap="square" rtlCol="0">
            <a:spAutoFit/>
          </a:bodyPr>
          <a:lstStyle/>
          <a:p>
            <a:r>
              <a:rPr lang="en-US" dirty="0" err="1"/>
              <a:t>BioGPT</a:t>
            </a:r>
            <a:r>
              <a:rPr lang="en-US" dirty="0"/>
              <a:t> is a language model designed for processing and understanding biomedical literature, enabling tasks like text generation, information extraction, and knowledge discovery in the biomedical domain. It helps researchers and practitioners quickly gather insights from vast amounts of medical and biological texts.</a:t>
            </a:r>
            <a:endParaRPr lang="en-IN" dirty="0"/>
          </a:p>
        </p:txBody>
      </p:sp>
    </p:spTree>
    <p:extLst>
      <p:ext uri="{BB962C8B-B14F-4D97-AF65-F5344CB8AC3E}">
        <p14:creationId xmlns:p14="http://schemas.microsoft.com/office/powerpoint/2010/main" val="317768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4E7D-07D4-E73C-036B-1B39B39ED9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D46DE0B-0171-99BF-385E-72FFBCAD8F1A}"/>
              </a:ext>
            </a:extLst>
          </p:cNvPr>
          <p:cNvPicPr>
            <a:picLocks noGrp="1" noChangeAspect="1"/>
          </p:cNvPicPr>
          <p:nvPr>
            <p:ph idx="1"/>
          </p:nvPr>
        </p:nvPicPr>
        <p:blipFill>
          <a:blip r:embed="rId2"/>
          <a:stretch>
            <a:fillRect/>
          </a:stretch>
        </p:blipFill>
        <p:spPr>
          <a:xfrm>
            <a:off x="2320477" y="1540780"/>
            <a:ext cx="1622350" cy="1888220"/>
          </a:xfrm>
        </p:spPr>
      </p:pic>
      <p:sp>
        <p:nvSpPr>
          <p:cNvPr id="4" name="Slide Number Placeholder 3">
            <a:extLst>
              <a:ext uri="{FF2B5EF4-FFF2-40B4-BE49-F238E27FC236}">
                <a16:creationId xmlns:a16="http://schemas.microsoft.com/office/drawing/2014/main" id="{2B8A966D-6930-BDFA-D759-0F3EFC82C223}"/>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8" name="Picture 7">
            <a:extLst>
              <a:ext uri="{FF2B5EF4-FFF2-40B4-BE49-F238E27FC236}">
                <a16:creationId xmlns:a16="http://schemas.microsoft.com/office/drawing/2014/main" id="{FC6838F8-ED59-FA3E-2CB5-8030A9B21E15}"/>
              </a:ext>
            </a:extLst>
          </p:cNvPr>
          <p:cNvPicPr>
            <a:picLocks noChangeAspect="1"/>
          </p:cNvPicPr>
          <p:nvPr/>
        </p:nvPicPr>
        <p:blipFill>
          <a:blip r:embed="rId3"/>
          <a:stretch>
            <a:fillRect/>
          </a:stretch>
        </p:blipFill>
        <p:spPr>
          <a:xfrm>
            <a:off x="7659149" y="1540781"/>
            <a:ext cx="1681808" cy="1888220"/>
          </a:xfrm>
          <a:prstGeom prst="rect">
            <a:avLst/>
          </a:prstGeom>
        </p:spPr>
      </p:pic>
      <p:pic>
        <p:nvPicPr>
          <p:cNvPr id="10" name="Picture 9">
            <a:extLst>
              <a:ext uri="{FF2B5EF4-FFF2-40B4-BE49-F238E27FC236}">
                <a16:creationId xmlns:a16="http://schemas.microsoft.com/office/drawing/2014/main" id="{2EED2E51-53BB-00AB-089E-0B95ED245E16}"/>
              </a:ext>
            </a:extLst>
          </p:cNvPr>
          <p:cNvPicPr>
            <a:picLocks noChangeAspect="1"/>
          </p:cNvPicPr>
          <p:nvPr/>
        </p:nvPicPr>
        <p:blipFill>
          <a:blip r:embed="rId4"/>
          <a:stretch>
            <a:fillRect/>
          </a:stretch>
        </p:blipFill>
        <p:spPr>
          <a:xfrm>
            <a:off x="2252007" y="4219662"/>
            <a:ext cx="1759290" cy="1968908"/>
          </a:xfrm>
          <a:prstGeom prst="rect">
            <a:avLst/>
          </a:prstGeom>
        </p:spPr>
      </p:pic>
      <p:pic>
        <p:nvPicPr>
          <p:cNvPr id="12" name="Picture 11">
            <a:extLst>
              <a:ext uri="{FF2B5EF4-FFF2-40B4-BE49-F238E27FC236}">
                <a16:creationId xmlns:a16="http://schemas.microsoft.com/office/drawing/2014/main" id="{2DE733D8-D2A5-4514-C088-5F2FAECC5DEF}"/>
              </a:ext>
            </a:extLst>
          </p:cNvPr>
          <p:cNvPicPr>
            <a:picLocks noChangeAspect="1"/>
          </p:cNvPicPr>
          <p:nvPr/>
        </p:nvPicPr>
        <p:blipFill>
          <a:blip r:embed="rId5"/>
          <a:stretch>
            <a:fillRect/>
          </a:stretch>
        </p:blipFill>
        <p:spPr>
          <a:xfrm>
            <a:off x="7659149" y="4216301"/>
            <a:ext cx="1857461" cy="1968908"/>
          </a:xfrm>
          <a:prstGeom prst="rect">
            <a:avLst/>
          </a:prstGeom>
        </p:spPr>
      </p:pic>
      <p:sp>
        <p:nvSpPr>
          <p:cNvPr id="13" name="TextBox 12">
            <a:extLst>
              <a:ext uri="{FF2B5EF4-FFF2-40B4-BE49-F238E27FC236}">
                <a16:creationId xmlns:a16="http://schemas.microsoft.com/office/drawing/2014/main" id="{817BF124-4837-90EB-4FE0-EDB0EAB6FCCC}"/>
              </a:ext>
            </a:extLst>
          </p:cNvPr>
          <p:cNvSpPr txBox="1"/>
          <p:nvPr/>
        </p:nvSpPr>
        <p:spPr>
          <a:xfrm>
            <a:off x="2768368" y="3429000"/>
            <a:ext cx="2239860" cy="369332"/>
          </a:xfrm>
          <a:prstGeom prst="rect">
            <a:avLst/>
          </a:prstGeom>
          <a:noFill/>
        </p:spPr>
        <p:txBody>
          <a:bodyPr wrap="square" rtlCol="0">
            <a:spAutoFit/>
          </a:bodyPr>
          <a:lstStyle/>
          <a:p>
            <a:r>
              <a:rPr lang="en-US" b="1" dirty="0"/>
              <a:t>SCAN</a:t>
            </a:r>
            <a:endParaRPr lang="en-AS" b="1" dirty="0"/>
          </a:p>
        </p:txBody>
      </p:sp>
      <p:sp>
        <p:nvSpPr>
          <p:cNvPr id="14" name="TextBox 13">
            <a:extLst>
              <a:ext uri="{FF2B5EF4-FFF2-40B4-BE49-F238E27FC236}">
                <a16:creationId xmlns:a16="http://schemas.microsoft.com/office/drawing/2014/main" id="{50188A80-A552-9809-E7BD-9CEA77E4E153}"/>
              </a:ext>
            </a:extLst>
          </p:cNvPr>
          <p:cNvSpPr txBox="1"/>
          <p:nvPr/>
        </p:nvSpPr>
        <p:spPr>
          <a:xfrm>
            <a:off x="2534874" y="6098100"/>
            <a:ext cx="2239860" cy="369332"/>
          </a:xfrm>
          <a:prstGeom prst="rect">
            <a:avLst/>
          </a:prstGeom>
          <a:noFill/>
        </p:spPr>
        <p:txBody>
          <a:bodyPr wrap="square" rtlCol="0">
            <a:spAutoFit/>
          </a:bodyPr>
          <a:lstStyle/>
          <a:p>
            <a:r>
              <a:rPr lang="en-US" b="1" dirty="0"/>
              <a:t>CHATBOT</a:t>
            </a:r>
            <a:endParaRPr lang="en-AS" b="1" dirty="0"/>
          </a:p>
        </p:txBody>
      </p:sp>
      <p:sp>
        <p:nvSpPr>
          <p:cNvPr id="15" name="TextBox 14">
            <a:extLst>
              <a:ext uri="{FF2B5EF4-FFF2-40B4-BE49-F238E27FC236}">
                <a16:creationId xmlns:a16="http://schemas.microsoft.com/office/drawing/2014/main" id="{84D02EF2-1285-4D7A-07DD-C010F7712586}"/>
              </a:ext>
            </a:extLst>
          </p:cNvPr>
          <p:cNvSpPr txBox="1"/>
          <p:nvPr/>
        </p:nvSpPr>
        <p:spPr>
          <a:xfrm>
            <a:off x="8073012" y="3507297"/>
            <a:ext cx="2239860" cy="369332"/>
          </a:xfrm>
          <a:prstGeom prst="rect">
            <a:avLst/>
          </a:prstGeom>
          <a:noFill/>
        </p:spPr>
        <p:txBody>
          <a:bodyPr wrap="square" rtlCol="0">
            <a:spAutoFit/>
          </a:bodyPr>
          <a:lstStyle/>
          <a:p>
            <a:r>
              <a:rPr lang="en-US" b="1" dirty="0"/>
              <a:t>UPLOAD</a:t>
            </a:r>
            <a:endParaRPr lang="en-AS" b="1" dirty="0"/>
          </a:p>
        </p:txBody>
      </p:sp>
      <p:sp>
        <p:nvSpPr>
          <p:cNvPr id="16" name="TextBox 15">
            <a:extLst>
              <a:ext uri="{FF2B5EF4-FFF2-40B4-BE49-F238E27FC236}">
                <a16:creationId xmlns:a16="http://schemas.microsoft.com/office/drawing/2014/main" id="{EFF14EAF-CC3B-B048-E7F9-66BF2C65493D}"/>
              </a:ext>
            </a:extLst>
          </p:cNvPr>
          <p:cNvSpPr txBox="1"/>
          <p:nvPr/>
        </p:nvSpPr>
        <p:spPr>
          <a:xfrm>
            <a:off x="8133133" y="6184786"/>
            <a:ext cx="2239860" cy="369332"/>
          </a:xfrm>
          <a:prstGeom prst="rect">
            <a:avLst/>
          </a:prstGeom>
          <a:noFill/>
        </p:spPr>
        <p:txBody>
          <a:bodyPr wrap="square" rtlCol="0">
            <a:spAutoFit/>
          </a:bodyPr>
          <a:lstStyle/>
          <a:p>
            <a:r>
              <a:rPr lang="en-US" b="1" dirty="0"/>
              <a:t>HISTORY</a:t>
            </a:r>
            <a:endParaRPr lang="en-AS" b="1" dirty="0"/>
          </a:p>
        </p:txBody>
      </p:sp>
    </p:spTree>
    <p:extLst>
      <p:ext uri="{BB962C8B-B14F-4D97-AF65-F5344CB8AC3E}">
        <p14:creationId xmlns:p14="http://schemas.microsoft.com/office/powerpoint/2010/main" val="136097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D806-3464-EB6C-B545-95146E62176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in SDG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FED98E-5AF2-FCA3-E169-0AF90738E698}"/>
              </a:ext>
            </a:extLst>
          </p:cNvPr>
          <p:cNvSpPr>
            <a:spLocks noGrp="1"/>
          </p:cNvSpPr>
          <p:nvPr>
            <p:ph idx="1"/>
          </p:nvPr>
        </p:nvSpPr>
        <p:spPr>
          <a:xfrm>
            <a:off x="838200" y="2093975"/>
            <a:ext cx="10515600" cy="4082987"/>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SDG 3: Good Health and Well-being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SDG 4: Quality Education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SDG 9: Industry, Innovation, and Infrastructure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SDG 10: Reduced Inequalities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SDG 16: Peace, Justice, and Strong Institutions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4FD250-51FC-5300-126F-DE655F14FF69}"/>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89E82330-9979-E2B0-9CDA-568C36F6BB2C}"/>
              </a:ext>
            </a:extLst>
          </p:cNvPr>
          <p:cNvPicPr>
            <a:picLocks noChangeAspect="1"/>
          </p:cNvPicPr>
          <p:nvPr/>
        </p:nvPicPr>
        <p:blipFill>
          <a:blip r:embed="rId2"/>
          <a:stretch>
            <a:fillRect/>
          </a:stretch>
        </p:blipFill>
        <p:spPr>
          <a:xfrm>
            <a:off x="9088546" y="2919504"/>
            <a:ext cx="2883998" cy="3801971"/>
          </a:xfrm>
          <a:prstGeom prst="rect">
            <a:avLst/>
          </a:prstGeom>
        </p:spPr>
      </p:pic>
    </p:spTree>
    <p:extLst>
      <p:ext uri="{BB962C8B-B14F-4D97-AF65-F5344CB8AC3E}">
        <p14:creationId xmlns:p14="http://schemas.microsoft.com/office/powerpoint/2010/main" val="1165833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8098-EB0D-9E62-8A1F-A82FB2560CB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4518C39-1B4A-B28F-E447-F706194EF848}"/>
              </a:ext>
            </a:extLst>
          </p:cNvPr>
          <p:cNvPicPr>
            <a:picLocks noGrp="1" noChangeAspect="1"/>
          </p:cNvPicPr>
          <p:nvPr>
            <p:ph idx="1"/>
          </p:nvPr>
        </p:nvPicPr>
        <p:blipFill>
          <a:blip r:embed="rId2"/>
          <a:stretch>
            <a:fillRect/>
          </a:stretch>
        </p:blipFill>
        <p:spPr>
          <a:xfrm>
            <a:off x="920496" y="1828800"/>
            <a:ext cx="3614928" cy="4213226"/>
          </a:xfrm>
        </p:spPr>
      </p:pic>
      <p:sp>
        <p:nvSpPr>
          <p:cNvPr id="4" name="Slide Number Placeholder 3">
            <a:extLst>
              <a:ext uri="{FF2B5EF4-FFF2-40B4-BE49-F238E27FC236}">
                <a16:creationId xmlns:a16="http://schemas.microsoft.com/office/drawing/2014/main" id="{932BBC23-1230-9128-D4E7-7125338A48A2}"/>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8" name="TextBox 7">
            <a:extLst>
              <a:ext uri="{FF2B5EF4-FFF2-40B4-BE49-F238E27FC236}">
                <a16:creationId xmlns:a16="http://schemas.microsoft.com/office/drawing/2014/main" id="{F11E5679-F3EF-B809-377A-A72134E1A8C0}"/>
              </a:ext>
            </a:extLst>
          </p:cNvPr>
          <p:cNvSpPr txBox="1"/>
          <p:nvPr/>
        </p:nvSpPr>
        <p:spPr>
          <a:xfrm>
            <a:off x="4983480" y="1828800"/>
            <a:ext cx="6702552" cy="4213226"/>
          </a:xfrm>
          <a:prstGeom prst="rect">
            <a:avLst/>
          </a:prstGeom>
          <a:noFill/>
        </p:spPr>
        <p:txBody>
          <a:bodyPr wrap="square" rtlCol="0">
            <a:spAutoFit/>
          </a:bodyPr>
          <a:lstStyle/>
          <a:p>
            <a:pPr marL="285750" indent="-285750">
              <a:buFont typeface="Wingdings" panose="05000000000000000000" pitchFamily="2" charset="2"/>
              <a:buChar char="§"/>
            </a:pPr>
            <a:r>
              <a:rPr lang="en-US" sz="2000" dirty="0"/>
              <a:t>Input data : Patient Data</a:t>
            </a:r>
          </a:p>
          <a:p>
            <a:pPr marL="285750" indent="-285750">
              <a:buFont typeface="Wingdings" panose="05000000000000000000" pitchFamily="2" charset="2"/>
              <a:buChar char="§"/>
            </a:pPr>
            <a:r>
              <a:rPr lang="en-US" sz="2000" dirty="0"/>
              <a:t>Preprocessing: Data cleaning, Data Normalization and Feature Extraction</a:t>
            </a:r>
          </a:p>
          <a:p>
            <a:pPr marL="285750" indent="-285750">
              <a:buFont typeface="Wingdings" panose="05000000000000000000" pitchFamily="2" charset="2"/>
              <a:buChar char="§"/>
            </a:pPr>
            <a:r>
              <a:rPr lang="en-IN" sz="2000" dirty="0"/>
              <a:t>AI model training: Model Selection and training</a:t>
            </a:r>
          </a:p>
          <a:p>
            <a:pPr marL="285750" indent="-285750">
              <a:buFont typeface="Wingdings" panose="05000000000000000000" pitchFamily="2" charset="2"/>
              <a:buChar char="§"/>
            </a:pPr>
            <a:r>
              <a:rPr lang="en-IN" sz="2000" dirty="0"/>
              <a:t>Prediction Generation: Generate Diagnosis</a:t>
            </a:r>
          </a:p>
          <a:p>
            <a:pPr marL="285750" indent="-285750">
              <a:buFont typeface="Wingdings" panose="05000000000000000000" pitchFamily="2" charset="2"/>
              <a:buChar char="§"/>
            </a:pPr>
            <a:r>
              <a:rPr lang="en-IN" sz="2000" dirty="0"/>
              <a:t>Explainability techniques: </a:t>
            </a:r>
            <a:r>
              <a:rPr lang="en-US" sz="2000" dirty="0"/>
              <a:t>Grad-CAM, LIME, or SHAP for interpretability.</a:t>
            </a:r>
          </a:p>
          <a:p>
            <a:pPr marL="285750" indent="-285750">
              <a:buFont typeface="Wingdings" panose="05000000000000000000" pitchFamily="2" charset="2"/>
              <a:buChar char="§"/>
            </a:pPr>
            <a:r>
              <a:rPr lang="en-US" sz="2000" dirty="0"/>
              <a:t>Generate heatmaps for feature importance scores.</a:t>
            </a:r>
          </a:p>
          <a:p>
            <a:pPr marL="285750" indent="-285750">
              <a:buFont typeface="Wingdings" panose="05000000000000000000" pitchFamily="2" charset="2"/>
              <a:buChar char="§"/>
            </a:pPr>
            <a:r>
              <a:rPr lang="en-US" sz="2000" dirty="0"/>
              <a:t>Output Explanation: Visual and Textual </a:t>
            </a:r>
          </a:p>
          <a:p>
            <a:pPr marL="285750" indent="-285750">
              <a:buFont typeface="Wingdings" panose="05000000000000000000" pitchFamily="2" charset="2"/>
              <a:buChar char="§"/>
            </a:pPr>
            <a:r>
              <a:rPr lang="en-US" sz="2000" dirty="0"/>
              <a:t>Clinical review: UI/UX</a:t>
            </a:r>
          </a:p>
          <a:p>
            <a:pPr marL="285750" indent="-285750">
              <a:buFont typeface="Wingdings" panose="05000000000000000000" pitchFamily="2" charset="2"/>
              <a:buChar char="§"/>
            </a:pPr>
            <a:r>
              <a:rPr lang="en-US" sz="2000" dirty="0"/>
              <a:t>Decision Making: Doctor’s feedback</a:t>
            </a:r>
          </a:p>
          <a:p>
            <a:pPr marL="285750" indent="-285750">
              <a:buFont typeface="Wingdings" panose="05000000000000000000" pitchFamily="2" charset="2"/>
              <a:buChar char="§"/>
            </a:pPr>
            <a:r>
              <a:rPr lang="en-US" sz="2000" dirty="0"/>
              <a:t>Patient outcome: Complete explanation of diagnosis and treatment for the same</a:t>
            </a:r>
            <a:endParaRPr lang="en-IN" sz="2000" dirty="0"/>
          </a:p>
        </p:txBody>
      </p:sp>
    </p:spTree>
    <p:extLst>
      <p:ext uri="{BB962C8B-B14F-4D97-AF65-F5344CB8AC3E}">
        <p14:creationId xmlns:p14="http://schemas.microsoft.com/office/powerpoint/2010/main" val="17068348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6675</TotalTime>
  <Words>665</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Casper</vt:lpstr>
      <vt:lpstr>Times New Roman</vt:lpstr>
      <vt:lpstr>Wingdings</vt:lpstr>
      <vt:lpstr>1_Office Theme</vt:lpstr>
      <vt:lpstr>2_Office Theme</vt:lpstr>
      <vt:lpstr>Contents Slide Master</vt:lpstr>
      <vt:lpstr>PowerPoint Presentation</vt:lpstr>
      <vt:lpstr>Agenda</vt:lpstr>
      <vt:lpstr>Introduction</vt:lpstr>
      <vt:lpstr>Problem Formulation</vt:lpstr>
      <vt:lpstr>Objectives</vt:lpstr>
      <vt:lpstr>Existing Solution</vt:lpstr>
      <vt:lpstr>Proposed Solution</vt:lpstr>
      <vt:lpstr>Future in SDG</vt:lpstr>
      <vt:lpstr>Methodology</vt:lpstr>
      <vt:lpstr>Novelty</vt:lpstr>
      <vt:lpstr>Prototype Application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aaryan sharma</cp:lastModifiedBy>
  <cp:revision>500</cp:revision>
  <dcterms:created xsi:type="dcterms:W3CDTF">2019-01-09T10:33:58Z</dcterms:created>
  <dcterms:modified xsi:type="dcterms:W3CDTF">2024-09-16T04:55:46Z</dcterms:modified>
</cp:coreProperties>
</file>