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5" r:id="rId1"/>
  </p:sldMasterIdLst>
  <p:notesMasterIdLst>
    <p:notesMasterId r:id="rId53"/>
  </p:notesMasterIdLst>
  <p:handoutMasterIdLst>
    <p:handoutMasterId r:id="rId54"/>
  </p:handoutMasterIdLst>
  <p:sldIdLst>
    <p:sldId id="339" r:id="rId2"/>
    <p:sldId id="431" r:id="rId3"/>
    <p:sldId id="569" r:id="rId4"/>
    <p:sldId id="571" r:id="rId5"/>
    <p:sldId id="602" r:id="rId6"/>
    <p:sldId id="605" r:id="rId7"/>
    <p:sldId id="606" r:id="rId8"/>
    <p:sldId id="608" r:id="rId9"/>
    <p:sldId id="629" r:id="rId10"/>
    <p:sldId id="576" r:id="rId11"/>
    <p:sldId id="574" r:id="rId12"/>
    <p:sldId id="630" r:id="rId13"/>
    <p:sldId id="609" r:id="rId14"/>
    <p:sldId id="611" r:id="rId15"/>
    <p:sldId id="621" r:id="rId16"/>
    <p:sldId id="623" r:id="rId17"/>
    <p:sldId id="624" r:id="rId18"/>
    <p:sldId id="612" r:id="rId19"/>
    <p:sldId id="625" r:id="rId20"/>
    <p:sldId id="632" r:id="rId21"/>
    <p:sldId id="478" r:id="rId22"/>
    <p:sldId id="577" r:id="rId23"/>
    <p:sldId id="578" r:id="rId24"/>
    <p:sldId id="613" r:id="rId25"/>
    <p:sldId id="614" r:id="rId26"/>
    <p:sldId id="579" r:id="rId27"/>
    <p:sldId id="615" r:id="rId28"/>
    <p:sldId id="582" r:id="rId29"/>
    <p:sldId id="626" r:id="rId30"/>
    <p:sldId id="583" r:id="rId31"/>
    <p:sldId id="633" r:id="rId32"/>
    <p:sldId id="622" r:id="rId33"/>
    <p:sldId id="616" r:id="rId34"/>
    <p:sldId id="584" r:id="rId35"/>
    <p:sldId id="617" r:id="rId36"/>
    <p:sldId id="627" r:id="rId37"/>
    <p:sldId id="585" r:id="rId38"/>
    <p:sldId id="546" r:id="rId39"/>
    <p:sldId id="586" r:id="rId40"/>
    <p:sldId id="618" r:id="rId41"/>
    <p:sldId id="631" r:id="rId42"/>
    <p:sldId id="589" r:id="rId43"/>
    <p:sldId id="591" r:id="rId44"/>
    <p:sldId id="592" r:id="rId45"/>
    <p:sldId id="594" r:id="rId46"/>
    <p:sldId id="595" r:id="rId47"/>
    <p:sldId id="596" r:id="rId48"/>
    <p:sldId id="597" r:id="rId49"/>
    <p:sldId id="619" r:id="rId50"/>
    <p:sldId id="598" r:id="rId51"/>
    <p:sldId id="430" r:id="rId52"/>
  </p:sldIdLst>
  <p:sldSz cx="13004800" cy="73152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1pPr>
    <a:lvl2pPr marL="0" marR="0" indent="487604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2pPr>
    <a:lvl3pPr marL="0" marR="0" indent="975208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3pPr>
    <a:lvl4pPr marL="0" marR="0" indent="1462811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4pPr>
    <a:lvl5pPr marL="0" marR="0" indent="1950415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5pPr>
    <a:lvl6pPr marL="0" marR="0" indent="2438019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6pPr>
    <a:lvl7pPr marL="0" marR="0" indent="2925622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7pPr>
    <a:lvl8pPr marL="0" marR="0" indent="3413226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8pPr>
    <a:lvl9pPr marL="0" marR="0" indent="3900830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508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50" autoAdjust="0"/>
    <p:restoredTop sz="64437" autoAdjust="0"/>
  </p:normalViewPr>
  <p:slideViewPr>
    <p:cSldViewPr snapToGrid="0" showGuides="1">
      <p:cViewPr varScale="1">
        <p:scale>
          <a:sx n="57" d="100"/>
          <a:sy n="57" d="100"/>
        </p:scale>
        <p:origin x="1644" y="66"/>
      </p:cViewPr>
      <p:guideLst>
        <p:guide orient="horz" pos="2304"/>
        <p:guide pos="4096"/>
      </p:guideLst>
    </p:cSldViewPr>
  </p:slideViewPr>
  <p:outlineViewPr>
    <p:cViewPr>
      <p:scale>
        <a:sx n="33" d="100"/>
        <a:sy n="33" d="100"/>
      </p:scale>
      <p:origin x="0" y="-149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7352B02-EB04-4F2E-B3A5-5BC7822A99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60ACBC-1C82-4042-BC1C-4081C997D7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DF8C7-AEDF-43D6-9DAF-DECAC1AD2E30}" type="datetimeFigureOut">
              <a:rPr lang="ko-KR" altLang="en-US" smtClean="0"/>
              <a:t>18-07-11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DE0BAD-819E-4728-8368-CF658C3D41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DBD896-A91F-4FE4-B7FA-084C4BDB4F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FCF9BC-0B11-466C-8C33-D167D00CC3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783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8" name="Shape 27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998866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975208" latinLnBrk="0">
      <a:defRPr sz="1200">
        <a:latin typeface="+mj-lt"/>
        <a:ea typeface="+mj-ea"/>
        <a:cs typeface="+mj-cs"/>
        <a:sym typeface="맑은 고딕"/>
      </a:defRPr>
    </a:lvl1pPr>
    <a:lvl2pPr indent="228600" defTabSz="975208" latinLnBrk="0">
      <a:defRPr sz="1200">
        <a:latin typeface="+mj-lt"/>
        <a:ea typeface="+mj-ea"/>
        <a:cs typeface="+mj-cs"/>
        <a:sym typeface="맑은 고딕"/>
      </a:defRPr>
    </a:lvl2pPr>
    <a:lvl3pPr indent="457200" defTabSz="975208" latinLnBrk="0">
      <a:defRPr sz="1200">
        <a:latin typeface="+mj-lt"/>
        <a:ea typeface="+mj-ea"/>
        <a:cs typeface="+mj-cs"/>
        <a:sym typeface="맑은 고딕"/>
      </a:defRPr>
    </a:lvl3pPr>
    <a:lvl4pPr indent="685800" defTabSz="975208" latinLnBrk="0">
      <a:defRPr sz="1200">
        <a:latin typeface="+mj-lt"/>
        <a:ea typeface="+mj-ea"/>
        <a:cs typeface="+mj-cs"/>
        <a:sym typeface="맑은 고딕"/>
      </a:defRPr>
    </a:lvl4pPr>
    <a:lvl5pPr indent="914400" defTabSz="975208" latinLnBrk="0">
      <a:defRPr sz="1200">
        <a:latin typeface="+mj-lt"/>
        <a:ea typeface="+mj-ea"/>
        <a:cs typeface="+mj-cs"/>
        <a:sym typeface="맑은 고딕"/>
      </a:defRPr>
    </a:lvl5pPr>
    <a:lvl6pPr indent="1143000" defTabSz="975208" latinLnBrk="0">
      <a:defRPr sz="1200">
        <a:latin typeface="+mj-lt"/>
        <a:ea typeface="+mj-ea"/>
        <a:cs typeface="+mj-cs"/>
        <a:sym typeface="맑은 고딕"/>
      </a:defRPr>
    </a:lvl6pPr>
    <a:lvl7pPr indent="1371600" defTabSz="975208" latinLnBrk="0">
      <a:defRPr sz="1200">
        <a:latin typeface="+mj-lt"/>
        <a:ea typeface="+mj-ea"/>
        <a:cs typeface="+mj-cs"/>
        <a:sym typeface="맑은 고딕"/>
      </a:defRPr>
    </a:lvl7pPr>
    <a:lvl8pPr indent="1600200" defTabSz="975208" latinLnBrk="0">
      <a:defRPr sz="1200">
        <a:latin typeface="+mj-lt"/>
        <a:ea typeface="+mj-ea"/>
        <a:cs typeface="+mj-cs"/>
        <a:sym typeface="맑은 고딕"/>
      </a:defRPr>
    </a:lvl8pPr>
    <a:lvl9pPr indent="1828800" defTabSz="975208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97769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끝으로</a:t>
            </a:r>
            <a:r>
              <a:rPr lang="en-US" altLang="ko-KR" dirty="0"/>
              <a:t>, </a:t>
            </a:r>
            <a:r>
              <a:rPr lang="ko-KR" altLang="en-US" dirty="0"/>
              <a:t>신경망의 최종 출력은 </a:t>
            </a:r>
            <a:r>
              <a:rPr lang="en-US" altLang="ko-KR" dirty="0"/>
              <a:t>y hat</a:t>
            </a:r>
            <a:r>
              <a:rPr lang="ko-KR" altLang="en-US" dirty="0"/>
              <a:t>이라고 읽습니다</a:t>
            </a:r>
            <a:r>
              <a:rPr lang="en-US" altLang="ko-KR" dirty="0"/>
              <a:t>.</a:t>
            </a:r>
          </a:p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이번 </a:t>
            </a:r>
            <a:r>
              <a:rPr lang="ko-KR" altLang="en-US" dirty="0"/>
              <a:t>예제에서는 신경망의 마지막 노드가 </a:t>
            </a:r>
            <a:r>
              <a:rPr lang="ko-KR" altLang="en-US" dirty="0" err="1"/>
              <a:t>출력층</a:t>
            </a:r>
            <a:r>
              <a:rPr lang="en-US" altLang="ko-KR" dirty="0"/>
              <a:t>(2)</a:t>
            </a:r>
            <a:r>
              <a:rPr lang="ko-KR" altLang="en-US" dirty="0"/>
              <a:t>에 있으므로 </a:t>
            </a:r>
            <a:r>
              <a:rPr lang="en-US" altLang="ko-KR" dirty="0"/>
              <a:t>y hat </a:t>
            </a:r>
            <a:r>
              <a:rPr lang="ko-KR" altLang="en-US" dirty="0"/>
              <a:t>은</a:t>
            </a:r>
            <a:r>
              <a:rPr lang="en-US" altLang="ko-KR" dirty="0"/>
              <a:t> A[2]</a:t>
            </a:r>
            <a:r>
              <a:rPr lang="ko-KR" altLang="en-US" dirty="0"/>
              <a:t>가 </a:t>
            </a:r>
            <a:r>
              <a:rPr lang="ko-KR" altLang="en-US"/>
              <a:t>됩니다</a:t>
            </a:r>
            <a:r>
              <a:rPr lang="en-US" altLang="ko-KR"/>
              <a:t>.</a:t>
            </a:r>
          </a:p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신경망의 여러 신호의 표기법을 배웠는데요</a:t>
            </a:r>
            <a:r>
              <a:rPr lang="en-US" altLang="ko-KR"/>
              <a:t>. </a:t>
            </a:r>
          </a:p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이것을 이용해서</a:t>
            </a:r>
            <a:r>
              <a:rPr lang="en-US" altLang="ko-KR"/>
              <a:t>, </a:t>
            </a:r>
            <a:r>
              <a:rPr lang="ko-KR" altLang="en-US"/>
              <a:t>신호 처리를 해보겠습니다</a:t>
            </a:r>
            <a:r>
              <a:rPr lang="en-US" altLang="ko-KR"/>
              <a:t>.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365497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잠시 </a:t>
            </a:r>
            <a:r>
              <a:rPr lang="ko-KR" altLang="en-US" dirty="0"/>
              <a:t>후에</a:t>
            </a:r>
            <a:r>
              <a:rPr lang="en-US" altLang="ko-KR" dirty="0"/>
              <a:t>, </a:t>
            </a:r>
            <a:r>
              <a:rPr lang="ko-KR" altLang="en-US" dirty="0"/>
              <a:t>자세히 설명하겠지만</a:t>
            </a:r>
            <a:r>
              <a:rPr lang="en-US" altLang="ko-KR"/>
              <a:t>, </a:t>
            </a:r>
            <a:r>
              <a:rPr lang="ko-KR" altLang="en-US"/>
              <a:t>한번 직감적으로</a:t>
            </a:r>
            <a:r>
              <a:rPr lang="en-US" altLang="ko-KR" dirty="0"/>
              <a:t>, </a:t>
            </a:r>
            <a:r>
              <a:rPr lang="ko-KR" altLang="en-US" dirty="0" err="1"/>
              <a:t>순입력</a:t>
            </a:r>
            <a:r>
              <a:rPr lang="ko-KR" altLang="en-US" dirty="0"/>
              <a:t> </a:t>
            </a:r>
            <a:r>
              <a:rPr lang="en-US" altLang="ko-KR" dirty="0"/>
              <a:t>Z1</a:t>
            </a:r>
            <a:r>
              <a:rPr lang="ko-KR" altLang="en-US" dirty="0"/>
              <a:t>을 계산해볼까요</a:t>
            </a:r>
            <a:r>
              <a:rPr lang="en-US" altLang="ko-KR" dirty="0"/>
              <a:t>? </a:t>
            </a:r>
          </a:p>
          <a:p>
            <a:pPr marL="171450" marR="0" lvl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/>
              <a:t>물론</a:t>
            </a:r>
            <a:r>
              <a:rPr lang="en-US" altLang="ko-KR" dirty="0"/>
              <a:t>, </a:t>
            </a:r>
            <a:r>
              <a:rPr lang="ko-KR" altLang="en-US" dirty="0" err="1"/>
              <a:t>순입력</a:t>
            </a:r>
            <a:r>
              <a:rPr lang="ko-KR" altLang="en-US" dirty="0"/>
              <a:t> </a:t>
            </a:r>
            <a:r>
              <a:rPr lang="en-US" altLang="ko-KR" dirty="0"/>
              <a:t>Z</a:t>
            </a:r>
            <a:r>
              <a:rPr lang="ko-KR" altLang="en-US"/>
              <a:t>는 가중치와 입력을 내적하면 되는 것 정도는 다 알고 있습니다</a:t>
            </a:r>
            <a:r>
              <a:rPr lang="en-US" altLang="ko-KR"/>
              <a:t>.  </a:t>
            </a:r>
            <a:endParaRPr lang="en-US" altLang="ko-KR" dirty="0"/>
          </a:p>
          <a:p>
            <a:pPr marL="171450" marR="0" lvl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/>
              <a:t>자</a:t>
            </a:r>
            <a:r>
              <a:rPr lang="en-US" altLang="ko-KR" dirty="0"/>
              <a:t>, </a:t>
            </a:r>
            <a:r>
              <a:rPr lang="ko-KR" altLang="en-US" dirty="0"/>
              <a:t>그러면</a:t>
            </a:r>
            <a:r>
              <a:rPr lang="en-US" altLang="ko-KR" dirty="0"/>
              <a:t>, </a:t>
            </a:r>
            <a:r>
              <a:rPr lang="ko-KR" altLang="en-US" dirty="0"/>
              <a:t>그림에서 </a:t>
            </a:r>
            <a:r>
              <a:rPr lang="en-US" altLang="ko-KR" dirty="0"/>
              <a:t>Z1</a:t>
            </a:r>
            <a:r>
              <a:rPr lang="ko-KR" altLang="en-US" dirty="0"/>
              <a:t>을 계산하려면</a:t>
            </a:r>
            <a:r>
              <a:rPr lang="en-US" altLang="ko-KR" dirty="0"/>
              <a:t>, </a:t>
            </a:r>
            <a:r>
              <a:rPr lang="ko-KR" altLang="en-US" dirty="0"/>
              <a:t>무엇과 무엇을 곱하면 되죠</a:t>
            </a:r>
            <a:r>
              <a:rPr lang="en-US" altLang="ko-KR" dirty="0"/>
              <a:t>? </a:t>
            </a:r>
          </a:p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71421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순입력 </a:t>
            </a:r>
            <a:r>
              <a:rPr lang="en-US" altLang="ko-KR"/>
              <a:t>Z1</a:t>
            </a:r>
            <a:r>
              <a:rPr lang="ko-KR" altLang="en-US"/>
              <a:t>은 가중치 </a:t>
            </a:r>
            <a:r>
              <a:rPr lang="en-US" altLang="ko-KR"/>
              <a:t>W1</a:t>
            </a:r>
            <a:r>
              <a:rPr lang="ko-KR" altLang="en-US"/>
              <a:t>과 입력 </a:t>
            </a:r>
            <a:r>
              <a:rPr lang="en-US" altLang="ko-KR"/>
              <a:t>A0</a:t>
            </a:r>
            <a:r>
              <a:rPr lang="ko-KR" altLang="en-US"/>
              <a:t>를 내적하면 됩니다</a:t>
            </a:r>
            <a:r>
              <a:rPr lang="en-US" altLang="ko-KR"/>
              <a:t>. </a:t>
            </a:r>
          </a:p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복잡해 지는 것 같지만</a:t>
            </a:r>
            <a:r>
              <a:rPr lang="en-US" altLang="ko-KR"/>
              <a:t>, </a:t>
            </a:r>
            <a:r>
              <a:rPr lang="ko-KR" altLang="en-US"/>
              <a:t>체계적으로 되어 있으니까 </a:t>
            </a:r>
            <a:endParaRPr lang="en-US" altLang="ko-KR"/>
          </a:p>
          <a:p>
            <a:pPr marL="171450" marR="0" lvl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/>
              <a:t>몇 번 해보면 익숙해질 것입니다</a:t>
            </a:r>
            <a:r>
              <a:rPr lang="en-US" altLang="ko-KR"/>
              <a:t>. </a:t>
            </a:r>
          </a:p>
          <a:p>
            <a:pPr marL="171450" marR="0" lvl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/>
              <a:t>다시 말씀드리지만</a:t>
            </a:r>
            <a:r>
              <a:rPr lang="en-US" altLang="ko-KR"/>
              <a:t>, </a:t>
            </a:r>
            <a:r>
              <a:rPr lang="ko-KR" altLang="en-US"/>
              <a:t>우리가 여기서 표현하는 기호들은 프로그래밍할 때 그대로 사용할 것입니다</a:t>
            </a:r>
            <a:r>
              <a:rPr lang="en-US" altLang="ko-KR"/>
              <a:t>.</a:t>
            </a:r>
          </a:p>
          <a:p>
            <a:pPr marL="171450" marR="0" lvl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/>
              <a:t>잘 기억해두시기 바랍니다</a:t>
            </a:r>
            <a:r>
              <a:rPr lang="en-US" altLang="ko-KR"/>
              <a:t>.</a:t>
            </a:r>
          </a:p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88059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이런 방법으로</a:t>
            </a:r>
            <a:r>
              <a:rPr lang="en-US" altLang="ko-KR"/>
              <a:t>,</a:t>
            </a:r>
            <a:r>
              <a:rPr lang="en-US" altLang="ko-KR" baseline="0"/>
              <a:t> </a:t>
            </a:r>
            <a:r>
              <a:rPr lang="ko-KR" altLang="en-US" baseline="0"/>
              <a:t>어느 층에서든지</a:t>
            </a:r>
            <a:r>
              <a:rPr lang="en-US" altLang="ko-KR" baseline="0"/>
              <a:t>, </a:t>
            </a:r>
            <a:r>
              <a:rPr lang="en-US" altLang="ko-KR"/>
              <a:t>Z</a:t>
            </a:r>
            <a:r>
              <a:rPr lang="ko-KR" altLang="en-US"/>
              <a:t>를 구할 수 있는 일반식을 만들어 보았습니다</a:t>
            </a:r>
            <a:r>
              <a:rPr lang="en-US" altLang="ko-KR"/>
              <a:t>.</a:t>
            </a:r>
          </a:p>
          <a:p>
            <a:pPr marL="171450" marR="0" lvl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/>
              <a:t>순입력 </a:t>
            </a:r>
            <a:r>
              <a:rPr lang="en-US" altLang="ko-KR" dirty="0"/>
              <a:t>Z</a:t>
            </a:r>
            <a:r>
              <a:rPr lang="ko-KR" altLang="en-US"/>
              <a:t>와 출력 </a:t>
            </a:r>
            <a:r>
              <a:rPr lang="en-US" altLang="ko-KR" dirty="0"/>
              <a:t>A</a:t>
            </a:r>
            <a:r>
              <a:rPr lang="ko-KR" altLang="en-US" dirty="0"/>
              <a:t>의 관계를 </a:t>
            </a:r>
            <a:r>
              <a:rPr lang="ko-KR" altLang="en-US"/>
              <a:t>나타내는 공식이죠</a:t>
            </a:r>
            <a:r>
              <a:rPr lang="en-US" altLang="ko-KR"/>
              <a:t>. </a:t>
            </a:r>
          </a:p>
          <a:p>
            <a:pPr marL="171450" marR="0" lvl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/>
              <a:t>이 식을 말로 풀어보면</a:t>
            </a:r>
            <a:r>
              <a:rPr lang="en-US" altLang="ko-KR"/>
              <a:t>, </a:t>
            </a:r>
            <a:r>
              <a:rPr lang="ko-KR" altLang="en-US"/>
              <a:t>엘층의 </a:t>
            </a:r>
            <a:r>
              <a:rPr lang="ko-KR" altLang="en-US" dirty="0" err="1"/>
              <a:t>순입력</a:t>
            </a:r>
            <a:r>
              <a:rPr lang="ko-KR" altLang="en-US" dirty="0"/>
              <a:t> </a:t>
            </a:r>
            <a:r>
              <a:rPr lang="en-US" altLang="ko-KR" dirty="0"/>
              <a:t>z</a:t>
            </a:r>
            <a:r>
              <a:rPr lang="ko-KR" altLang="en-US"/>
              <a:t>는 엘층의 </a:t>
            </a:r>
            <a:r>
              <a:rPr lang="ko-KR" altLang="en-US" dirty="0"/>
              <a:t>가중치를 전치하여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앞층의</a:t>
            </a:r>
            <a:r>
              <a:rPr lang="ko-KR" altLang="en-US" dirty="0"/>
              <a:t> 출력 </a:t>
            </a:r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ko-KR" altLang="en-US" dirty="0" err="1"/>
              <a:t>내적한</a:t>
            </a:r>
            <a:r>
              <a:rPr lang="ko-KR" altLang="en-US" dirty="0"/>
              <a:t> 것입니다</a:t>
            </a:r>
            <a:r>
              <a:rPr lang="en-US" altLang="ko-KR"/>
              <a:t>.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506165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두번째 식은</a:t>
            </a:r>
            <a:r>
              <a:rPr lang="en-US" altLang="ko-KR"/>
              <a:t>, </a:t>
            </a:r>
            <a:r>
              <a:rPr lang="ko-KR" altLang="en-US"/>
              <a:t>엘층의 </a:t>
            </a:r>
            <a:r>
              <a:rPr lang="ko-KR" altLang="en-US" dirty="0" err="1"/>
              <a:t>순입력</a:t>
            </a:r>
            <a:r>
              <a:rPr lang="ko-KR" altLang="en-US" dirty="0"/>
              <a:t> </a:t>
            </a:r>
            <a:r>
              <a:rPr lang="en-US" altLang="ko-KR" dirty="0"/>
              <a:t>Z</a:t>
            </a:r>
            <a:r>
              <a:rPr lang="ko-KR" altLang="en-US" dirty="0"/>
              <a:t>에 </a:t>
            </a:r>
            <a:r>
              <a:rPr lang="ko-KR" altLang="en-US"/>
              <a:t>활성화 함수를 적용한 값이 엘층의 출력 </a:t>
            </a:r>
            <a:r>
              <a:rPr lang="en-US" altLang="ko-KR"/>
              <a:t>A</a:t>
            </a:r>
            <a:r>
              <a:rPr lang="ko-KR" altLang="en-US"/>
              <a:t>라는 </a:t>
            </a:r>
            <a:r>
              <a:rPr lang="ko-KR" altLang="en-US" dirty="0"/>
              <a:t>말입니다</a:t>
            </a:r>
            <a:r>
              <a:rPr lang="en-US" altLang="ko-KR" dirty="0"/>
              <a:t>. </a:t>
            </a:r>
          </a:p>
          <a:p>
            <a:pPr marL="171450" marR="0" lvl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/>
              <a:t>무슨 </a:t>
            </a:r>
            <a:r>
              <a:rPr lang="ko-KR" altLang="en-US" dirty="0"/>
              <a:t>말인지 잘 </a:t>
            </a:r>
            <a:r>
              <a:rPr lang="ko-KR" altLang="en-US"/>
              <a:t>모르겠죠</a:t>
            </a:r>
            <a:r>
              <a:rPr lang="en-US" altLang="ko-KR"/>
              <a:t>?</a:t>
            </a:r>
          </a:p>
          <a:p>
            <a:pPr marL="171450" marR="0" lvl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/>
              <a:t>다시 </a:t>
            </a:r>
            <a:r>
              <a:rPr lang="ko-KR" altLang="en-US" dirty="0"/>
              <a:t>한번 반복하도록 하겠습니다</a:t>
            </a:r>
            <a:r>
              <a:rPr lang="en-US" altLang="ko-KR"/>
              <a:t>. </a:t>
            </a:r>
          </a:p>
          <a:p>
            <a:pPr marL="171450" marR="0" lvl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/>
              <a:t>여기를 </a:t>
            </a:r>
            <a:r>
              <a:rPr lang="ko-KR" altLang="en-US" dirty="0"/>
              <a:t>보시죠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924514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이 첫번째 식은</a:t>
            </a:r>
            <a:r>
              <a:rPr lang="en-US" altLang="ko-KR"/>
              <a:t>, </a:t>
            </a:r>
            <a:r>
              <a:rPr lang="ko-KR" altLang="en-US"/>
              <a:t>엘층의 순입력을 이렇게 계산한다는 겁니다</a:t>
            </a:r>
            <a:r>
              <a:rPr lang="en-US" altLang="ko-KR"/>
              <a:t>. </a:t>
            </a:r>
            <a:r>
              <a:rPr lang="ko-KR" altLang="en-US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250816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엘 층의 가중치를 전치하고</a:t>
            </a:r>
            <a:r>
              <a:rPr lang="en-US" altLang="ko-KR" dirty="0"/>
              <a:t>, </a:t>
            </a:r>
            <a:r>
              <a:rPr lang="ko-KR" altLang="en-US" dirty="0"/>
              <a:t>여기까지 문제없죠</a:t>
            </a:r>
            <a:r>
              <a:rPr lang="en-US" altLang="ko-KR" dirty="0"/>
              <a:t> </a:t>
            </a:r>
            <a:r>
              <a:rPr lang="ko-KR" altLang="en-US" dirty="0"/>
              <a:t>그 다음 무엇을 </a:t>
            </a:r>
            <a:r>
              <a:rPr lang="ko-KR" altLang="en-US" dirty="0" err="1"/>
              <a:t>내적하는</a:t>
            </a:r>
            <a:r>
              <a:rPr lang="ko-KR" altLang="en-US" dirty="0"/>
              <a:t> 거죠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851456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엘 마이너스 </a:t>
            </a:r>
            <a:r>
              <a:rPr lang="en-US" altLang="ko-KR"/>
              <a:t>1 </a:t>
            </a:r>
            <a:r>
              <a:rPr lang="ko-KR" altLang="en-US"/>
              <a:t>층</a:t>
            </a:r>
            <a:r>
              <a:rPr lang="en-US" altLang="ko-KR"/>
              <a:t>, </a:t>
            </a:r>
            <a:r>
              <a:rPr lang="ko-KR" altLang="en-US"/>
              <a:t>다시말해</a:t>
            </a:r>
            <a:r>
              <a:rPr lang="en-US" altLang="ko-KR"/>
              <a:t>, </a:t>
            </a:r>
            <a:r>
              <a:rPr lang="ko-KR" altLang="en-US"/>
              <a:t>바로 그 앞에 층의 </a:t>
            </a:r>
            <a:r>
              <a:rPr lang="ko-KR" altLang="en-US" dirty="0"/>
              <a:t>출력 </a:t>
            </a:r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ko-KR" altLang="en-US" err="1"/>
              <a:t>내적한</a:t>
            </a:r>
            <a:r>
              <a:rPr lang="ko-KR" altLang="en-US"/>
              <a:t> 것이란 말입니다</a:t>
            </a:r>
            <a:r>
              <a:rPr lang="en-US" altLang="ko-KR"/>
              <a:t>. </a:t>
            </a:r>
          </a:p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아직까지 할 만 하죠</a:t>
            </a:r>
            <a:r>
              <a:rPr lang="en-US" altLang="ko-KR"/>
              <a:t>.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555007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두번째 식으로 다시 연습합니다</a:t>
            </a:r>
            <a:r>
              <a:rPr lang="en-US" altLang="ko-KR"/>
              <a:t>. </a:t>
            </a:r>
            <a:endParaRPr lang="en-US" altLang="ko-KR" dirty="0"/>
          </a:p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엘 층의 출력은 이렇게 계산한다는 것입니다</a:t>
            </a:r>
            <a:r>
              <a:rPr lang="en-US" altLang="ko-KR"/>
              <a:t>.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042301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활성화 함수</a:t>
            </a:r>
            <a:r>
              <a:rPr lang="en-US" altLang="ko-KR"/>
              <a:t>g</a:t>
            </a:r>
            <a:r>
              <a:rPr lang="ko-KR" altLang="en-US"/>
              <a:t>에 순입력 </a:t>
            </a:r>
            <a:r>
              <a:rPr lang="en-US" altLang="ko-KR"/>
              <a:t>Z</a:t>
            </a:r>
            <a:r>
              <a:rPr lang="ko-KR" altLang="en-US"/>
              <a:t>를 적용하면</a:t>
            </a:r>
            <a:r>
              <a:rPr lang="en-US" altLang="ko-KR"/>
              <a:t>, </a:t>
            </a:r>
            <a:r>
              <a:rPr lang="ko-KR" altLang="en-US"/>
              <a:t>엘 층의 출력 </a:t>
            </a:r>
            <a:r>
              <a:rPr lang="en-US" altLang="ko-KR"/>
              <a:t>A</a:t>
            </a:r>
            <a:r>
              <a:rPr lang="ko-KR" altLang="en-US"/>
              <a:t>라는 것입니다</a:t>
            </a:r>
            <a:r>
              <a:rPr lang="en-US" altLang="ko-KR"/>
              <a:t>.   </a:t>
            </a:r>
          </a:p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다시 한번 기억할 것은 이런 공식은 한 뉴론이 아니라 층에 있는 모든 뉴론들에 대해서 한번에 연산하는 것입니다</a:t>
            </a:r>
            <a:r>
              <a:rPr lang="en-US" altLang="ko-KR"/>
              <a:t>. </a:t>
            </a:r>
            <a:endParaRPr lang="en-US" altLang="ko-KR" dirty="0"/>
          </a:p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/>
              <a:t>- </a:t>
            </a:r>
            <a:r>
              <a:rPr lang="ko-KR" altLang="en-US"/>
              <a:t>또한 이러한 관계 식들이 바로 코딩으로 변할 것이니까 그 의미에 익숙해지는 것이 좋습니다</a:t>
            </a:r>
            <a:r>
              <a:rPr lang="en-US" altLang="ko-KR"/>
              <a:t>. </a:t>
            </a:r>
          </a:p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1596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안녕하세요</a:t>
            </a:r>
            <a:r>
              <a:rPr lang="en-US" altLang="ko-KR" sz="1200"/>
              <a:t>, </a:t>
            </a:r>
            <a:r>
              <a:rPr lang="ko-KR" altLang="en-US" sz="1200"/>
              <a:t>다시 만나서 반갑습니다</a:t>
            </a:r>
            <a:r>
              <a:rPr lang="en-US" altLang="ko-KR" sz="1200"/>
              <a:t>. </a:t>
            </a:r>
            <a:endParaRPr lang="en-US" altLang="ko-KR" sz="1200" dirty="0"/>
          </a:p>
          <a:p>
            <a:endParaRPr lang="en-US" altLang="ko-KR" dirty="0"/>
          </a:p>
          <a:p>
            <a:r>
              <a:rPr lang="ko-KR" altLang="en-US"/>
              <a:t>지난 강의에서 다층 퍼셉트론에 대해 배웠는데</a:t>
            </a:r>
            <a:r>
              <a:rPr lang="en-US" altLang="ko-KR"/>
              <a:t>, </a:t>
            </a:r>
          </a:p>
          <a:p>
            <a:pPr marL="171450" indent="-171450">
              <a:buFontTx/>
              <a:buChar char="-"/>
            </a:pPr>
            <a:r>
              <a:rPr lang="ko-KR" altLang="en-US"/>
              <a:t>그런 다층 퍼셉트론에서 신호가 어떻게 처리되는지 알아보도록 하겠습니다</a:t>
            </a:r>
            <a:r>
              <a:rPr lang="en-US" altLang="ko-KR"/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/>
              <a:t>이번 시간 전반부에선 순방향 신경망에서의 신호 처리 방법을 배우고</a:t>
            </a:r>
            <a:r>
              <a:rPr lang="en-US" altLang="ko-KR"/>
              <a:t>, </a:t>
            </a:r>
          </a:p>
          <a:p>
            <a:pPr marL="171450" indent="-171450">
              <a:buFontTx/>
              <a:buChar char="-"/>
            </a:pPr>
            <a:r>
              <a:rPr lang="ko-KR" altLang="en-US"/>
              <a:t>후반부에서는 신경망의 </a:t>
            </a:r>
            <a:r>
              <a:rPr lang="ko-KR" altLang="en-US" dirty="0"/>
              <a:t>다양한 표기법들에 </a:t>
            </a:r>
            <a:r>
              <a:rPr lang="ko-KR" altLang="en-US"/>
              <a:t>대해 다루겠습니다</a:t>
            </a:r>
            <a:r>
              <a:rPr lang="en-US" altLang="ko-KR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/>
              <a:t>그럼</a:t>
            </a:r>
            <a:r>
              <a:rPr lang="en-US" altLang="ko-KR"/>
              <a:t>, </a:t>
            </a:r>
            <a:r>
              <a:rPr lang="ko-KR" altLang="en-US"/>
              <a:t>시작해볼까요</a:t>
            </a:r>
            <a:r>
              <a:rPr lang="en-US" altLang="ko-KR"/>
              <a:t>?</a:t>
            </a:r>
          </a:p>
          <a:p>
            <a:pPr marL="171450" indent="-171450">
              <a:buFontTx/>
              <a:buChar char="-"/>
            </a:pPr>
            <a:endParaRPr lang="en-US" altLang="ko-KR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101596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/>
              <a:t>긴 여정을 다 마쳤습니다</a:t>
            </a:r>
            <a:r>
              <a:rPr lang="en-US" altLang="ko-KR"/>
              <a:t>. </a:t>
            </a:r>
          </a:p>
          <a:p>
            <a:pPr marL="171450" marR="0" lvl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/>
              <a:t>이렇게 </a:t>
            </a:r>
            <a:r>
              <a:rPr lang="ko-KR" altLang="en-US" dirty="0"/>
              <a:t>입력층에서 출발하여 은닉층들을 거쳐서</a:t>
            </a:r>
            <a:r>
              <a:rPr lang="en-US" altLang="ko-KR" dirty="0"/>
              <a:t>,</a:t>
            </a:r>
          </a:p>
          <a:p>
            <a:pPr marL="171450" marR="0" lvl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/>
              <a:t>출력층에서 결과를 얻는 것을 </a:t>
            </a:r>
            <a:r>
              <a:rPr lang="ko-KR" altLang="en-US" b="1" dirty="0"/>
              <a:t>순방향 신경망</a:t>
            </a:r>
            <a:r>
              <a:rPr lang="en-US" altLang="ko-KR" dirty="0"/>
              <a:t>{feed-forward neural network} </a:t>
            </a:r>
            <a:r>
              <a:rPr lang="ko-KR" altLang="en-US" dirty="0"/>
              <a:t>이라고 부릅니다</a:t>
            </a:r>
            <a:r>
              <a:rPr lang="en-US" altLang="ko-KR"/>
              <a:t>.  </a:t>
            </a:r>
          </a:p>
          <a:p>
            <a:pPr marL="171450" marR="0" lvl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/>
          </a:p>
          <a:p>
            <a:pPr marL="171450" marR="0" lvl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/>
              <a:t>여기서 </a:t>
            </a:r>
            <a:r>
              <a:rPr lang="ko-KR" altLang="en-US" dirty="0"/>
              <a:t>잠깐 한 가지의 </a:t>
            </a:r>
            <a:r>
              <a:rPr lang="ko-KR" altLang="en-US"/>
              <a:t>유의할 사항이 있는데요</a:t>
            </a:r>
            <a:r>
              <a:rPr lang="en-US" altLang="ko-KR"/>
              <a:t>….</a:t>
            </a:r>
            <a:endParaRPr lang="en-US" altLang="ko-KR" dirty="0"/>
          </a:p>
          <a:p>
            <a:pPr marL="171450" marR="0" lvl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/>
              <a:t>연구자들의 자기 취향에 따라 가중치 행렬  </a:t>
            </a:r>
            <a:r>
              <a:rPr lang="en-US" altLang="ko-KR"/>
              <a:t>W </a:t>
            </a:r>
            <a:r>
              <a:rPr lang="ko-KR" altLang="en-US"/>
              <a:t>표기법을 서로 다르게 표기할 때가 종종 있다는 점입니다</a:t>
            </a:r>
            <a:r>
              <a:rPr lang="en-US" altLang="ko-KR" dirty="0"/>
              <a:t>.  </a:t>
            </a:r>
          </a:p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그래서</a:t>
            </a:r>
            <a:r>
              <a:rPr lang="en-US" altLang="ko-KR"/>
              <a:t>,</a:t>
            </a:r>
            <a:r>
              <a:rPr lang="ko-KR" altLang="en-US"/>
              <a:t> 그런 두 가지 표기법에 대해 먼저 알아보고</a:t>
            </a:r>
            <a:r>
              <a:rPr lang="en-US" altLang="ko-KR" dirty="0"/>
              <a:t>, </a:t>
            </a:r>
            <a:r>
              <a:rPr lang="ko-KR" altLang="en-US" dirty="0"/>
              <a:t>순방향 신경망 신호처리를 다루도록 하겠습니다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7942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/>
              <a:t>====</a:t>
            </a:r>
            <a:r>
              <a:rPr lang="ko-KR" altLang="en-US" baseline="0" dirty="0"/>
              <a:t>가중치 표기법</a:t>
            </a:r>
            <a:r>
              <a:rPr lang="en-US" altLang="ko-KR" baseline="0" dirty="0"/>
              <a:t>====</a:t>
            </a:r>
          </a:p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이 중요한 식이 기억나시겠죠</a:t>
            </a:r>
            <a:r>
              <a:rPr lang="en-US" altLang="ko-KR"/>
              <a:t>?</a:t>
            </a:r>
          </a:p>
          <a:p>
            <a:pPr marL="171450" marR="0" lvl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/>
              <a:t>가중치 </a:t>
            </a:r>
            <a:r>
              <a:rPr lang="en-US" altLang="ko-KR"/>
              <a:t>W</a:t>
            </a:r>
            <a:r>
              <a:rPr lang="ko-KR" altLang="en-US"/>
              <a:t>와 이전 층의 출력</a:t>
            </a:r>
            <a:r>
              <a:rPr lang="en-US" altLang="ko-KR"/>
              <a:t>A</a:t>
            </a:r>
            <a:r>
              <a:rPr lang="ko-KR" altLang="en-US" baseline="0"/>
              <a:t>를 내적한 </a:t>
            </a:r>
            <a:r>
              <a:rPr lang="ko-KR" altLang="en-US"/>
              <a:t>것을 순입력 </a:t>
            </a:r>
            <a:r>
              <a:rPr lang="en-US" altLang="ko-KR"/>
              <a:t>Z</a:t>
            </a:r>
            <a:r>
              <a:rPr lang="ko-KR" altLang="en-US"/>
              <a:t>가 된다는 것입니다</a:t>
            </a:r>
            <a:endParaRPr lang="en-US" altLang="ko-KR"/>
          </a:p>
          <a:p>
            <a:pPr marL="171450" marR="0" lvl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/>
              <a:t>이때</a:t>
            </a:r>
            <a:r>
              <a:rPr lang="en-US" altLang="ko-KR"/>
              <a:t>, </a:t>
            </a:r>
            <a:r>
              <a:rPr lang="ko-KR" altLang="en-US"/>
              <a:t>행렬의 곱을 하기 위해 가중치 행렬을 전치했습니다</a:t>
            </a:r>
            <a:r>
              <a:rPr lang="en-US" altLang="ko-KR"/>
              <a:t>. </a:t>
            </a:r>
          </a:p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그런데</a:t>
            </a:r>
            <a:r>
              <a:rPr lang="en-US" altLang="ko-KR"/>
              <a:t>, </a:t>
            </a:r>
            <a:r>
              <a:rPr lang="ko-KR" altLang="en-US"/>
              <a:t>문제는 각 </a:t>
            </a:r>
            <a:r>
              <a:rPr lang="ko-KR" altLang="en-US" dirty="0"/>
              <a:t>층 사이에 </a:t>
            </a:r>
            <a:r>
              <a:rPr lang="ko-KR" altLang="en-US"/>
              <a:t>연결된 가중치 </a:t>
            </a:r>
            <a:r>
              <a:rPr lang="en-US" altLang="ko-KR"/>
              <a:t>W</a:t>
            </a:r>
            <a:r>
              <a:rPr lang="ko-KR" altLang="en-US"/>
              <a:t>를 표기하는 </a:t>
            </a:r>
            <a:r>
              <a:rPr lang="ko-KR" altLang="en-US" dirty="0"/>
              <a:t>두 가지 </a:t>
            </a:r>
            <a:r>
              <a:rPr lang="ko-KR" altLang="en-US"/>
              <a:t>방법이 있다는 겁니다</a:t>
            </a:r>
            <a:r>
              <a:rPr lang="en-US" altLang="ko-KR"/>
              <a:t>.  </a:t>
            </a:r>
            <a:endParaRPr lang="en-US" altLang="ko-KR" dirty="0"/>
          </a:p>
          <a:p>
            <a:pPr marL="171450" marR="0" lvl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/>
              <a:t>기계 </a:t>
            </a:r>
            <a:r>
              <a:rPr lang="ko-KR" altLang="en-US" dirty="0"/>
              <a:t>학습을 공부하기 시작하는 사람들에게는 혼돈하기 쉽기 때문에 여기서 정리하고자 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09347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먼저</a:t>
            </a:r>
            <a:r>
              <a:rPr lang="en-US" altLang="ko-KR" dirty="0"/>
              <a:t>, </a:t>
            </a:r>
            <a:r>
              <a:rPr lang="ko-KR" altLang="en-US" dirty="0"/>
              <a:t>가중치 </a:t>
            </a:r>
            <a:r>
              <a:rPr lang="en-US" altLang="ko-KR" dirty="0" err="1"/>
              <a:t>Wij</a:t>
            </a:r>
            <a:r>
              <a:rPr lang="en-US" altLang="ko-KR" dirty="0"/>
              <a:t> </a:t>
            </a:r>
            <a:r>
              <a:rPr lang="ko-KR" altLang="en-US" dirty="0"/>
              <a:t>표기법은 다음과 같은 행렬로 나타낼 수 있습니다</a:t>
            </a:r>
            <a:r>
              <a:rPr lang="en-US" altLang="ko-KR" dirty="0"/>
              <a:t>.</a:t>
            </a:r>
          </a:p>
          <a:p>
            <a:pPr marL="171450" marR="0" lvl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/>
              <a:t>우리가 일반적으로 수학에서 </a:t>
            </a:r>
            <a:r>
              <a:rPr lang="ko-KR" altLang="en-US" dirty="0"/>
              <a:t>사용하는 행렬과 같은 모습입니다</a:t>
            </a:r>
            <a:r>
              <a:rPr lang="en-US" altLang="ko-KR"/>
              <a:t>. </a:t>
            </a:r>
          </a:p>
          <a:p>
            <a:pPr marL="171450" marR="0" lvl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/>
              <a:t>W</a:t>
            </a:r>
            <a:r>
              <a:rPr lang="ko-KR" altLang="en-US" dirty="0"/>
              <a:t>의 </a:t>
            </a:r>
            <a:r>
              <a:rPr lang="ko-KR" altLang="en-US" dirty="0" err="1"/>
              <a:t>윗</a:t>
            </a:r>
            <a:r>
              <a:rPr lang="ko-KR" altLang="en-US" dirty="0"/>
              <a:t> </a:t>
            </a:r>
            <a:r>
              <a:rPr lang="ko-KR" altLang="en-US"/>
              <a:t>첨자는 층의 일련번호입니다</a:t>
            </a:r>
            <a:r>
              <a:rPr lang="en-US" altLang="ko-KR"/>
              <a:t>.</a:t>
            </a:r>
          </a:p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/>
              <a:t>(</a:t>
            </a:r>
            <a:r>
              <a:rPr lang="ko-KR" altLang="en-US"/>
              <a:t>엘</a:t>
            </a:r>
            <a:r>
              <a:rPr lang="en-US" altLang="ko-KR"/>
              <a:t>)</a:t>
            </a:r>
            <a:r>
              <a:rPr lang="ko-KR" altLang="en-US"/>
              <a:t>층 가중치라는 것은 곧 </a:t>
            </a:r>
            <a:r>
              <a:rPr lang="en-US" altLang="ko-KR"/>
              <a:t>(</a:t>
            </a:r>
            <a:r>
              <a:rPr lang="ko-KR" altLang="en-US"/>
              <a:t>엘</a:t>
            </a:r>
            <a:r>
              <a:rPr lang="en-US" altLang="ko-KR"/>
              <a:t>) </a:t>
            </a:r>
            <a:r>
              <a:rPr lang="ko-KR" altLang="en-US"/>
              <a:t>마이너스 </a:t>
            </a:r>
            <a:r>
              <a:rPr lang="en-US" altLang="ko-KR"/>
              <a:t>1 </a:t>
            </a:r>
            <a:r>
              <a:rPr lang="ko-KR" altLang="en-US"/>
              <a:t>층에서 </a:t>
            </a:r>
            <a:r>
              <a:rPr lang="en-US" altLang="ko-KR"/>
              <a:t>(</a:t>
            </a:r>
            <a:r>
              <a:rPr lang="ko-KR" altLang="en-US"/>
              <a:t>엘</a:t>
            </a:r>
            <a:r>
              <a:rPr lang="en-US" altLang="ko-KR"/>
              <a:t>)</a:t>
            </a:r>
            <a:r>
              <a:rPr lang="ko-KR" altLang="en-US"/>
              <a:t>층 사이의 가중치입니다</a:t>
            </a:r>
            <a:r>
              <a:rPr lang="en-US" altLang="ko-KR"/>
              <a:t>. </a:t>
            </a:r>
          </a:p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지금 보시는 행렬이 곧 엘층의 가중치입니다</a:t>
            </a:r>
            <a:r>
              <a:rPr lang="en-US" altLang="ko-KR"/>
              <a:t>.  </a:t>
            </a:r>
          </a:p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962965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예를 들어</a:t>
            </a:r>
            <a:r>
              <a:rPr lang="en-US" altLang="ko-KR"/>
              <a:t>, </a:t>
            </a:r>
            <a:r>
              <a:rPr lang="ko-KR" altLang="en-US"/>
              <a:t>여기</a:t>
            </a:r>
            <a:r>
              <a:rPr lang="ko-KR" altLang="en-US" baseline="0"/>
              <a:t> 은닉층 가중치의 </a:t>
            </a:r>
            <a:r>
              <a:rPr lang="ko-KR" altLang="en-US"/>
              <a:t>엘이 얼마죠</a:t>
            </a:r>
            <a:r>
              <a:rPr lang="en-US" altLang="ko-KR"/>
              <a:t>? </a:t>
            </a:r>
            <a:r>
              <a:rPr lang="ko-KR" altLang="en-US"/>
              <a:t>엘이 일</a:t>
            </a:r>
            <a:r>
              <a:rPr lang="en-US" altLang="ko-KR"/>
              <a:t>(1)</a:t>
            </a:r>
            <a:r>
              <a:rPr lang="ko-KR" altLang="en-US"/>
              <a:t>이겠죠</a:t>
            </a:r>
            <a:r>
              <a:rPr lang="en-US" altLang="ko-KR"/>
              <a:t>. </a:t>
            </a:r>
            <a:r>
              <a:rPr lang="ko-KR" altLang="en-US"/>
              <a:t>그러니까</a:t>
            </a:r>
            <a:r>
              <a:rPr lang="en-US" altLang="ko-KR"/>
              <a:t>, </a:t>
            </a:r>
          </a:p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/>
              <a:t>W1</a:t>
            </a:r>
            <a:r>
              <a:rPr lang="ko-KR" altLang="en-US"/>
              <a:t>은 입력층과</a:t>
            </a:r>
            <a:r>
              <a:rPr lang="en-US" altLang="ko-KR" baseline="0"/>
              <a:t> </a:t>
            </a:r>
            <a:r>
              <a:rPr lang="ko-KR" altLang="en-US"/>
              <a:t>은닉층 사이의 </a:t>
            </a:r>
            <a:r>
              <a:rPr lang="ko-KR" altLang="en-US" dirty="0"/>
              <a:t>가중치를 </a:t>
            </a:r>
            <a:r>
              <a:rPr lang="ko-KR" altLang="en-US"/>
              <a:t>말하는 것입니다</a:t>
            </a:r>
            <a:r>
              <a:rPr lang="en-US" altLang="ko-KR"/>
              <a:t>.</a:t>
            </a:r>
          </a:p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/>
              <a:t>W1</a:t>
            </a:r>
            <a:r>
              <a:rPr lang="ko-KR" altLang="en-US"/>
              <a:t> 가중치를 알았으니까</a:t>
            </a:r>
            <a:r>
              <a:rPr lang="en-US" altLang="ko-KR"/>
              <a:t>, </a:t>
            </a:r>
            <a:r>
              <a:rPr lang="ko-KR" altLang="en-US"/>
              <a:t>은닉층의 순입력 </a:t>
            </a:r>
            <a:r>
              <a:rPr lang="en-US" altLang="ko-KR" dirty="0"/>
              <a:t>Z1</a:t>
            </a:r>
            <a:r>
              <a:rPr lang="ko-KR" altLang="en-US"/>
              <a:t>을 계산 해보죠</a:t>
            </a:r>
            <a:r>
              <a:rPr lang="en-US" altLang="ko-KR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79100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Z1</a:t>
            </a:r>
            <a:r>
              <a:rPr lang="ko-KR" altLang="en-US" dirty="0"/>
              <a:t>은 가중치 </a:t>
            </a:r>
            <a:r>
              <a:rPr lang="en-US" altLang="ko-KR" dirty="0"/>
              <a:t>W1</a:t>
            </a:r>
            <a:r>
              <a:rPr lang="ko-KR" altLang="en-US"/>
              <a:t>과 </a:t>
            </a:r>
            <a:r>
              <a:rPr lang="en-US" altLang="ko-KR"/>
              <a:t>A0 </a:t>
            </a:r>
            <a:r>
              <a:rPr lang="ko-KR" altLang="en-US"/>
              <a:t>를 내적하면 되죠</a:t>
            </a:r>
            <a:r>
              <a:rPr lang="en-US" altLang="ko-KR"/>
              <a:t>.</a:t>
            </a:r>
            <a:endParaRPr lang="en-US" altLang="ko-KR" dirty="0"/>
          </a:p>
          <a:p>
            <a:pPr marL="171450" marR="0" lvl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/>
              <a:t>입력층은 </a:t>
            </a:r>
            <a:r>
              <a:rPr lang="ko-KR" altLang="en-US" dirty="0"/>
              <a:t>사실상 입력과 </a:t>
            </a:r>
            <a:r>
              <a:rPr lang="ko-KR" altLang="en-US"/>
              <a:t>출력이 같으니까</a:t>
            </a:r>
            <a:r>
              <a:rPr lang="en-US" altLang="ko-KR"/>
              <a:t>, </a:t>
            </a:r>
            <a:r>
              <a:rPr lang="en-US" altLang="ko-KR" dirty="0"/>
              <a:t>A0 = X</a:t>
            </a:r>
            <a:r>
              <a:rPr lang="ko-KR" altLang="en-US" dirty="0"/>
              <a:t>가 됩니다</a:t>
            </a:r>
            <a:r>
              <a:rPr lang="en-US" altLang="ko-KR"/>
              <a:t>.  </a:t>
            </a:r>
          </a:p>
          <a:p>
            <a:pPr marL="171450" marR="0" lvl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/>
              <a:t>계산을 해볼까요</a:t>
            </a:r>
            <a:r>
              <a:rPr lang="en-US" altLang="ko-KR"/>
              <a:t>. 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279385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이때</a:t>
            </a:r>
            <a:r>
              <a:rPr lang="en-US" altLang="ko-KR"/>
              <a:t>, </a:t>
            </a:r>
            <a:r>
              <a:rPr lang="ko-KR" altLang="en-US"/>
              <a:t>가중치 </a:t>
            </a:r>
            <a:r>
              <a:rPr lang="ko-KR" altLang="en-US" dirty="0"/>
              <a:t>행렬을 전치해야 행렬의 곱셈이 이루어집니다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2069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/>
              <a:t>W1,</a:t>
            </a:r>
            <a:r>
              <a:rPr lang="en-US" altLang="ko-KR" baseline="0"/>
              <a:t> </a:t>
            </a:r>
            <a:r>
              <a:rPr lang="ko-KR" altLang="en-US" baseline="0"/>
              <a:t>다른 말로</a:t>
            </a:r>
            <a:r>
              <a:rPr lang="en-US" altLang="ko-KR" baseline="0"/>
              <a:t>,</a:t>
            </a:r>
            <a:r>
              <a:rPr lang="ko-KR" altLang="en-US"/>
              <a:t> </a:t>
            </a:r>
            <a:r>
              <a:rPr lang="en-US" altLang="ko-KR"/>
              <a:t>1</a:t>
            </a:r>
            <a:r>
              <a:rPr lang="ko-KR" altLang="en-US"/>
              <a:t>층의 가중치를 전치를 하면</a:t>
            </a:r>
            <a:r>
              <a:rPr lang="en-US" altLang="ko-KR"/>
              <a:t>,</a:t>
            </a:r>
            <a:r>
              <a:rPr lang="ko-KR" altLang="en-US"/>
              <a:t> </a:t>
            </a:r>
            <a:br>
              <a:rPr lang="en-US" altLang="ko-KR"/>
            </a:br>
            <a:r>
              <a:rPr lang="ko-KR" altLang="en-US"/>
              <a:t>이렇게 되겠죠</a:t>
            </a:r>
            <a:r>
              <a:rPr lang="en-US" altLang="ko-KR"/>
              <a:t>…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60606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이렇게 계산을 하면</a:t>
            </a:r>
            <a:r>
              <a:rPr lang="en-US" altLang="ko-KR" dirty="0"/>
              <a:t>, </a:t>
            </a:r>
            <a:r>
              <a:rPr lang="ko-KR" altLang="en-US" dirty="0"/>
              <a:t>보시는 것 </a:t>
            </a:r>
            <a:r>
              <a:rPr lang="ko-KR" altLang="en-US" dirty="0" err="1"/>
              <a:t>처럼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/>
              <a:t>층의 순입력 </a:t>
            </a:r>
            <a:r>
              <a:rPr lang="en-US" altLang="ko-KR"/>
              <a:t>Z1</a:t>
            </a:r>
            <a:r>
              <a:rPr lang="ko-KR" altLang="en-US"/>
              <a:t>이 </a:t>
            </a:r>
            <a:r>
              <a:rPr lang="ko-KR" altLang="en-US" dirty="0"/>
              <a:t>계산된 것입니다</a:t>
            </a:r>
            <a:r>
              <a:rPr lang="en-US" altLang="ko-KR" dirty="0"/>
              <a:t>. 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73968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/>
              <a:t>1</a:t>
            </a:r>
            <a:r>
              <a:rPr lang="ko-KR" altLang="en-US"/>
              <a:t>층의 순입력을 계산했다는 말은 곧 은닉층 </a:t>
            </a:r>
            <a:r>
              <a:rPr lang="en-US" altLang="ko-KR"/>
              <a:t>1</a:t>
            </a:r>
            <a:r>
              <a:rPr lang="ko-KR" altLang="en-US"/>
              <a:t>의 </a:t>
            </a:r>
            <a:r>
              <a:rPr lang="ko-KR" altLang="en-US" dirty="0" err="1"/>
              <a:t>순입력을</a:t>
            </a:r>
            <a:r>
              <a:rPr lang="ko-KR" altLang="en-US" dirty="0"/>
              <a:t> </a:t>
            </a:r>
            <a:r>
              <a:rPr lang="ko-KR" altLang="en-US"/>
              <a:t>구해 본 것이죠</a:t>
            </a:r>
            <a:r>
              <a:rPr lang="en-US" altLang="ko-KR"/>
              <a:t>.</a:t>
            </a:r>
          </a:p>
          <a:p>
            <a:pPr marL="171450" marR="0" lvl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/>
              <a:t>순입력까지 </a:t>
            </a:r>
            <a:r>
              <a:rPr lang="ko-KR" altLang="en-US" dirty="0"/>
              <a:t>구한 김에 </a:t>
            </a:r>
            <a:r>
              <a:rPr lang="ko-KR" altLang="en-US" dirty="0" err="1"/>
              <a:t>은닉층의</a:t>
            </a:r>
            <a:r>
              <a:rPr lang="ko-KR" altLang="en-US" dirty="0"/>
              <a:t> 출력도 </a:t>
            </a:r>
            <a:r>
              <a:rPr lang="ko-KR" altLang="en-US"/>
              <a:t>구해볼까요</a:t>
            </a:r>
            <a:r>
              <a:rPr lang="en-US" altLang="ko-KR"/>
              <a:t>?</a:t>
            </a:r>
          </a:p>
          <a:p>
            <a:pPr marL="171450" marR="0" lvl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/>
              <a:t>어렵지 </a:t>
            </a:r>
            <a:r>
              <a:rPr lang="ko-KR" altLang="en-US" dirty="0"/>
              <a:t>않습니다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19987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뉴론의 출력 </a:t>
            </a:r>
            <a:r>
              <a:rPr lang="en-US" altLang="ko-KR"/>
              <a:t>A</a:t>
            </a:r>
            <a:r>
              <a:rPr lang="ko-KR" altLang="en-US"/>
              <a:t>는 어떻게 구하죠</a:t>
            </a:r>
            <a:r>
              <a:rPr lang="en-US" altLang="ko-KR"/>
              <a:t>? </a:t>
            </a:r>
          </a:p>
          <a:p>
            <a:pPr marL="171450" marR="0" lvl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/>
              <a:t>우리가 앞에서 배운대로</a:t>
            </a:r>
            <a:r>
              <a:rPr lang="en-US" altLang="ko-KR"/>
              <a:t>, </a:t>
            </a:r>
            <a:r>
              <a:rPr lang="ko-KR" altLang="en-US"/>
              <a:t>순입력을 활성화 함수를 적용하면 되죠</a:t>
            </a:r>
            <a:r>
              <a:rPr lang="en-US" altLang="ko-KR"/>
              <a:t>. </a:t>
            </a:r>
          </a:p>
          <a:p>
            <a:pPr marL="171450" marR="0" lvl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/>
              <a:t>그</a:t>
            </a:r>
            <a:r>
              <a:rPr lang="ko-KR" altLang="en-US" baseline="0"/>
              <a:t> </a:t>
            </a:r>
            <a:r>
              <a:rPr lang="ko-KR" altLang="en-US" baseline="0" dirty="0"/>
              <a:t>결과값이 바로 </a:t>
            </a:r>
            <a:r>
              <a:rPr lang="en-US" altLang="ko-KR" dirty="0"/>
              <a:t>A1</a:t>
            </a:r>
            <a:r>
              <a:rPr lang="ko-KR" altLang="en-US" dirty="0"/>
              <a:t>이 되는 </a:t>
            </a:r>
            <a:r>
              <a:rPr lang="ko-KR" altLang="en-US"/>
              <a:t>것이죠</a:t>
            </a:r>
            <a:r>
              <a:rPr lang="en-US" altLang="ko-KR"/>
              <a:t>. </a:t>
            </a:r>
          </a:p>
          <a:p>
            <a:pPr marL="171450" marR="0" lvl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/>
              <a:t>A1</a:t>
            </a:r>
            <a:r>
              <a:rPr lang="ko-KR" altLang="en-US"/>
              <a:t>은 은닉층의 출력을 나타내는 것이니까요</a:t>
            </a:r>
            <a:r>
              <a:rPr lang="en-US" altLang="ko-KR"/>
              <a:t>.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60304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====</a:t>
            </a:r>
            <a:r>
              <a:rPr lang="ko-KR" altLang="en-US" dirty="0"/>
              <a:t>순방향 신경망</a:t>
            </a:r>
            <a:r>
              <a:rPr lang="en-US" altLang="ko-KR" dirty="0"/>
              <a:t>====</a:t>
            </a:r>
          </a:p>
          <a:p>
            <a:r>
              <a:rPr lang="ko-KR" altLang="en-US" dirty="0"/>
              <a:t>지난 시간에 배운 </a:t>
            </a:r>
            <a:r>
              <a:rPr lang="ko-KR" altLang="en-US"/>
              <a:t>다층 신경망</a:t>
            </a:r>
            <a:r>
              <a:rPr lang="en-US" altLang="ko-KR"/>
              <a:t>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/>
              <a:t>세 </a:t>
            </a:r>
            <a:r>
              <a:rPr lang="ko-KR" altLang="en-US" dirty="0"/>
              <a:t>층으로 이루어진 </a:t>
            </a:r>
            <a:r>
              <a:rPr lang="ko-KR" altLang="en-US" err="1"/>
              <a:t>뉴론들이</a:t>
            </a:r>
            <a:r>
              <a:rPr lang="ko-KR" altLang="en-US"/>
              <a:t> 서로 연결되어 있습니다</a:t>
            </a:r>
            <a:r>
              <a:rPr lang="en-US" altLang="ko-KR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/>
              <a:t>신호가 </a:t>
            </a:r>
            <a:r>
              <a:rPr lang="ko-KR" altLang="en-US" dirty="0" err="1"/>
              <a:t>입력층으로</a:t>
            </a:r>
            <a:r>
              <a:rPr lang="ko-KR" altLang="en-US" dirty="0"/>
              <a:t> 들어오고</a:t>
            </a:r>
            <a:r>
              <a:rPr lang="en-US" altLang="ko-KR"/>
              <a:t>, </a:t>
            </a:r>
            <a:r>
              <a:rPr lang="ko-KR" altLang="en-US"/>
              <a:t>은닉층을 </a:t>
            </a:r>
            <a:r>
              <a:rPr lang="ko-KR" altLang="en-US" dirty="0"/>
              <a:t>지나서 출력이 되는 것이 복잡해 보이지만</a:t>
            </a:r>
            <a:r>
              <a:rPr lang="en-US" altLang="ko-KR"/>
              <a:t>, </a:t>
            </a:r>
            <a:br>
              <a:rPr lang="en-US" altLang="ko-KR"/>
            </a:br>
            <a:r>
              <a:rPr lang="ko-KR" altLang="en-US"/>
              <a:t>사실상 </a:t>
            </a:r>
            <a:r>
              <a:rPr lang="ko-KR" altLang="en-US" dirty="0"/>
              <a:t>따지고 보면 곱셈과 덧셈에 불과합니다</a:t>
            </a:r>
            <a:r>
              <a:rPr lang="en-US" altLang="ko-KR" dirty="0"/>
              <a:t>.  </a:t>
            </a:r>
          </a:p>
          <a:p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/>
              <a:t>물론</a:t>
            </a:r>
            <a:r>
              <a:rPr lang="en-US" altLang="ko-KR" dirty="0"/>
              <a:t>, </a:t>
            </a:r>
            <a:r>
              <a:rPr lang="ko-KR" altLang="en-US" dirty="0"/>
              <a:t>우리는 </a:t>
            </a:r>
            <a:r>
              <a:rPr lang="ko-KR" altLang="en-US"/>
              <a:t>컴퓨터를 사용해서</a:t>
            </a:r>
            <a:r>
              <a:rPr lang="en-US" altLang="ko-KR"/>
              <a:t>, </a:t>
            </a:r>
            <a:r>
              <a:rPr lang="ko-KR" altLang="en-US"/>
              <a:t>이런 </a:t>
            </a:r>
            <a:r>
              <a:rPr lang="ko-KR" altLang="en-US" dirty="0"/>
              <a:t>계산을 다 처리하겠지만</a:t>
            </a:r>
            <a:r>
              <a:rPr lang="en-US" altLang="ko-KR"/>
              <a:t>, </a:t>
            </a:r>
            <a:br>
              <a:rPr lang="en-US" altLang="ko-KR"/>
            </a:br>
            <a:r>
              <a:rPr lang="ko-KR" altLang="en-US"/>
              <a:t>우선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ko-KR" altLang="en-US" dirty="0"/>
              <a:t>신경망 내부에서 실제로 어떤 </a:t>
            </a:r>
            <a:r>
              <a:rPr lang="ko-KR" altLang="en-US"/>
              <a:t>일이 일어나는지 이해하는 </a:t>
            </a:r>
            <a:r>
              <a:rPr lang="ko-KR" altLang="en-US" dirty="0"/>
              <a:t>것이 먼저 필요합니다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416328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그럼</a:t>
            </a:r>
            <a:r>
              <a:rPr lang="en-US" altLang="ko-KR"/>
              <a:t>, </a:t>
            </a:r>
            <a:r>
              <a:rPr lang="ko-KR" altLang="en-US"/>
              <a:t>이제 또 다른 </a:t>
            </a:r>
            <a:r>
              <a:rPr lang="en-US" altLang="ko-KR"/>
              <a:t>W</a:t>
            </a:r>
            <a:r>
              <a:rPr lang="ko-KR" altLang="en-US"/>
              <a:t>의 표기법을 소개합니다</a:t>
            </a:r>
            <a:r>
              <a:rPr lang="en-US" altLang="ko-KR"/>
              <a:t>. </a:t>
            </a:r>
          </a:p>
          <a:p>
            <a:pPr marL="171450" marR="0" lvl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/>
              <a:t>WT</a:t>
            </a:r>
            <a:r>
              <a:rPr lang="en-US" altLang="ko-KR" dirty="0" err="1"/>
              <a:t>_ij</a:t>
            </a:r>
            <a:r>
              <a:rPr lang="en-US" altLang="ko-KR" dirty="0"/>
              <a:t> </a:t>
            </a:r>
            <a:r>
              <a:rPr lang="ko-KR" altLang="en-US" dirty="0"/>
              <a:t>표기법 혹은 </a:t>
            </a:r>
            <a:r>
              <a:rPr lang="en-US" altLang="ko-KR" dirty="0" err="1"/>
              <a:t>W_</a:t>
            </a:r>
            <a:r>
              <a:rPr lang="en-US" altLang="ko-KR" err="1"/>
              <a:t>ji</a:t>
            </a:r>
            <a:r>
              <a:rPr lang="en-US" altLang="ko-KR" baseline="0"/>
              <a:t> </a:t>
            </a:r>
            <a:r>
              <a:rPr lang="ko-KR" altLang="en-US" baseline="0"/>
              <a:t>표기법이라도 하는데요</a:t>
            </a:r>
            <a:r>
              <a:rPr lang="en-US" altLang="ko-KR" baseline="0"/>
              <a:t>, </a:t>
            </a:r>
          </a:p>
          <a:p>
            <a:pPr marL="171450" marR="0" lvl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/>
              <a:t>이름에서 알수 있듯이 </a:t>
            </a:r>
            <a:r>
              <a:rPr lang="en-US" altLang="ko-KR"/>
              <a:t>Wij</a:t>
            </a:r>
            <a:r>
              <a:rPr lang="ko-KR" altLang="en-US"/>
              <a:t>를 전치한 행렬로 나타나는 방법입니다</a:t>
            </a:r>
            <a:r>
              <a:rPr lang="en-US" altLang="ko-KR"/>
              <a:t>. </a:t>
            </a:r>
          </a:p>
          <a:p>
            <a:pPr marL="171450" marR="0" lvl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/>
          </a:p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328183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/>
              <a:t>그래서</a:t>
            </a:r>
            <a:r>
              <a:rPr lang="en-US" altLang="ko-KR"/>
              <a:t>, W(</a:t>
            </a:r>
            <a:r>
              <a:rPr lang="ko-KR" altLang="en-US"/>
              <a:t>엘</a:t>
            </a:r>
            <a:r>
              <a:rPr lang="en-US" altLang="ko-KR"/>
              <a:t>)</a:t>
            </a:r>
            <a:r>
              <a:rPr lang="ko-KR" altLang="en-US"/>
              <a:t>의 형상은 </a:t>
            </a:r>
            <a:r>
              <a:rPr lang="en-US" altLang="ko-KR"/>
              <a:t>(</a:t>
            </a:r>
            <a:r>
              <a:rPr lang="ko-KR" altLang="en-US"/>
              <a:t>엘층의 </a:t>
            </a:r>
            <a:r>
              <a:rPr lang="ko-KR" altLang="en-US" dirty="0"/>
              <a:t>노드 수 </a:t>
            </a:r>
            <a:r>
              <a:rPr lang="en-US" altLang="ko-KR" dirty="0"/>
              <a:t>x (</a:t>
            </a:r>
            <a:r>
              <a:rPr lang="ko-KR" altLang="en-US" dirty="0"/>
              <a:t>엘</a:t>
            </a:r>
            <a:r>
              <a:rPr lang="en-US" altLang="ko-KR" dirty="0"/>
              <a:t>-1)</a:t>
            </a:r>
            <a:r>
              <a:rPr lang="ko-KR" altLang="en-US" dirty="0"/>
              <a:t>층의 노드 수</a:t>
            </a:r>
            <a:r>
              <a:rPr lang="en-US" altLang="ko-KR" dirty="0"/>
              <a:t>)</a:t>
            </a:r>
            <a:r>
              <a:rPr lang="ko-KR" altLang="en-US" dirty="0"/>
              <a:t>가 됩니다</a:t>
            </a:r>
            <a:r>
              <a:rPr lang="en-US" altLang="ko-KR"/>
              <a:t>. </a:t>
            </a:r>
          </a:p>
          <a:p>
            <a:pPr marL="171450" marR="0" lvl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/>
              <a:t>여기 예제를 하나 보시죠</a:t>
            </a:r>
            <a:endParaRPr lang="en-US" altLang="ko-KR"/>
          </a:p>
          <a:p>
            <a:pPr marL="171450" marR="0" lvl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/>
          </a:p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887029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예를 </a:t>
            </a:r>
            <a:r>
              <a:rPr lang="ko-KR" altLang="en-US" dirty="0"/>
              <a:t>들면</a:t>
            </a:r>
            <a:r>
              <a:rPr lang="en-US" altLang="ko-KR"/>
              <a:t>, </a:t>
            </a:r>
            <a:r>
              <a:rPr lang="ko-KR" altLang="en-US"/>
              <a:t>입력층과 은닉층 사이의 가중치 </a:t>
            </a:r>
            <a:r>
              <a:rPr lang="en-US" altLang="ko-KR"/>
              <a:t>W1 </a:t>
            </a:r>
            <a:r>
              <a:rPr lang="ko-KR" altLang="en-US"/>
              <a:t>행렬은 </a:t>
            </a:r>
            <a:r>
              <a:rPr lang="en-US" altLang="ko-KR"/>
              <a:t>3x2 </a:t>
            </a:r>
            <a:r>
              <a:rPr lang="ko-KR" altLang="en-US"/>
              <a:t>형상이 </a:t>
            </a:r>
            <a:r>
              <a:rPr lang="ko-KR" altLang="en-US" dirty="0"/>
              <a:t>됩니다</a:t>
            </a:r>
            <a:r>
              <a:rPr lang="en-US" altLang="ko-KR" dirty="0"/>
              <a:t>. </a:t>
            </a:r>
          </a:p>
          <a:p>
            <a:pPr marL="171450" marR="0" lvl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/>
              <a:t>행렬이 미리 전치된 것으로 하니까</a:t>
            </a:r>
            <a:r>
              <a:rPr lang="en-US" altLang="ko-KR"/>
              <a:t>, </a:t>
            </a:r>
            <a:r>
              <a:rPr lang="ko-KR" altLang="en-US"/>
              <a:t>계산도 약간 다르게 해야 합니다</a:t>
            </a:r>
            <a:r>
              <a:rPr lang="en-US" altLang="ko-KR"/>
              <a:t>. </a:t>
            </a:r>
          </a:p>
          <a:p>
            <a:pPr marL="171450" marR="0" lvl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/>
              <a:t>순입력 계산 방식을 보시죠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257416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/>
              <a:t>가중치 행렬이 이미 전치가 되었기에</a:t>
            </a:r>
            <a:r>
              <a:rPr lang="en-US" altLang="ko-KR"/>
              <a:t>, </a:t>
            </a:r>
            <a:r>
              <a:rPr lang="ko-KR" altLang="en-US"/>
              <a:t>우리가 익숙한 이 식에서 전치가 없어진 것이죠</a:t>
            </a:r>
            <a:r>
              <a:rPr lang="en-US" altLang="ko-KR"/>
              <a:t>.</a:t>
            </a:r>
          </a:p>
          <a:p>
            <a:pPr marL="171450" marR="0" lvl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/>
              <a:t>오히려 식이 간단해진 것입니다</a:t>
            </a:r>
            <a:r>
              <a:rPr lang="en-US" altLang="ko-KR"/>
              <a:t>. </a:t>
            </a:r>
          </a:p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그럼</a:t>
            </a:r>
            <a:r>
              <a:rPr lang="en-US" altLang="ko-KR" dirty="0"/>
              <a:t>, </a:t>
            </a:r>
            <a:r>
              <a:rPr lang="en-US" altLang="ko-KR" dirty="0" err="1"/>
              <a:t>WT_ij</a:t>
            </a:r>
            <a:r>
              <a:rPr lang="en-US" altLang="ko-KR" dirty="0"/>
              <a:t> </a:t>
            </a:r>
            <a:r>
              <a:rPr lang="ko-KR" altLang="en-US"/>
              <a:t>표기법을 활용해서</a:t>
            </a:r>
            <a:r>
              <a:rPr lang="en-US" altLang="ko-KR"/>
              <a:t>,</a:t>
            </a:r>
          </a:p>
          <a:p>
            <a:pPr marL="171450" marR="0" lvl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/>
              <a:t>은닉층의 순입력</a:t>
            </a:r>
            <a:r>
              <a:rPr lang="ko-KR" altLang="en-US" baseline="0"/>
              <a:t> </a:t>
            </a:r>
            <a:r>
              <a:rPr lang="en-US" altLang="ko-KR" baseline="0" dirty="0"/>
              <a:t>Z1</a:t>
            </a:r>
            <a:r>
              <a:rPr lang="ko-KR" altLang="en-US" baseline="0"/>
              <a:t>을</a:t>
            </a:r>
            <a:r>
              <a:rPr lang="ko-KR" altLang="en-US"/>
              <a:t> 계산하는 </a:t>
            </a:r>
            <a:r>
              <a:rPr lang="ko-KR" altLang="en-US" dirty="0"/>
              <a:t>과정을 해보도록 </a:t>
            </a:r>
            <a:r>
              <a:rPr lang="ko-KR" altLang="en-US"/>
              <a:t>하겠습니다</a:t>
            </a:r>
            <a:r>
              <a:rPr lang="en-US" altLang="ko-KR"/>
              <a:t>.</a:t>
            </a:r>
          </a:p>
          <a:p>
            <a:pPr marL="171450" marR="0" lvl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/>
              <a:t>Z1</a:t>
            </a:r>
            <a:r>
              <a:rPr lang="ko-KR" altLang="en-US"/>
              <a:t>을 구하려면</a:t>
            </a:r>
            <a:r>
              <a:rPr lang="en-US" altLang="ko-KR"/>
              <a:t>, </a:t>
            </a:r>
            <a:r>
              <a:rPr lang="ko-KR" altLang="en-US"/>
              <a:t>어떻게 식을 세워야 하죠</a:t>
            </a:r>
            <a:r>
              <a:rPr lang="en-US" altLang="ko-KR"/>
              <a:t>?</a:t>
            </a:r>
          </a:p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917412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엘이 </a:t>
            </a:r>
            <a:r>
              <a:rPr lang="en-US" altLang="ko-KR" dirty="0"/>
              <a:t>1</a:t>
            </a:r>
            <a:r>
              <a:rPr lang="ko-KR" altLang="en-US" dirty="0"/>
              <a:t>이니까</a:t>
            </a:r>
            <a:r>
              <a:rPr lang="en-US" altLang="ko-KR" dirty="0"/>
              <a:t> </a:t>
            </a:r>
            <a:r>
              <a:rPr lang="ko-KR" altLang="en-US" dirty="0"/>
              <a:t>이렇게 하면 되겠죠</a:t>
            </a:r>
            <a:r>
              <a:rPr lang="en-US" altLang="ko-KR" dirty="0"/>
              <a:t>?</a:t>
            </a:r>
          </a:p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입력층과</a:t>
            </a:r>
            <a:r>
              <a:rPr lang="ko-KR" altLang="en-US" dirty="0"/>
              <a:t> </a:t>
            </a:r>
            <a:r>
              <a:rPr lang="ko-KR" altLang="en-US" dirty="0" err="1"/>
              <a:t>은닉층</a:t>
            </a:r>
            <a:r>
              <a:rPr lang="ko-KR" altLang="en-US" dirty="0"/>
              <a:t> 사이의 계산이기 때문에 </a:t>
            </a:r>
            <a:r>
              <a:rPr lang="ko-KR" altLang="en-US" dirty="0" err="1"/>
              <a:t>입력층의</a:t>
            </a:r>
            <a:r>
              <a:rPr lang="ko-KR" altLang="en-US" dirty="0"/>
              <a:t> 출력 </a:t>
            </a:r>
            <a:r>
              <a:rPr lang="en-US" altLang="ko-KR" dirty="0"/>
              <a:t>A0</a:t>
            </a:r>
            <a:r>
              <a:rPr lang="ko-KR" altLang="en-US" dirty="0"/>
              <a:t>는 </a:t>
            </a:r>
            <a:r>
              <a:rPr lang="en-US" altLang="ko-KR" dirty="0"/>
              <a:t>X</a:t>
            </a:r>
            <a:r>
              <a:rPr lang="ko-KR" altLang="en-US" dirty="0"/>
              <a:t>가 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81904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그러고 은닉층의 순입력은 이런 행렬의 곱으로 계산할 수 있겠죠</a:t>
            </a:r>
            <a:r>
              <a:rPr lang="en-US" altLang="ko-KR"/>
              <a:t>.</a:t>
            </a:r>
            <a:endParaRPr lang="en-US" altLang="ko-KR" dirty="0"/>
          </a:p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다만</a:t>
            </a:r>
            <a:r>
              <a:rPr lang="en-US" altLang="ko-KR"/>
              <a:t>, </a:t>
            </a:r>
            <a:r>
              <a:rPr lang="ko-KR" altLang="en-US"/>
              <a:t>가중치 </a:t>
            </a:r>
            <a:r>
              <a:rPr lang="ko-KR" altLang="en-US" dirty="0"/>
              <a:t>행렬이 이미 전치가 </a:t>
            </a:r>
            <a:r>
              <a:rPr lang="ko-KR" altLang="en-US"/>
              <a:t>되어 있으니까</a:t>
            </a:r>
            <a:r>
              <a:rPr lang="en-US" altLang="ko-KR"/>
              <a:t>, </a:t>
            </a:r>
            <a:r>
              <a:rPr lang="ko-KR" altLang="en-US"/>
              <a:t>전치하지 </a:t>
            </a:r>
            <a:r>
              <a:rPr lang="ko-KR" altLang="en-US" dirty="0"/>
              <a:t>않아도 됩니다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9502326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순입력 </a:t>
            </a:r>
            <a:r>
              <a:rPr lang="en-US" altLang="ko-KR"/>
              <a:t>Z1</a:t>
            </a:r>
            <a:r>
              <a:rPr lang="ko-KR" altLang="en-US"/>
              <a:t>을</a:t>
            </a:r>
            <a:r>
              <a:rPr lang="en-US" altLang="ko-KR"/>
              <a:t> </a:t>
            </a:r>
            <a:r>
              <a:rPr lang="ko-KR" altLang="en-US"/>
              <a:t>구한 것입니다</a:t>
            </a:r>
            <a:r>
              <a:rPr lang="en-US" altLang="ko-KR"/>
              <a:t>. </a:t>
            </a:r>
          </a:p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/>
              <a:t>- </a:t>
            </a:r>
            <a:r>
              <a:rPr lang="ko-KR" altLang="en-US"/>
              <a:t>이런 것은 넘파이 행렬 계산으로 하면</a:t>
            </a:r>
            <a:r>
              <a:rPr lang="en-US" altLang="ko-KR"/>
              <a:t>, </a:t>
            </a:r>
            <a:r>
              <a:rPr lang="ko-KR" altLang="en-US"/>
              <a:t>단 하나의 함수로 다 해결이 되겠죠</a:t>
            </a:r>
            <a:r>
              <a:rPr lang="en-US" altLang="ko-KR"/>
              <a:t>.</a:t>
            </a:r>
          </a:p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1991485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== </a:t>
            </a:r>
            <a:r>
              <a:rPr lang="ko-KR" altLang="en-US" dirty="0"/>
              <a:t>두가지 표기법 마무리</a:t>
            </a:r>
            <a:r>
              <a:rPr lang="en-US" altLang="ko-KR" dirty="0"/>
              <a:t>==</a:t>
            </a:r>
          </a:p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지금까지 </a:t>
            </a:r>
            <a:r>
              <a:rPr lang="en-US" altLang="ko-KR" dirty="0"/>
              <a:t>W</a:t>
            </a:r>
            <a:r>
              <a:rPr lang="ko-KR" altLang="en-US" dirty="0"/>
              <a:t>행렬에 대해 두가지 표기법을 배웠습니다</a:t>
            </a:r>
            <a:r>
              <a:rPr lang="en-US" altLang="ko-KR" dirty="0"/>
              <a:t>.</a:t>
            </a:r>
          </a:p>
          <a:p>
            <a:pPr marL="171450" marR="0" lvl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/>
              <a:t>참고로 스탠퍼드 </a:t>
            </a:r>
            <a:r>
              <a:rPr lang="ko-KR" altLang="en-US" dirty="0"/>
              <a:t>대학의 </a:t>
            </a:r>
            <a:r>
              <a:rPr lang="ko-KR" altLang="en-US" err="1"/>
              <a:t>앤드루</a:t>
            </a:r>
            <a:r>
              <a:rPr lang="ko-KR" altLang="en-US"/>
              <a:t> 응교수님의 강의에서는 </a:t>
            </a:r>
            <a:r>
              <a:rPr lang="en-US" altLang="ko-KR"/>
              <a:t>W_ij </a:t>
            </a:r>
            <a:r>
              <a:rPr lang="en-US" altLang="ko-KR" dirty="0"/>
              <a:t>[</a:t>
            </a:r>
            <a:r>
              <a:rPr lang="ko-KR" altLang="en-US" dirty="0"/>
              <a:t>표기법</a:t>
            </a:r>
            <a:r>
              <a:rPr lang="en-US" altLang="ko-KR" dirty="0"/>
              <a:t>]</a:t>
            </a:r>
            <a:r>
              <a:rPr lang="ko-KR" altLang="en-US" dirty="0"/>
              <a:t>을 사용합니다</a:t>
            </a:r>
            <a:r>
              <a:rPr lang="en-US" altLang="ko-KR" dirty="0"/>
              <a:t>.  </a:t>
            </a:r>
          </a:p>
          <a:p>
            <a:pPr marL="171450" marR="0" lvl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/>
              <a:t>또 다른 한편으로는 많은 연구자들이 </a:t>
            </a:r>
            <a:r>
              <a:rPr lang="en-US" altLang="ko-KR" dirty="0" err="1"/>
              <a:t>W_ij</a:t>
            </a:r>
            <a:r>
              <a:rPr lang="en-US" altLang="ko-KR" dirty="0"/>
              <a:t> </a:t>
            </a:r>
            <a:r>
              <a:rPr lang="ko-KR" altLang="en-US" dirty="0"/>
              <a:t>형식을 사용하기도 합니다</a:t>
            </a:r>
            <a:r>
              <a:rPr lang="en-US" altLang="ko-KR" dirty="0"/>
              <a:t>. </a:t>
            </a:r>
          </a:p>
          <a:p>
            <a:pPr marL="171450" marR="0" lvl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/>
              <a:t>우리는 둘 다 모두 익숙해질 수 있습니다</a:t>
            </a:r>
            <a:r>
              <a:rPr lang="en-US" altLang="ko-KR" dirty="0"/>
              <a:t>. </a:t>
            </a:r>
          </a:p>
          <a:p>
            <a:pPr marL="171450" marR="0" lvl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/>
              <a:t>우리 강의에서는 </a:t>
            </a:r>
            <a:r>
              <a:rPr lang="ko-KR" altLang="en-US"/>
              <a:t>일단 </a:t>
            </a:r>
            <a:r>
              <a:rPr lang="en-US" altLang="ko-KR"/>
              <a:t>WT</a:t>
            </a:r>
            <a:r>
              <a:rPr lang="en-US" altLang="ko-KR" dirty="0" err="1"/>
              <a:t>_ij</a:t>
            </a:r>
            <a:r>
              <a:rPr lang="en-US" altLang="ko-KR" dirty="0"/>
              <a:t> </a:t>
            </a:r>
            <a:r>
              <a:rPr lang="ko-KR" altLang="en-US" dirty="0"/>
              <a:t>표기를 따르며</a:t>
            </a:r>
            <a:r>
              <a:rPr lang="en-US" altLang="ko-KR" dirty="0"/>
              <a:t>, </a:t>
            </a:r>
            <a:r>
              <a:rPr lang="ko-KR" altLang="en-US" dirty="0"/>
              <a:t>필요에 따라 다른 방법을 사용하는 것도 익숙해지면 좋겠습니다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0260000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====</a:t>
            </a:r>
            <a:r>
              <a:rPr lang="ko-KR" altLang="en-US" dirty="0"/>
              <a:t>순방향 신경망 예제</a:t>
            </a:r>
            <a:r>
              <a:rPr lang="en-US" altLang="ko-KR" dirty="0"/>
              <a:t>====</a:t>
            </a:r>
          </a:p>
          <a:p>
            <a:r>
              <a:rPr lang="ko-KR" altLang="en-US" dirty="0"/>
              <a:t>이제</a:t>
            </a:r>
            <a:r>
              <a:rPr lang="en-US" altLang="ko-KR"/>
              <a:t>, </a:t>
            </a:r>
            <a:r>
              <a:rPr lang="ko-KR" altLang="en-US"/>
              <a:t>순방향 </a:t>
            </a:r>
            <a:r>
              <a:rPr lang="ko-KR" altLang="en-US" dirty="0"/>
              <a:t>신경망 예제를 살펴보겠습니다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/>
              <a:t>예제에서 </a:t>
            </a:r>
            <a:r>
              <a:rPr lang="ko-KR" altLang="en-US" dirty="0"/>
              <a:t>살펴볼 </a:t>
            </a:r>
            <a:r>
              <a:rPr lang="ko-KR" altLang="en-US"/>
              <a:t>신경망은 그림과 같은데</a:t>
            </a:r>
            <a:r>
              <a:rPr lang="en-US" altLang="ko-KR"/>
              <a:t>, </a:t>
            </a:r>
          </a:p>
          <a:p>
            <a:pPr marL="171450" indent="-171450">
              <a:buFontTx/>
              <a:buChar char="-"/>
            </a:pPr>
            <a:r>
              <a:rPr lang="ko-KR" altLang="en-US"/>
              <a:t>표기법은 </a:t>
            </a:r>
            <a:r>
              <a:rPr lang="ko-KR" altLang="en-US" dirty="0"/>
              <a:t>앞서 설명한 바와 </a:t>
            </a:r>
            <a:r>
              <a:rPr lang="ko-KR" altLang="en-US"/>
              <a:t>같이 </a:t>
            </a:r>
            <a:r>
              <a:rPr lang="en-US" altLang="ko-KR"/>
              <a:t>WT</a:t>
            </a:r>
            <a:r>
              <a:rPr lang="en-US" altLang="ko-KR" dirty="0" err="1"/>
              <a:t>_ij</a:t>
            </a:r>
            <a:r>
              <a:rPr lang="ko-KR" altLang="en-US" dirty="0"/>
              <a:t>를 활용하겠습니다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762288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제일 먼저</a:t>
            </a:r>
            <a:r>
              <a:rPr lang="en-US" altLang="ko-KR" dirty="0"/>
              <a:t>, </a:t>
            </a:r>
            <a:r>
              <a:rPr lang="ko-KR" altLang="en-US"/>
              <a:t>신경망의 입력 특성 자료에 </a:t>
            </a:r>
            <a:r>
              <a:rPr lang="ko-KR" altLang="en-US" dirty="0"/>
              <a:t>대해 </a:t>
            </a:r>
            <a:r>
              <a:rPr lang="ko-KR" altLang="en-US"/>
              <a:t>살펴봅시다</a:t>
            </a:r>
            <a:r>
              <a:rPr lang="en-US" altLang="ko-KR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/>
              <a:t>입력 자료 </a:t>
            </a:r>
            <a:r>
              <a:rPr lang="en-US" altLang="ko-KR"/>
              <a:t>X</a:t>
            </a:r>
            <a:r>
              <a:rPr lang="ko-KR" altLang="en-US"/>
              <a:t>는 일반적으로 </a:t>
            </a:r>
            <a:r>
              <a:rPr lang="en-US" altLang="ko-KR"/>
              <a:t>n </a:t>
            </a:r>
            <a:r>
              <a:rPr lang="ko-KR" altLang="en-US"/>
              <a:t>개의 특성을</a:t>
            </a:r>
            <a:r>
              <a:rPr lang="en-US" altLang="ko-KR"/>
              <a:t> </a:t>
            </a:r>
            <a:r>
              <a:rPr lang="ko-KR" altLang="en-US"/>
              <a:t>가진 </a:t>
            </a:r>
            <a:r>
              <a:rPr lang="en-US" altLang="ko-KR"/>
              <a:t>m</a:t>
            </a:r>
            <a:r>
              <a:rPr lang="ko-KR" altLang="en-US"/>
              <a:t>개의 특성 자료로 표시하여</a:t>
            </a:r>
            <a:r>
              <a:rPr lang="en-US" altLang="ko-KR"/>
              <a:t>, </a:t>
            </a:r>
            <a:r>
              <a:rPr lang="ko-KR" altLang="en-US"/>
              <a:t>행렬</a:t>
            </a:r>
            <a:r>
              <a:rPr lang="en-US" altLang="ko-KR"/>
              <a:t> X</a:t>
            </a:r>
            <a:r>
              <a:rPr lang="ko-KR" altLang="en-US"/>
              <a:t>에 형상은 </a:t>
            </a:r>
            <a:r>
              <a:rPr lang="en-US" altLang="ko-KR"/>
              <a:t>{</a:t>
            </a:r>
            <a:r>
              <a:rPr lang="en-US" altLang="ko-KR" dirty="0"/>
              <a:t>n x </a:t>
            </a:r>
            <a:r>
              <a:rPr lang="en-US" altLang="ko-KR"/>
              <a:t>m}</a:t>
            </a:r>
            <a:r>
              <a:rPr lang="ko-KR" altLang="en-US" baseline="0"/>
              <a:t>이 됩니다</a:t>
            </a:r>
            <a:r>
              <a:rPr lang="en-US" altLang="ko-KR" baseline="0"/>
              <a:t>.  </a:t>
            </a:r>
          </a:p>
          <a:p>
            <a:pPr marL="171450" indent="-171450">
              <a:buFontTx/>
              <a:buChar char="-"/>
            </a:pPr>
            <a:r>
              <a:rPr lang="ko-KR" altLang="en-US"/>
              <a:t>행렬의 </a:t>
            </a:r>
            <a:r>
              <a:rPr lang="ko-KR" altLang="en-US" dirty="0"/>
              <a:t>한 열은 </a:t>
            </a:r>
            <a:r>
              <a:rPr lang="ko-KR" altLang="en-US"/>
              <a:t>한 샘플의 </a:t>
            </a:r>
            <a:r>
              <a:rPr lang="ko-KR" altLang="en-US" dirty="0"/>
              <a:t>특성들을 의미합니다</a:t>
            </a:r>
            <a:r>
              <a:rPr lang="en-US" altLang="ko-KR" dirty="0"/>
              <a:t>. </a:t>
            </a:r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4238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====</a:t>
            </a:r>
            <a:r>
              <a:rPr lang="ko-KR" altLang="en-US"/>
              <a:t>신호 표기</a:t>
            </a:r>
            <a:r>
              <a:rPr lang="en-US" altLang="ko-KR"/>
              <a:t>===</a:t>
            </a:r>
            <a:endParaRPr lang="en-US" altLang="ko-KR" dirty="0"/>
          </a:p>
          <a:p>
            <a:r>
              <a:rPr lang="ko-KR" altLang="en-US" dirty="0"/>
              <a:t>여기 그림을 한번 보시죠</a:t>
            </a:r>
            <a:r>
              <a:rPr lang="en-US" altLang="ko-KR" dirty="0"/>
              <a:t>, </a:t>
            </a:r>
          </a:p>
          <a:p>
            <a:pPr marL="171450" marR="0" lvl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/>
              <a:t>신경망에 들어가는 두 개의 입력과 각 층의 </a:t>
            </a:r>
            <a:r>
              <a:rPr lang="ko-KR" altLang="en-US" dirty="0" err="1"/>
              <a:t>뉴론과</a:t>
            </a:r>
            <a:r>
              <a:rPr lang="ko-KR" altLang="en-US" dirty="0"/>
              <a:t> 가중치의 표기들을 보여줍니다</a:t>
            </a:r>
            <a:r>
              <a:rPr lang="en-US" altLang="ko-KR" dirty="0"/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/>
              <a:t>그림과 같은 신경망에서</a:t>
            </a:r>
            <a:r>
              <a:rPr lang="en-US" altLang="ko-KR"/>
              <a:t>, </a:t>
            </a:r>
            <a:br>
              <a:rPr lang="en-US" altLang="ko-KR"/>
            </a:br>
            <a:r>
              <a:rPr lang="ko-KR" altLang="en-US"/>
              <a:t>순방향 </a:t>
            </a:r>
            <a:r>
              <a:rPr lang="ko-KR" altLang="en-US" dirty="0"/>
              <a:t>신호 처리가 어떻게 이루어지는지 계산해 보려고 합니다</a:t>
            </a:r>
            <a:r>
              <a:rPr lang="en-US" altLang="ko-KR" dirty="0"/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먼저</a:t>
            </a:r>
            <a:r>
              <a:rPr lang="en-US" altLang="ko-KR" dirty="0"/>
              <a:t>, </a:t>
            </a:r>
            <a:r>
              <a:rPr lang="ko-KR" altLang="en-US" dirty="0"/>
              <a:t>우리가 알아야 할 것이 있는데요</a:t>
            </a:r>
            <a:r>
              <a:rPr lang="en-US" altLang="ko-KR"/>
              <a:t>, </a:t>
            </a:r>
            <a:r>
              <a:rPr lang="ko-KR" altLang="en-US"/>
              <a:t>신경망을 </a:t>
            </a:r>
            <a:r>
              <a:rPr lang="ko-KR" altLang="en-US" dirty="0"/>
              <a:t>계산할 때</a:t>
            </a:r>
            <a:r>
              <a:rPr lang="en-US" altLang="ko-KR"/>
              <a:t>, </a:t>
            </a:r>
            <a:r>
              <a:rPr lang="ko-KR" altLang="en-US"/>
              <a:t>사용하는 수학적 기호들입니다</a:t>
            </a:r>
            <a:r>
              <a:rPr lang="en-US" altLang="ko-KR"/>
              <a:t>. 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여기서 사용하는 </a:t>
            </a:r>
            <a:r>
              <a:rPr lang="ko-KR" altLang="en-US"/>
              <a:t>수학적 기호들은 </a:t>
            </a:r>
            <a:r>
              <a:rPr lang="ko-KR" altLang="en-US" dirty="0"/>
              <a:t>나중에 그대로 코딩이 되니까 잘 </a:t>
            </a:r>
            <a:r>
              <a:rPr lang="ko-KR" altLang="en-US" dirty="0" err="1"/>
              <a:t>알아두고</a:t>
            </a:r>
            <a:r>
              <a:rPr lang="ko-KR" altLang="en-US" dirty="0"/>
              <a:t> 기억해둘 필요가 있습니다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7696441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우리가 다루는 예제에서</a:t>
            </a:r>
            <a:r>
              <a:rPr lang="en-US" altLang="ko-KR" dirty="0"/>
              <a:t>, </a:t>
            </a:r>
            <a:r>
              <a:rPr lang="ko-KR" altLang="en-US" dirty="0"/>
              <a:t>자료는 </a:t>
            </a:r>
            <a:r>
              <a:rPr lang="en-US" altLang="ko-KR" dirty="0"/>
              <a:t>x_1 = 1,  x_2 = 0 </a:t>
            </a:r>
            <a:r>
              <a:rPr lang="ko-KR" altLang="en-US" dirty="0"/>
              <a:t>라는</a:t>
            </a:r>
            <a:r>
              <a:rPr lang="en-US" altLang="ko-KR" dirty="0"/>
              <a:t> </a:t>
            </a:r>
            <a:r>
              <a:rPr lang="ko-KR" altLang="en-US" dirty="0"/>
              <a:t>입력 자료가 있다고 가정합시다</a:t>
            </a:r>
            <a:r>
              <a:rPr lang="en-US" altLang="ko-KR" dirty="0"/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그러면</a:t>
            </a:r>
            <a:r>
              <a:rPr lang="en-US" altLang="ko-KR" dirty="0"/>
              <a:t>, </a:t>
            </a:r>
            <a:r>
              <a:rPr lang="ko-KR" altLang="en-US" dirty="0"/>
              <a:t>샘플이 하나이기 때문에 </a:t>
            </a:r>
            <a:r>
              <a:rPr lang="en-US" altLang="ko-KR" dirty="0"/>
              <a:t>m</a:t>
            </a:r>
            <a:r>
              <a:rPr lang="ko-KR" altLang="en-US" dirty="0"/>
              <a:t>은 </a:t>
            </a:r>
            <a:r>
              <a:rPr lang="en-US" altLang="ko-KR" dirty="0"/>
              <a:t>1</a:t>
            </a:r>
            <a:r>
              <a:rPr lang="ko-KR" altLang="en-US" dirty="0"/>
              <a:t>이 될 것이며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2</a:t>
            </a:r>
            <a:r>
              <a:rPr lang="ko-KR" altLang="en-US" dirty="0"/>
              <a:t>개의 특성을 가지고 있어 </a:t>
            </a:r>
            <a:r>
              <a:rPr lang="en-US" altLang="ko-KR" dirty="0"/>
              <a:t>n=2</a:t>
            </a:r>
            <a:r>
              <a:rPr lang="ko-KR" altLang="en-US" dirty="0"/>
              <a:t>라는 형상이 될 것입니다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따라서 이는</a:t>
            </a:r>
            <a:r>
              <a:rPr lang="en-US" altLang="ko-KR" baseline="0" dirty="0"/>
              <a:t> </a:t>
            </a:r>
            <a:r>
              <a:rPr lang="ko-KR" altLang="en-US" dirty="0"/>
              <a:t>다음과 같이 표기할 수 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598840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따라서 입력 </a:t>
            </a:r>
            <a:r>
              <a:rPr lang="en-US" altLang="ko-KR"/>
              <a:t>X</a:t>
            </a:r>
            <a:r>
              <a:rPr lang="ko-KR" altLang="en-US"/>
              <a:t>를 이렇게 열 벡터로 표기할 수 있을 것입니다</a:t>
            </a:r>
            <a:r>
              <a:rPr lang="en-US" altLang="ko-KR"/>
              <a:t>.</a:t>
            </a:r>
          </a:p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다음은 가중치인데</a:t>
            </a:r>
            <a:r>
              <a:rPr lang="en-US" altLang="ko-KR"/>
              <a:t>, 1</a:t>
            </a:r>
            <a:r>
              <a:rPr lang="ko-KR" altLang="en-US"/>
              <a:t>보다 작은 수로 초기화 하면 되겠죠</a:t>
            </a:r>
            <a:r>
              <a:rPr lang="en-US" altLang="ko-KR"/>
              <a:t>?  </a:t>
            </a:r>
          </a:p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6246593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</a:t>
            </a:r>
            <a:r>
              <a:rPr lang="en-US" altLang="ko-KR" dirty="0"/>
              <a:t>, </a:t>
            </a:r>
            <a:r>
              <a:rPr lang="ko-KR" altLang="en-US" dirty="0"/>
              <a:t>그림을 다 같이 보실까요</a:t>
            </a:r>
            <a:r>
              <a:rPr lang="en-US" altLang="ko-KR" dirty="0"/>
              <a:t>?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우리가 계산하기 좋게</a:t>
            </a:r>
            <a:r>
              <a:rPr lang="en-US" altLang="ko-KR" dirty="0"/>
              <a:t>, </a:t>
            </a:r>
            <a:r>
              <a:rPr lang="ko-KR" altLang="en-US" dirty="0"/>
              <a:t>간단한 작은 수로 가중치를 정해봤습니다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영도 하나 들어가 있네요</a:t>
            </a:r>
            <a:r>
              <a:rPr lang="en-US" altLang="ko-KR" dirty="0"/>
              <a:t>, </a:t>
            </a:r>
            <a:r>
              <a:rPr lang="ko-KR" altLang="en-US" dirty="0"/>
              <a:t>손으로 계산할 때를 생각해서 여러분에게 드린 보너스입니다</a:t>
            </a:r>
            <a:r>
              <a:rPr lang="en-US" altLang="ko-KR" dirty="0"/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그러나</a:t>
            </a:r>
            <a:r>
              <a:rPr lang="en-US" altLang="ko-KR" dirty="0"/>
              <a:t>, </a:t>
            </a:r>
            <a:r>
              <a:rPr lang="ko-KR" altLang="en-US" dirty="0"/>
              <a:t>초기 가중치에 영을 많이 사용하면</a:t>
            </a:r>
            <a:r>
              <a:rPr lang="en-US" altLang="ko-KR" dirty="0"/>
              <a:t>, </a:t>
            </a:r>
            <a:r>
              <a:rPr lang="ko-KR" altLang="en-US" dirty="0"/>
              <a:t>학습이 안되는 수가 있습니다</a:t>
            </a:r>
            <a:r>
              <a:rPr lang="en-US" altLang="ko-KR" dirty="0"/>
              <a:t>.  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8865779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====</a:t>
            </a:r>
            <a:r>
              <a:rPr lang="ko-KR" altLang="en-US" dirty="0"/>
              <a:t>순방향 신경망 계산</a:t>
            </a:r>
            <a:r>
              <a:rPr lang="en-US" altLang="ko-KR" dirty="0"/>
              <a:t>====</a:t>
            </a:r>
          </a:p>
          <a:p>
            <a:r>
              <a:rPr lang="ko-KR" altLang="en-US" dirty="0"/>
              <a:t>자 그러면</a:t>
            </a:r>
            <a:r>
              <a:rPr lang="en-US" altLang="ko-KR" dirty="0"/>
              <a:t>, </a:t>
            </a:r>
            <a:r>
              <a:rPr lang="ko-KR" altLang="en-US" dirty="0"/>
              <a:t>이제 신경망을 하나씩 계산해 봅시다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먼저 첫 번째 입력층은 </a:t>
            </a:r>
            <a:r>
              <a:rPr lang="ko-KR" altLang="en-US"/>
              <a:t>입력 신호는 바로 출력이 되니까 </a:t>
            </a:r>
            <a:r>
              <a:rPr lang="en-US" altLang="ko-KR"/>
              <a:t>X </a:t>
            </a:r>
            <a:r>
              <a:rPr lang="ko-KR" altLang="en-US"/>
              <a:t>는 </a:t>
            </a:r>
            <a:r>
              <a:rPr lang="en-US" altLang="ko-KR"/>
              <a:t>A0</a:t>
            </a:r>
            <a:r>
              <a:rPr lang="ko-KR" altLang="en-US"/>
              <a:t>가 됩니다</a:t>
            </a:r>
            <a:r>
              <a:rPr lang="en-US" altLang="ko-KR"/>
              <a:t>.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8653335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두 번째 은닉층에서는 약간의 계산이 필요합니다</a:t>
            </a:r>
            <a:r>
              <a:rPr lang="en-US" altLang="ko-KR" dirty="0"/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/>
              <a:t>순 </a:t>
            </a:r>
            <a:r>
              <a:rPr lang="ko-KR" altLang="en-US" dirty="0"/>
              <a:t>입력을 </a:t>
            </a:r>
            <a:r>
              <a:rPr lang="ko-KR" altLang="en-US"/>
              <a:t>구하는 공식은 알고 있겠죠</a:t>
            </a:r>
            <a:r>
              <a:rPr lang="en-US" altLang="ko-KR"/>
              <a:t>, </a:t>
            </a:r>
          </a:p>
          <a:p>
            <a:pPr marL="171450" indent="-171450">
              <a:buFontTx/>
              <a:buChar char="-"/>
            </a:pPr>
            <a:r>
              <a:rPr lang="ko-KR" altLang="en-US"/>
              <a:t>은닉층의 순입력 </a:t>
            </a:r>
            <a:r>
              <a:rPr lang="en-US" altLang="ko-KR"/>
              <a:t>Z1</a:t>
            </a:r>
            <a:r>
              <a:rPr lang="ko-KR" altLang="en-US"/>
              <a:t>을 먼저 구해서</a:t>
            </a:r>
            <a:r>
              <a:rPr lang="en-US" altLang="ko-KR"/>
              <a:t>, </a:t>
            </a:r>
            <a:r>
              <a:rPr lang="ko-KR" altLang="en-US"/>
              <a:t>활성화 함수를 적용하면</a:t>
            </a:r>
            <a:r>
              <a:rPr lang="en-US" altLang="ko-KR"/>
              <a:t>, </a:t>
            </a:r>
            <a:r>
              <a:rPr lang="ko-KR" altLang="en-US"/>
              <a:t>은닉층 </a:t>
            </a:r>
            <a:r>
              <a:rPr lang="ko-KR" altLang="en-US" dirty="0" err="1"/>
              <a:t>엘의</a:t>
            </a:r>
            <a:r>
              <a:rPr lang="ko-KR" altLang="en-US" dirty="0"/>
              <a:t> </a:t>
            </a:r>
            <a:r>
              <a:rPr lang="ko-KR" altLang="en-US"/>
              <a:t>출력 </a:t>
            </a:r>
            <a:r>
              <a:rPr lang="en-US" altLang="ko-KR"/>
              <a:t>A1</a:t>
            </a:r>
            <a:r>
              <a:rPr lang="ko-KR" altLang="en-US"/>
              <a:t>이 </a:t>
            </a:r>
            <a:r>
              <a:rPr lang="ko-KR" altLang="en-US" dirty="0"/>
              <a:t>계산됩니다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6841270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예를 들면</a:t>
            </a:r>
            <a:r>
              <a:rPr lang="en-US" altLang="ko-KR"/>
              <a:t>, </a:t>
            </a:r>
            <a:r>
              <a:rPr lang="ko-KR" altLang="en-US"/>
              <a:t>은닉층 </a:t>
            </a:r>
            <a:r>
              <a:rPr lang="en-US" altLang="ko-KR"/>
              <a:t>Z1</a:t>
            </a:r>
            <a:r>
              <a:rPr lang="ko-KR" altLang="en-US"/>
              <a:t>은 가중치 </a:t>
            </a:r>
            <a:r>
              <a:rPr lang="en-US" altLang="ko-KR"/>
              <a:t>W1</a:t>
            </a:r>
            <a:r>
              <a:rPr lang="ko-KR" altLang="en-US"/>
              <a:t>과 </a:t>
            </a:r>
            <a:r>
              <a:rPr lang="en-US" altLang="ko-KR"/>
              <a:t>A0</a:t>
            </a:r>
            <a:r>
              <a:rPr lang="ko-KR" altLang="en-US"/>
              <a:t>을 곱하면 됩니다</a:t>
            </a:r>
            <a:r>
              <a:rPr lang="en-US" altLang="ko-KR"/>
              <a:t>. </a:t>
            </a:r>
          </a:p>
          <a:p>
            <a:r>
              <a:rPr lang="ko-KR" altLang="en-US"/>
              <a:t>실제적인 계산은 행렬 곱셈 한번으로 끝납니다</a:t>
            </a:r>
            <a:r>
              <a:rPr lang="en-US" altLang="ko-KR"/>
              <a:t>.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2388097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이렇게 </a:t>
            </a:r>
            <a:r>
              <a:rPr lang="ko-KR" altLang="en-US"/>
              <a:t>구한 순입력 </a:t>
            </a:r>
            <a:r>
              <a:rPr lang="en-US" altLang="ko-KR"/>
              <a:t>Z1</a:t>
            </a:r>
            <a:r>
              <a:rPr lang="ko-KR" altLang="en-US"/>
              <a:t>을 활성화 함수</a:t>
            </a:r>
            <a:r>
              <a:rPr lang="en-US" altLang="ko-KR"/>
              <a:t> - </a:t>
            </a:r>
            <a:r>
              <a:rPr lang="ko-KR" altLang="en-US"/>
              <a:t>시그모이드에 넣어줌으로써 은닉층의 출력</a:t>
            </a:r>
            <a:r>
              <a:rPr lang="en-US" altLang="ko-KR"/>
              <a:t>A</a:t>
            </a:r>
            <a:r>
              <a:rPr lang="ko-KR" altLang="en-US"/>
              <a:t>를 </a:t>
            </a:r>
            <a:r>
              <a:rPr lang="ko-KR" altLang="en-US" dirty="0"/>
              <a:t>구하였습니다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657193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</a:t>
            </a:r>
            <a:r>
              <a:rPr lang="en-US" altLang="ko-KR" dirty="0"/>
              <a:t>, </a:t>
            </a:r>
            <a:r>
              <a:rPr lang="ko-KR" altLang="en-US" dirty="0"/>
              <a:t>같은 방법으로 마지막 층의 출력을 계산해 봅시다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먼저 순입력 </a:t>
            </a:r>
            <a:r>
              <a:rPr lang="en-US" altLang="ko-KR"/>
              <a:t>Z 2</a:t>
            </a:r>
            <a:r>
              <a:rPr lang="ko-KR" altLang="en-US"/>
              <a:t>를 구해야겠죠</a:t>
            </a:r>
            <a:r>
              <a:rPr lang="en-US" altLang="ko-KR"/>
              <a:t>.</a:t>
            </a:r>
          </a:p>
          <a:p>
            <a:r>
              <a:rPr lang="ko-KR" altLang="en-US"/>
              <a:t>가중치 </a:t>
            </a:r>
            <a:r>
              <a:rPr lang="en-US" altLang="ko-KR"/>
              <a:t>W2</a:t>
            </a:r>
            <a:r>
              <a:rPr lang="ko-KR" altLang="en-US"/>
              <a:t>와 </a:t>
            </a:r>
            <a:r>
              <a:rPr lang="en-US" altLang="ko-KR"/>
              <a:t>A1</a:t>
            </a:r>
            <a:r>
              <a:rPr lang="ko-KR" altLang="en-US"/>
              <a:t>을 곱하여 </a:t>
            </a:r>
            <a:r>
              <a:rPr lang="en-US" altLang="ko-KR"/>
              <a:t> </a:t>
            </a:r>
            <a:r>
              <a:rPr lang="ko-KR" altLang="en-US"/>
              <a:t>순입력 </a:t>
            </a:r>
            <a:r>
              <a:rPr lang="en-US" altLang="ko-KR"/>
              <a:t>Z2</a:t>
            </a:r>
            <a:r>
              <a:rPr lang="ko-KR" altLang="en-US"/>
              <a:t> 를 먼저 구하고</a:t>
            </a:r>
            <a:r>
              <a:rPr lang="en-US" altLang="ko-KR"/>
              <a:t>, </a:t>
            </a:r>
            <a:r>
              <a:rPr lang="ko-KR" altLang="en-US"/>
              <a:t> 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9824440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그 </a:t>
            </a:r>
            <a:r>
              <a:rPr lang="en-US" altLang="ko-KR"/>
              <a:t>Z 2 </a:t>
            </a:r>
            <a:r>
              <a:rPr lang="ko-KR" altLang="en-US"/>
              <a:t>값에</a:t>
            </a:r>
            <a:r>
              <a:rPr lang="en-US" altLang="ko-KR"/>
              <a:t> </a:t>
            </a:r>
            <a:r>
              <a:rPr lang="ko-KR" altLang="en-US"/>
              <a:t>출력층의 활성화 함수 시그모이드를 적용하면</a:t>
            </a:r>
            <a:r>
              <a:rPr lang="en-US" altLang="ko-KR"/>
              <a:t>, </a:t>
            </a:r>
            <a:r>
              <a:rPr lang="ko-KR" altLang="en-US"/>
              <a:t>출력 </a:t>
            </a:r>
            <a:r>
              <a:rPr lang="en-US" altLang="ko-KR" dirty="0"/>
              <a:t>A[2]</a:t>
            </a:r>
            <a:r>
              <a:rPr lang="ko-KR" altLang="en-US" dirty="0"/>
              <a:t>를 구할 수 있습니다</a:t>
            </a:r>
            <a:r>
              <a:rPr lang="en-US" altLang="ko-KR" dirty="0"/>
              <a:t>.  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5350983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이렇게 구한 </a:t>
            </a:r>
            <a:r>
              <a:rPr lang="en-US" altLang="ko-KR"/>
              <a:t>A2</a:t>
            </a:r>
            <a:r>
              <a:rPr lang="ko-KR" altLang="en-US"/>
              <a:t>는 곧 </a:t>
            </a:r>
            <a:r>
              <a:rPr lang="en-US" altLang="ko-KR"/>
              <a:t>yhat</a:t>
            </a:r>
            <a:r>
              <a:rPr lang="ko-KR" altLang="en-US"/>
              <a:t>과 같은 값이니까</a:t>
            </a:r>
            <a:r>
              <a:rPr lang="en-US" altLang="ko-KR"/>
              <a:t>, </a:t>
            </a:r>
            <a:r>
              <a:rPr lang="ko-KR" altLang="en-US"/>
              <a:t>이것이 </a:t>
            </a:r>
            <a:r>
              <a:rPr lang="ko-KR" altLang="en-US" dirty="0"/>
              <a:t>바로 신경망이 예측한 값 </a:t>
            </a:r>
            <a:r>
              <a:rPr lang="en-US" altLang="ko-KR" dirty="0"/>
              <a:t>y hat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52100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제일 먼저</a:t>
            </a:r>
            <a:r>
              <a:rPr lang="en-US" altLang="ko-KR" dirty="0"/>
              <a:t>, </a:t>
            </a:r>
            <a:r>
              <a:rPr lang="ko-KR" altLang="en-US" dirty="0"/>
              <a:t>여러분에게 이미 </a:t>
            </a:r>
            <a:r>
              <a:rPr lang="ko-KR" altLang="en-US"/>
              <a:t>익숙한 순입력 </a:t>
            </a:r>
            <a:r>
              <a:rPr lang="en-US" altLang="ko-KR" dirty="0"/>
              <a:t>Z</a:t>
            </a:r>
            <a:r>
              <a:rPr lang="ko-KR" altLang="en-US" dirty="0"/>
              <a:t>입니다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Z</a:t>
            </a:r>
            <a:r>
              <a:rPr lang="ko-KR" altLang="en-US" dirty="0"/>
              <a:t>는 각 </a:t>
            </a:r>
            <a:r>
              <a:rPr lang="ko-KR" altLang="en-US" dirty="0" err="1"/>
              <a:t>뉴론의</a:t>
            </a:r>
            <a:r>
              <a:rPr lang="ko-KR" altLang="en-US" dirty="0"/>
              <a:t> 입력을 나타내는 거죠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다만</a:t>
            </a:r>
            <a:r>
              <a:rPr lang="en-US" altLang="ko-KR" dirty="0"/>
              <a:t>, Z</a:t>
            </a:r>
            <a:r>
              <a:rPr lang="ko-KR" altLang="en-US" dirty="0"/>
              <a:t>에 괄호 속의 </a:t>
            </a:r>
            <a:r>
              <a:rPr lang="ko-KR" altLang="en-US" dirty="0" err="1"/>
              <a:t>윗첨자가</a:t>
            </a:r>
            <a:r>
              <a:rPr lang="ko-KR" altLang="en-US" dirty="0"/>
              <a:t> 있는데</a:t>
            </a:r>
            <a:r>
              <a:rPr lang="en-US" altLang="ko-KR" dirty="0"/>
              <a:t>, </a:t>
            </a:r>
            <a:r>
              <a:rPr lang="ko-KR" altLang="en-US" dirty="0"/>
              <a:t>직관적으로 층 번호인 것을 알겠죠</a:t>
            </a:r>
            <a:r>
              <a:rPr lang="en-US" altLang="ko-KR" dirty="0"/>
              <a:t>? . </a:t>
            </a:r>
          </a:p>
          <a:p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/>
              <a:t>대문자 </a:t>
            </a:r>
            <a:r>
              <a:rPr lang="en-US" altLang="ko-KR"/>
              <a:t>(</a:t>
            </a:r>
            <a:r>
              <a:rPr lang="ko-KR" altLang="en-US"/>
              <a:t>엘</a:t>
            </a:r>
            <a:r>
              <a:rPr lang="en-US" altLang="ko-KR"/>
              <a:t>)</a:t>
            </a:r>
            <a:r>
              <a:rPr lang="ko-KR" altLang="en-US"/>
              <a:t>은 </a:t>
            </a:r>
            <a:r>
              <a:rPr lang="ko-KR" altLang="en-US" dirty="0"/>
              <a:t>보통 전체 층의 수를 나타내고</a:t>
            </a:r>
            <a:r>
              <a:rPr lang="en-US" altLang="ko-KR" dirty="0"/>
              <a:t>, </a:t>
            </a:r>
            <a:r>
              <a:rPr lang="ko-KR" altLang="en-US" dirty="0"/>
              <a:t>각 </a:t>
            </a:r>
            <a:r>
              <a:rPr lang="ko-KR" altLang="en-US"/>
              <a:t>층은 </a:t>
            </a:r>
            <a:r>
              <a:rPr lang="en-US" altLang="ko-KR"/>
              <a:t>(</a:t>
            </a:r>
            <a:r>
              <a:rPr lang="ko-KR" altLang="en-US"/>
              <a:t>소문자 </a:t>
            </a:r>
            <a:r>
              <a:rPr lang="ko-KR" altLang="en-US" dirty="0"/>
              <a:t>엘</a:t>
            </a:r>
            <a:r>
              <a:rPr lang="en-US" altLang="ko-KR" dirty="0"/>
              <a:t>)</a:t>
            </a:r>
            <a:r>
              <a:rPr lang="ko-KR" altLang="en-US" dirty="0"/>
              <a:t>로 표시하는데</a:t>
            </a:r>
            <a:r>
              <a:rPr lang="en-US" altLang="ko-KR" dirty="0"/>
              <a:t>, </a:t>
            </a:r>
          </a:p>
          <a:p>
            <a:pPr marL="171450" indent="-171450">
              <a:buFontTx/>
              <a:buChar char="-"/>
            </a:pPr>
            <a:r>
              <a:rPr lang="ko-KR" altLang="en-US"/>
              <a:t>순입력 </a:t>
            </a:r>
            <a:r>
              <a:rPr lang="en-US" altLang="ko-KR" dirty="0"/>
              <a:t>Z</a:t>
            </a:r>
            <a:r>
              <a:rPr lang="ko-KR" altLang="en-US" dirty="0" err="1"/>
              <a:t>처럼</a:t>
            </a:r>
            <a:r>
              <a:rPr lang="en-US" altLang="ko-KR" dirty="0"/>
              <a:t>, </a:t>
            </a:r>
            <a:r>
              <a:rPr lang="ko-KR" altLang="en-US" dirty="0"/>
              <a:t>언제나 괄호 안에 있는 </a:t>
            </a:r>
            <a:r>
              <a:rPr lang="ko-KR" altLang="en-US" dirty="0" err="1"/>
              <a:t>윗첨자는</a:t>
            </a:r>
            <a:r>
              <a:rPr lang="ko-KR" altLang="en-US" dirty="0"/>
              <a:t> 층의 일련번호를 나타냅니다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3859583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벌써 학습을 정리할 시간이네요</a:t>
            </a:r>
            <a:r>
              <a:rPr lang="en-US" altLang="ko-KR" dirty="0"/>
              <a:t>. </a:t>
            </a:r>
          </a:p>
          <a:p>
            <a:pPr marL="171450" marR="0" lvl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/>
              <a:t>이번 시간에는 </a:t>
            </a:r>
            <a:r>
              <a:rPr lang="ko-KR" altLang="en-US"/>
              <a:t>순방향 신경망의 신호 표기법을 먼저 배우고</a:t>
            </a:r>
            <a:r>
              <a:rPr lang="en-US" altLang="ko-KR"/>
              <a:t>, </a:t>
            </a:r>
            <a:r>
              <a:rPr lang="ko-KR" altLang="en-US"/>
              <a:t>신호 표기법으로 신호 처리 방법을 살펴보았습니다</a:t>
            </a:r>
            <a:r>
              <a:rPr lang="en-US" altLang="ko-KR"/>
              <a:t>. </a:t>
            </a:r>
          </a:p>
          <a:p>
            <a:pPr marL="171450" marR="0" lvl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/>
              <a:t>또한 가중치를 어떤 방식으로 따른 순입력 계산식이 변하는 것도 보았습니다</a:t>
            </a:r>
            <a:r>
              <a:rPr lang="en-US" altLang="ko-KR"/>
              <a:t>. </a:t>
            </a:r>
          </a:p>
          <a:p>
            <a:pPr marL="171450" marR="0" lvl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/>
              <a:t>순방향 신경망의 예제와 계산도 직접 계산해 </a:t>
            </a:r>
            <a:r>
              <a:rPr lang="ko-KR" altLang="en-US" dirty="0"/>
              <a:t>보았습니다</a:t>
            </a:r>
            <a:r>
              <a:rPr lang="en-US" altLang="ko-KR" dirty="0"/>
              <a:t>.</a:t>
            </a:r>
          </a:p>
          <a:p>
            <a:pPr marL="171450" marR="0" lvl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/>
              <a:t>여러분은 인공 신경망을 드디어 공부하기 시작한 것입니다</a:t>
            </a:r>
            <a:r>
              <a:rPr lang="en-US" altLang="ko-KR"/>
              <a:t>. </a:t>
            </a:r>
          </a:p>
          <a:p>
            <a:pPr marL="171450" marR="0" lvl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ko-KR" altLang="en-US" dirty="0"/>
              <a:t>다음 </a:t>
            </a:r>
            <a:r>
              <a:rPr lang="ko-KR" altLang="en-US"/>
              <a:t>시간에는 재미있고</a:t>
            </a:r>
            <a:r>
              <a:rPr lang="en-US" altLang="ko-KR"/>
              <a:t>, </a:t>
            </a:r>
            <a:r>
              <a:rPr lang="ko-KR" altLang="en-US"/>
              <a:t>멋진 순방향 신경망의 예제을 </a:t>
            </a:r>
            <a:r>
              <a:rPr lang="ko-KR" altLang="en-US" dirty="0"/>
              <a:t>다뤄 보도록 하겠습니다</a:t>
            </a:r>
            <a:r>
              <a:rPr lang="en-US" altLang="ko-KR" dirty="0"/>
              <a:t>. </a:t>
            </a:r>
          </a:p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다음 </a:t>
            </a:r>
            <a:r>
              <a:rPr lang="ko-KR" altLang="en-US" dirty="0"/>
              <a:t>강의에서 다시 뵙겠습니다</a:t>
            </a:r>
            <a:r>
              <a:rPr lang="en-US" altLang="ko-KR" dirty="0"/>
              <a:t>. </a:t>
            </a:r>
          </a:p>
          <a:p>
            <a:pPr marL="0" indent="0">
              <a:buFontTx/>
              <a:buNone/>
            </a:pPr>
            <a:r>
              <a:rPr lang="en-US" altLang="ko-KR" dirty="0"/>
              <a:t>&lt;&gt;&lt;</a:t>
            </a:r>
          </a:p>
          <a:p>
            <a:pPr marL="0" indent="0">
              <a:buFontTx/>
              <a:buNone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8191013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4330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예를 들어</a:t>
            </a:r>
            <a:r>
              <a:rPr lang="en-US" altLang="ko-KR" dirty="0"/>
              <a:t>, Z[1]</a:t>
            </a:r>
            <a:r>
              <a:rPr lang="ko-KR" altLang="en-US"/>
              <a:t>은  은닉층 </a:t>
            </a:r>
            <a:r>
              <a:rPr lang="en-US" altLang="ko-KR" dirty="0"/>
              <a:t>1</a:t>
            </a:r>
            <a:r>
              <a:rPr lang="ko-KR" altLang="en-US" dirty="0"/>
              <a:t>의 입력을 나타내며</a:t>
            </a:r>
            <a:r>
              <a:rPr lang="en-US" altLang="ko-KR" dirty="0"/>
              <a:t>,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81987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A[2]</a:t>
            </a:r>
            <a:r>
              <a:rPr lang="ko-KR" altLang="en-US"/>
              <a:t>는 출력층</a:t>
            </a:r>
            <a:r>
              <a:rPr lang="en-US" altLang="ko-KR"/>
              <a:t> </a:t>
            </a:r>
            <a:r>
              <a:rPr lang="en-US" altLang="ko-KR" dirty="0"/>
              <a:t>2</a:t>
            </a:r>
            <a:r>
              <a:rPr lang="ko-KR" altLang="en-US" dirty="0"/>
              <a:t>의 출력을 나타냅니다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75028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여기서 특이한 것은 </a:t>
            </a:r>
            <a:r>
              <a:rPr lang="ko-KR" altLang="en-US" dirty="0" err="1"/>
              <a:t>입력층의</a:t>
            </a:r>
            <a:r>
              <a:rPr lang="ko-KR" altLang="en-US" dirty="0"/>
              <a:t> 출력입니다</a:t>
            </a:r>
            <a:r>
              <a:rPr lang="en-US" altLang="ko-KR" dirty="0"/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/>
              <a:t>입력 뉴론에서는 어떤 </a:t>
            </a:r>
            <a:r>
              <a:rPr lang="ko-KR" altLang="en-US" dirty="0"/>
              <a:t>연산도 </a:t>
            </a:r>
            <a:r>
              <a:rPr lang="ko-KR" altLang="en-US"/>
              <a:t>일어나지 않습니다</a:t>
            </a:r>
            <a:r>
              <a:rPr lang="en-US" altLang="ko-KR"/>
              <a:t>. </a:t>
            </a:r>
            <a:r>
              <a:rPr lang="ko-KR" altLang="en-US"/>
              <a:t>그러니까</a:t>
            </a:r>
            <a:r>
              <a:rPr lang="en-US" altLang="ko-KR"/>
              <a:t>, </a:t>
            </a:r>
            <a:r>
              <a:rPr lang="ko-KR" altLang="en-US"/>
              <a:t>입력 </a:t>
            </a:r>
            <a:r>
              <a:rPr lang="en-US" altLang="ko-KR"/>
              <a:t>X</a:t>
            </a:r>
            <a:r>
              <a:rPr lang="ko-KR" altLang="en-US"/>
              <a:t>는 바로 출력 </a:t>
            </a:r>
            <a:r>
              <a:rPr lang="en-US" altLang="ko-KR"/>
              <a:t>A0</a:t>
            </a:r>
            <a:r>
              <a:rPr lang="ko-KR" altLang="en-US"/>
              <a:t>가 됩니다</a:t>
            </a:r>
            <a:r>
              <a:rPr lang="en-US" altLang="ko-KR"/>
              <a:t>.  </a:t>
            </a:r>
          </a:p>
          <a:p>
            <a:pPr marL="171450" marR="0" lvl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/>
              <a:t>입력층의 뉴론은 뉴론이라 부르기는 하지만</a:t>
            </a:r>
            <a:r>
              <a:rPr lang="en-US" altLang="ko-KR"/>
              <a:t>, </a:t>
            </a:r>
            <a:r>
              <a:rPr lang="ko-KR" altLang="en-US"/>
              <a:t>사실 상 뉴론은 아니죠</a:t>
            </a:r>
            <a:r>
              <a:rPr lang="en-US" altLang="ko-KR"/>
              <a:t>, </a:t>
            </a:r>
          </a:p>
          <a:p>
            <a:pPr marL="171450" marR="0" lvl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/>
              <a:t>참고로</a:t>
            </a:r>
            <a:r>
              <a:rPr lang="en-US" altLang="ko-KR"/>
              <a:t>, </a:t>
            </a:r>
            <a:r>
              <a:rPr lang="ko-KR" altLang="en-US"/>
              <a:t>신경망의 모든 뉴론들을 단순히 노드라고 부르기도 합니다</a:t>
            </a:r>
            <a:r>
              <a:rPr lang="en-US" altLang="ko-KR"/>
              <a:t>. </a:t>
            </a:r>
          </a:p>
          <a:p>
            <a:pPr marL="171450" indent="-171450">
              <a:buFontTx/>
              <a:buChar char="-"/>
            </a:pPr>
            <a:endParaRPr lang="ko-KR" altLang="en-US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706902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다음은 가중치 </a:t>
            </a:r>
            <a:r>
              <a:rPr lang="en-US" altLang="ko-KR" dirty="0"/>
              <a:t>W</a:t>
            </a:r>
            <a:r>
              <a:rPr lang="ko-KR" altLang="en-US" dirty="0"/>
              <a:t>인데</a:t>
            </a:r>
            <a:r>
              <a:rPr lang="en-US" altLang="ko-KR" dirty="0"/>
              <a:t>, </a:t>
            </a:r>
            <a:r>
              <a:rPr lang="ko-KR" altLang="en-US"/>
              <a:t>가중치는 당연히 두 </a:t>
            </a:r>
            <a:r>
              <a:rPr lang="ko-KR" altLang="en-US" dirty="0"/>
              <a:t>층 </a:t>
            </a:r>
            <a:r>
              <a:rPr lang="ko-KR" altLang="en-US"/>
              <a:t>사이에 존재하겠죠</a:t>
            </a:r>
            <a:r>
              <a:rPr lang="en-US" altLang="ko-KR"/>
              <a:t>?</a:t>
            </a:r>
            <a:endParaRPr lang="en-US" altLang="ko-KR" dirty="0"/>
          </a:p>
          <a:p>
            <a:pPr marL="171450" marR="0" lvl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/>
              <a:t>두 </a:t>
            </a:r>
            <a:r>
              <a:rPr lang="ko-KR" altLang="en-US" dirty="0"/>
              <a:t>층의 </a:t>
            </a:r>
            <a:r>
              <a:rPr lang="ko-KR" altLang="en-US"/>
              <a:t>사이에 존재하면</a:t>
            </a:r>
            <a:r>
              <a:rPr lang="en-US" altLang="ko-KR" dirty="0"/>
              <a:t>, </a:t>
            </a:r>
            <a:r>
              <a:rPr lang="ko-KR" altLang="en-US"/>
              <a:t>가중치 </a:t>
            </a:r>
            <a:r>
              <a:rPr lang="en-US" altLang="ko-KR"/>
              <a:t>W</a:t>
            </a:r>
            <a:r>
              <a:rPr lang="ko-KR" altLang="en-US"/>
              <a:t>는 층번호를 두 층 중에 어느 것을 사용할까요</a:t>
            </a:r>
            <a:r>
              <a:rPr lang="en-US" altLang="ko-KR"/>
              <a:t>?  </a:t>
            </a:r>
          </a:p>
          <a:p>
            <a:pPr marL="171450" marR="0" lvl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/>
              <a:t>정답은 오른 쪽</a:t>
            </a:r>
            <a:r>
              <a:rPr lang="en-US" altLang="ko-KR"/>
              <a:t>, </a:t>
            </a:r>
            <a:r>
              <a:rPr lang="ko-KR" altLang="en-US"/>
              <a:t>뒤의 층 번호를 사용합니다</a:t>
            </a:r>
            <a:r>
              <a:rPr lang="en-US" altLang="ko-KR"/>
              <a:t>. </a:t>
            </a:r>
          </a:p>
          <a:p>
            <a:pPr marL="171450" marR="0" lvl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/>
              <a:t>그러니까</a:t>
            </a:r>
            <a:r>
              <a:rPr lang="en-US" altLang="ko-KR"/>
              <a:t>, </a:t>
            </a:r>
            <a:r>
              <a:rPr lang="ko-KR" altLang="en-US"/>
              <a:t>입력층 </a:t>
            </a:r>
            <a:r>
              <a:rPr lang="en-US" altLang="ko-KR"/>
              <a:t>0</a:t>
            </a:r>
            <a:r>
              <a:rPr lang="ko-KR" altLang="en-US"/>
              <a:t>과 은닉층 </a:t>
            </a:r>
            <a:r>
              <a:rPr lang="en-US" altLang="ko-KR"/>
              <a:t>1</a:t>
            </a:r>
            <a:r>
              <a:rPr lang="ko-KR" altLang="en-US"/>
              <a:t> </a:t>
            </a:r>
            <a:r>
              <a:rPr lang="ko-KR" altLang="en-US" dirty="0"/>
              <a:t>사이의 가중치 </a:t>
            </a:r>
            <a:r>
              <a:rPr lang="en-US" altLang="ko-KR" dirty="0"/>
              <a:t>W</a:t>
            </a:r>
            <a:r>
              <a:rPr lang="ko-KR" altLang="en-US"/>
              <a:t>는 </a:t>
            </a:r>
            <a:r>
              <a:rPr lang="en-US" altLang="ko-KR"/>
              <a:t>W0</a:t>
            </a:r>
            <a:r>
              <a:rPr lang="ko-KR" altLang="en-US"/>
              <a:t>가 아니고 </a:t>
            </a:r>
            <a:r>
              <a:rPr lang="en-US" altLang="ko-KR"/>
              <a:t>W1</a:t>
            </a:r>
            <a:r>
              <a:rPr lang="ko-KR" altLang="en-US" dirty="0"/>
              <a:t>이 되는 것이죠</a:t>
            </a:r>
            <a:r>
              <a:rPr lang="en-US" altLang="ko-KR" dirty="0"/>
              <a:t>. </a:t>
            </a:r>
          </a:p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7136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>
            <a:extLst>
              <a:ext uri="{FF2B5EF4-FFF2-40B4-BE49-F238E27FC236}">
                <a16:creationId xmlns:a16="http://schemas.microsoft.com/office/drawing/2014/main" id="{1A30D08B-6A2C-4E5C-954E-5A9451075AAD}"/>
              </a:ext>
            </a:extLst>
          </p:cNvPr>
          <p:cNvSpPr/>
          <p:nvPr userDrawn="1"/>
        </p:nvSpPr>
        <p:spPr>
          <a:xfrm>
            <a:off x="-7420" y="2536813"/>
            <a:ext cx="13019639" cy="2026922"/>
          </a:xfrm>
          <a:prstGeom prst="rect">
            <a:avLst/>
          </a:prstGeom>
          <a:solidFill>
            <a:srgbClr val="373B71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400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13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408229" y="6777204"/>
            <a:ext cx="1449911" cy="389467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선 연결선 17">
            <a:extLst>
              <a:ext uri="{FF2B5EF4-FFF2-40B4-BE49-F238E27FC236}">
                <a16:creationId xmlns:a16="http://schemas.microsoft.com/office/drawing/2014/main" id="{FC247EF8-0ADA-45BD-9620-8C31A179F74F}"/>
              </a:ext>
            </a:extLst>
          </p:cNvPr>
          <p:cNvSpPr/>
          <p:nvPr userDrawn="1"/>
        </p:nvSpPr>
        <p:spPr>
          <a:xfrm>
            <a:off x="8086139" y="2851243"/>
            <a:ext cx="1" cy="1459075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 sz="19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7C43699A-E653-4899-B166-DDC02F36CDA2}"/>
              </a:ext>
            </a:extLst>
          </p:cNvPr>
          <p:cNvSpPr txBox="1"/>
          <p:nvPr userDrawn="1"/>
        </p:nvSpPr>
        <p:spPr>
          <a:xfrm>
            <a:off x="8223735" y="2831622"/>
            <a:ext cx="4012581" cy="1459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b">
            <a:normAutofit/>
          </a:bodyPr>
          <a:lstStyle/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ko-KR" altLang="en-US" sz="1800" b="1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파이썬으로 배우는 기계학습</a:t>
            </a:r>
            <a:endParaRPr lang="en-US" altLang="ko-KR" sz="1050" b="1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sz="1800">
                <a:latin typeface="나눔고딕" panose="020D0604000000000000" pitchFamily="50" charset="-127"/>
                <a:ea typeface="나눔고딕" panose="020D0604000000000000" pitchFamily="50" charset="-127"/>
              </a:rPr>
              <a:t>한 동 대 학 교</a:t>
            </a:r>
            <a:endParaRPr sz="1800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sz="1800">
                <a:latin typeface="나눔고딕" panose="020D0604000000000000" pitchFamily="50" charset="-127"/>
                <a:ea typeface="나눔고딕" panose="020D0604000000000000" pitchFamily="50" charset="-127"/>
              </a:rPr>
              <a:t>김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영섭</a:t>
            </a:r>
            <a:r>
              <a:rPr sz="1800">
                <a:latin typeface="나눔고딕" panose="020D0604000000000000" pitchFamily="50" charset="-127"/>
                <a:ea typeface="나눔고딕" panose="020D0604000000000000" pitchFamily="50" charset="-127"/>
              </a:rPr>
              <a:t> 교수</a:t>
            </a:r>
          </a:p>
        </p:txBody>
      </p:sp>
      <p:sp>
        <p:nvSpPr>
          <p:cNvPr id="20" name="직선 연결선 17">
            <a:extLst>
              <a:ext uri="{FF2B5EF4-FFF2-40B4-BE49-F238E27FC236}">
                <a16:creationId xmlns:a16="http://schemas.microsoft.com/office/drawing/2014/main" id="{579C955A-F387-4CB5-B2C0-3416FEAFE7B7}"/>
              </a:ext>
            </a:extLst>
          </p:cNvPr>
          <p:cNvSpPr/>
          <p:nvPr userDrawn="1"/>
        </p:nvSpPr>
        <p:spPr>
          <a:xfrm>
            <a:off x="8086139" y="2851243"/>
            <a:ext cx="1" cy="1459075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 sz="19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날짜 개체 틀 3">
            <a:extLst>
              <a:ext uri="{FF2B5EF4-FFF2-40B4-BE49-F238E27FC236}">
                <a16:creationId xmlns:a16="http://schemas.microsoft.com/office/drawing/2014/main" id="{74AA0395-43EB-4E46-A30A-E8A5F64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89304" y="2820736"/>
            <a:ext cx="842603" cy="38946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95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59" y="1164770"/>
            <a:ext cx="11823741" cy="5713355"/>
          </a:xfrm>
        </p:spPr>
        <p:txBody>
          <a:bodyPr/>
          <a:lstStyle>
            <a:lvl1pPr>
              <a:defRPr sz="2800">
                <a:latin typeface="Arial Rounded MT Bold" panose="020F0704030504030204" pitchFamily="34" charset="0"/>
              </a:defRPr>
            </a:lvl1pPr>
            <a:lvl2pPr>
              <a:defRPr sz="2400">
                <a:latin typeface="Arial Rounded MT Bold" panose="020F0704030504030204" pitchFamily="34" charset="0"/>
              </a:defRPr>
            </a:lvl2pPr>
            <a:lvl3pPr>
              <a:defRPr>
                <a:latin typeface="Arial Rounded MT Bold" panose="020F0704030504030204" pitchFamily="34" charset="0"/>
              </a:defRPr>
            </a:lvl3pPr>
            <a:lvl4pPr>
              <a:defRPr>
                <a:latin typeface="Arial Rounded MT Bold" panose="020F0704030504030204" pitchFamily="34" charset="0"/>
              </a:defRPr>
            </a:lvl4pPr>
            <a:lvl5pPr>
              <a:defRPr>
                <a:latin typeface="Arial Rounded MT Bold" panose="020F070403050403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59" y="380978"/>
            <a:ext cx="11832089" cy="70759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latin typeface="Arial Rounded MT Bold" panose="020F0704030504030204" pitchFamily="34" charset="0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AFA3D1B-E507-4B61-8CE0-A85366BF4A7F}"/>
              </a:ext>
            </a:extLst>
          </p:cNvPr>
          <p:cNvCxnSpPr>
            <a:cxnSpLocks/>
          </p:cNvCxnSpPr>
          <p:nvPr userDrawn="1"/>
        </p:nvCxnSpPr>
        <p:spPr>
          <a:xfrm>
            <a:off x="563152" y="1088571"/>
            <a:ext cx="1187014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09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7168" y="1981189"/>
            <a:ext cx="9823543" cy="14528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b="1" cap="all">
                <a:effectLst/>
                <a:latin typeface="Arial Rounded MT Bold" panose="020F0704030504030204" pitchFamily="34" charset="0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27167" y="3505200"/>
            <a:ext cx="9834871" cy="1600199"/>
          </a:xfrm>
        </p:spPr>
        <p:txBody>
          <a:bodyPr anchor="t"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487695" indent="0">
              <a:buNone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975390" indent="0">
              <a:buNone/>
              <a:defRPr sz="1800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463086" indent="0">
              <a:buNone/>
              <a:defRPr sz="1600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1950781" indent="0">
              <a:buNone/>
              <a:defRPr sz="1600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43847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6540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EACAF60F-A660-4621-9565-63F5DA6F7B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59" y="380978"/>
            <a:ext cx="11842974" cy="70759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Arial Rounded MT Bold" panose="020F0704030504030204" pitchFamily="34" charset="0"/>
                <a:ea typeface="나눔고딕" panose="020D0604000000000000" pitchFamily="50" charset="-127"/>
              </a:defRPr>
            </a:lvl1pPr>
          </a:lstStyle>
          <a:p>
            <a:r>
              <a:rPr kumimoji="0" lang="en-US" altLang="ko-KR"/>
              <a:t>Master Slide Title Editing </a:t>
            </a:r>
            <a:r>
              <a:rPr kumimoji="0" lang="ko-KR" altLang="en-US"/>
              <a:t>편집</a:t>
            </a:r>
            <a:endParaRPr kumimoji="0" 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F07AD4E-1A1C-4C4B-9A3E-768DA3F72FBD}"/>
              </a:ext>
            </a:extLst>
          </p:cNvPr>
          <p:cNvCxnSpPr>
            <a:cxnSpLocks/>
          </p:cNvCxnSpPr>
          <p:nvPr userDrawn="1"/>
        </p:nvCxnSpPr>
        <p:spPr>
          <a:xfrm>
            <a:off x="552266" y="1088571"/>
            <a:ext cx="118429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DACBAEAD-29F0-4238-B29B-39E0FEACE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60" y="1164770"/>
            <a:ext cx="5753306" cy="5713355"/>
          </a:xfrm>
        </p:spPr>
        <p:txBody>
          <a:bodyPr/>
          <a:lstStyle>
            <a:lvl1pPr>
              <a:defRPr sz="2800">
                <a:latin typeface="Arial Rounded MT Bold" panose="020F0704030504030204" pitchFamily="34" charset="0"/>
              </a:defRPr>
            </a:lvl1pPr>
            <a:lvl2pPr>
              <a:defRPr sz="2400">
                <a:latin typeface="Arial Rounded MT Bold" panose="020F0704030504030204" pitchFamily="34" charset="0"/>
              </a:defRPr>
            </a:lvl2pPr>
            <a:lvl3pPr>
              <a:defRPr>
                <a:latin typeface="Arial Rounded MT Bold" panose="020F0704030504030204" pitchFamily="34" charset="0"/>
              </a:defRPr>
            </a:lvl3pPr>
            <a:lvl4pPr>
              <a:defRPr>
                <a:latin typeface="Arial Rounded MT Bold" panose="020F0704030504030204" pitchFamily="34" charset="0"/>
              </a:defRPr>
            </a:lvl4pPr>
            <a:lvl5pPr>
              <a:defRPr>
                <a:latin typeface="Arial Rounded MT Bold" panose="020F070403050403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E6FABC7-454B-4B26-BA50-EB15F36DA45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502400" y="1168909"/>
            <a:ext cx="5892840" cy="5713355"/>
          </a:xfrm>
        </p:spPr>
        <p:txBody>
          <a:bodyPr/>
          <a:lstStyle>
            <a:lvl1pPr>
              <a:defRPr sz="2800">
                <a:latin typeface="Arial Rounded MT Bold" panose="020F0704030504030204" pitchFamily="34" charset="0"/>
              </a:defRPr>
            </a:lvl1pPr>
            <a:lvl2pPr>
              <a:defRPr sz="2400">
                <a:latin typeface="Arial Rounded MT Bold" panose="020F0704030504030204" pitchFamily="34" charset="0"/>
              </a:defRPr>
            </a:lvl2pPr>
            <a:lvl3pPr>
              <a:defRPr>
                <a:latin typeface="Arial Rounded MT Bold" panose="020F0704030504030204" pitchFamily="34" charset="0"/>
              </a:defRPr>
            </a:lvl3pPr>
            <a:lvl4pPr>
              <a:defRPr>
                <a:latin typeface="Arial Rounded MT Bold" panose="020F0704030504030204" pitchFamily="34" charset="0"/>
              </a:defRPr>
            </a:lvl4pPr>
            <a:lvl5pPr>
              <a:defRPr>
                <a:latin typeface="Arial Rounded MT Bold" panose="020F070403050403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47760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813080" y="6878135"/>
            <a:ext cx="1141237" cy="389467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2922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2027" dirty="0">
              <a:latin typeface="Candara" panose="020E0502030303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50240" y="1186543"/>
            <a:ext cx="11704320" cy="5348031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50240" y="6780107"/>
            <a:ext cx="3034453" cy="389467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80">
                <a:solidFill>
                  <a:schemeClr val="tx1"/>
                </a:solidFill>
              </a:defRPr>
            </a:lvl1pPr>
          </a:lstStyle>
          <a:p>
            <a:fld id="{AC778754-33AA-481A-B885-58843B94B2EC}" type="datetime1">
              <a:rPr lang="ko-KR" altLang="en-US" smtClean="0"/>
              <a:t>18-07-11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813080" y="6878135"/>
            <a:ext cx="1141237" cy="389467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80">
                <a:solidFill>
                  <a:schemeClr val="tx1"/>
                </a:solidFill>
              </a:defRPr>
            </a:lvl1pPr>
          </a:lstStyle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50240" y="292947"/>
            <a:ext cx="11704320" cy="795624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0306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3200" b="1" kern="1200" spc="53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65771" indent="-365771" algn="l" rtl="0" eaLnBrk="1" latinLnBrk="1" hangingPunct="1">
        <a:spcBef>
          <a:spcPct val="20000"/>
        </a:spcBef>
        <a:buClr>
          <a:schemeClr val="accent2"/>
        </a:buClr>
        <a:buFont typeface="Wingdings" panose="05000000000000000000" pitchFamily="2" charset="2"/>
        <a:buChar char="§"/>
        <a:defRPr kumimoji="0" sz="2800" kern="1200">
          <a:solidFill>
            <a:schemeClr val="tx1"/>
          </a:solidFill>
          <a:latin typeface="Arial Rounded MT Bold" panose="020F0704030504030204" pitchFamily="34" charset="0"/>
          <a:ea typeface="나눔고딕" panose="020D0604000000000000" pitchFamily="50" charset="-127"/>
          <a:cs typeface="+mn-cs"/>
        </a:defRPr>
      </a:lvl1pPr>
      <a:lvl2pPr marL="792505" indent="-30481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 panose="05000000000000000000" pitchFamily="2" charset="2"/>
        <a:buChar char="§"/>
        <a:defRPr kumimoji="0" sz="2400" kern="1200">
          <a:solidFill>
            <a:schemeClr val="tx1"/>
          </a:solidFill>
          <a:latin typeface="Arial Rounded MT Bold" panose="020F0704030504030204" pitchFamily="34" charset="0"/>
          <a:ea typeface="나눔고딕" panose="020D0604000000000000" pitchFamily="50" charset="-127"/>
          <a:cs typeface="+mn-cs"/>
        </a:defRPr>
      </a:lvl2pPr>
      <a:lvl3pPr marL="1219238" indent="-243848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Arial Rounded MT Bold" panose="020F0704030504030204" pitchFamily="34" charset="0"/>
          <a:ea typeface="나눔고딕" panose="020D0604000000000000" pitchFamily="50" charset="-127"/>
          <a:cs typeface="+mn-cs"/>
        </a:defRPr>
      </a:lvl3pPr>
      <a:lvl4pPr marL="1706933" indent="-243848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Arial Rounded MT Bold" panose="020F0704030504030204" pitchFamily="34" charset="0"/>
          <a:ea typeface="나눔고딕" panose="020D0604000000000000" pitchFamily="50" charset="-127"/>
          <a:cs typeface="+mn-cs"/>
        </a:defRPr>
      </a:lvl4pPr>
      <a:lvl5pPr marL="2194629" indent="-243848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Arial Rounded MT Bold" panose="020F0704030504030204" pitchFamily="34" charset="0"/>
          <a:ea typeface="나눔고딕" panose="020D0604000000000000" pitchFamily="50" charset="-127"/>
          <a:cs typeface="+mn-cs"/>
        </a:defRPr>
      </a:lvl5pPr>
      <a:lvl6pPr marL="2682324" indent="-243848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707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93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9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8.png"/><Relationship Id="rId4" Type="http://schemas.openxmlformats.org/officeDocument/2006/relationships/image" Target="../media/image11.png"/><Relationship Id="rId9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11" Type="http://schemas.openxmlformats.org/officeDocument/2006/relationships/image" Target="../media/image18.png"/><Relationship Id="rId5" Type="http://schemas.openxmlformats.org/officeDocument/2006/relationships/image" Target="../media/image20.png"/><Relationship Id="rId10" Type="http://schemas.openxmlformats.org/officeDocument/2006/relationships/image" Target="../media/image17.png"/><Relationship Id="rId4" Type="http://schemas.openxmlformats.org/officeDocument/2006/relationships/image" Target="../media/image19.png"/><Relationship Id="rId9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19.png"/><Relationship Id="rId9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13" Type="http://schemas.openxmlformats.org/officeDocument/2006/relationships/image" Target="../media/image17.png"/><Relationship Id="rId3" Type="http://schemas.openxmlformats.org/officeDocument/2006/relationships/image" Target="../media/image10.png"/><Relationship Id="rId7" Type="http://schemas.openxmlformats.org/officeDocument/2006/relationships/image" Target="../media/image260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0.png"/><Relationship Id="rId11" Type="http://schemas.openxmlformats.org/officeDocument/2006/relationships/image" Target="../media/image30.png"/><Relationship Id="rId5" Type="http://schemas.openxmlformats.org/officeDocument/2006/relationships/image" Target="../media/image22.png"/><Relationship Id="rId10" Type="http://schemas.openxmlformats.org/officeDocument/2006/relationships/image" Target="../media/image290.png"/><Relationship Id="rId4" Type="http://schemas.openxmlformats.org/officeDocument/2006/relationships/image" Target="../media/image19.png"/><Relationship Id="rId9" Type="http://schemas.openxmlformats.org/officeDocument/2006/relationships/image" Target="../media/image280.png"/><Relationship Id="rId1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17.png"/><Relationship Id="rId3" Type="http://schemas.openxmlformats.org/officeDocument/2006/relationships/image" Target="../media/image10.png"/><Relationship Id="rId7" Type="http://schemas.openxmlformats.org/officeDocument/2006/relationships/image" Target="../media/image32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0.png"/><Relationship Id="rId11" Type="http://schemas.openxmlformats.org/officeDocument/2006/relationships/image" Target="../media/image34.png"/><Relationship Id="rId5" Type="http://schemas.openxmlformats.org/officeDocument/2006/relationships/image" Target="../media/image22.png"/><Relationship Id="rId15" Type="http://schemas.openxmlformats.org/officeDocument/2006/relationships/image" Target="../media/image270.png"/><Relationship Id="rId10" Type="http://schemas.openxmlformats.org/officeDocument/2006/relationships/image" Target="../media/image290.png"/><Relationship Id="rId4" Type="http://schemas.openxmlformats.org/officeDocument/2006/relationships/image" Target="../media/image19.png"/><Relationship Id="rId9" Type="http://schemas.openxmlformats.org/officeDocument/2006/relationships/image" Target="../media/image280.png"/><Relationship Id="rId1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5.png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6.png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6.png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6.png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6.png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2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2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0.png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0.png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0.png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2.PNG"/><Relationship Id="rId4" Type="http://schemas.openxmlformats.org/officeDocument/2006/relationships/image" Target="../media/image23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7.png"/><Relationship Id="rId4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A164C2-2126-40C6-89DC-721C7FDD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25DC051-7BFD-44C4-A8CF-F65A3E0D42DC}"/>
              </a:ext>
            </a:extLst>
          </p:cNvPr>
          <p:cNvSpPr/>
          <p:nvPr/>
        </p:nvSpPr>
        <p:spPr>
          <a:xfrm>
            <a:off x="279781" y="2672699"/>
            <a:ext cx="15392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000" b="1" dirty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Helvetica"/>
              </a:rPr>
              <a:t>7</a:t>
            </a:r>
            <a:r>
              <a:rPr kumimoji="0" lang="ko-KR" altLang="en-US" sz="2000" b="1" i="0" u="none" strike="noStrike" cap="none" spc="0" normalizeH="0" baseline="0" dirty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FillTx/>
                <a:latin typeface="나눔고딕" panose="020D0604000000000000" pitchFamily="50" charset="-127"/>
                <a:ea typeface="나눔고딕" panose="020D0604000000000000" pitchFamily="50" charset="-127"/>
                <a:sym typeface="Helvetica"/>
              </a:rPr>
              <a:t>주차</a:t>
            </a:r>
            <a:r>
              <a:rPr kumimoji="0" lang="en-US" altLang="ko-KR" sz="2000" b="1" i="0" u="none" strike="noStrike" cap="none" spc="0" normalizeH="0" baseline="0" dirty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FillTx/>
                <a:latin typeface="나눔고딕" panose="020D0604000000000000" pitchFamily="50" charset="-127"/>
                <a:ea typeface="나눔고딕" panose="020D0604000000000000" pitchFamily="50" charset="-127"/>
                <a:sym typeface="Helvetica"/>
              </a:rPr>
              <a:t>(1/3</a:t>
            </a:r>
            <a:r>
              <a:rPr lang="en-US" altLang="ko-KR" sz="20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0DDB089A-DC60-4BB4-9F87-D675C03F7185}"/>
              </a:ext>
            </a:extLst>
          </p:cNvPr>
          <p:cNvSpPr txBox="1">
            <a:spLocks/>
          </p:cNvSpPr>
          <p:nvPr/>
        </p:nvSpPr>
        <p:spPr>
          <a:xfrm>
            <a:off x="783327" y="3322024"/>
            <a:ext cx="7109662" cy="671152"/>
          </a:xfrm>
          <a:prstGeom prst="rect">
            <a:avLst/>
          </a:prstGeom>
        </p:spPr>
        <p:txBody>
          <a:bodyPr/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ko-KR" altLang="en-US" sz="44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순방향 신경망</a:t>
            </a:r>
            <a:endParaRPr lang="en-US" altLang="ko-KR" sz="24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0948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</a:t>
            </a:r>
            <a:r>
              <a:rPr lang="ko-KR" altLang="en-US"/>
              <a:t>순방향 신경망</a:t>
            </a:r>
            <a:r>
              <a:rPr lang="en-US" altLang="ko-KR"/>
              <a:t>: </a:t>
            </a:r>
            <a:r>
              <a:rPr lang="ko-KR" altLang="en-US"/>
              <a:t>신호표기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/>
                  <a:t>Z</a:t>
                </a:r>
                <a:r>
                  <a:rPr lang="en-US" altLang="ko-KR" dirty="0"/>
                  <a:t>: </a:t>
                </a:r>
                <a:r>
                  <a:rPr lang="ko-KR" altLang="en-US" dirty="0" err="1"/>
                  <a:t>뉴론의</a:t>
                </a:r>
                <a:r>
                  <a:rPr lang="ko-KR" altLang="en-US" dirty="0"/>
                  <a:t> 입력</a:t>
                </a:r>
                <a:endParaRPr lang="en-US" altLang="ko-KR" dirty="0"/>
              </a:p>
              <a:p>
                <a:r>
                  <a:rPr lang="en-US" altLang="ko-KR" dirty="0"/>
                  <a:t>A: </a:t>
                </a:r>
                <a:r>
                  <a:rPr lang="ko-KR" altLang="en-US" dirty="0" err="1"/>
                  <a:t>뉴론의</a:t>
                </a:r>
                <a:r>
                  <a:rPr lang="ko-KR" altLang="en-US" dirty="0"/>
                  <a:t> 출력</a:t>
                </a:r>
                <a:endParaRPr lang="en-US" altLang="ko-KR" dirty="0"/>
              </a:p>
              <a:p>
                <a:r>
                  <a:rPr lang="en-US" altLang="ko-KR" dirty="0"/>
                  <a:t>L: </a:t>
                </a:r>
                <a:r>
                  <a:rPr lang="ko-KR" altLang="en-US" dirty="0"/>
                  <a:t>전체 층의 수</a:t>
                </a:r>
                <a:endParaRPr lang="en-US" altLang="ko-KR" dirty="0"/>
              </a:p>
              <a:p>
                <a:r>
                  <a:rPr lang="en-US" altLang="ko-KR" dirty="0"/>
                  <a:t>l: </a:t>
                </a:r>
                <a:r>
                  <a:rPr lang="ko-KR" altLang="en-US" dirty="0"/>
                  <a:t>각 층 번호</a:t>
                </a:r>
                <a:endParaRPr lang="en-US" altLang="ko-KR" dirty="0"/>
              </a:p>
              <a:p>
                <a:r>
                  <a:rPr lang="en-US" altLang="ko-KR" dirty="0"/>
                  <a:t>W</a:t>
                </a:r>
                <a:r>
                  <a:rPr lang="en-US" altLang="ko-KR"/>
                  <a:t>: </a:t>
                </a:r>
                <a:r>
                  <a:rPr lang="ko-KR" altLang="en-US"/>
                  <a:t>가중치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en-US" altLang="ko-KR" dirty="0"/>
                  <a:t>: </a:t>
                </a:r>
                <a:r>
                  <a:rPr lang="ko-KR" altLang="en-US" dirty="0"/>
                  <a:t>최종 출력</a:t>
                </a:r>
                <a:endParaRPr lang="en-US" altLang="ko-KR" dirty="0"/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907" t="-1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/>
              <p:cNvSpPr>
                <a:spLocks noGrp="1"/>
              </p:cNvSpPr>
              <p:nvPr>
                <p:ph idx="13"/>
              </p:nvPr>
            </p:nvSpPr>
            <p:spPr/>
            <p:txBody>
              <a:bodyPr/>
              <a:lstStyle/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en-US" altLang="ko-KR" dirty="0"/>
                  <a:t> = A</a:t>
                </a:r>
                <a:r>
                  <a:rPr lang="en-US" altLang="ko-KR" baseline="30000" dirty="0"/>
                  <a:t>[2]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5" name="내용 개체 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내용 개체 틀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424"/>
          <a:stretch/>
        </p:blipFill>
        <p:spPr>
          <a:xfrm>
            <a:off x="6502400" y="1164770"/>
            <a:ext cx="5892840" cy="375578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모서리가 둥근 직사각형 6"/>
          <p:cNvSpPr/>
          <p:nvPr/>
        </p:nvSpPr>
        <p:spPr>
          <a:xfrm>
            <a:off x="11646976" y="1666067"/>
            <a:ext cx="588936" cy="3118433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 rot="16200000">
            <a:off x="7587479" y="4850075"/>
            <a:ext cx="588936" cy="1237747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0A36F09-A950-404A-A17F-9914704C6B37}"/>
              </a:ext>
            </a:extLst>
          </p:cNvPr>
          <p:cNvSpPr/>
          <p:nvPr/>
        </p:nvSpPr>
        <p:spPr>
          <a:xfrm>
            <a:off x="923952" y="3717235"/>
            <a:ext cx="3245005" cy="556591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933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</a:t>
            </a:r>
            <a:r>
              <a:rPr lang="ko-KR" altLang="en-US"/>
              <a:t>순방향 신경망</a:t>
            </a:r>
            <a:r>
              <a:rPr lang="en-US" altLang="ko-KR"/>
              <a:t>: </a:t>
            </a:r>
            <a:r>
              <a:rPr lang="ko-KR" altLang="en-US"/>
              <a:t>신호처리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/>
                  <a:t>Z: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ko-KR" alt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가중치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 ∗ </m:t>
                        </m:r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입력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dirty="0"/>
              </a:p>
              <a:p>
                <a:pPr lvl="1"/>
                <a:r>
                  <a:rPr lang="ko-KR" altLang="en-US"/>
                  <a:t>순입력</a:t>
                </a:r>
                <a:endParaRPr lang="en-US" altLang="ko-KR"/>
              </a:p>
              <a:p>
                <a:pPr lvl="1"/>
                <a:r>
                  <a:rPr lang="en-US" altLang="ko-KR"/>
                  <a:t>net input </a:t>
                </a:r>
                <a:r>
                  <a:rPr lang="ko-KR" altLang="en-US"/>
                  <a:t>혹은</a:t>
                </a:r>
                <a:r>
                  <a:rPr lang="en-US" altLang="ko-KR"/>
                  <a:t> weighted sum</a:t>
                </a:r>
                <a:endParaRPr lang="en-US" altLang="ko-KR" dirty="0"/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907" t="-10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8" name="내용 개체 틀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424"/>
          <a:stretch/>
        </p:blipFill>
        <p:spPr>
          <a:xfrm>
            <a:off x="6502400" y="1164770"/>
            <a:ext cx="5892840" cy="375578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화살표: 위쪽 5">
            <a:extLst>
              <a:ext uri="{FF2B5EF4-FFF2-40B4-BE49-F238E27FC236}">
                <a16:creationId xmlns:a16="http://schemas.microsoft.com/office/drawing/2014/main" id="{C27A5E9B-D43D-43A9-BE3E-E8C7B5DCA714}"/>
              </a:ext>
            </a:extLst>
          </p:cNvPr>
          <p:cNvSpPr/>
          <p:nvPr/>
        </p:nvSpPr>
        <p:spPr>
          <a:xfrm>
            <a:off x="8904393" y="4706285"/>
            <a:ext cx="379142" cy="42852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827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</a:t>
            </a:r>
            <a:r>
              <a:rPr lang="ko-KR" altLang="en-US"/>
              <a:t>순방향 신경망</a:t>
            </a:r>
            <a:r>
              <a:rPr lang="en-US" altLang="ko-KR"/>
              <a:t>: </a:t>
            </a:r>
            <a:r>
              <a:rPr lang="ko-KR" altLang="en-US"/>
              <a:t>신호처리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/>
                  <a:t>Z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ko-KR" alt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가</m:t>
                        </m:r>
                        <m:r>
                          <a:rPr lang="ko-KR" altLang="en-US" i="1" dirty="0" smtClean="0">
                            <a:latin typeface="Cambria Math" panose="02040503050406030204" pitchFamily="18" charset="0"/>
                          </a:rPr>
                          <m:t>중</m:t>
                        </m:r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치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 ∗ </m:t>
                        </m:r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입</m:t>
                        </m:r>
                        <m:r>
                          <a:rPr lang="ko-KR" altLang="en-US" i="1" dirty="0" smtClean="0">
                            <a:latin typeface="Cambria Math" panose="02040503050406030204" pitchFamily="18" charset="0"/>
                          </a:rPr>
                          <m:t>력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dirty="0"/>
              </a:p>
              <a:p>
                <a:pPr lvl="1"/>
                <a:r>
                  <a:rPr lang="ko-KR" altLang="en-US"/>
                  <a:t>순입력</a:t>
                </a:r>
                <a:endParaRPr lang="en-US" altLang="ko-KR"/>
              </a:p>
              <a:p>
                <a:pPr lvl="1"/>
                <a:r>
                  <a:rPr lang="en-US" altLang="ko-KR"/>
                  <a:t>net input </a:t>
                </a:r>
                <a:r>
                  <a:rPr lang="ko-KR" altLang="en-US"/>
                  <a:t>혹은</a:t>
                </a:r>
                <a:r>
                  <a:rPr lang="en-US" altLang="ko-KR"/>
                  <a:t> weighted sum</a:t>
                </a:r>
                <a:endParaRPr lang="en-US" altLang="ko-KR" dirty="0"/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907" t="-10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/>
          </a:p>
          <a:p>
            <a:endParaRPr lang="en-US" altLang="ko-KR"/>
          </a:p>
          <a:p>
            <a:endParaRPr lang="en-US" altLang="ko-KR" dirty="0"/>
          </a:p>
        </p:txBody>
      </p:sp>
      <p:pic>
        <p:nvPicPr>
          <p:cNvPr id="8" name="내용 개체 틀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424"/>
          <a:stretch/>
        </p:blipFill>
        <p:spPr>
          <a:xfrm>
            <a:off x="6502400" y="1164770"/>
            <a:ext cx="5892840" cy="375578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화살표: 위쪽 8">
            <a:extLst>
              <a:ext uri="{FF2B5EF4-FFF2-40B4-BE49-F238E27FC236}">
                <a16:creationId xmlns:a16="http://schemas.microsoft.com/office/drawing/2014/main" id="{89DCF567-B05E-4019-9A78-CA196DFDE8C9}"/>
              </a:ext>
            </a:extLst>
          </p:cNvPr>
          <p:cNvSpPr/>
          <p:nvPr/>
        </p:nvSpPr>
        <p:spPr>
          <a:xfrm>
            <a:off x="8904393" y="4706285"/>
            <a:ext cx="379142" cy="42852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대괄호 17">
            <a:extLst>
              <a:ext uri="{FF2B5EF4-FFF2-40B4-BE49-F238E27FC236}">
                <a16:creationId xmlns:a16="http://schemas.microsoft.com/office/drawing/2014/main" id="{5039C155-9E16-462E-81C7-6FC0E721CEA3}"/>
              </a:ext>
            </a:extLst>
          </p:cNvPr>
          <p:cNvSpPr/>
          <p:nvPr/>
        </p:nvSpPr>
        <p:spPr>
          <a:xfrm rot="5400000">
            <a:off x="7739260" y="4552559"/>
            <a:ext cx="428529" cy="735981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904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</a:t>
            </a:r>
            <a:r>
              <a:rPr lang="ko-KR" altLang="en-US"/>
              <a:t>순방향 신경망</a:t>
            </a:r>
            <a:r>
              <a:rPr lang="en-US" altLang="ko-KR"/>
              <a:t>: </a:t>
            </a:r>
            <a:r>
              <a:rPr lang="ko-KR" altLang="en-US"/>
              <a:t>신호처리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3"/>
              <p:cNvSpPr>
                <a:spLocks noGrp="1"/>
              </p:cNvSpPr>
              <p:nvPr>
                <p:ph idx="1"/>
              </p:nvPr>
            </p:nvSpPr>
            <p:spPr>
              <a:xfrm>
                <a:off x="609560" y="1164770"/>
                <a:ext cx="5753306" cy="5713355"/>
              </a:xfrm>
            </p:spPr>
            <p:txBody>
              <a:bodyPr/>
              <a:lstStyle/>
              <a:p>
                <a:r>
                  <a:rPr lang="en-US" altLang="ko-KR"/>
                  <a:t>Z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ko-KR" alt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가중치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 ∗ </m:t>
                        </m:r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입력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dirty="0"/>
              </a:p>
              <a:p>
                <a:pPr lvl="1"/>
                <a:r>
                  <a:rPr lang="ko-KR" altLang="en-US"/>
                  <a:t>순입력</a:t>
                </a:r>
                <a:endParaRPr lang="en-US" altLang="ko-KR"/>
              </a:p>
              <a:p>
                <a:pPr lvl="1"/>
                <a:r>
                  <a:rPr lang="en-US" altLang="ko-KR"/>
                  <a:t>net input </a:t>
                </a:r>
                <a:r>
                  <a:rPr lang="ko-KR" altLang="en-US"/>
                  <a:t>혹은</a:t>
                </a:r>
                <a:r>
                  <a:rPr lang="en-US" altLang="ko-KR"/>
                  <a:t> weighted sum</a:t>
                </a:r>
                <a:endParaRPr lang="en-US" altLang="ko-KR" dirty="0"/>
              </a:p>
              <a:p>
                <a:endParaRPr lang="en-US" altLang="ko-KR" dirty="0"/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6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60" y="1164770"/>
                <a:ext cx="5753306" cy="5713355"/>
              </a:xfrm>
              <a:blipFill>
                <a:blip r:embed="rId3"/>
                <a:stretch>
                  <a:fillRect l="-1907" t="-10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내용 개체 틀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424"/>
          <a:stretch/>
        </p:blipFill>
        <p:spPr>
          <a:xfrm>
            <a:off x="6502400" y="1164770"/>
            <a:ext cx="5892840" cy="375578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직사각형 20"/>
          <p:cNvSpPr/>
          <p:nvPr/>
        </p:nvSpPr>
        <p:spPr>
          <a:xfrm>
            <a:off x="7398071" y="4260755"/>
            <a:ext cx="1918458" cy="5682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398071" y="4260755"/>
            <a:ext cx="1254223" cy="56823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8652295" y="4260756"/>
            <a:ext cx="664234" cy="568239"/>
          </a:xfrm>
          <a:prstGeom prst="rect">
            <a:avLst/>
          </a:prstGeom>
          <a:solidFill>
            <a:srgbClr val="00B05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9376910" y="4260756"/>
            <a:ext cx="2286003" cy="5682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9376911" y="4260756"/>
            <a:ext cx="1587261" cy="56823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0964173" y="4260757"/>
            <a:ext cx="698740" cy="568239"/>
          </a:xfrm>
          <a:prstGeom prst="rect">
            <a:avLst/>
          </a:prstGeom>
          <a:solidFill>
            <a:srgbClr val="00B05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172112" y="2777901"/>
                <a:ext cx="3450687" cy="460639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 =</m:t>
                      </m:r>
                      <m:sSup>
                        <m:sSup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−1]</m:t>
                          </m:r>
                        </m:sup>
                      </m:sSup>
                      <m:r>
                        <a:rPr lang="en-US" altLang="ko-KR" sz="28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br>
                  <a:rPr lang="en-US" altLang="ko-KR" sz="2800" b="0" i="0" dirty="0">
                    <a:latin typeface="Cambria Math" panose="02040503050406030204" pitchFamily="18" charset="0"/>
                  </a:rPr>
                </a:br>
                <a:endParaRPr lang="ko-KR" altLang="en-US" sz="28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112" y="2777901"/>
                <a:ext cx="3450687" cy="4606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그룹 32"/>
          <p:cNvGrpSpPr/>
          <p:nvPr/>
        </p:nvGrpSpPr>
        <p:grpSpPr>
          <a:xfrm>
            <a:off x="8025182" y="4828994"/>
            <a:ext cx="959230" cy="469517"/>
            <a:chOff x="8025182" y="4828994"/>
            <a:chExt cx="959230" cy="469517"/>
          </a:xfrm>
        </p:grpSpPr>
        <p:cxnSp>
          <p:nvCxnSpPr>
            <p:cNvPr id="17" name="직선 연결선 16"/>
            <p:cNvCxnSpPr>
              <a:stCxn id="22" idx="2"/>
            </p:cNvCxnSpPr>
            <p:nvPr/>
          </p:nvCxnSpPr>
          <p:spPr>
            <a:xfrm flipH="1">
              <a:off x="8025182" y="4828994"/>
              <a:ext cx="1" cy="46951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8025182" y="5298510"/>
              <a:ext cx="959230" cy="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>
              <a:endCxn id="23" idx="2"/>
            </p:cNvCxnSpPr>
            <p:nvPr/>
          </p:nvCxnSpPr>
          <p:spPr>
            <a:xfrm flipV="1">
              <a:off x="8984412" y="4828995"/>
              <a:ext cx="0" cy="46951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/>
          <p:cNvGrpSpPr/>
          <p:nvPr/>
        </p:nvGrpSpPr>
        <p:grpSpPr>
          <a:xfrm>
            <a:off x="10170541" y="4828995"/>
            <a:ext cx="1147774" cy="512211"/>
            <a:chOff x="7950778" y="4786300"/>
            <a:chExt cx="1147774" cy="512211"/>
          </a:xfrm>
        </p:grpSpPr>
        <p:cxnSp>
          <p:nvCxnSpPr>
            <p:cNvPr id="35" name="직선 연결선 34"/>
            <p:cNvCxnSpPr>
              <a:stCxn id="25" idx="2"/>
            </p:cNvCxnSpPr>
            <p:nvPr/>
          </p:nvCxnSpPr>
          <p:spPr>
            <a:xfrm>
              <a:off x="7950779" y="4786300"/>
              <a:ext cx="0" cy="5122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7950778" y="5298510"/>
              <a:ext cx="1147774" cy="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>
              <a:endCxn id="26" idx="2"/>
            </p:cNvCxnSpPr>
            <p:nvPr/>
          </p:nvCxnSpPr>
          <p:spPr>
            <a:xfrm flipV="1">
              <a:off x="9093780" y="4786301"/>
              <a:ext cx="0" cy="51221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화살표: 위쪽 28">
            <a:extLst>
              <a:ext uri="{FF2B5EF4-FFF2-40B4-BE49-F238E27FC236}">
                <a16:creationId xmlns:a16="http://schemas.microsoft.com/office/drawing/2014/main" id="{708D6D6A-6EAD-40FA-A6C9-783F90A56D07}"/>
              </a:ext>
            </a:extLst>
          </p:cNvPr>
          <p:cNvSpPr/>
          <p:nvPr/>
        </p:nvSpPr>
        <p:spPr>
          <a:xfrm rot="5400000">
            <a:off x="703554" y="2753525"/>
            <a:ext cx="285039" cy="54923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877760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</a:t>
            </a:r>
            <a:r>
              <a:rPr lang="ko-KR" altLang="en-US"/>
              <a:t>순방향 신경망</a:t>
            </a:r>
            <a:r>
              <a:rPr lang="en-US" altLang="ko-KR"/>
              <a:t>: </a:t>
            </a:r>
            <a:r>
              <a:rPr lang="ko-KR" altLang="en-US"/>
              <a:t>신호처리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3"/>
              <p:cNvSpPr>
                <a:spLocks noGrp="1"/>
              </p:cNvSpPr>
              <p:nvPr>
                <p:ph idx="1"/>
              </p:nvPr>
            </p:nvSpPr>
            <p:spPr>
              <a:xfrm>
                <a:off x="609560" y="1164770"/>
                <a:ext cx="5753306" cy="5713355"/>
              </a:xfrm>
            </p:spPr>
            <p:txBody>
              <a:bodyPr/>
              <a:lstStyle/>
              <a:p>
                <a:r>
                  <a:rPr lang="en-US" altLang="ko-KR"/>
                  <a:t>Z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ko-KR" alt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가중치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 ∗ </m:t>
                        </m:r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입력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dirty="0"/>
              </a:p>
              <a:p>
                <a:pPr lvl="1"/>
                <a:r>
                  <a:rPr lang="ko-KR" altLang="en-US"/>
                  <a:t>순입력</a:t>
                </a:r>
                <a:endParaRPr lang="en-US" altLang="ko-KR"/>
              </a:p>
              <a:p>
                <a:pPr lvl="1"/>
                <a:r>
                  <a:rPr lang="en-US" altLang="ko-KR"/>
                  <a:t>net input </a:t>
                </a:r>
                <a:r>
                  <a:rPr lang="ko-KR" altLang="en-US"/>
                  <a:t>혹은</a:t>
                </a:r>
                <a:r>
                  <a:rPr lang="en-US" altLang="ko-KR"/>
                  <a:t> weighted sum</a:t>
                </a:r>
                <a:endParaRPr lang="en-US" altLang="ko-KR" dirty="0"/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6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60" y="1164770"/>
                <a:ext cx="5753306" cy="5713355"/>
              </a:xfrm>
              <a:blipFill>
                <a:blip r:embed="rId3"/>
                <a:stretch>
                  <a:fillRect l="-1907" t="-10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내용 개체 틀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424"/>
          <a:stretch/>
        </p:blipFill>
        <p:spPr>
          <a:xfrm>
            <a:off x="6502400" y="1164770"/>
            <a:ext cx="5892840" cy="375578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직사각형 20"/>
          <p:cNvSpPr/>
          <p:nvPr/>
        </p:nvSpPr>
        <p:spPr>
          <a:xfrm>
            <a:off x="7398071" y="4260755"/>
            <a:ext cx="1918458" cy="5682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398071" y="4260755"/>
            <a:ext cx="1254223" cy="56823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8652295" y="4260756"/>
            <a:ext cx="664234" cy="568239"/>
          </a:xfrm>
          <a:prstGeom prst="rect">
            <a:avLst/>
          </a:prstGeom>
          <a:solidFill>
            <a:srgbClr val="00B05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9376910" y="4260756"/>
            <a:ext cx="2286003" cy="5682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9376911" y="4260756"/>
            <a:ext cx="1587261" cy="56823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0964173" y="4260757"/>
            <a:ext cx="698740" cy="568239"/>
          </a:xfrm>
          <a:prstGeom prst="rect">
            <a:avLst/>
          </a:prstGeom>
          <a:solidFill>
            <a:srgbClr val="00B05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8836915" y="4852526"/>
            <a:ext cx="846495" cy="739715"/>
            <a:chOff x="8025183" y="4558797"/>
            <a:chExt cx="846495" cy="739715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8025183" y="4558797"/>
              <a:ext cx="0" cy="73971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8025183" y="5298510"/>
              <a:ext cx="846495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 flipV="1">
              <a:off x="8871678" y="4558797"/>
              <a:ext cx="0" cy="73971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953765" y="5382922"/>
                <a:ext cx="612795" cy="3693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(∙)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3765" y="5382922"/>
                <a:ext cx="612795" cy="369332"/>
              </a:xfrm>
              <a:prstGeom prst="rect">
                <a:avLst/>
              </a:prstGeom>
              <a:blipFill>
                <a:blip r:embed="rId6"/>
                <a:stretch>
                  <a:fillRect l="-9709" r="-14563" b="-328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E16824B-3A6E-40CB-A208-54ECFEA378F0}"/>
              </a:ext>
            </a:extLst>
          </p:cNvPr>
          <p:cNvCxnSpPr/>
          <p:nvPr/>
        </p:nvCxnSpPr>
        <p:spPr>
          <a:xfrm flipV="1">
            <a:off x="2908674" y="3858931"/>
            <a:ext cx="0" cy="67625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54459F-0FCC-4955-B192-BF7DDFB25D7E}"/>
              </a:ext>
            </a:extLst>
          </p:cNvPr>
          <p:cNvSpPr txBox="1"/>
          <p:nvPr/>
        </p:nvSpPr>
        <p:spPr>
          <a:xfrm>
            <a:off x="2190227" y="4535186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활성화 함수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158789" y="3361183"/>
                <a:ext cx="3450686" cy="460639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 =</m:t>
                      </m:r>
                      <m:sSup>
                        <m:sSup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sz="28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br>
                  <a:rPr lang="en-US" altLang="ko-KR" sz="2800" b="0" i="0" dirty="0">
                    <a:latin typeface="Cambria Math" panose="02040503050406030204" pitchFamily="18" charset="0"/>
                  </a:rPr>
                </a:br>
                <a:endParaRPr lang="ko-KR" altLang="en-US" sz="28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789" y="3361183"/>
                <a:ext cx="3450686" cy="46063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757DF89-0E98-45DD-B218-B18EBEF6E1C2}"/>
                  </a:ext>
                </a:extLst>
              </p:cNvPr>
              <p:cNvSpPr txBox="1"/>
              <p:nvPr/>
            </p:nvSpPr>
            <p:spPr>
              <a:xfrm>
                <a:off x="1172112" y="2777901"/>
                <a:ext cx="3450687" cy="460639"/>
              </a:xfrm>
              <a:prstGeom prst="rect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 =</m:t>
                      </m:r>
                      <m:sSup>
                        <m:sSup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−1]</m:t>
                          </m:r>
                        </m:sup>
                      </m:sSup>
                      <m:r>
                        <a:rPr lang="en-US" altLang="ko-KR" sz="28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br>
                  <a:rPr lang="en-US" altLang="ko-KR" sz="2800" b="0" i="0" dirty="0">
                    <a:latin typeface="Cambria Math" panose="02040503050406030204" pitchFamily="18" charset="0"/>
                  </a:rPr>
                </a:br>
                <a:endParaRPr lang="ko-KR" altLang="en-US" sz="2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757DF89-0E98-45DD-B218-B18EBEF6E1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112" y="2777901"/>
                <a:ext cx="3450687" cy="46063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화살표: 위쪽 30">
            <a:extLst>
              <a:ext uri="{FF2B5EF4-FFF2-40B4-BE49-F238E27FC236}">
                <a16:creationId xmlns:a16="http://schemas.microsoft.com/office/drawing/2014/main" id="{5D451C0C-74E8-4282-8E23-580E06B9F241}"/>
              </a:ext>
            </a:extLst>
          </p:cNvPr>
          <p:cNvSpPr/>
          <p:nvPr/>
        </p:nvSpPr>
        <p:spPr>
          <a:xfrm rot="5400000">
            <a:off x="703554" y="3299625"/>
            <a:ext cx="285039" cy="54923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2922860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78C78D29-8052-4F4A-A201-2C012202B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60" y="1164770"/>
            <a:ext cx="5753306" cy="571335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</a:t>
            </a:r>
            <a:r>
              <a:rPr lang="ko-KR" altLang="en-US"/>
              <a:t>순방향 신경망</a:t>
            </a:r>
            <a:r>
              <a:rPr lang="en-US" altLang="ko-KR"/>
              <a:t>: </a:t>
            </a:r>
            <a:r>
              <a:rPr lang="ko-KR" altLang="en-US"/>
              <a:t>신호처리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FB4887-4F6A-4911-9821-B19BE4A61B0D}"/>
                  </a:ext>
                </a:extLst>
              </p:cNvPr>
              <p:cNvSpPr txBox="1"/>
              <p:nvPr/>
            </p:nvSpPr>
            <p:spPr>
              <a:xfrm>
                <a:off x="605987" y="1165815"/>
                <a:ext cx="4376005" cy="61901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>
                  <a:defRPr sz="400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320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altLang="ko-KR" sz="320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sz="320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ko-KR" sz="320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altLang="ko-KR" sz="3200">
                          <a:latin typeface="Cambria Math" panose="02040503050406030204" pitchFamily="18" charset="0"/>
                        </a:rPr>
                        <m:t> =</m:t>
                      </m:r>
                      <m:sSup>
                        <m:sSup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320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  <m:r>
                            <a:rPr lang="en-US" altLang="ko-KR" sz="320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320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sz="320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sz="320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ko-KR" sz="3200">
                              <a:latin typeface="Cambria Math" panose="02040503050406030204" pitchFamily="18" charset="0"/>
                            </a:rPr>
                            <m:t>−1]</m:t>
                          </m:r>
                        </m:sup>
                      </m:sSup>
                      <m:r>
                        <a:rPr lang="en-US" altLang="ko-KR" sz="320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br>
                  <a:rPr lang="en-US" altLang="ko-KR" sz="3200"/>
                </a:br>
                <a:endParaRPr lang="ko-KR" alt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FB4887-4F6A-4911-9821-B19BE4A61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87" y="1165815"/>
                <a:ext cx="4376005" cy="6190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6EA01755-1D07-43AF-A537-9B1CB30CEDF0}"/>
                  </a:ext>
                </a:extLst>
              </p:cNvPr>
              <p:cNvSpPr/>
              <p:nvPr/>
            </p:nvSpPr>
            <p:spPr>
              <a:xfrm>
                <a:off x="605987" y="2063986"/>
                <a:ext cx="1815690" cy="461665"/>
              </a:xfrm>
              <a:prstGeom prst="rect">
                <a:avLst/>
              </a:prstGeom>
              <a:solidFill>
                <a:srgbClr val="FFFF00"/>
              </a:solidFill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r>
                  <a:rPr lang="ko-KR" altLang="en-US" sz="2400"/>
                  <a:t>층 순입력</a:t>
                </a:r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6EA01755-1D07-43AF-A537-9B1CB30CED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87" y="2063986"/>
                <a:ext cx="1815690" cy="461665"/>
              </a:xfrm>
              <a:prstGeom prst="rect">
                <a:avLst/>
              </a:prstGeom>
              <a:blipFill>
                <a:blip r:embed="rId4"/>
                <a:stretch>
                  <a:fillRect t="-12821" r="-3322" b="-23077"/>
                </a:stretch>
              </a:blipFill>
              <a:ln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9B97C48-4861-4E9E-B9ED-3A8B905BB9A9}"/>
              </a:ext>
            </a:extLst>
          </p:cNvPr>
          <p:cNvCxnSpPr>
            <a:cxnSpLocks/>
          </p:cNvCxnSpPr>
          <p:nvPr/>
        </p:nvCxnSpPr>
        <p:spPr>
          <a:xfrm flipV="1">
            <a:off x="991318" y="1772256"/>
            <a:ext cx="0" cy="291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현 33">
            <a:extLst>
              <a:ext uri="{FF2B5EF4-FFF2-40B4-BE49-F238E27FC236}">
                <a16:creationId xmlns:a16="http://schemas.microsoft.com/office/drawing/2014/main" id="{B2A0529A-5B1D-4CF1-9F73-0449566D2078}"/>
              </a:ext>
            </a:extLst>
          </p:cNvPr>
          <p:cNvSpPr/>
          <p:nvPr/>
        </p:nvSpPr>
        <p:spPr>
          <a:xfrm>
            <a:off x="8980935" y="2262050"/>
            <a:ext cx="2057758" cy="1978435"/>
          </a:xfrm>
          <a:prstGeom prst="chord">
            <a:avLst>
              <a:gd name="adj1" fmla="val 5400210"/>
              <a:gd name="adj2" fmla="val 1619574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BCE50B95-09F6-4747-B16B-AFD11413517D}"/>
              </a:ext>
            </a:extLst>
          </p:cNvPr>
          <p:cNvGrpSpPr/>
          <p:nvPr/>
        </p:nvGrpSpPr>
        <p:grpSpPr>
          <a:xfrm>
            <a:off x="7248670" y="1364925"/>
            <a:ext cx="5146570" cy="2879698"/>
            <a:chOff x="7248670" y="1364925"/>
            <a:chExt cx="5146570" cy="2879698"/>
          </a:xfrm>
        </p:grpSpPr>
        <p:sp>
          <p:nvSpPr>
            <p:cNvPr id="36" name="현 35">
              <a:extLst>
                <a:ext uri="{FF2B5EF4-FFF2-40B4-BE49-F238E27FC236}">
                  <a16:creationId xmlns:a16="http://schemas.microsoft.com/office/drawing/2014/main" id="{B7A7B7D8-79F7-465C-B792-2C11A002FC39}"/>
                </a:ext>
              </a:extLst>
            </p:cNvPr>
            <p:cNvSpPr/>
            <p:nvPr/>
          </p:nvSpPr>
          <p:spPr>
            <a:xfrm flipH="1">
              <a:off x="8980945" y="2266188"/>
              <a:ext cx="2057757" cy="1978435"/>
            </a:xfrm>
            <a:prstGeom prst="chord">
              <a:avLst>
                <a:gd name="adj1" fmla="val 5400210"/>
                <a:gd name="adj2" fmla="val 1619574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999A85F7-3ECF-4545-AA5B-C498162C7F18}"/>
                </a:ext>
              </a:extLst>
            </p:cNvPr>
            <p:cNvCxnSpPr>
              <a:cxnSpLocks/>
              <a:endCxn id="40" idx="2"/>
            </p:cNvCxnSpPr>
            <p:nvPr/>
          </p:nvCxnSpPr>
          <p:spPr>
            <a:xfrm>
              <a:off x="7582452" y="3243071"/>
              <a:ext cx="1413017" cy="6341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5CFCDBF3-4571-4D76-8642-28F7BC8F3B01}"/>
                    </a:ext>
                  </a:extLst>
                </p:cNvPr>
                <p:cNvSpPr txBox="1"/>
                <p:nvPr/>
              </p:nvSpPr>
              <p:spPr>
                <a:xfrm>
                  <a:off x="7248670" y="3255346"/>
                  <a:ext cx="1187722" cy="477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−1]</m:t>
                            </m:r>
                          </m:sup>
                        </m:sSup>
                      </m:oMath>
                    </m:oMathPara>
                  </a14:m>
                  <a:endParaRPr lang="en-US" altLang="ko-KR" sz="240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5CFCDBF3-4571-4D76-8642-28F7BC8F3B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8670" y="3255346"/>
                  <a:ext cx="1187722" cy="47743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62B861ED-0DEB-449E-8DC5-F9F622C8BE4A}"/>
                    </a:ext>
                  </a:extLst>
                </p:cNvPr>
                <p:cNvSpPr txBox="1"/>
                <p:nvPr/>
              </p:nvSpPr>
              <p:spPr>
                <a:xfrm>
                  <a:off x="8141148" y="2725924"/>
                  <a:ext cx="708344" cy="477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en-US" altLang="ko-KR" sz="240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62B861ED-0DEB-449E-8DC5-F9F622C8BE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1148" y="2725924"/>
                  <a:ext cx="708344" cy="47743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FBCA5724-63A3-4937-A2F3-BAB5F2AE9F72}"/>
                </a:ext>
              </a:extLst>
            </p:cNvPr>
            <p:cNvSpPr/>
            <p:nvPr/>
          </p:nvSpPr>
          <p:spPr>
            <a:xfrm>
              <a:off x="8995469" y="2257024"/>
              <a:ext cx="2057757" cy="1984776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41" name="직선 연결선[R] 3">
              <a:extLst>
                <a:ext uri="{FF2B5EF4-FFF2-40B4-BE49-F238E27FC236}">
                  <a16:creationId xmlns:a16="http://schemas.microsoft.com/office/drawing/2014/main" id="{90331431-1E4F-4F0C-B9CF-4900079760E6}"/>
                </a:ext>
              </a:extLst>
            </p:cNvPr>
            <p:cNvCxnSpPr>
              <a:cxnSpLocks/>
              <a:stCxn id="40" idx="6"/>
            </p:cNvCxnSpPr>
            <p:nvPr/>
          </p:nvCxnSpPr>
          <p:spPr>
            <a:xfrm flipV="1">
              <a:off x="11053226" y="3243064"/>
              <a:ext cx="1342014" cy="6348"/>
            </a:xfrm>
            <a:prstGeom prst="line">
              <a:avLst/>
            </a:prstGeom>
            <a:ln w="31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1F628609-0112-41A5-B7D9-533D391FCC79}"/>
                    </a:ext>
                  </a:extLst>
                </p:cNvPr>
                <p:cNvSpPr txBox="1"/>
                <p:nvPr/>
              </p:nvSpPr>
              <p:spPr>
                <a:xfrm>
                  <a:off x="9193251" y="2990207"/>
                  <a:ext cx="615314" cy="4774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en-US" altLang="ko-KR" sz="24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1F628609-0112-41A5-B7D9-533D391FCC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251" y="2990207"/>
                  <a:ext cx="615314" cy="47743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88D84BFB-14CA-4302-9122-71FF198B4C66}"/>
                    </a:ext>
                  </a:extLst>
                </p:cNvPr>
                <p:cNvSpPr txBox="1"/>
                <p:nvPr/>
              </p:nvSpPr>
              <p:spPr>
                <a:xfrm>
                  <a:off x="9103723" y="1364925"/>
                  <a:ext cx="2057757" cy="5147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wrap="square" lIns="72000" tIns="72000" rIns="72000" bIns="7200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𝐿𝑎𝑦𝑒𝑟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altLang="ko-KR" sz="24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88D84BFB-14CA-4302-9122-71FF198B4C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3723" y="1364925"/>
                  <a:ext cx="2057757" cy="514738"/>
                </a:xfrm>
                <a:prstGeom prst="rect">
                  <a:avLst/>
                </a:prstGeom>
                <a:blipFill>
                  <a:blip r:embed="rId8"/>
                  <a:stretch>
                    <a:fillRect b="-11628"/>
                  </a:stretch>
                </a:blip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직선 연결선[R] 3">
              <a:extLst>
                <a:ext uri="{FF2B5EF4-FFF2-40B4-BE49-F238E27FC236}">
                  <a16:creationId xmlns:a16="http://schemas.microsoft.com/office/drawing/2014/main" id="{BA242777-8AFC-4C4A-BD62-EC3676F73D13}"/>
                </a:ext>
              </a:extLst>
            </p:cNvPr>
            <p:cNvCxnSpPr>
              <a:cxnSpLocks/>
            </p:cNvCxnSpPr>
            <p:nvPr/>
          </p:nvCxnSpPr>
          <p:spPr>
            <a:xfrm>
              <a:off x="10000684" y="2231624"/>
              <a:ext cx="0" cy="1972075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88C6E2A5-5CA0-4C36-B82D-58BA67CB0181}"/>
                    </a:ext>
                  </a:extLst>
                </p:cNvPr>
                <p:cNvSpPr/>
                <p:nvPr/>
              </p:nvSpPr>
              <p:spPr>
                <a:xfrm>
                  <a:off x="10000684" y="2970358"/>
                  <a:ext cx="1052532" cy="47743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sSup>
                          <m:s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ko-KR" altLang="en-US" sz="2000"/>
                </a:p>
              </p:txBody>
            </p:sp>
          </mc:Choice>
          <mc:Fallback xmlns=""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88C6E2A5-5CA0-4C36-B82D-58BA67CB01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00684" y="2970358"/>
                  <a:ext cx="1052532" cy="47743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B6B265E-AE90-4795-8B9F-5C259ADC4B2F}"/>
                  </a:ext>
                </a:extLst>
              </p:cNvPr>
              <p:cNvSpPr txBox="1"/>
              <p:nvPr/>
            </p:nvSpPr>
            <p:spPr>
              <a:xfrm>
                <a:off x="11192751" y="3298888"/>
                <a:ext cx="620330" cy="477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altLang="ko-KR" sz="240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B6B265E-AE90-4795-8B9F-5C259ADC4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2751" y="3298888"/>
                <a:ext cx="620330" cy="47743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6824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78C78D29-8052-4F4A-A201-2C012202B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60" y="1164770"/>
            <a:ext cx="5753306" cy="571335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</a:t>
            </a:r>
            <a:r>
              <a:rPr lang="ko-KR" altLang="en-US"/>
              <a:t>순방향 신경망</a:t>
            </a:r>
            <a:r>
              <a:rPr lang="en-US" altLang="ko-KR"/>
              <a:t>: </a:t>
            </a:r>
            <a:r>
              <a:rPr lang="ko-KR" altLang="en-US"/>
              <a:t>신호처리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FD21602-0F67-414F-95C7-9EE4FDAC0A0E}"/>
                  </a:ext>
                </a:extLst>
              </p:cNvPr>
              <p:cNvSpPr txBox="1"/>
              <p:nvPr/>
            </p:nvSpPr>
            <p:spPr>
              <a:xfrm>
                <a:off x="605987" y="1165815"/>
                <a:ext cx="4376005" cy="61901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>
                  <a:defRPr sz="400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320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altLang="ko-KR" sz="320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sz="320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ko-KR" sz="320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altLang="ko-KR" sz="3200">
                          <a:latin typeface="Cambria Math" panose="02040503050406030204" pitchFamily="18" charset="0"/>
                        </a:rPr>
                        <m:t> =</m:t>
                      </m:r>
                      <m:sSup>
                        <m:sSup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320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  <m:r>
                            <a:rPr lang="en-US" altLang="ko-KR" sz="320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320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sz="320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sz="320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ko-KR" sz="3200">
                              <a:latin typeface="Cambria Math" panose="02040503050406030204" pitchFamily="18" charset="0"/>
                            </a:rPr>
                            <m:t>−1]</m:t>
                          </m:r>
                        </m:sup>
                      </m:sSup>
                      <m:r>
                        <a:rPr lang="en-US" altLang="ko-KR" sz="320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br>
                  <a:rPr lang="en-US" altLang="ko-KR" sz="3200"/>
                </a:br>
                <a:endParaRPr lang="ko-KR" altLang="en-US" sz="3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FD21602-0F67-414F-95C7-9EE4FDAC0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87" y="1165815"/>
                <a:ext cx="4376005" cy="6190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F9EF6A37-ED02-4002-AE34-47B7D08F9ED4}"/>
                  </a:ext>
                </a:extLst>
              </p:cNvPr>
              <p:cNvSpPr/>
              <p:nvPr/>
            </p:nvSpPr>
            <p:spPr>
              <a:xfrm>
                <a:off x="605987" y="2063986"/>
                <a:ext cx="1815690" cy="46166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r>
                  <a:rPr lang="ko-KR" altLang="en-US" sz="2400"/>
                  <a:t>층 순입력</a:t>
                </a:r>
              </a:p>
            </p:txBody>
          </p:sp>
        </mc:Choice>
        <mc:Fallback xmlns=""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F9EF6A37-ED02-4002-AE34-47B7D08F9E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87" y="2063986"/>
                <a:ext cx="1815690" cy="461665"/>
              </a:xfrm>
              <a:prstGeom prst="rect">
                <a:avLst/>
              </a:prstGeom>
              <a:blipFill>
                <a:blip r:embed="rId4"/>
                <a:stretch>
                  <a:fillRect t="-14667" r="-4027" b="-2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EF744B06-F3A9-4F2E-BFF3-D7B594811A7E}"/>
                  </a:ext>
                </a:extLst>
              </p:cNvPr>
              <p:cNvSpPr/>
              <p:nvPr/>
            </p:nvSpPr>
            <p:spPr>
              <a:xfrm>
                <a:off x="1244427" y="2601849"/>
                <a:ext cx="2565894" cy="461665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ko-KR" altLang="en-US" sz="2400">
                          <a:latin typeface="Cambria Math" panose="02040503050406030204" pitchFamily="18" charset="0"/>
                        </a:rPr>
                        <m:t>층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2400">
                          <a:latin typeface="Cambria Math" panose="02040503050406030204" pitchFamily="18" charset="0"/>
                        </a:rPr>
                        <m:t>가중치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2400">
                          <a:latin typeface="Cambria Math" panose="02040503050406030204" pitchFamily="18" charset="0"/>
                        </a:rPr>
                        <m:t>전치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EF744B06-F3A9-4F2E-BFF3-D7B594811A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427" y="2601849"/>
                <a:ext cx="2565894" cy="461665"/>
              </a:xfrm>
              <a:prstGeom prst="rect">
                <a:avLst/>
              </a:prstGeom>
              <a:blipFill>
                <a:blip r:embed="rId5"/>
                <a:stretch>
                  <a:fillRect b="-50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C74D6AC-7ADF-42DC-8961-39366E347FF7}"/>
              </a:ext>
            </a:extLst>
          </p:cNvPr>
          <p:cNvCxnSpPr>
            <a:cxnSpLocks/>
          </p:cNvCxnSpPr>
          <p:nvPr/>
        </p:nvCxnSpPr>
        <p:spPr>
          <a:xfrm flipV="1">
            <a:off x="991318" y="1772256"/>
            <a:ext cx="0" cy="291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3759F74-58D8-4B9F-B2B9-FF13B2CA8B71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2527374" y="1772255"/>
            <a:ext cx="0" cy="829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현 47">
            <a:extLst>
              <a:ext uri="{FF2B5EF4-FFF2-40B4-BE49-F238E27FC236}">
                <a16:creationId xmlns:a16="http://schemas.microsoft.com/office/drawing/2014/main" id="{225CA70C-E752-4D8A-A755-1E9F6F531810}"/>
              </a:ext>
            </a:extLst>
          </p:cNvPr>
          <p:cNvSpPr/>
          <p:nvPr/>
        </p:nvSpPr>
        <p:spPr>
          <a:xfrm>
            <a:off x="8980935" y="2262050"/>
            <a:ext cx="2057758" cy="1978435"/>
          </a:xfrm>
          <a:prstGeom prst="chord">
            <a:avLst>
              <a:gd name="adj1" fmla="val 5400210"/>
              <a:gd name="adj2" fmla="val 1619574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51D1C6F2-4403-4120-9255-5FD4672ABC29}"/>
              </a:ext>
            </a:extLst>
          </p:cNvPr>
          <p:cNvGrpSpPr/>
          <p:nvPr/>
        </p:nvGrpSpPr>
        <p:grpSpPr>
          <a:xfrm>
            <a:off x="7248670" y="1364925"/>
            <a:ext cx="5146570" cy="2879698"/>
            <a:chOff x="7248670" y="1364925"/>
            <a:chExt cx="5146570" cy="2879698"/>
          </a:xfrm>
        </p:grpSpPr>
        <p:sp>
          <p:nvSpPr>
            <p:cNvPr id="50" name="현 49">
              <a:extLst>
                <a:ext uri="{FF2B5EF4-FFF2-40B4-BE49-F238E27FC236}">
                  <a16:creationId xmlns:a16="http://schemas.microsoft.com/office/drawing/2014/main" id="{67BAF2BD-B871-468D-822C-F28053B6501A}"/>
                </a:ext>
              </a:extLst>
            </p:cNvPr>
            <p:cNvSpPr/>
            <p:nvPr/>
          </p:nvSpPr>
          <p:spPr>
            <a:xfrm flipH="1">
              <a:off x="8980945" y="2266188"/>
              <a:ext cx="2057757" cy="1978435"/>
            </a:xfrm>
            <a:prstGeom prst="chord">
              <a:avLst>
                <a:gd name="adj1" fmla="val 5400210"/>
                <a:gd name="adj2" fmla="val 1619574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D18AC2EF-2088-401C-A6B8-7BB9EC2385F4}"/>
                </a:ext>
              </a:extLst>
            </p:cNvPr>
            <p:cNvCxnSpPr>
              <a:cxnSpLocks/>
              <a:endCxn id="54" idx="2"/>
            </p:cNvCxnSpPr>
            <p:nvPr/>
          </p:nvCxnSpPr>
          <p:spPr>
            <a:xfrm>
              <a:off x="7582452" y="3243071"/>
              <a:ext cx="1413017" cy="6341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E3A8A127-CFC3-4A1A-97DE-CF60E50C7EAD}"/>
                    </a:ext>
                  </a:extLst>
                </p:cNvPr>
                <p:cNvSpPr txBox="1"/>
                <p:nvPr/>
              </p:nvSpPr>
              <p:spPr>
                <a:xfrm>
                  <a:off x="7248670" y="3255346"/>
                  <a:ext cx="1187722" cy="477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−1]</m:t>
                            </m:r>
                          </m:sup>
                        </m:sSup>
                      </m:oMath>
                    </m:oMathPara>
                  </a14:m>
                  <a:endParaRPr lang="en-US" altLang="ko-KR" sz="240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E3A8A127-CFC3-4A1A-97DE-CF60E50C7E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8670" y="3255346"/>
                  <a:ext cx="1187722" cy="47743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53D0810B-B21D-4C57-BE29-9E831BDF2101}"/>
                    </a:ext>
                  </a:extLst>
                </p:cNvPr>
                <p:cNvSpPr txBox="1"/>
                <p:nvPr/>
              </p:nvSpPr>
              <p:spPr>
                <a:xfrm>
                  <a:off x="8141148" y="2725924"/>
                  <a:ext cx="708344" cy="477438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en-US" altLang="ko-KR" sz="240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53D0810B-B21D-4C57-BE29-9E831BDF21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1148" y="2725924"/>
                  <a:ext cx="708344" cy="47743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AB958A7B-BB9C-4120-A629-24CFD1109A55}"/>
                </a:ext>
              </a:extLst>
            </p:cNvPr>
            <p:cNvSpPr/>
            <p:nvPr/>
          </p:nvSpPr>
          <p:spPr>
            <a:xfrm>
              <a:off x="8995469" y="2257024"/>
              <a:ext cx="2057757" cy="1984776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55" name="직선 연결선[R] 3">
              <a:extLst>
                <a:ext uri="{FF2B5EF4-FFF2-40B4-BE49-F238E27FC236}">
                  <a16:creationId xmlns:a16="http://schemas.microsoft.com/office/drawing/2014/main" id="{B0259AFC-8DE0-42FD-A892-AAD0310C4C31}"/>
                </a:ext>
              </a:extLst>
            </p:cNvPr>
            <p:cNvCxnSpPr>
              <a:cxnSpLocks/>
              <a:stCxn id="54" idx="6"/>
            </p:cNvCxnSpPr>
            <p:nvPr/>
          </p:nvCxnSpPr>
          <p:spPr>
            <a:xfrm flipV="1">
              <a:off x="11053226" y="3243064"/>
              <a:ext cx="1342014" cy="6348"/>
            </a:xfrm>
            <a:prstGeom prst="line">
              <a:avLst/>
            </a:prstGeom>
            <a:ln w="31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A65E0B70-CE39-43D9-B2E2-98A5606A8EA8}"/>
                    </a:ext>
                  </a:extLst>
                </p:cNvPr>
                <p:cNvSpPr txBox="1"/>
                <p:nvPr/>
              </p:nvSpPr>
              <p:spPr>
                <a:xfrm>
                  <a:off x="9193251" y="2990207"/>
                  <a:ext cx="615314" cy="4774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en-US" altLang="ko-KR" sz="2400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A65E0B70-CE39-43D9-B2E2-98A5606A8E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251" y="2990207"/>
                  <a:ext cx="615314" cy="47743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D950BBF8-AD6B-4CD5-BED0-30D2A7787768}"/>
                    </a:ext>
                  </a:extLst>
                </p:cNvPr>
                <p:cNvSpPr txBox="1"/>
                <p:nvPr/>
              </p:nvSpPr>
              <p:spPr>
                <a:xfrm>
                  <a:off x="9103723" y="1364925"/>
                  <a:ext cx="2057757" cy="5147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wrap="square" lIns="72000" tIns="72000" rIns="72000" bIns="7200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𝐿𝑎𝑦𝑒𝑟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altLang="ko-KR" sz="2400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D950BBF8-AD6B-4CD5-BED0-30D2A77877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3723" y="1364925"/>
                  <a:ext cx="2057757" cy="514738"/>
                </a:xfrm>
                <a:prstGeom prst="rect">
                  <a:avLst/>
                </a:prstGeom>
                <a:blipFill>
                  <a:blip r:embed="rId9"/>
                  <a:stretch>
                    <a:fillRect b="-11628"/>
                  </a:stretch>
                </a:blip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직선 연결선[R] 3">
              <a:extLst>
                <a:ext uri="{FF2B5EF4-FFF2-40B4-BE49-F238E27FC236}">
                  <a16:creationId xmlns:a16="http://schemas.microsoft.com/office/drawing/2014/main" id="{3C4FE893-57C6-47DD-9640-484978280EF1}"/>
                </a:ext>
              </a:extLst>
            </p:cNvPr>
            <p:cNvCxnSpPr>
              <a:cxnSpLocks/>
            </p:cNvCxnSpPr>
            <p:nvPr/>
          </p:nvCxnSpPr>
          <p:spPr>
            <a:xfrm>
              <a:off x="10000684" y="2231624"/>
              <a:ext cx="0" cy="1972075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54FEA020-34BB-4310-AA6D-48DB346980C5}"/>
                    </a:ext>
                  </a:extLst>
                </p:cNvPr>
                <p:cNvSpPr/>
                <p:nvPr/>
              </p:nvSpPr>
              <p:spPr>
                <a:xfrm>
                  <a:off x="10000684" y="2970358"/>
                  <a:ext cx="1052532" cy="47743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sSup>
                          <m:s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ko-KR" altLang="en-US" sz="2000"/>
                </a:p>
              </p:txBody>
            </p:sp>
          </mc:Choice>
          <mc:Fallback xmlns=""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54FEA020-34BB-4310-AA6D-48DB346980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00684" y="2970358"/>
                  <a:ext cx="1052532" cy="477438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BE7D44D-7340-404F-B80B-6096DD4CC1F2}"/>
                  </a:ext>
                </a:extLst>
              </p:cNvPr>
              <p:cNvSpPr txBox="1"/>
              <p:nvPr/>
            </p:nvSpPr>
            <p:spPr>
              <a:xfrm>
                <a:off x="11192751" y="3298888"/>
                <a:ext cx="620330" cy="477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altLang="ko-KR" sz="240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BE7D44D-7340-404F-B80B-6096DD4CC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2751" y="3298888"/>
                <a:ext cx="620330" cy="47743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7076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78C78D29-8052-4F4A-A201-2C012202B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60" y="1164770"/>
            <a:ext cx="5753306" cy="571335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</a:t>
            </a:r>
            <a:r>
              <a:rPr lang="ko-KR" altLang="en-US"/>
              <a:t>순방향 신경망</a:t>
            </a:r>
            <a:r>
              <a:rPr lang="en-US" altLang="ko-KR"/>
              <a:t>: </a:t>
            </a:r>
            <a:r>
              <a:rPr lang="ko-KR" altLang="en-US"/>
              <a:t>신호처리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C8310E-FAC5-4586-AB54-7E933CBF0FB6}"/>
                  </a:ext>
                </a:extLst>
              </p:cNvPr>
              <p:cNvSpPr txBox="1"/>
              <p:nvPr/>
            </p:nvSpPr>
            <p:spPr>
              <a:xfrm>
                <a:off x="605987" y="1165815"/>
                <a:ext cx="4376005" cy="61901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>
                  <a:defRPr sz="400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320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altLang="ko-KR" sz="320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sz="320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ko-KR" sz="320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altLang="ko-KR" sz="3200">
                          <a:latin typeface="Cambria Math" panose="02040503050406030204" pitchFamily="18" charset="0"/>
                        </a:rPr>
                        <m:t> =</m:t>
                      </m:r>
                      <m:sSup>
                        <m:sSup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320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  <m:r>
                            <a:rPr lang="en-US" altLang="ko-KR" sz="320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320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sz="320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sz="320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ko-KR" sz="3200">
                              <a:latin typeface="Cambria Math" panose="02040503050406030204" pitchFamily="18" charset="0"/>
                            </a:rPr>
                            <m:t>−1]</m:t>
                          </m:r>
                        </m:sup>
                      </m:sSup>
                      <m:r>
                        <a:rPr lang="en-US" altLang="ko-KR" sz="320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br>
                  <a:rPr lang="en-US" altLang="ko-KR" sz="3200"/>
                </a:br>
                <a:endParaRPr lang="ko-KR" altLang="en-US" sz="3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C8310E-FAC5-4586-AB54-7E933CBF0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87" y="1165815"/>
                <a:ext cx="4376005" cy="6190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EF1F0021-F80A-4DBE-B2A3-6317518BFE6C}"/>
                  </a:ext>
                </a:extLst>
              </p:cNvPr>
              <p:cNvSpPr/>
              <p:nvPr/>
            </p:nvSpPr>
            <p:spPr>
              <a:xfrm>
                <a:off x="605987" y="2063986"/>
                <a:ext cx="1815690" cy="46166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r>
                  <a:rPr lang="ko-KR" altLang="en-US" sz="2400"/>
                  <a:t>층 순입력</a:t>
                </a:r>
              </a:p>
            </p:txBody>
          </p:sp>
        </mc:Choice>
        <mc:Fallback xmlns="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EF1F0021-F80A-4DBE-B2A3-6317518BFE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87" y="2063986"/>
                <a:ext cx="1815690" cy="461665"/>
              </a:xfrm>
              <a:prstGeom prst="rect">
                <a:avLst/>
              </a:prstGeom>
              <a:blipFill>
                <a:blip r:embed="rId4"/>
                <a:stretch>
                  <a:fillRect t="-14667" r="-4027" b="-2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DE3C4D00-7ECB-480C-8FD4-83EDB5289093}"/>
                  </a:ext>
                </a:extLst>
              </p:cNvPr>
              <p:cNvSpPr/>
              <p:nvPr/>
            </p:nvSpPr>
            <p:spPr>
              <a:xfrm>
                <a:off x="1244427" y="2601849"/>
                <a:ext cx="2565894" cy="46166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ko-KR" altLang="en-US" sz="2400">
                          <a:latin typeface="Cambria Math" panose="02040503050406030204" pitchFamily="18" charset="0"/>
                        </a:rPr>
                        <m:t>층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2400">
                          <a:latin typeface="Cambria Math" panose="02040503050406030204" pitchFamily="18" charset="0"/>
                        </a:rPr>
                        <m:t>가중치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2400">
                          <a:latin typeface="Cambria Math" panose="02040503050406030204" pitchFamily="18" charset="0"/>
                        </a:rPr>
                        <m:t>전치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DE3C4D00-7ECB-480C-8FD4-83EDB52890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427" y="2601849"/>
                <a:ext cx="2565894" cy="461665"/>
              </a:xfrm>
              <a:prstGeom prst="rect">
                <a:avLst/>
              </a:prstGeom>
              <a:blipFill>
                <a:blip r:embed="rId5"/>
                <a:stretch>
                  <a:fillRect b="-78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41969B75-FE2A-4827-A3E1-8E44382F9138}"/>
                  </a:ext>
                </a:extLst>
              </p:cNvPr>
              <p:cNvSpPr/>
              <p:nvPr/>
            </p:nvSpPr>
            <p:spPr>
              <a:xfrm>
                <a:off x="2691047" y="3143012"/>
                <a:ext cx="2111219" cy="461665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ko-KR" sz="240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ko-KR" altLang="en-US" sz="2400">
                          <a:latin typeface="Cambria Math" panose="02040503050406030204" pitchFamily="18" charset="0"/>
                        </a:rPr>
                        <m:t>층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2400">
                          <a:latin typeface="Cambria Math" panose="02040503050406030204" pitchFamily="18" charset="0"/>
                        </a:rPr>
                        <m:t>출력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41969B75-FE2A-4827-A3E1-8E44382F91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1047" y="3143012"/>
                <a:ext cx="2111219" cy="461665"/>
              </a:xfrm>
              <a:prstGeom prst="rect">
                <a:avLst/>
              </a:prstGeom>
              <a:blipFill>
                <a:blip r:embed="rId6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384F5DE-68B8-423A-A31B-36B3F1EA81BB}"/>
              </a:ext>
            </a:extLst>
          </p:cNvPr>
          <p:cNvCxnSpPr>
            <a:cxnSpLocks/>
          </p:cNvCxnSpPr>
          <p:nvPr/>
        </p:nvCxnSpPr>
        <p:spPr>
          <a:xfrm flipV="1">
            <a:off x="991318" y="1772256"/>
            <a:ext cx="0" cy="291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19DFCCD-9A76-4B83-85C4-9023086A64C1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2527374" y="1772255"/>
            <a:ext cx="0" cy="829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346A928-BA40-4276-AEDC-E51A70160540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3746657" y="1772255"/>
            <a:ext cx="16378" cy="1370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B3C7590C-B262-4C41-BA2B-A1736EF87A02}"/>
              </a:ext>
            </a:extLst>
          </p:cNvPr>
          <p:cNvGrpSpPr/>
          <p:nvPr/>
        </p:nvGrpSpPr>
        <p:grpSpPr>
          <a:xfrm>
            <a:off x="7248670" y="1364925"/>
            <a:ext cx="5146570" cy="2879698"/>
            <a:chOff x="7248670" y="1364925"/>
            <a:chExt cx="5146570" cy="2879698"/>
          </a:xfrm>
        </p:grpSpPr>
        <p:sp>
          <p:nvSpPr>
            <p:cNvPr id="65" name="현 64">
              <a:extLst>
                <a:ext uri="{FF2B5EF4-FFF2-40B4-BE49-F238E27FC236}">
                  <a16:creationId xmlns:a16="http://schemas.microsoft.com/office/drawing/2014/main" id="{0F578BAC-4820-49DA-9E32-667E86D78571}"/>
                </a:ext>
              </a:extLst>
            </p:cNvPr>
            <p:cNvSpPr/>
            <p:nvPr/>
          </p:nvSpPr>
          <p:spPr>
            <a:xfrm>
              <a:off x="8980935" y="2262050"/>
              <a:ext cx="2057758" cy="1978435"/>
            </a:xfrm>
            <a:prstGeom prst="chord">
              <a:avLst>
                <a:gd name="adj1" fmla="val 5400210"/>
                <a:gd name="adj2" fmla="val 16195749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현 53">
              <a:extLst>
                <a:ext uri="{FF2B5EF4-FFF2-40B4-BE49-F238E27FC236}">
                  <a16:creationId xmlns:a16="http://schemas.microsoft.com/office/drawing/2014/main" id="{38A840BA-5D7F-4441-9330-7966A275E52C}"/>
                </a:ext>
              </a:extLst>
            </p:cNvPr>
            <p:cNvSpPr/>
            <p:nvPr/>
          </p:nvSpPr>
          <p:spPr>
            <a:xfrm flipH="1">
              <a:off x="8980945" y="2266188"/>
              <a:ext cx="2057757" cy="1978435"/>
            </a:xfrm>
            <a:prstGeom prst="chord">
              <a:avLst>
                <a:gd name="adj1" fmla="val 5400210"/>
                <a:gd name="adj2" fmla="val 1619574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4AB6B4F7-3BDC-4099-81A3-5DD3F2607B0E}"/>
                </a:ext>
              </a:extLst>
            </p:cNvPr>
            <p:cNvCxnSpPr>
              <a:cxnSpLocks/>
              <a:endCxn id="58" idx="2"/>
            </p:cNvCxnSpPr>
            <p:nvPr/>
          </p:nvCxnSpPr>
          <p:spPr>
            <a:xfrm>
              <a:off x="7582452" y="3243071"/>
              <a:ext cx="1413017" cy="6341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BACC10E9-BD77-4CD2-9E3A-F788E94EDFCD}"/>
                    </a:ext>
                  </a:extLst>
                </p:cNvPr>
                <p:cNvSpPr txBox="1"/>
                <p:nvPr/>
              </p:nvSpPr>
              <p:spPr>
                <a:xfrm>
                  <a:off x="7248670" y="3255346"/>
                  <a:ext cx="1187722" cy="477438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−1]</m:t>
                            </m:r>
                          </m:sup>
                        </m:sSup>
                      </m:oMath>
                    </m:oMathPara>
                  </a14:m>
                  <a:endParaRPr lang="en-US" altLang="ko-KR" sz="240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BACC10E9-BD77-4CD2-9E3A-F788E94EDF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8670" y="3255346"/>
                  <a:ext cx="1187722" cy="47743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2E2A3F72-8D19-416B-8AFC-BB7F4B046B12}"/>
                    </a:ext>
                  </a:extLst>
                </p:cNvPr>
                <p:cNvSpPr txBox="1"/>
                <p:nvPr/>
              </p:nvSpPr>
              <p:spPr>
                <a:xfrm>
                  <a:off x="8141148" y="2725924"/>
                  <a:ext cx="708344" cy="477438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en-US" altLang="ko-KR" sz="240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2E2A3F72-8D19-416B-8AFC-BB7F4B046B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1148" y="2725924"/>
                  <a:ext cx="708344" cy="47743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9B657AA1-F411-48BB-AC56-28F4B38A4D74}"/>
                </a:ext>
              </a:extLst>
            </p:cNvPr>
            <p:cNvSpPr/>
            <p:nvPr/>
          </p:nvSpPr>
          <p:spPr>
            <a:xfrm>
              <a:off x="8995469" y="2257024"/>
              <a:ext cx="2057757" cy="1984776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59" name="직선 연결선[R] 3">
              <a:extLst>
                <a:ext uri="{FF2B5EF4-FFF2-40B4-BE49-F238E27FC236}">
                  <a16:creationId xmlns:a16="http://schemas.microsoft.com/office/drawing/2014/main" id="{A12B0E78-E7C6-44F4-ABCA-BD85008538C2}"/>
                </a:ext>
              </a:extLst>
            </p:cNvPr>
            <p:cNvCxnSpPr>
              <a:cxnSpLocks/>
              <a:stCxn id="58" idx="6"/>
            </p:cNvCxnSpPr>
            <p:nvPr/>
          </p:nvCxnSpPr>
          <p:spPr>
            <a:xfrm flipV="1">
              <a:off x="11053226" y="3243064"/>
              <a:ext cx="1342014" cy="6348"/>
            </a:xfrm>
            <a:prstGeom prst="line">
              <a:avLst/>
            </a:prstGeom>
            <a:ln w="31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ABADC848-6977-4615-9848-150680D2EBD8}"/>
                    </a:ext>
                  </a:extLst>
                </p:cNvPr>
                <p:cNvSpPr txBox="1"/>
                <p:nvPr/>
              </p:nvSpPr>
              <p:spPr>
                <a:xfrm>
                  <a:off x="9193251" y="2990207"/>
                  <a:ext cx="615314" cy="4774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en-US" altLang="ko-KR" sz="2400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ABADC848-6977-4615-9848-150680D2EB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251" y="2990207"/>
                  <a:ext cx="615314" cy="47743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286845F4-9A6E-4054-8AC2-AF40A7DBDA80}"/>
                    </a:ext>
                  </a:extLst>
                </p:cNvPr>
                <p:cNvSpPr txBox="1"/>
                <p:nvPr/>
              </p:nvSpPr>
              <p:spPr>
                <a:xfrm>
                  <a:off x="9103723" y="1364925"/>
                  <a:ext cx="2057757" cy="5147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wrap="square" lIns="72000" tIns="72000" rIns="72000" bIns="7200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𝐿𝑎𝑦𝑒𝑟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altLang="ko-KR" sz="2400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286845F4-9A6E-4054-8AC2-AF40A7DBDA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3723" y="1364925"/>
                  <a:ext cx="2057757" cy="514738"/>
                </a:xfrm>
                <a:prstGeom prst="rect">
                  <a:avLst/>
                </a:prstGeom>
                <a:blipFill>
                  <a:blip r:embed="rId10"/>
                  <a:stretch>
                    <a:fillRect b="-11628"/>
                  </a:stretch>
                </a:blip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직선 연결선[R] 3">
              <a:extLst>
                <a:ext uri="{FF2B5EF4-FFF2-40B4-BE49-F238E27FC236}">
                  <a16:creationId xmlns:a16="http://schemas.microsoft.com/office/drawing/2014/main" id="{2BD6E438-EB6A-42F4-9466-AEE5B7C7402D}"/>
                </a:ext>
              </a:extLst>
            </p:cNvPr>
            <p:cNvCxnSpPr>
              <a:cxnSpLocks/>
            </p:cNvCxnSpPr>
            <p:nvPr/>
          </p:nvCxnSpPr>
          <p:spPr>
            <a:xfrm>
              <a:off x="10000684" y="2231624"/>
              <a:ext cx="0" cy="1972075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485C4DB8-EE0F-4B04-BA3C-35EB5918F1C8}"/>
                    </a:ext>
                  </a:extLst>
                </p:cNvPr>
                <p:cNvSpPr/>
                <p:nvPr/>
              </p:nvSpPr>
              <p:spPr>
                <a:xfrm>
                  <a:off x="10000684" y="2970358"/>
                  <a:ext cx="1052532" cy="47743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sSup>
                          <m:s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ko-KR" altLang="en-US" sz="2000"/>
                </a:p>
              </p:txBody>
            </p:sp>
          </mc:Choice>
          <mc:Fallback xmlns=""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485C4DB8-EE0F-4B04-BA3C-35EB5918F1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00684" y="2970358"/>
                  <a:ext cx="1052532" cy="47743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7A752BAD-06A3-40C1-92CA-D1FFF492B286}"/>
                    </a:ext>
                  </a:extLst>
                </p:cNvPr>
                <p:cNvSpPr txBox="1"/>
                <p:nvPr/>
              </p:nvSpPr>
              <p:spPr>
                <a:xfrm>
                  <a:off x="11192751" y="3298888"/>
                  <a:ext cx="620330" cy="4774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en-US" altLang="ko-KR" sz="240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7A752BAD-06A3-40C1-92CA-D1FFF492B2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92751" y="3298888"/>
                  <a:ext cx="620330" cy="477438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45979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78C78D29-8052-4F4A-A201-2C012202B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60" y="1164770"/>
            <a:ext cx="5753306" cy="571335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</a:t>
            </a:r>
            <a:r>
              <a:rPr lang="ko-KR" altLang="en-US"/>
              <a:t>순방향 신경망</a:t>
            </a:r>
            <a:r>
              <a:rPr lang="en-US" altLang="ko-KR"/>
              <a:t>: </a:t>
            </a:r>
            <a:r>
              <a:rPr lang="ko-KR" altLang="en-US"/>
              <a:t>신호처리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0C445F2-7CFC-4A10-8F2F-D1E23446121A}"/>
                  </a:ext>
                </a:extLst>
              </p:cNvPr>
              <p:cNvSpPr txBox="1"/>
              <p:nvPr/>
            </p:nvSpPr>
            <p:spPr>
              <a:xfrm>
                <a:off x="605987" y="1165815"/>
                <a:ext cx="4376005" cy="61901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>
                  <a:defRPr sz="400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320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altLang="ko-KR" sz="320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sz="320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ko-KR" sz="320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altLang="ko-KR" sz="3200">
                          <a:latin typeface="Cambria Math" panose="02040503050406030204" pitchFamily="18" charset="0"/>
                        </a:rPr>
                        <m:t> =</m:t>
                      </m:r>
                      <m:sSup>
                        <m:sSup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320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  <m:r>
                            <a:rPr lang="en-US" altLang="ko-KR" sz="320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320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sz="320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sz="320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ko-KR" sz="3200">
                              <a:latin typeface="Cambria Math" panose="02040503050406030204" pitchFamily="18" charset="0"/>
                            </a:rPr>
                            <m:t>−1]</m:t>
                          </m:r>
                        </m:sup>
                      </m:sSup>
                      <m:r>
                        <a:rPr lang="en-US" altLang="ko-KR" sz="320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br>
                  <a:rPr lang="en-US" altLang="ko-KR" sz="3200"/>
                </a:br>
                <a:endParaRPr lang="ko-KR" altLang="en-US" sz="3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0C445F2-7CFC-4A10-8F2F-D1E234461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87" y="1165815"/>
                <a:ext cx="4376005" cy="6190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53811065-2149-4A5D-8ED7-D7FC0ADD15C4}"/>
                  </a:ext>
                </a:extLst>
              </p:cNvPr>
              <p:cNvSpPr/>
              <p:nvPr/>
            </p:nvSpPr>
            <p:spPr>
              <a:xfrm>
                <a:off x="605987" y="2063986"/>
                <a:ext cx="1815690" cy="46166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r>
                  <a:rPr lang="ko-KR" altLang="en-US" sz="2400"/>
                  <a:t>층 순입력</a:t>
                </a:r>
              </a:p>
            </p:txBody>
          </p:sp>
        </mc:Choice>
        <mc:Fallback xmlns="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53811065-2149-4A5D-8ED7-D7FC0ADD15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87" y="2063986"/>
                <a:ext cx="1815690" cy="461665"/>
              </a:xfrm>
              <a:prstGeom prst="rect">
                <a:avLst/>
              </a:prstGeom>
              <a:blipFill>
                <a:blip r:embed="rId4"/>
                <a:stretch>
                  <a:fillRect t="-14667" r="-4027" b="-2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641C6706-2127-44A9-ADAF-0D3089AAA3D9}"/>
                  </a:ext>
                </a:extLst>
              </p:cNvPr>
              <p:cNvSpPr/>
              <p:nvPr/>
            </p:nvSpPr>
            <p:spPr>
              <a:xfrm>
                <a:off x="1244427" y="2601849"/>
                <a:ext cx="2565894" cy="46166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ko-KR" altLang="en-US" sz="2400">
                          <a:latin typeface="Cambria Math" panose="02040503050406030204" pitchFamily="18" charset="0"/>
                        </a:rPr>
                        <m:t>층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2400">
                          <a:latin typeface="Cambria Math" panose="02040503050406030204" pitchFamily="18" charset="0"/>
                        </a:rPr>
                        <m:t>가중치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2400">
                          <a:latin typeface="Cambria Math" panose="02040503050406030204" pitchFamily="18" charset="0"/>
                        </a:rPr>
                        <m:t>전치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641C6706-2127-44A9-ADAF-0D3089AAA3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427" y="2601849"/>
                <a:ext cx="2565894" cy="461665"/>
              </a:xfrm>
              <a:prstGeom prst="rect">
                <a:avLst/>
              </a:prstGeom>
              <a:blipFill>
                <a:blip r:embed="rId5"/>
                <a:stretch>
                  <a:fillRect b="-78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035CF04-2A68-4FD1-AF2C-C753480ACD80}"/>
              </a:ext>
            </a:extLst>
          </p:cNvPr>
          <p:cNvCxnSpPr>
            <a:cxnSpLocks/>
          </p:cNvCxnSpPr>
          <p:nvPr/>
        </p:nvCxnSpPr>
        <p:spPr>
          <a:xfrm flipV="1">
            <a:off x="991318" y="1772256"/>
            <a:ext cx="0" cy="291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4C250BB-23C8-4BD6-B9D8-ABFB946B61F4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2527374" y="1772255"/>
            <a:ext cx="0" cy="829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218E81F6-23CB-45CB-8125-84CF8A2A2D3F}"/>
                  </a:ext>
                </a:extLst>
              </p:cNvPr>
              <p:cNvSpPr/>
              <p:nvPr/>
            </p:nvSpPr>
            <p:spPr>
              <a:xfrm>
                <a:off x="605988" y="3828307"/>
                <a:ext cx="4376004" cy="60593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altLang="ko-KR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3200"/>
              </a:p>
            </p:txBody>
          </p:sp>
        </mc:Choice>
        <mc:Fallback xmlns=""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218E81F6-23CB-45CB-8125-84CF8A2A2D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88" y="3828307"/>
                <a:ext cx="4376004" cy="6059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49F2CD23-BB5B-47B0-A865-CD6BA0E492C2}"/>
                  </a:ext>
                </a:extLst>
              </p:cNvPr>
              <p:cNvSpPr/>
              <p:nvPr/>
            </p:nvSpPr>
            <p:spPr>
              <a:xfrm>
                <a:off x="605988" y="4726478"/>
                <a:ext cx="1507913" cy="461665"/>
              </a:xfrm>
              <a:prstGeom prst="rect">
                <a:avLst/>
              </a:prstGeom>
              <a:solidFill>
                <a:srgbClr val="FFFF00"/>
              </a:solidFill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r>
                  <a:rPr lang="ko-KR" altLang="en-US" sz="2400"/>
                  <a:t>층 출력</a:t>
                </a:r>
              </a:p>
            </p:txBody>
          </p:sp>
        </mc:Choice>
        <mc:Fallback xmlns=""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49F2CD23-BB5B-47B0-A865-CD6BA0E492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88" y="4726478"/>
                <a:ext cx="1507913" cy="461665"/>
              </a:xfrm>
              <a:prstGeom prst="rect">
                <a:avLst/>
              </a:prstGeom>
              <a:blipFill>
                <a:blip r:embed="rId7"/>
                <a:stretch>
                  <a:fillRect t="-12658" r="-3984" b="-21519"/>
                </a:stretch>
              </a:blipFill>
              <a:ln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96A02883-78CB-49F9-8D24-8B8F9DC535C7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1359945" y="4407368"/>
            <a:ext cx="0" cy="319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E7CDE0A7-85A1-4430-B2FC-EBD12B8C07BC}"/>
                  </a:ext>
                </a:extLst>
              </p:cNvPr>
              <p:cNvSpPr/>
              <p:nvPr/>
            </p:nvSpPr>
            <p:spPr>
              <a:xfrm>
                <a:off x="2691047" y="3143012"/>
                <a:ext cx="2111219" cy="46166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ko-KR" sz="240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ko-KR" altLang="en-US" sz="2400">
                          <a:latin typeface="Cambria Math" panose="02040503050406030204" pitchFamily="18" charset="0"/>
                        </a:rPr>
                        <m:t>층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2400">
                          <a:latin typeface="Cambria Math" panose="02040503050406030204" pitchFamily="18" charset="0"/>
                        </a:rPr>
                        <m:t>출력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E7CDE0A7-85A1-4430-B2FC-EBD12B8C07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1047" y="3143012"/>
                <a:ext cx="2111219" cy="461665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6FC6AED9-A06D-4C2F-971A-DE954E883FD2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3746657" y="1772255"/>
            <a:ext cx="16378" cy="1370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F6FEAC3C-02BE-4F7A-9C57-CF537C7819E3}"/>
              </a:ext>
            </a:extLst>
          </p:cNvPr>
          <p:cNvGrpSpPr/>
          <p:nvPr/>
        </p:nvGrpSpPr>
        <p:grpSpPr>
          <a:xfrm>
            <a:off x="7248670" y="1364925"/>
            <a:ext cx="5146570" cy="2879698"/>
            <a:chOff x="7248670" y="1364925"/>
            <a:chExt cx="5146570" cy="2879698"/>
          </a:xfrm>
        </p:grpSpPr>
        <p:sp>
          <p:nvSpPr>
            <p:cNvPr id="49" name="현 48">
              <a:extLst>
                <a:ext uri="{FF2B5EF4-FFF2-40B4-BE49-F238E27FC236}">
                  <a16:creationId xmlns:a16="http://schemas.microsoft.com/office/drawing/2014/main" id="{D9E2DA86-925E-4F5C-B87E-55EFDC31C327}"/>
                </a:ext>
              </a:extLst>
            </p:cNvPr>
            <p:cNvSpPr/>
            <p:nvPr/>
          </p:nvSpPr>
          <p:spPr>
            <a:xfrm flipH="1">
              <a:off x="8980945" y="2266188"/>
              <a:ext cx="2057757" cy="1978435"/>
            </a:xfrm>
            <a:prstGeom prst="chord">
              <a:avLst>
                <a:gd name="adj1" fmla="val 5400210"/>
                <a:gd name="adj2" fmla="val 1619574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E93AB52A-62FD-41A6-987B-3FF2456353E1}"/>
                </a:ext>
              </a:extLst>
            </p:cNvPr>
            <p:cNvCxnSpPr>
              <a:cxnSpLocks/>
              <a:endCxn id="53" idx="2"/>
            </p:cNvCxnSpPr>
            <p:nvPr/>
          </p:nvCxnSpPr>
          <p:spPr>
            <a:xfrm>
              <a:off x="7582452" y="3243071"/>
              <a:ext cx="1413017" cy="6341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E93A9577-4AA5-45FC-99F2-64FC1D320563}"/>
                    </a:ext>
                  </a:extLst>
                </p:cNvPr>
                <p:cNvSpPr txBox="1"/>
                <p:nvPr/>
              </p:nvSpPr>
              <p:spPr>
                <a:xfrm>
                  <a:off x="7248670" y="3255346"/>
                  <a:ext cx="1388516" cy="477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−1]</m:t>
                            </m:r>
                          </m:sup>
                        </m:sSup>
                      </m:oMath>
                    </m:oMathPara>
                  </a14:m>
                  <a:endParaRPr lang="en-US" altLang="ko-KR" sz="240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E93A9577-4AA5-45FC-99F2-64FC1D3205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8670" y="3255346"/>
                  <a:ext cx="1388516" cy="47743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2DD488E8-DD47-4400-BA61-6FBDB81AB924}"/>
                    </a:ext>
                  </a:extLst>
                </p:cNvPr>
                <p:cNvSpPr txBox="1"/>
                <p:nvPr/>
              </p:nvSpPr>
              <p:spPr>
                <a:xfrm>
                  <a:off x="8084735" y="2565184"/>
                  <a:ext cx="867409" cy="67140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en-US" altLang="ko-KR" sz="240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2DD488E8-DD47-4400-BA61-6FBDB81AB9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4735" y="2565184"/>
                  <a:ext cx="867409" cy="67140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2AE04807-B15E-4136-A3B9-7F64B0DDA7A9}"/>
                </a:ext>
              </a:extLst>
            </p:cNvPr>
            <p:cNvSpPr/>
            <p:nvPr/>
          </p:nvSpPr>
          <p:spPr>
            <a:xfrm>
              <a:off x="8995469" y="2257024"/>
              <a:ext cx="2057757" cy="1984776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54" name="직선 연결선[R] 3">
              <a:extLst>
                <a:ext uri="{FF2B5EF4-FFF2-40B4-BE49-F238E27FC236}">
                  <a16:creationId xmlns:a16="http://schemas.microsoft.com/office/drawing/2014/main" id="{F57C0FB8-B575-46A9-9A3C-C3195B0C7BD5}"/>
                </a:ext>
              </a:extLst>
            </p:cNvPr>
            <p:cNvCxnSpPr>
              <a:cxnSpLocks/>
              <a:stCxn id="53" idx="6"/>
            </p:cNvCxnSpPr>
            <p:nvPr/>
          </p:nvCxnSpPr>
          <p:spPr>
            <a:xfrm flipV="1">
              <a:off x="11053226" y="3243064"/>
              <a:ext cx="1342014" cy="6348"/>
            </a:xfrm>
            <a:prstGeom prst="line">
              <a:avLst/>
            </a:prstGeom>
            <a:ln w="31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F7164962-9339-4C6E-9FB9-8131E4BD0552}"/>
                    </a:ext>
                  </a:extLst>
                </p:cNvPr>
                <p:cNvSpPr txBox="1"/>
                <p:nvPr/>
              </p:nvSpPr>
              <p:spPr>
                <a:xfrm>
                  <a:off x="9350865" y="2990207"/>
                  <a:ext cx="457700" cy="6714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en-US" altLang="ko-KR" sz="2400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F7164962-9339-4C6E-9FB9-8131E4BD05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0865" y="2990207"/>
                  <a:ext cx="457700" cy="671406"/>
                </a:xfrm>
                <a:prstGeom prst="rect">
                  <a:avLst/>
                </a:prstGeom>
                <a:blipFill>
                  <a:blip r:embed="rId11"/>
                  <a:stretch>
                    <a:fillRect l="-8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A5002D2B-2022-4540-A235-E72D5961D7D5}"/>
                    </a:ext>
                  </a:extLst>
                </p:cNvPr>
                <p:cNvSpPr txBox="1"/>
                <p:nvPr/>
              </p:nvSpPr>
              <p:spPr>
                <a:xfrm>
                  <a:off x="9103723" y="1364925"/>
                  <a:ext cx="2057757" cy="5147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wrap="square" lIns="72000" tIns="72000" rIns="72000" bIns="7200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𝐿𝑎𝑦𝑒𝑟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altLang="ko-KR" sz="2400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A5002D2B-2022-4540-A235-E72D5961D7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3723" y="1364925"/>
                  <a:ext cx="2057757" cy="514738"/>
                </a:xfrm>
                <a:prstGeom prst="rect">
                  <a:avLst/>
                </a:prstGeom>
                <a:blipFill>
                  <a:blip r:embed="rId12"/>
                  <a:stretch>
                    <a:fillRect b="-11628"/>
                  </a:stretch>
                </a:blip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직선 연결선[R] 3">
              <a:extLst>
                <a:ext uri="{FF2B5EF4-FFF2-40B4-BE49-F238E27FC236}">
                  <a16:creationId xmlns:a16="http://schemas.microsoft.com/office/drawing/2014/main" id="{EB510E67-D2BE-4B46-90AC-3BE3A2D61834}"/>
                </a:ext>
              </a:extLst>
            </p:cNvPr>
            <p:cNvCxnSpPr>
              <a:cxnSpLocks/>
            </p:cNvCxnSpPr>
            <p:nvPr/>
          </p:nvCxnSpPr>
          <p:spPr>
            <a:xfrm>
              <a:off x="10000684" y="2231624"/>
              <a:ext cx="0" cy="1972075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B1257BB3-CC2C-4B16-A0CC-FD13FCC20F54}"/>
                    </a:ext>
                  </a:extLst>
                </p:cNvPr>
                <p:cNvSpPr/>
                <p:nvPr/>
              </p:nvSpPr>
              <p:spPr>
                <a:xfrm>
                  <a:off x="10000684" y="2970358"/>
                  <a:ext cx="1052532" cy="47743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sSup>
                          <m:s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ko-KR" altLang="en-US" sz="2000"/>
                </a:p>
              </p:txBody>
            </p:sp>
          </mc:Choice>
          <mc:Fallback xmlns=""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B1257BB3-CC2C-4B16-A0CC-FD13FCC20F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00684" y="2970358"/>
                  <a:ext cx="1052532" cy="477438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FFD2FF5-7A7F-4306-9425-16E19D29FB65}"/>
                  </a:ext>
                </a:extLst>
              </p:cNvPr>
              <p:cNvSpPr txBox="1"/>
              <p:nvPr/>
            </p:nvSpPr>
            <p:spPr>
              <a:xfrm>
                <a:off x="11192751" y="3298888"/>
                <a:ext cx="620330" cy="477438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altLang="ko-KR" sz="240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FFD2FF5-7A7F-4306-9425-16E19D29F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2751" y="3298888"/>
                <a:ext cx="620330" cy="47743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8808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</a:t>
            </a:r>
            <a:r>
              <a:rPr lang="ko-KR" altLang="en-US"/>
              <a:t>순방향 신경망</a:t>
            </a:r>
            <a:r>
              <a:rPr lang="en-US" altLang="ko-KR"/>
              <a:t>: </a:t>
            </a:r>
            <a:r>
              <a:rPr lang="ko-KR" altLang="en-US"/>
              <a:t>신호처리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A8921B5-3099-430A-835A-C87263B2D9E7}"/>
                  </a:ext>
                </a:extLst>
              </p:cNvPr>
              <p:cNvSpPr txBox="1"/>
              <p:nvPr/>
            </p:nvSpPr>
            <p:spPr>
              <a:xfrm>
                <a:off x="605987" y="1165815"/>
                <a:ext cx="4376005" cy="61901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>
                  <a:defRPr sz="400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320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altLang="ko-KR" sz="320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sz="320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ko-KR" sz="320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altLang="ko-KR" sz="3200">
                          <a:latin typeface="Cambria Math" panose="02040503050406030204" pitchFamily="18" charset="0"/>
                        </a:rPr>
                        <m:t> =</m:t>
                      </m:r>
                      <m:sSup>
                        <m:sSup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320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  <m:r>
                            <a:rPr lang="en-US" altLang="ko-KR" sz="320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320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sz="320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sz="320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ko-KR" sz="3200">
                              <a:latin typeface="Cambria Math" panose="02040503050406030204" pitchFamily="18" charset="0"/>
                            </a:rPr>
                            <m:t>−1]</m:t>
                          </m:r>
                        </m:sup>
                      </m:sSup>
                      <m:r>
                        <a:rPr lang="en-US" altLang="ko-KR" sz="320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br>
                  <a:rPr lang="en-US" altLang="ko-KR" sz="3200"/>
                </a:br>
                <a:endParaRPr lang="ko-KR" altLang="en-US" sz="32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A8921B5-3099-430A-835A-C87263B2D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87" y="1165815"/>
                <a:ext cx="4376005" cy="6190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4DE4204C-4A42-4721-B0D1-E9F0740FB890}"/>
                  </a:ext>
                </a:extLst>
              </p:cNvPr>
              <p:cNvSpPr/>
              <p:nvPr/>
            </p:nvSpPr>
            <p:spPr>
              <a:xfrm>
                <a:off x="605987" y="2063986"/>
                <a:ext cx="1815690" cy="46166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r>
                  <a:rPr lang="ko-KR" altLang="en-US" sz="2400"/>
                  <a:t>층 순입력</a:t>
                </a:r>
              </a:p>
            </p:txBody>
          </p:sp>
        </mc:Choice>
        <mc:Fallback xmlns=""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4DE4204C-4A42-4721-B0D1-E9F0740FB8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87" y="2063986"/>
                <a:ext cx="1815690" cy="461665"/>
              </a:xfrm>
              <a:prstGeom prst="rect">
                <a:avLst/>
              </a:prstGeom>
              <a:blipFill>
                <a:blip r:embed="rId4"/>
                <a:stretch>
                  <a:fillRect t="-14667" r="-4027" b="-2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58B30DFA-3845-44EC-A6D3-AC99567D48DD}"/>
                  </a:ext>
                </a:extLst>
              </p:cNvPr>
              <p:cNvSpPr/>
              <p:nvPr/>
            </p:nvSpPr>
            <p:spPr>
              <a:xfrm>
                <a:off x="1244427" y="2601849"/>
                <a:ext cx="2565894" cy="46166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ko-KR" altLang="en-US" sz="2400">
                          <a:latin typeface="Cambria Math" panose="02040503050406030204" pitchFamily="18" charset="0"/>
                        </a:rPr>
                        <m:t>층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2400">
                          <a:latin typeface="Cambria Math" panose="02040503050406030204" pitchFamily="18" charset="0"/>
                        </a:rPr>
                        <m:t>가중치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2400">
                          <a:latin typeface="Cambria Math" panose="02040503050406030204" pitchFamily="18" charset="0"/>
                        </a:rPr>
                        <m:t>전치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58B30DFA-3845-44EC-A6D3-AC99567D48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427" y="2601849"/>
                <a:ext cx="2565894" cy="461665"/>
              </a:xfrm>
              <a:prstGeom prst="rect">
                <a:avLst/>
              </a:prstGeom>
              <a:blipFill>
                <a:blip r:embed="rId5"/>
                <a:stretch>
                  <a:fillRect b="-78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EB16408E-2E1C-4DD0-BF23-2896A7BA0DD2}"/>
              </a:ext>
            </a:extLst>
          </p:cNvPr>
          <p:cNvCxnSpPr>
            <a:cxnSpLocks/>
          </p:cNvCxnSpPr>
          <p:nvPr/>
        </p:nvCxnSpPr>
        <p:spPr>
          <a:xfrm flipV="1">
            <a:off x="991318" y="1772256"/>
            <a:ext cx="0" cy="291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BBE7ED43-13A9-43FC-B58C-1CBD38747498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2527374" y="1772255"/>
            <a:ext cx="0" cy="829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4D1F1C73-BBCA-4880-9D6A-89B89AC4A919}"/>
                  </a:ext>
                </a:extLst>
              </p:cNvPr>
              <p:cNvSpPr/>
              <p:nvPr/>
            </p:nvSpPr>
            <p:spPr>
              <a:xfrm>
                <a:off x="605988" y="3828307"/>
                <a:ext cx="4376004" cy="60593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altLang="ko-KR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3200"/>
              </a:p>
            </p:txBody>
          </p:sp>
        </mc:Choice>
        <mc:Fallback xmlns=""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4D1F1C73-BBCA-4880-9D6A-89B89AC4A9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88" y="3828307"/>
                <a:ext cx="4376004" cy="6059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35AFF9C7-2049-4F8E-A444-DE2BC830246E}"/>
                  </a:ext>
                </a:extLst>
              </p:cNvPr>
              <p:cNvSpPr/>
              <p:nvPr/>
            </p:nvSpPr>
            <p:spPr>
              <a:xfrm>
                <a:off x="605988" y="4726478"/>
                <a:ext cx="1507913" cy="46166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r>
                  <a:rPr lang="ko-KR" altLang="en-US" sz="2400"/>
                  <a:t>층 출력</a:t>
                </a:r>
              </a:p>
            </p:txBody>
          </p:sp>
        </mc:Choice>
        <mc:Fallback xmlns=""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35AFF9C7-2049-4F8E-A444-DE2BC83024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88" y="4726478"/>
                <a:ext cx="1507913" cy="461665"/>
              </a:xfrm>
              <a:prstGeom prst="rect">
                <a:avLst/>
              </a:prstGeom>
              <a:blipFill>
                <a:blip r:embed="rId7"/>
                <a:stretch>
                  <a:fillRect t="-14474" r="-4839" b="-2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직사각형 63">
            <a:extLst>
              <a:ext uri="{FF2B5EF4-FFF2-40B4-BE49-F238E27FC236}">
                <a16:creationId xmlns:a16="http://schemas.microsoft.com/office/drawing/2014/main" id="{02F0D664-7ED1-494C-A06D-55CFD84E688A}"/>
              </a:ext>
            </a:extLst>
          </p:cNvPr>
          <p:cNvSpPr/>
          <p:nvPr/>
        </p:nvSpPr>
        <p:spPr>
          <a:xfrm>
            <a:off x="916093" y="5249546"/>
            <a:ext cx="1877896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2400"/>
              <a:t>활성화 함수</a:t>
            </a: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D6CFBC82-6F2E-4F3B-9D82-CE7383AE238A}"/>
              </a:ext>
            </a:extLst>
          </p:cNvPr>
          <p:cNvCxnSpPr>
            <a:cxnSpLocks/>
            <a:stCxn id="63" idx="0"/>
          </p:cNvCxnSpPr>
          <p:nvPr/>
        </p:nvCxnSpPr>
        <p:spPr>
          <a:xfrm flipV="1">
            <a:off x="1359945" y="4407368"/>
            <a:ext cx="0" cy="319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EF6F62DF-BFC2-4D31-BE0A-981E5CF846E0}"/>
              </a:ext>
            </a:extLst>
          </p:cNvPr>
          <p:cNvCxnSpPr>
            <a:cxnSpLocks/>
          </p:cNvCxnSpPr>
          <p:nvPr/>
        </p:nvCxnSpPr>
        <p:spPr>
          <a:xfrm flipV="1">
            <a:off x="2257597" y="4426426"/>
            <a:ext cx="0" cy="823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188D2BB4-2ACB-4FD4-960B-4C6F202F503D}"/>
                  </a:ext>
                </a:extLst>
              </p:cNvPr>
              <p:cNvSpPr/>
              <p:nvPr/>
            </p:nvSpPr>
            <p:spPr>
              <a:xfrm>
                <a:off x="2894244" y="5257362"/>
                <a:ext cx="2035576" cy="461665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ko-KR" altLang="en-US" sz="2400">
                        <a:latin typeface="Cambria Math" panose="02040503050406030204" pitchFamily="18" charset="0"/>
                      </a:rPr>
                      <m:t>층</m:t>
                    </m:r>
                    <m:r>
                      <a:rPr lang="en-US" altLang="ko-KR" sz="24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400"/>
                  <a:t>순입력</a:t>
                </a:r>
              </a:p>
            </p:txBody>
          </p:sp>
        </mc:Choice>
        <mc:Fallback xmlns=""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188D2BB4-2ACB-4FD4-960B-4C6F202F50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244" y="5257362"/>
                <a:ext cx="2035576" cy="461665"/>
              </a:xfrm>
              <a:prstGeom prst="rect">
                <a:avLst/>
              </a:prstGeom>
              <a:blipFill>
                <a:blip r:embed="rId8"/>
                <a:stretch>
                  <a:fillRect t="-12658" b="-21519"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B216EA25-E237-4509-A206-58950A7CAFBF}"/>
              </a:ext>
            </a:extLst>
          </p:cNvPr>
          <p:cNvCxnSpPr>
            <a:cxnSpLocks/>
            <a:stCxn id="68" idx="0"/>
            <a:endCxn id="62" idx="2"/>
          </p:cNvCxnSpPr>
          <p:nvPr/>
        </p:nvCxnSpPr>
        <p:spPr>
          <a:xfrm flipH="1" flipV="1">
            <a:off x="2793990" y="4434242"/>
            <a:ext cx="1118042" cy="823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398E89C8-71A9-4147-BA2E-0C4395153240}"/>
              </a:ext>
            </a:extLst>
          </p:cNvPr>
          <p:cNvGrpSpPr/>
          <p:nvPr/>
        </p:nvGrpSpPr>
        <p:grpSpPr>
          <a:xfrm>
            <a:off x="7248670" y="1364925"/>
            <a:ext cx="5146570" cy="2879698"/>
            <a:chOff x="7248670" y="1364925"/>
            <a:chExt cx="5146570" cy="2879698"/>
          </a:xfrm>
        </p:grpSpPr>
        <p:sp>
          <p:nvSpPr>
            <p:cNvPr id="113" name="현 112">
              <a:extLst>
                <a:ext uri="{FF2B5EF4-FFF2-40B4-BE49-F238E27FC236}">
                  <a16:creationId xmlns:a16="http://schemas.microsoft.com/office/drawing/2014/main" id="{CB3ACE3D-0F60-44A6-A69B-00E140B5A1EE}"/>
                </a:ext>
              </a:extLst>
            </p:cNvPr>
            <p:cNvSpPr/>
            <p:nvPr/>
          </p:nvSpPr>
          <p:spPr>
            <a:xfrm flipH="1">
              <a:off x="8980945" y="2266188"/>
              <a:ext cx="2057757" cy="1978435"/>
            </a:xfrm>
            <a:prstGeom prst="chord">
              <a:avLst>
                <a:gd name="adj1" fmla="val 5400210"/>
                <a:gd name="adj2" fmla="val 16195749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86F0711D-065C-42E5-B3B0-3E1FEFEC7137}"/>
                </a:ext>
              </a:extLst>
            </p:cNvPr>
            <p:cNvCxnSpPr>
              <a:cxnSpLocks/>
              <a:endCxn id="77" idx="2"/>
            </p:cNvCxnSpPr>
            <p:nvPr/>
          </p:nvCxnSpPr>
          <p:spPr>
            <a:xfrm>
              <a:off x="7582452" y="3243071"/>
              <a:ext cx="1413017" cy="6341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E220DBFC-B721-4713-BD00-83BCC142CFCD}"/>
                    </a:ext>
                  </a:extLst>
                </p:cNvPr>
                <p:cNvSpPr txBox="1"/>
                <p:nvPr/>
              </p:nvSpPr>
              <p:spPr>
                <a:xfrm>
                  <a:off x="7248670" y="3255346"/>
                  <a:ext cx="1388516" cy="477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−1]</m:t>
                            </m:r>
                          </m:sup>
                        </m:sSup>
                      </m:oMath>
                    </m:oMathPara>
                  </a14:m>
                  <a:endParaRPr lang="en-US" altLang="ko-KR" sz="240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E220DBFC-B721-4713-BD00-83BCC142CF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8670" y="3255346"/>
                  <a:ext cx="1388516" cy="47743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5C0CF749-71FD-4BBA-B43B-E323028D90BC}"/>
                    </a:ext>
                  </a:extLst>
                </p:cNvPr>
                <p:cNvSpPr txBox="1"/>
                <p:nvPr/>
              </p:nvSpPr>
              <p:spPr>
                <a:xfrm>
                  <a:off x="8084735" y="2565184"/>
                  <a:ext cx="867409" cy="67140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en-US" altLang="ko-KR" sz="240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5C0CF749-71FD-4BBA-B43B-E323028D90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4735" y="2565184"/>
                  <a:ext cx="867409" cy="67140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3B3B1011-071C-4B6A-857D-901146F52B00}"/>
                </a:ext>
              </a:extLst>
            </p:cNvPr>
            <p:cNvSpPr/>
            <p:nvPr/>
          </p:nvSpPr>
          <p:spPr>
            <a:xfrm>
              <a:off x="8995469" y="2257024"/>
              <a:ext cx="2057757" cy="1984776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78" name="직선 연결선[R] 3">
              <a:extLst>
                <a:ext uri="{FF2B5EF4-FFF2-40B4-BE49-F238E27FC236}">
                  <a16:creationId xmlns:a16="http://schemas.microsoft.com/office/drawing/2014/main" id="{E385939A-8DF0-4F48-B881-2819F88B2737}"/>
                </a:ext>
              </a:extLst>
            </p:cNvPr>
            <p:cNvCxnSpPr>
              <a:cxnSpLocks/>
              <a:stCxn id="77" idx="6"/>
            </p:cNvCxnSpPr>
            <p:nvPr/>
          </p:nvCxnSpPr>
          <p:spPr>
            <a:xfrm flipV="1">
              <a:off x="11053226" y="3243064"/>
              <a:ext cx="1342014" cy="6348"/>
            </a:xfrm>
            <a:prstGeom prst="line">
              <a:avLst/>
            </a:prstGeom>
            <a:ln w="31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69124ECE-E350-4368-A8BD-76FB04B9E353}"/>
                    </a:ext>
                  </a:extLst>
                </p:cNvPr>
                <p:cNvSpPr txBox="1"/>
                <p:nvPr/>
              </p:nvSpPr>
              <p:spPr>
                <a:xfrm>
                  <a:off x="9134994" y="2990207"/>
                  <a:ext cx="673571" cy="477438"/>
                </a:xfrm>
                <a:prstGeom prst="rect">
                  <a:avLst/>
                </a:prstGeom>
                <a:solidFill>
                  <a:srgbClr val="FFFF00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en-US" altLang="ko-KR" sz="2400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69124ECE-E350-4368-A8BD-76FB04B9E3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4994" y="2990207"/>
                  <a:ext cx="673571" cy="47743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DE5BEED4-586D-483C-9554-93564D2B2BCB}"/>
                    </a:ext>
                  </a:extLst>
                </p:cNvPr>
                <p:cNvSpPr txBox="1"/>
                <p:nvPr/>
              </p:nvSpPr>
              <p:spPr>
                <a:xfrm>
                  <a:off x="9103723" y="1364925"/>
                  <a:ext cx="2057757" cy="5147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wrap="square" lIns="72000" tIns="72000" rIns="72000" bIns="7200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𝐿𝑎𝑦𝑒𝑟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altLang="ko-KR" sz="2400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DE5BEED4-586D-483C-9554-93564D2B2B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3723" y="1364925"/>
                  <a:ext cx="2057757" cy="514738"/>
                </a:xfrm>
                <a:prstGeom prst="rect">
                  <a:avLst/>
                </a:prstGeom>
                <a:blipFill>
                  <a:blip r:embed="rId12"/>
                  <a:stretch>
                    <a:fillRect b="-11628"/>
                  </a:stretch>
                </a:blip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직선 연결선[R] 3">
              <a:extLst>
                <a:ext uri="{FF2B5EF4-FFF2-40B4-BE49-F238E27FC236}">
                  <a16:creationId xmlns:a16="http://schemas.microsoft.com/office/drawing/2014/main" id="{C17980CA-B684-4F05-88DD-3932486AE415}"/>
                </a:ext>
              </a:extLst>
            </p:cNvPr>
            <p:cNvCxnSpPr>
              <a:cxnSpLocks/>
            </p:cNvCxnSpPr>
            <p:nvPr/>
          </p:nvCxnSpPr>
          <p:spPr>
            <a:xfrm>
              <a:off x="10000684" y="2231624"/>
              <a:ext cx="0" cy="1972075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직사각형 91">
                  <a:extLst>
                    <a:ext uri="{FF2B5EF4-FFF2-40B4-BE49-F238E27FC236}">
                      <a16:creationId xmlns:a16="http://schemas.microsoft.com/office/drawing/2014/main" id="{8EDBB389-065F-4F5D-8BB9-C951A36AA21C}"/>
                    </a:ext>
                  </a:extLst>
                </p:cNvPr>
                <p:cNvSpPr/>
                <p:nvPr/>
              </p:nvSpPr>
              <p:spPr>
                <a:xfrm>
                  <a:off x="10000684" y="2970358"/>
                  <a:ext cx="1052532" cy="47743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sSup>
                          <m:s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ko-KR" altLang="en-US" sz="2000"/>
                </a:p>
              </p:txBody>
            </p:sp>
          </mc:Choice>
          <mc:Fallback xmlns="">
            <p:sp>
              <p:nvSpPr>
                <p:cNvPr id="92" name="직사각형 91">
                  <a:extLst>
                    <a:ext uri="{FF2B5EF4-FFF2-40B4-BE49-F238E27FC236}">
                      <a16:creationId xmlns:a16="http://schemas.microsoft.com/office/drawing/2014/main" id="{8EDBB389-065F-4F5D-8BB9-C951A36AA2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00684" y="2970358"/>
                  <a:ext cx="1052532" cy="477438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F310BBBF-0A1B-4AB1-855E-187ADAB553C2}"/>
                  </a:ext>
                </a:extLst>
              </p:cNvPr>
              <p:cNvSpPr txBox="1"/>
              <p:nvPr/>
            </p:nvSpPr>
            <p:spPr>
              <a:xfrm>
                <a:off x="11192751" y="3298888"/>
                <a:ext cx="620330" cy="477438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altLang="ko-KR" sz="240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F310BBBF-0A1B-4AB1-855E-187ADAB55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2751" y="3298888"/>
                <a:ext cx="620330" cy="47743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D83827C4-EC15-4833-AE46-45BCA7056B90}"/>
              </a:ext>
            </a:extLst>
          </p:cNvPr>
          <p:cNvCxnSpPr>
            <a:cxnSpLocks/>
          </p:cNvCxnSpPr>
          <p:nvPr/>
        </p:nvCxnSpPr>
        <p:spPr>
          <a:xfrm flipV="1">
            <a:off x="3746657" y="1772255"/>
            <a:ext cx="16378" cy="1370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B87CEB93-0F00-46BA-B3ED-F1322F563A1F}"/>
                  </a:ext>
                </a:extLst>
              </p:cNvPr>
              <p:cNvSpPr/>
              <p:nvPr/>
            </p:nvSpPr>
            <p:spPr>
              <a:xfrm>
                <a:off x="2691047" y="3143012"/>
                <a:ext cx="2111219" cy="46166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ko-KR" sz="240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ko-KR" altLang="en-US" sz="2400">
                          <a:latin typeface="Cambria Math" panose="02040503050406030204" pitchFamily="18" charset="0"/>
                        </a:rPr>
                        <m:t>층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2400">
                          <a:latin typeface="Cambria Math" panose="02040503050406030204" pitchFamily="18" charset="0"/>
                        </a:rPr>
                        <m:t>출력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B87CEB93-0F00-46BA-B3ED-F1322F563A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1047" y="3143012"/>
                <a:ext cx="2111219" cy="461665"/>
              </a:xfrm>
              <a:prstGeom prst="rect">
                <a:avLst/>
              </a:prstGeom>
              <a:blipFill>
                <a:blip r:embed="rId15"/>
                <a:stretch>
                  <a:fillRect b="-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연결선: 구부러짐 119">
            <a:extLst>
              <a:ext uri="{FF2B5EF4-FFF2-40B4-BE49-F238E27FC236}">
                <a16:creationId xmlns:a16="http://schemas.microsoft.com/office/drawing/2014/main" id="{6ACBFD9F-1F2C-426F-B654-2721365A183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989441" y="2930136"/>
            <a:ext cx="19849" cy="1055170"/>
          </a:xfrm>
          <a:prstGeom prst="curvedConnector3">
            <a:avLst>
              <a:gd name="adj1" fmla="val -1151695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767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40880C-9609-45C1-A07F-29670B355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544D718-7176-4B46-8CCF-C91DC77B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순방향 신경망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ADA5C1-BD4D-4A14-9637-757FA683A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60" y="1164770"/>
            <a:ext cx="11643400" cy="5713355"/>
          </a:xfrm>
        </p:spPr>
        <p:txBody>
          <a:bodyPr/>
          <a:lstStyle/>
          <a:p>
            <a:r>
              <a:rPr lang="ko-KR" altLang="en-US" dirty="0"/>
              <a:t>학습 목표</a:t>
            </a:r>
            <a:endParaRPr lang="en-US" altLang="ko-KR" dirty="0"/>
          </a:p>
          <a:p>
            <a:pPr lvl="1"/>
            <a:r>
              <a:rPr lang="ko-KR" altLang="en-US" dirty="0"/>
              <a:t>순방향  신경망의 신호를 처리한다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학습 내용</a:t>
            </a:r>
            <a:endParaRPr lang="en-US" altLang="ko-KR" dirty="0"/>
          </a:p>
          <a:p>
            <a:pPr lvl="1"/>
            <a:r>
              <a:rPr lang="ko-KR" altLang="en-US"/>
              <a:t>순방향 신경망 신호표기 </a:t>
            </a:r>
            <a:endParaRPr lang="en-US" altLang="ko-KR"/>
          </a:p>
          <a:p>
            <a:pPr lvl="1"/>
            <a:r>
              <a:rPr lang="ko-KR" altLang="en-US"/>
              <a:t>순방향 신경망 신호처리</a:t>
            </a:r>
            <a:endParaRPr lang="en-US" altLang="ko-KR" dirty="0"/>
          </a:p>
          <a:p>
            <a:pPr lvl="1"/>
            <a:r>
              <a:rPr lang="ko-KR" altLang="en-US"/>
              <a:t>가중치 표기법</a:t>
            </a:r>
            <a:endParaRPr lang="en-US" altLang="ko-KR"/>
          </a:p>
          <a:p>
            <a:pPr lvl="1"/>
            <a:r>
              <a:rPr lang="ko-KR" altLang="en-US"/>
              <a:t>순방향 신경망 예제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3008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</a:t>
            </a:r>
            <a:r>
              <a:rPr lang="ko-KR" altLang="en-US"/>
              <a:t>순방향 신경망</a:t>
            </a:r>
            <a:r>
              <a:rPr lang="en-US" altLang="ko-KR"/>
              <a:t>: </a:t>
            </a:r>
            <a:r>
              <a:rPr lang="ko-KR" altLang="en-US"/>
              <a:t>신호처리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/>
                  <a:t>Z: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ko-KR" alt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가중치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 ∗ </m:t>
                        </m:r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입력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dirty="0"/>
              </a:p>
              <a:p>
                <a:pPr lvl="1"/>
                <a:r>
                  <a:rPr lang="ko-KR" altLang="en-US"/>
                  <a:t>순입력</a:t>
                </a:r>
                <a:endParaRPr lang="en-US" altLang="ko-KR"/>
              </a:p>
              <a:p>
                <a:pPr lvl="1"/>
                <a:r>
                  <a:rPr lang="en-US" altLang="ko-KR"/>
                  <a:t>net input </a:t>
                </a:r>
                <a:r>
                  <a:rPr lang="ko-KR" altLang="en-US"/>
                  <a:t>혹은</a:t>
                </a:r>
                <a:r>
                  <a:rPr lang="en-US" altLang="ko-KR"/>
                  <a:t> weighted sum</a:t>
                </a:r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907" t="-10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8" name="내용 개체 틀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424"/>
          <a:stretch/>
        </p:blipFill>
        <p:spPr>
          <a:xfrm>
            <a:off x="6502400" y="1164770"/>
            <a:ext cx="5892840" cy="375578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오른쪽 화살표 5"/>
          <p:cNvSpPr/>
          <p:nvPr/>
        </p:nvSpPr>
        <p:spPr>
          <a:xfrm>
            <a:off x="6502400" y="3940233"/>
            <a:ext cx="5950133" cy="1305098"/>
          </a:xfrm>
          <a:prstGeom prst="rightArrow">
            <a:avLst/>
          </a:prstGeom>
          <a:solidFill>
            <a:schemeClr val="accent1">
              <a:tint val="100000"/>
              <a:shade val="100000"/>
              <a:hueMod val="100000"/>
              <a:satMod val="100000"/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819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A146F91-6131-4CDA-A495-9CC3F31EA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D022F8C-94C3-4DC2-B9AF-0FD4A6423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가중치 표기법</a:t>
            </a:r>
            <a:r>
              <a:rPr lang="en-US" altLang="ko-KR"/>
              <a:t>: W</a:t>
            </a:r>
            <a:r>
              <a:rPr lang="en-US" altLang="ko-KR" baseline="-25000"/>
              <a:t>ij</a:t>
            </a:r>
            <a:r>
              <a:rPr lang="en-US" altLang="ko-KR"/>
              <a:t> </a:t>
            </a:r>
            <a:r>
              <a:rPr lang="ko-KR" altLang="en-US"/>
              <a:t>방식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5080EB-E8D1-4CB4-88DF-4847F8D4235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0C03B9F-5DE2-4280-9D36-78A1C2A476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309" b="89192"/>
          <a:stretch/>
        </p:blipFill>
        <p:spPr>
          <a:xfrm>
            <a:off x="1043564" y="1939429"/>
            <a:ext cx="2608248" cy="61419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10520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A146F91-6131-4CDA-A495-9CC3F31EA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D022F8C-94C3-4DC2-B9AF-0FD4A6423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가중치 표기법</a:t>
            </a:r>
            <a:r>
              <a:rPr lang="en-US" altLang="ko-KR"/>
              <a:t>: W</a:t>
            </a:r>
            <a:r>
              <a:rPr lang="en-US" altLang="ko-KR" baseline="-25000"/>
              <a:t>ij</a:t>
            </a:r>
            <a:r>
              <a:rPr lang="en-US" altLang="ko-KR"/>
              <a:t> </a:t>
            </a:r>
            <a:r>
              <a:rPr lang="ko-KR" altLang="en-US"/>
              <a:t>방식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5080EB-E8D1-4CB4-88DF-4847F8D4235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564" y="2661940"/>
            <a:ext cx="4210050" cy="136929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3AE6833-28A5-450B-937E-49C23A9AC1F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8309" b="89192"/>
          <a:stretch/>
        </p:blipFill>
        <p:spPr>
          <a:xfrm>
            <a:off x="1043564" y="1939429"/>
            <a:ext cx="2608248" cy="61419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462F239-B00C-423D-89B6-346DB87CFC75}"/>
              </a:ext>
            </a:extLst>
          </p:cNvPr>
          <p:cNvSpPr/>
          <p:nvPr/>
        </p:nvSpPr>
        <p:spPr>
          <a:xfrm>
            <a:off x="470026" y="3576965"/>
            <a:ext cx="1515158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2000" kern="1200">
                <a:solidFill>
                  <a:prstClr val="black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rPr>
              <a:t>엘 층 가중치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847616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A146F91-6131-4CDA-A495-9CC3F31EA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D022F8C-94C3-4DC2-B9AF-0FD4A6423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가중치 표기법</a:t>
            </a:r>
            <a:r>
              <a:rPr lang="en-US" altLang="ko-KR"/>
              <a:t>: W</a:t>
            </a:r>
            <a:r>
              <a:rPr lang="en-US" altLang="ko-KR" baseline="-25000"/>
              <a:t>ij</a:t>
            </a:r>
            <a:r>
              <a:rPr lang="en-US" altLang="ko-KR"/>
              <a:t> </a:t>
            </a:r>
            <a:r>
              <a:rPr lang="ko-KR" altLang="en-US"/>
              <a:t>방식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5080EB-E8D1-4CB4-88DF-4847F8D4235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8927435-0F0A-4B3A-A329-EE243533A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083" y="4156801"/>
            <a:ext cx="4210050" cy="13716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56B1A96E-3B28-4360-A1D5-AA7ABF1C9F88}"/>
              </a:ext>
            </a:extLst>
          </p:cNvPr>
          <p:cNvSpPr/>
          <p:nvPr/>
        </p:nvSpPr>
        <p:spPr>
          <a:xfrm>
            <a:off x="470026" y="5081646"/>
            <a:ext cx="1755609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2000" kern="1200">
                <a:solidFill>
                  <a:prstClr val="black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rPr>
              <a:t>은닉층 가중치</a:t>
            </a:r>
            <a:endParaRPr lang="ko-KR" altLang="en-US" sz="16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564" y="2661940"/>
            <a:ext cx="4210050" cy="136929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3AE6833-28A5-450B-937E-49C23A9AC1F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8309" b="89192"/>
          <a:stretch/>
        </p:blipFill>
        <p:spPr>
          <a:xfrm>
            <a:off x="1043564" y="1939429"/>
            <a:ext cx="2608248" cy="61419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62F239-B00C-423D-89B6-346DB87CFC75}"/>
              </a:ext>
            </a:extLst>
          </p:cNvPr>
          <p:cNvSpPr/>
          <p:nvPr/>
        </p:nvSpPr>
        <p:spPr>
          <a:xfrm>
            <a:off x="470026" y="3576965"/>
            <a:ext cx="1515158" cy="4001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2000" kern="1200">
                <a:solidFill>
                  <a:prstClr val="black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rPr>
              <a:t>엘 층 가중치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23461534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A146F91-6131-4CDA-A495-9CC3F31EA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D022F8C-94C3-4DC2-B9AF-0FD4A6423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가중치 표기법</a:t>
            </a:r>
            <a:r>
              <a:rPr lang="en-US" altLang="ko-KR"/>
              <a:t>: W</a:t>
            </a:r>
            <a:r>
              <a:rPr lang="en-US" altLang="ko-KR" baseline="-25000"/>
              <a:t>ij</a:t>
            </a:r>
            <a:r>
              <a:rPr lang="en-US" altLang="ko-KR"/>
              <a:t> </a:t>
            </a:r>
            <a:r>
              <a:rPr lang="ko-KR" altLang="en-US"/>
              <a:t>방식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5080EB-E8D1-4CB4-88DF-4847F8D4235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오른쪽 화살표 8"/>
          <p:cNvSpPr/>
          <p:nvPr/>
        </p:nvSpPr>
        <p:spPr>
          <a:xfrm>
            <a:off x="6313879" y="1634337"/>
            <a:ext cx="556395" cy="439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083" y="4156801"/>
            <a:ext cx="4210050" cy="13716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t="14256"/>
          <a:stretch/>
        </p:blipFill>
        <p:spPr>
          <a:xfrm>
            <a:off x="6925922" y="1495244"/>
            <a:ext cx="5045795" cy="487301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모서리가 둥근 직사각형 3"/>
          <p:cNvSpPr/>
          <p:nvPr/>
        </p:nvSpPr>
        <p:spPr>
          <a:xfrm>
            <a:off x="7293797" y="1986914"/>
            <a:ext cx="4494232" cy="4294533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4BB3D27-D5FF-4FFD-86F8-8F5575F542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8309" b="89192"/>
          <a:stretch/>
        </p:blipFill>
        <p:spPr>
          <a:xfrm>
            <a:off x="1043564" y="1939429"/>
            <a:ext cx="2608248" cy="61419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80BCBA01-76DC-4E67-802A-A8CB61B5965C}"/>
              </a:ext>
            </a:extLst>
          </p:cNvPr>
          <p:cNvSpPr/>
          <p:nvPr/>
        </p:nvSpPr>
        <p:spPr>
          <a:xfrm>
            <a:off x="470026" y="5081646"/>
            <a:ext cx="1755609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2000" kern="1200">
                <a:solidFill>
                  <a:prstClr val="black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rPr>
              <a:t>은닉층 가중치</a:t>
            </a:r>
            <a:endParaRPr lang="ko-KR" altLang="en-US" sz="160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564" y="2661940"/>
            <a:ext cx="4210050" cy="136929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A462F239-B00C-423D-89B6-346DB87CFC75}"/>
              </a:ext>
            </a:extLst>
          </p:cNvPr>
          <p:cNvSpPr/>
          <p:nvPr/>
        </p:nvSpPr>
        <p:spPr>
          <a:xfrm>
            <a:off x="470026" y="3576965"/>
            <a:ext cx="1515158" cy="4001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2000" kern="1200">
                <a:solidFill>
                  <a:prstClr val="black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rPr>
              <a:t>엘 층 가중치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18139399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A146F91-6131-4CDA-A495-9CC3F31EA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D022F8C-94C3-4DC2-B9AF-0FD4A6423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가중치 표기법</a:t>
            </a:r>
            <a:r>
              <a:rPr lang="en-US" altLang="ko-KR"/>
              <a:t>: W</a:t>
            </a:r>
            <a:r>
              <a:rPr lang="en-US" altLang="ko-KR" baseline="-25000"/>
              <a:t>ij</a:t>
            </a:r>
            <a:r>
              <a:rPr lang="en-US" altLang="ko-KR"/>
              <a:t> </a:t>
            </a:r>
            <a:r>
              <a:rPr lang="ko-KR" altLang="en-US"/>
              <a:t>방식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5080EB-E8D1-4CB4-88DF-4847F8D4235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오른쪽 화살표 8"/>
          <p:cNvSpPr/>
          <p:nvPr/>
        </p:nvSpPr>
        <p:spPr>
          <a:xfrm>
            <a:off x="6313879" y="2401786"/>
            <a:ext cx="556395" cy="439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14256"/>
          <a:stretch/>
        </p:blipFill>
        <p:spPr>
          <a:xfrm>
            <a:off x="6925922" y="1495244"/>
            <a:ext cx="5045795" cy="487301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사각형: 둥근 모서리 12">
            <a:extLst>
              <a:ext uri="{FF2B5EF4-FFF2-40B4-BE49-F238E27FC236}">
                <a16:creationId xmlns:a16="http://schemas.microsoft.com/office/drawing/2014/main" id="{99BF9DD5-E205-45F3-AA37-BFA3BDD50265}"/>
              </a:ext>
            </a:extLst>
          </p:cNvPr>
          <p:cNvSpPr/>
          <p:nvPr/>
        </p:nvSpPr>
        <p:spPr>
          <a:xfrm>
            <a:off x="10522035" y="1988819"/>
            <a:ext cx="298366" cy="314641"/>
          </a:xfrm>
          <a:prstGeom prst="roundRect">
            <a:avLst/>
          </a:prstGeom>
          <a:solidFill>
            <a:schemeClr val="accent1">
              <a:tint val="100000"/>
              <a:shade val="100000"/>
              <a:hueMod val="100000"/>
              <a:satMod val="100000"/>
              <a:alpha val="1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9A8980F-C50E-4B37-8836-86C50E959F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083" y="4156801"/>
            <a:ext cx="4210050" cy="13716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9799FE0-3B01-49A7-88C7-ECA2172E14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564" y="2661940"/>
            <a:ext cx="4210050" cy="136929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CF0188F-9DFB-41FF-8B40-36531C3BBC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309" b="89192"/>
          <a:stretch/>
        </p:blipFill>
        <p:spPr>
          <a:xfrm>
            <a:off x="1043564" y="1939429"/>
            <a:ext cx="2608248" cy="61419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0DA97647-45FB-4C4F-842F-6A0CB2BBB754}"/>
              </a:ext>
            </a:extLst>
          </p:cNvPr>
          <p:cNvSpPr/>
          <p:nvPr/>
        </p:nvSpPr>
        <p:spPr>
          <a:xfrm>
            <a:off x="470026" y="3576965"/>
            <a:ext cx="1515158" cy="4001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2000" kern="1200">
                <a:solidFill>
                  <a:prstClr val="black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rPr>
              <a:t>엘 층 가중치</a:t>
            </a:r>
            <a:endParaRPr lang="ko-KR" altLang="en-US" sz="16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32ECB49-8445-4633-8F34-AB180CAFA4A9}"/>
              </a:ext>
            </a:extLst>
          </p:cNvPr>
          <p:cNvSpPr/>
          <p:nvPr/>
        </p:nvSpPr>
        <p:spPr>
          <a:xfrm>
            <a:off x="470026" y="5081646"/>
            <a:ext cx="1755609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2000" kern="1200">
                <a:solidFill>
                  <a:prstClr val="black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rPr>
              <a:t>은닉층 가중치</a:t>
            </a:r>
            <a:endParaRPr lang="ko-KR" altLang="en-US" sz="1600"/>
          </a:p>
        </p:txBody>
      </p:sp>
      <p:sp>
        <p:nvSpPr>
          <p:cNvPr id="18" name="모서리가 둥근 직사각형 3">
            <a:extLst>
              <a:ext uri="{FF2B5EF4-FFF2-40B4-BE49-F238E27FC236}">
                <a16:creationId xmlns:a16="http://schemas.microsoft.com/office/drawing/2014/main" id="{32493517-A955-4D6C-9846-68B9535A4DD7}"/>
              </a:ext>
            </a:extLst>
          </p:cNvPr>
          <p:cNvSpPr/>
          <p:nvPr/>
        </p:nvSpPr>
        <p:spPr>
          <a:xfrm>
            <a:off x="7293797" y="3089564"/>
            <a:ext cx="4494232" cy="3191883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9198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A146F91-6131-4CDA-A495-9CC3F31EA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D022F8C-94C3-4DC2-B9AF-0FD4A6423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가중치 표기법</a:t>
            </a:r>
            <a:r>
              <a:rPr lang="en-US" altLang="ko-KR"/>
              <a:t>: W</a:t>
            </a:r>
            <a:r>
              <a:rPr lang="en-US" altLang="ko-KR" baseline="-25000"/>
              <a:t>ij</a:t>
            </a:r>
            <a:r>
              <a:rPr lang="en-US" altLang="ko-KR"/>
              <a:t> </a:t>
            </a:r>
            <a:r>
              <a:rPr lang="ko-KR" altLang="en-US"/>
              <a:t>방식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5080EB-E8D1-4CB4-88DF-4847F8D4235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/>
          <a:srcRect t="14256"/>
          <a:stretch/>
        </p:blipFill>
        <p:spPr>
          <a:xfrm>
            <a:off x="6925922" y="1495244"/>
            <a:ext cx="5045795" cy="487301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오른쪽 화살표 16"/>
          <p:cNvSpPr/>
          <p:nvPr/>
        </p:nvSpPr>
        <p:spPr>
          <a:xfrm>
            <a:off x="6313879" y="3659083"/>
            <a:ext cx="556395" cy="439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9BF9DD5-E205-45F3-AA37-BFA3BDD50265}"/>
              </a:ext>
            </a:extLst>
          </p:cNvPr>
          <p:cNvSpPr/>
          <p:nvPr/>
        </p:nvSpPr>
        <p:spPr>
          <a:xfrm>
            <a:off x="8089269" y="3103659"/>
            <a:ext cx="1359550" cy="500995"/>
          </a:xfrm>
          <a:prstGeom prst="roundRect">
            <a:avLst/>
          </a:prstGeom>
          <a:solidFill>
            <a:schemeClr val="accent1">
              <a:tint val="100000"/>
              <a:shade val="100000"/>
              <a:hueMod val="100000"/>
              <a:satMod val="100000"/>
              <a:alpha val="1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1842C85-13AE-4FC8-B76D-617762BC3E46}"/>
              </a:ext>
            </a:extLst>
          </p:cNvPr>
          <p:cNvSpPr/>
          <p:nvPr/>
        </p:nvSpPr>
        <p:spPr>
          <a:xfrm rot="16200000">
            <a:off x="9578744" y="3628281"/>
            <a:ext cx="1022874" cy="500995"/>
          </a:xfrm>
          <a:prstGeom prst="roundRect">
            <a:avLst/>
          </a:prstGeom>
          <a:solidFill>
            <a:schemeClr val="accent1">
              <a:tint val="100000"/>
              <a:shade val="100000"/>
              <a:hueMod val="100000"/>
              <a:satMod val="100000"/>
              <a:alpha val="1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E67FB81-FDD8-44D6-8F11-1C6B9E1979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083" y="4156801"/>
            <a:ext cx="4210050" cy="13716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41BE7C1-79B9-4E9A-8993-5038936B49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564" y="2661940"/>
            <a:ext cx="4210050" cy="136929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D143572-EE94-49C8-B1B7-1781B8F75C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309" b="89192"/>
          <a:stretch/>
        </p:blipFill>
        <p:spPr>
          <a:xfrm>
            <a:off x="1043564" y="1939429"/>
            <a:ext cx="2608248" cy="61419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EBBE30AD-447C-42D1-8168-2B079951CA69}"/>
              </a:ext>
            </a:extLst>
          </p:cNvPr>
          <p:cNvSpPr/>
          <p:nvPr/>
        </p:nvSpPr>
        <p:spPr>
          <a:xfrm>
            <a:off x="470026" y="3576965"/>
            <a:ext cx="1515158" cy="4001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2000" kern="1200">
                <a:solidFill>
                  <a:prstClr val="black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rPr>
              <a:t>엘 층 가중치</a:t>
            </a:r>
            <a:endParaRPr lang="ko-KR" altLang="en-US" sz="16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8AB9EEB-FA56-445D-9923-43417917211C}"/>
              </a:ext>
            </a:extLst>
          </p:cNvPr>
          <p:cNvSpPr/>
          <p:nvPr/>
        </p:nvSpPr>
        <p:spPr>
          <a:xfrm>
            <a:off x="470026" y="5081646"/>
            <a:ext cx="1755609" cy="4001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2000" kern="1200">
                <a:solidFill>
                  <a:prstClr val="black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rPr>
              <a:t>은닉층 가중치</a:t>
            </a:r>
            <a:endParaRPr lang="ko-KR" altLang="en-US" sz="1600"/>
          </a:p>
        </p:txBody>
      </p:sp>
      <p:sp>
        <p:nvSpPr>
          <p:cNvPr id="21" name="모서리가 둥근 직사각형 3">
            <a:extLst>
              <a:ext uri="{FF2B5EF4-FFF2-40B4-BE49-F238E27FC236}">
                <a16:creationId xmlns:a16="http://schemas.microsoft.com/office/drawing/2014/main" id="{CAA7E0D7-9C3E-403B-B761-7051177DA20D}"/>
              </a:ext>
            </a:extLst>
          </p:cNvPr>
          <p:cNvSpPr/>
          <p:nvPr/>
        </p:nvSpPr>
        <p:spPr>
          <a:xfrm>
            <a:off x="7293797" y="4613564"/>
            <a:ext cx="4494232" cy="1667883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0330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A146F91-6131-4CDA-A495-9CC3F31EA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D022F8C-94C3-4DC2-B9AF-0FD4A6423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가중치 표기법</a:t>
            </a:r>
            <a:r>
              <a:rPr lang="en-US" altLang="ko-KR"/>
              <a:t>: W</a:t>
            </a:r>
            <a:r>
              <a:rPr lang="en-US" altLang="ko-KR" baseline="-25000"/>
              <a:t>ij</a:t>
            </a:r>
            <a:r>
              <a:rPr lang="en-US" altLang="ko-KR"/>
              <a:t> </a:t>
            </a:r>
            <a:r>
              <a:rPr lang="ko-KR" altLang="en-US"/>
              <a:t>방식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5080EB-E8D1-4CB4-88DF-4847F8D4235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/>
          <a:srcRect t="14256"/>
          <a:stretch/>
        </p:blipFill>
        <p:spPr>
          <a:xfrm>
            <a:off x="6925922" y="1495244"/>
            <a:ext cx="5045795" cy="487301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오른쪽 화살표 16"/>
          <p:cNvSpPr/>
          <p:nvPr/>
        </p:nvSpPr>
        <p:spPr>
          <a:xfrm>
            <a:off x="6313879" y="5161318"/>
            <a:ext cx="556395" cy="439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D191E42-49E5-4891-BFCE-65BF067CA77D}"/>
              </a:ext>
            </a:extLst>
          </p:cNvPr>
          <p:cNvSpPr/>
          <p:nvPr/>
        </p:nvSpPr>
        <p:spPr>
          <a:xfrm>
            <a:off x="8082643" y="4594701"/>
            <a:ext cx="1942580" cy="500995"/>
          </a:xfrm>
          <a:prstGeom prst="roundRect">
            <a:avLst/>
          </a:prstGeom>
          <a:solidFill>
            <a:schemeClr val="accent1">
              <a:tint val="100000"/>
              <a:shade val="100000"/>
              <a:hueMod val="100000"/>
              <a:satMod val="100000"/>
              <a:alpha val="1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BDBA6A5-4D07-4DC8-9421-8A6F6CA5A28F}"/>
              </a:ext>
            </a:extLst>
          </p:cNvPr>
          <p:cNvSpPr/>
          <p:nvPr/>
        </p:nvSpPr>
        <p:spPr>
          <a:xfrm>
            <a:off x="10592267" y="4594700"/>
            <a:ext cx="595780" cy="500995"/>
          </a:xfrm>
          <a:prstGeom prst="roundRect">
            <a:avLst/>
          </a:prstGeom>
          <a:solidFill>
            <a:schemeClr val="accent1">
              <a:tint val="100000"/>
              <a:shade val="100000"/>
              <a:hueMod val="100000"/>
              <a:satMod val="100000"/>
              <a:alpha val="1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96CDA88-740F-463F-AB29-2F016FD186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083" y="4156801"/>
            <a:ext cx="4210050" cy="13716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042E56E-2984-41D3-8D2F-691EE41D9B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564" y="2661940"/>
            <a:ext cx="4210050" cy="136929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A8612DF-2F8A-4D2C-970F-DBCE14BEC2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309" b="89192"/>
          <a:stretch/>
        </p:blipFill>
        <p:spPr>
          <a:xfrm>
            <a:off x="1043564" y="1939429"/>
            <a:ext cx="2608248" cy="61419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83A749F6-DBAF-4F8D-AA00-EDA05718342D}"/>
              </a:ext>
            </a:extLst>
          </p:cNvPr>
          <p:cNvSpPr/>
          <p:nvPr/>
        </p:nvSpPr>
        <p:spPr>
          <a:xfrm>
            <a:off x="470026" y="3576965"/>
            <a:ext cx="1515158" cy="4001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2000" kern="1200">
                <a:solidFill>
                  <a:prstClr val="black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rPr>
              <a:t>엘 층 가중치</a:t>
            </a:r>
            <a:endParaRPr lang="ko-KR" altLang="en-US" sz="16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FF5B5B-2E54-4487-ABB1-5066FA0A0DA5}"/>
              </a:ext>
            </a:extLst>
          </p:cNvPr>
          <p:cNvSpPr/>
          <p:nvPr/>
        </p:nvSpPr>
        <p:spPr>
          <a:xfrm>
            <a:off x="470026" y="5081646"/>
            <a:ext cx="1755609" cy="4001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2000" kern="1200">
                <a:solidFill>
                  <a:prstClr val="black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rPr>
              <a:t>은닉층 가중치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26130131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A146F91-6131-4CDA-A495-9CC3F31EA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D022F8C-94C3-4DC2-B9AF-0FD4A6423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가중치 표기법</a:t>
            </a:r>
            <a:r>
              <a:rPr lang="en-US" altLang="ko-KR"/>
              <a:t>: W</a:t>
            </a:r>
            <a:r>
              <a:rPr lang="en-US" altLang="ko-KR" baseline="-25000"/>
              <a:t>ij</a:t>
            </a:r>
            <a:r>
              <a:rPr lang="en-US" altLang="ko-KR"/>
              <a:t> </a:t>
            </a:r>
            <a:r>
              <a:rPr lang="ko-KR" altLang="en-US"/>
              <a:t>방식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5080EB-E8D1-4CB4-88DF-4847F8D4235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rcRect t="14256"/>
          <a:stretch/>
        </p:blipFill>
        <p:spPr>
          <a:xfrm>
            <a:off x="6925922" y="1495244"/>
            <a:ext cx="5045795" cy="487301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26A7B22-4E13-488B-AD3D-D6FDF10465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083" y="4156801"/>
            <a:ext cx="4210050" cy="13716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25090F2-25B5-4039-835F-4BDC954D5D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564" y="2661940"/>
            <a:ext cx="4210050" cy="136929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CDA997B-F76E-4086-AEC0-A12FE73999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309" b="89192"/>
          <a:stretch/>
        </p:blipFill>
        <p:spPr>
          <a:xfrm>
            <a:off x="1043564" y="1939429"/>
            <a:ext cx="2608248" cy="61419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6C5703-DF07-4EC0-869B-57EE7C2FEC16}"/>
              </a:ext>
            </a:extLst>
          </p:cNvPr>
          <p:cNvSpPr/>
          <p:nvPr/>
        </p:nvSpPr>
        <p:spPr>
          <a:xfrm>
            <a:off x="5336744" y="1632589"/>
            <a:ext cx="1691489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2000" kern="1200">
                <a:solidFill>
                  <a:prstClr val="black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rPr>
              <a:t>은닉층 순입력</a:t>
            </a:r>
            <a:endParaRPr lang="ko-KR" altLang="en-US" sz="160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742CD28-AF76-4346-B536-D97E90C83523}"/>
              </a:ext>
            </a:extLst>
          </p:cNvPr>
          <p:cNvSpPr/>
          <p:nvPr/>
        </p:nvSpPr>
        <p:spPr>
          <a:xfrm>
            <a:off x="10280228" y="6141171"/>
            <a:ext cx="1691489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2000" kern="1200">
                <a:solidFill>
                  <a:prstClr val="black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rPr>
              <a:t>은닉층 순입력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11165402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A146F91-6131-4CDA-A495-9CC3F31EA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D022F8C-94C3-4DC2-B9AF-0FD4A6423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가중치 표기법</a:t>
            </a:r>
            <a:r>
              <a:rPr lang="en-US" altLang="ko-KR"/>
              <a:t>: W</a:t>
            </a:r>
            <a:r>
              <a:rPr lang="en-US" altLang="ko-KR" baseline="-25000"/>
              <a:t>ij</a:t>
            </a:r>
            <a:r>
              <a:rPr lang="en-US" altLang="ko-KR"/>
              <a:t> </a:t>
            </a:r>
            <a:r>
              <a:rPr lang="ko-KR" altLang="en-US"/>
              <a:t>방식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5080EB-E8D1-4CB4-88DF-4847F8D4235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6494" y="4021447"/>
            <a:ext cx="2931798" cy="151422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/>
          <a:srcRect t="14256"/>
          <a:stretch/>
        </p:blipFill>
        <p:spPr>
          <a:xfrm>
            <a:off x="6925922" y="1495244"/>
            <a:ext cx="5045795" cy="487301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E6205232-A221-434D-A985-9876C2C640CD}"/>
              </a:ext>
            </a:extLst>
          </p:cNvPr>
          <p:cNvSpPr/>
          <p:nvPr/>
        </p:nvSpPr>
        <p:spPr>
          <a:xfrm>
            <a:off x="2226648" y="3457545"/>
            <a:ext cx="1691489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2000" kern="1200">
                <a:solidFill>
                  <a:prstClr val="black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rPr>
              <a:t>은닉층 순입력</a:t>
            </a:r>
            <a:endParaRPr lang="ko-KR" altLang="en-US" sz="160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486FD5-7B90-46E8-A77E-EA9B25205DC0}"/>
              </a:ext>
            </a:extLst>
          </p:cNvPr>
          <p:cNvCxnSpPr>
            <a:stCxn id="14" idx="2"/>
          </p:cNvCxnSpPr>
          <p:nvPr/>
        </p:nvCxnSpPr>
        <p:spPr>
          <a:xfrm>
            <a:off x="3072393" y="3857655"/>
            <a:ext cx="0" cy="658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07CA1E8-170E-4329-AA56-DFD01B41B1D1}"/>
              </a:ext>
            </a:extLst>
          </p:cNvPr>
          <p:cNvSpPr/>
          <p:nvPr/>
        </p:nvSpPr>
        <p:spPr>
          <a:xfrm>
            <a:off x="1621354" y="5712330"/>
            <a:ext cx="1451038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2000" kern="1200">
                <a:solidFill>
                  <a:prstClr val="black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rPr>
              <a:t>활성화 함수</a:t>
            </a:r>
            <a:endParaRPr lang="ko-KR" altLang="en-US" sz="160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2301BBA-E98E-42EE-91BE-DAA2EE1A666B}"/>
              </a:ext>
            </a:extLst>
          </p:cNvPr>
          <p:cNvCxnSpPr>
            <a:cxnSpLocks/>
          </p:cNvCxnSpPr>
          <p:nvPr/>
        </p:nvCxnSpPr>
        <p:spPr>
          <a:xfrm flipV="1">
            <a:off x="2590800" y="4916692"/>
            <a:ext cx="0" cy="795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216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/>
              <a:t>1. </a:t>
            </a:r>
            <a:r>
              <a:rPr lang="ko-KR" altLang="en-US"/>
              <a:t>순방향 신경망</a:t>
            </a:r>
            <a:r>
              <a:rPr lang="en-US" altLang="ko-KR"/>
              <a:t>: </a:t>
            </a:r>
            <a:r>
              <a:rPr lang="ko-KR" altLang="en-US"/>
              <a:t>신호표기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다층 신경망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내용 개체 틀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17" y="2008853"/>
            <a:ext cx="4918658" cy="321202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01880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A146F91-6131-4CDA-A495-9CC3F31EA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30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CD022F8C-94C3-4DC2-B9AF-0FD4A642331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/>
                  <a:t>2. </a:t>
                </a:r>
                <a:r>
                  <a:rPr lang="ko-KR" altLang="en-US"/>
                  <a:t>가중치 표기법</a:t>
                </a:r>
                <a:r>
                  <a:rPr lang="en-US" altLang="ko-KR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ko-K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ko-KR" altLang="en-US" dirty="0"/>
                  <a:t> 방식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ko-KR" altLang="en-US" i="1" dirty="0">
                        <a:latin typeface="Cambria Math" panose="02040503050406030204" pitchFamily="18" charset="0"/>
                      </a:rPr>
                      <m:t>혹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은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방식</m:t>
                    </m:r>
                  </m:oMath>
                </a14:m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CD022F8C-94C3-4DC2-B9AF-0FD4A64233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5080EB-E8D1-4CB4-88DF-4847F8D4235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i="1" dirty="0">
              <a:latin typeface="Cambria Math" panose="02040503050406030204" pitchFamily="18" charset="0"/>
            </a:endParaRPr>
          </a:p>
        </p:txBody>
      </p:sp>
      <p:pic>
        <p:nvPicPr>
          <p:cNvPr id="9" name="내용 개체 틀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424"/>
          <a:stretch/>
        </p:blipFill>
        <p:spPr>
          <a:xfrm>
            <a:off x="539793" y="1896291"/>
            <a:ext cx="5892840" cy="375578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26671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A146F91-6131-4CDA-A495-9CC3F31EA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31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CD022F8C-94C3-4DC2-B9AF-0FD4A642331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/>
                  <a:t>2. </a:t>
                </a:r>
                <a:r>
                  <a:rPr lang="ko-KR" altLang="en-US"/>
                  <a:t>가중치 표기법</a:t>
                </a:r>
                <a:r>
                  <a:rPr lang="en-US" altLang="ko-KR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ko-KR" altLang="en-US" dirty="0"/>
                  <a:t> 방식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ko-KR" altLang="en-US" i="1" dirty="0">
                        <a:latin typeface="Cambria Math" panose="02040503050406030204" pitchFamily="18" charset="0"/>
                      </a:rPr>
                      <m:t>혹은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방식</m:t>
                    </m:r>
                  </m:oMath>
                </a14:m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CD022F8C-94C3-4DC2-B9AF-0FD4A64233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FD5080EB-E8D1-4CB4-88DF-4847F8D42353}"/>
                  </a:ext>
                </a:extLst>
              </p:cNvPr>
              <p:cNvSpPr>
                <a:spLocks noGrp="1"/>
              </p:cNvSpPr>
              <p:nvPr>
                <p:ph idx="13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ko-KR" altLang="en-US" dirty="0"/>
                  <a:t> 형상</a:t>
                </a:r>
                <a:r>
                  <a:rPr lang="en-US" altLang="ko-KR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층</m:t>
                    </m:r>
                  </m:oMath>
                </a14:m>
                <a:r>
                  <a:rPr lang="ko-KR" altLang="en-US" dirty="0"/>
                  <a:t>의 노드 수</a:t>
                </a:r>
                <a:r>
                  <a:rPr lang="en-US" altLang="ko-KR" dirty="0"/>
                  <a:t> x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−1)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층</m:t>
                    </m:r>
                  </m:oMath>
                </a14:m>
                <a:r>
                  <a:rPr lang="ko-KR" altLang="en-US" dirty="0"/>
                  <a:t>의 노드 수</a:t>
                </a:r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FD5080EB-E8D1-4CB4-88DF-4847F8D423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blipFill>
                <a:blip r:embed="rId4"/>
                <a:stretch>
                  <a:fillRect t="-8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i="1" dirty="0">
              <a:latin typeface="Cambria Math" panose="02040503050406030204" pitchFamily="18" charset="0"/>
            </a:endParaRPr>
          </a:p>
        </p:txBody>
      </p:sp>
      <p:pic>
        <p:nvPicPr>
          <p:cNvPr id="10" name="내용 개체 틀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424"/>
          <a:stretch/>
        </p:blipFill>
        <p:spPr>
          <a:xfrm>
            <a:off x="539793" y="1896291"/>
            <a:ext cx="5892840" cy="375578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363CF43-E185-4222-908F-A4B7FE7FF6DB}"/>
              </a:ext>
            </a:extLst>
          </p:cNvPr>
          <p:cNvSpPr/>
          <p:nvPr/>
        </p:nvSpPr>
        <p:spPr>
          <a:xfrm>
            <a:off x="7135586" y="1719943"/>
            <a:ext cx="5259654" cy="534581"/>
          </a:xfrm>
          <a:prstGeom prst="roundRect">
            <a:avLst/>
          </a:prstGeom>
          <a:solidFill>
            <a:srgbClr val="FFC0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1596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A146F91-6131-4CDA-A495-9CC3F31EA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32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CD022F8C-94C3-4DC2-B9AF-0FD4A642331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/>
                  <a:t>2. </a:t>
                </a:r>
                <a:r>
                  <a:rPr lang="ko-KR" altLang="en-US"/>
                  <a:t>가중치 표기법</a:t>
                </a:r>
                <a:r>
                  <a:rPr lang="en-US" altLang="ko-KR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ko-KR" altLang="en-US" dirty="0"/>
                  <a:t> 방식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ko-KR" altLang="en-US" i="1" dirty="0">
                        <a:latin typeface="Cambria Math" panose="02040503050406030204" pitchFamily="18" charset="0"/>
                      </a:rPr>
                      <m:t>혹은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방식</m:t>
                    </m:r>
                  </m:oMath>
                </a14:m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CD022F8C-94C3-4DC2-B9AF-0FD4A64233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FD5080EB-E8D1-4CB4-88DF-4847F8D42353}"/>
                  </a:ext>
                </a:extLst>
              </p:cNvPr>
              <p:cNvSpPr>
                <a:spLocks noGrp="1"/>
              </p:cNvSpPr>
              <p:nvPr>
                <p:ph idx="13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ko-KR" altLang="en-US" dirty="0"/>
                  <a:t> 형상</a:t>
                </a:r>
                <a:r>
                  <a:rPr lang="en-US" altLang="ko-KR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층</m:t>
                    </m:r>
                  </m:oMath>
                </a14:m>
                <a:r>
                  <a:rPr lang="ko-KR" altLang="en-US" dirty="0"/>
                  <a:t>의 노드 수</a:t>
                </a:r>
                <a:r>
                  <a:rPr lang="en-US" altLang="ko-KR" dirty="0"/>
                  <a:t> x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−1)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층</m:t>
                    </m:r>
                  </m:oMath>
                </a14:m>
                <a:r>
                  <a:rPr lang="ko-KR" altLang="en-US" dirty="0"/>
                  <a:t>의 </a:t>
                </a:r>
                <a:r>
                  <a:rPr lang="ko-KR" altLang="en-US"/>
                  <a:t>노드 수</a:t>
                </a:r>
                <a:endParaRPr lang="en-US" altLang="ko-KR"/>
              </a:p>
              <a:p>
                <a:r>
                  <a:rPr lang="en-US" altLang="ko-KR"/>
                  <a:t>W</a:t>
                </a:r>
                <a:r>
                  <a:rPr lang="en-US" altLang="ko-KR" baseline="30000"/>
                  <a:t>1</a:t>
                </a:r>
                <a:r>
                  <a:rPr lang="en-US" altLang="ko-KR"/>
                  <a:t>.shape = (3,2) 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FD5080EB-E8D1-4CB4-88DF-4847F8D423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blipFill>
                <a:blip r:embed="rId4"/>
                <a:stretch>
                  <a:fillRect l="-1863" t="-8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i="1" dirty="0">
              <a:latin typeface="Cambria Math" panose="02040503050406030204" pitchFamily="18" charset="0"/>
            </a:endParaRPr>
          </a:p>
        </p:txBody>
      </p:sp>
      <p:pic>
        <p:nvPicPr>
          <p:cNvPr id="10" name="내용 개체 틀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424"/>
          <a:stretch/>
        </p:blipFill>
        <p:spPr>
          <a:xfrm>
            <a:off x="539793" y="1896291"/>
            <a:ext cx="5892840" cy="375578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03" t="17315" r="667" b="19761"/>
          <a:stretch/>
        </p:blipFill>
        <p:spPr>
          <a:xfrm>
            <a:off x="7031767" y="2981324"/>
            <a:ext cx="3970068" cy="341947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2850CAF-C149-4D76-9433-742269B494E7}"/>
              </a:ext>
            </a:extLst>
          </p:cNvPr>
          <p:cNvSpPr/>
          <p:nvPr/>
        </p:nvSpPr>
        <p:spPr>
          <a:xfrm>
            <a:off x="8201892" y="3071371"/>
            <a:ext cx="1828800" cy="1750011"/>
          </a:xfrm>
          <a:prstGeom prst="roundRect">
            <a:avLst/>
          </a:prstGeom>
          <a:solidFill>
            <a:srgbClr val="FFC0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418EDC6-9DE4-4929-B62F-A6B0A769B456}"/>
              </a:ext>
            </a:extLst>
          </p:cNvPr>
          <p:cNvSpPr/>
          <p:nvPr/>
        </p:nvSpPr>
        <p:spPr>
          <a:xfrm>
            <a:off x="1632857" y="2368562"/>
            <a:ext cx="1426029" cy="2627981"/>
          </a:xfrm>
          <a:prstGeom prst="roundRect">
            <a:avLst/>
          </a:prstGeom>
          <a:solidFill>
            <a:srgbClr val="FFC0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E6F2CAE-06AB-4B0E-8EBB-115C2E22ED95}"/>
              </a:ext>
            </a:extLst>
          </p:cNvPr>
          <p:cNvSpPr/>
          <p:nvPr/>
        </p:nvSpPr>
        <p:spPr>
          <a:xfrm>
            <a:off x="1992083" y="5040083"/>
            <a:ext cx="707576" cy="468086"/>
          </a:xfrm>
          <a:prstGeom prst="roundRect">
            <a:avLst/>
          </a:prstGeom>
          <a:solidFill>
            <a:srgbClr val="FFC0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9FEF2A5-E821-41E3-A7D1-12725147534E}"/>
              </a:ext>
            </a:extLst>
          </p:cNvPr>
          <p:cNvSpPr/>
          <p:nvPr/>
        </p:nvSpPr>
        <p:spPr>
          <a:xfrm>
            <a:off x="7182600" y="3657600"/>
            <a:ext cx="707576" cy="468086"/>
          </a:xfrm>
          <a:prstGeom prst="roundRect">
            <a:avLst/>
          </a:prstGeom>
          <a:solidFill>
            <a:srgbClr val="FFC0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0601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A146F91-6131-4CDA-A495-9CC3F31EA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33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CD022F8C-94C3-4DC2-B9AF-0FD4A642331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/>
                  <a:t>2. </a:t>
                </a:r>
                <a:r>
                  <a:rPr lang="ko-KR" altLang="en-US"/>
                  <a:t>가중치 표기법</a:t>
                </a:r>
                <a:r>
                  <a:rPr lang="en-US" altLang="ko-KR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ko-KR" altLang="en-US" dirty="0"/>
                  <a:t> 방식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ko-KR" altLang="en-US" i="1" dirty="0">
                        <a:latin typeface="Cambria Math" panose="02040503050406030204" pitchFamily="18" charset="0"/>
                      </a:rPr>
                      <m:t>혹은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방식</m:t>
                    </m:r>
                  </m:oMath>
                </a14:m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CD022F8C-94C3-4DC2-B9AF-0FD4A64233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5080EB-E8D1-4CB4-88DF-4847F8D4235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i="1" dirty="0">
              <a:latin typeface="Cambria Math" panose="02040503050406030204" pitchFamily="18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r="34733" b="86742"/>
          <a:stretch/>
        </p:blipFill>
        <p:spPr>
          <a:xfrm>
            <a:off x="1515293" y="6165306"/>
            <a:ext cx="2391749" cy="58896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내용 개체 틀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424"/>
          <a:stretch/>
        </p:blipFill>
        <p:spPr>
          <a:xfrm>
            <a:off x="539793" y="1896291"/>
            <a:ext cx="5892840" cy="375578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3D5BCCE-EBC2-4B9F-99DC-D90D95026E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4733" b="86742"/>
          <a:stretch/>
        </p:blipFill>
        <p:spPr>
          <a:xfrm>
            <a:off x="8179330" y="3670323"/>
            <a:ext cx="2391749" cy="58896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253772D-D074-47DD-9EDC-C6AE4E42BD68}"/>
              </a:ext>
            </a:extLst>
          </p:cNvPr>
          <p:cNvSpPr/>
          <p:nvPr/>
        </p:nvSpPr>
        <p:spPr>
          <a:xfrm>
            <a:off x="7905005" y="3507368"/>
            <a:ext cx="2960917" cy="951971"/>
          </a:xfrm>
          <a:prstGeom prst="roundRect">
            <a:avLst/>
          </a:prstGeom>
          <a:solidFill>
            <a:srgbClr val="FFC0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9468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A146F91-6131-4CDA-A495-9CC3F31EA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34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CD022F8C-94C3-4DC2-B9AF-0FD4A642331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/>
                  <a:t>2. </a:t>
                </a:r>
                <a:r>
                  <a:rPr lang="ko-KR" altLang="en-US"/>
                  <a:t>가중치 표기법</a:t>
                </a:r>
                <a:r>
                  <a:rPr lang="en-US" altLang="ko-KR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ko-KR" altLang="en-US" dirty="0"/>
                  <a:t> 방식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ko-KR" altLang="en-US" i="1" dirty="0">
                        <a:latin typeface="Cambria Math" panose="02040503050406030204" pitchFamily="18" charset="0"/>
                      </a:rPr>
                      <m:t>혹은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방식</m:t>
                    </m:r>
                  </m:oMath>
                </a14:m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CD022F8C-94C3-4DC2-B9AF-0FD4A64233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5080EB-E8D1-4CB4-88DF-4847F8D4235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</p:txBody>
      </p:sp>
      <p:pic>
        <p:nvPicPr>
          <p:cNvPr id="9" name="내용 개체 틀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424"/>
          <a:stretch/>
        </p:blipFill>
        <p:spPr>
          <a:xfrm>
            <a:off x="539793" y="1896291"/>
            <a:ext cx="5892840" cy="375578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/>
          <a:srcRect t="17015"/>
          <a:stretch/>
        </p:blipFill>
        <p:spPr>
          <a:xfrm>
            <a:off x="7895987" y="1896291"/>
            <a:ext cx="4499253" cy="461126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사각형: 둥근 모서리 11">
            <a:extLst>
              <a:ext uri="{FF2B5EF4-FFF2-40B4-BE49-F238E27FC236}">
                <a16:creationId xmlns:a16="http://schemas.microsoft.com/office/drawing/2014/main" id="{0BDBA6A5-4D07-4DC8-9421-8A6F6CA5A28F}"/>
              </a:ext>
            </a:extLst>
          </p:cNvPr>
          <p:cNvSpPr/>
          <p:nvPr/>
        </p:nvSpPr>
        <p:spPr>
          <a:xfrm>
            <a:off x="9776927" y="2041601"/>
            <a:ext cx="595780" cy="500995"/>
          </a:xfrm>
          <a:prstGeom prst="roundRect">
            <a:avLst/>
          </a:prstGeom>
          <a:solidFill>
            <a:schemeClr val="accent1">
              <a:tint val="100000"/>
              <a:shade val="100000"/>
              <a:hueMod val="100000"/>
              <a:satMod val="100000"/>
              <a:alpha val="1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8257309" y="2622933"/>
            <a:ext cx="4088765" cy="3869864"/>
          </a:xfrm>
          <a:prstGeom prst="roundRect">
            <a:avLst>
              <a:gd name="adj" fmla="val 607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B4B326A-BE31-423A-9CC4-0436161D2C7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4733" b="86742"/>
          <a:stretch/>
        </p:blipFill>
        <p:spPr>
          <a:xfrm>
            <a:off x="1515293" y="6165306"/>
            <a:ext cx="2391749" cy="58896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9BED345-D3F9-4917-B58B-C44BD222F59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4733" b="86742"/>
          <a:stretch/>
        </p:blipFill>
        <p:spPr>
          <a:xfrm>
            <a:off x="7895987" y="1197947"/>
            <a:ext cx="2391749" cy="58896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오른쪽 화살표 11"/>
          <p:cNvSpPr/>
          <p:nvPr/>
        </p:nvSpPr>
        <p:spPr>
          <a:xfrm rot="5400000">
            <a:off x="10094509" y="1489021"/>
            <a:ext cx="556395" cy="439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5434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A146F91-6131-4CDA-A495-9CC3F31EA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35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CD022F8C-94C3-4DC2-B9AF-0FD4A642331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/>
                  <a:t>2. </a:t>
                </a:r>
                <a:r>
                  <a:rPr lang="ko-KR" altLang="en-US"/>
                  <a:t>가중치 표기법</a:t>
                </a:r>
                <a:r>
                  <a:rPr lang="en-US" altLang="ko-KR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ko-KR" altLang="en-US" dirty="0"/>
                  <a:t> 방식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ko-KR" altLang="en-US" i="1" dirty="0">
                        <a:latin typeface="Cambria Math" panose="02040503050406030204" pitchFamily="18" charset="0"/>
                      </a:rPr>
                      <m:t>혹은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방식</m:t>
                    </m:r>
                  </m:oMath>
                </a14:m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CD022F8C-94C3-4DC2-B9AF-0FD4A64233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5080EB-E8D1-4CB4-88DF-4847F8D4235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</p:txBody>
      </p:sp>
      <p:pic>
        <p:nvPicPr>
          <p:cNvPr id="9" name="내용 개체 틀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424"/>
          <a:stretch/>
        </p:blipFill>
        <p:spPr>
          <a:xfrm>
            <a:off x="539793" y="1896291"/>
            <a:ext cx="5892840" cy="375578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/>
          <a:srcRect t="17015"/>
          <a:stretch/>
        </p:blipFill>
        <p:spPr>
          <a:xfrm>
            <a:off x="7895987" y="1896291"/>
            <a:ext cx="4499253" cy="461126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rcRect r="34733" b="86742"/>
          <a:stretch/>
        </p:blipFill>
        <p:spPr>
          <a:xfrm>
            <a:off x="1515293" y="6165306"/>
            <a:ext cx="2391749" cy="58896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사각형: 둥근 모서리 3">
            <a:extLst>
              <a:ext uri="{FF2B5EF4-FFF2-40B4-BE49-F238E27FC236}">
                <a16:creationId xmlns:a16="http://schemas.microsoft.com/office/drawing/2014/main" id="{9D191E42-49E5-4891-BFCE-65BF067CA77D}"/>
              </a:ext>
            </a:extLst>
          </p:cNvPr>
          <p:cNvSpPr/>
          <p:nvPr/>
        </p:nvSpPr>
        <p:spPr>
          <a:xfrm>
            <a:off x="9159082" y="2542596"/>
            <a:ext cx="1950877" cy="640239"/>
          </a:xfrm>
          <a:prstGeom prst="roundRect">
            <a:avLst/>
          </a:prstGeom>
          <a:solidFill>
            <a:schemeClr val="accent1">
              <a:tint val="100000"/>
              <a:shade val="100000"/>
              <a:hueMod val="100000"/>
              <a:satMod val="100000"/>
              <a:alpha val="1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1">
            <a:extLst>
              <a:ext uri="{FF2B5EF4-FFF2-40B4-BE49-F238E27FC236}">
                <a16:creationId xmlns:a16="http://schemas.microsoft.com/office/drawing/2014/main" id="{0BDBA6A5-4D07-4DC8-9421-8A6F6CA5A28F}"/>
              </a:ext>
            </a:extLst>
          </p:cNvPr>
          <p:cNvSpPr/>
          <p:nvPr/>
        </p:nvSpPr>
        <p:spPr>
          <a:xfrm>
            <a:off x="11399987" y="3063080"/>
            <a:ext cx="595780" cy="500995"/>
          </a:xfrm>
          <a:prstGeom prst="roundRect">
            <a:avLst/>
          </a:prstGeom>
          <a:solidFill>
            <a:schemeClr val="accent1">
              <a:tint val="100000"/>
              <a:shade val="100000"/>
              <a:hueMod val="100000"/>
              <a:satMod val="100000"/>
              <a:alpha val="1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7200058" y="2743285"/>
            <a:ext cx="556395" cy="439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2">
            <a:extLst>
              <a:ext uri="{FF2B5EF4-FFF2-40B4-BE49-F238E27FC236}">
                <a16:creationId xmlns:a16="http://schemas.microsoft.com/office/drawing/2014/main" id="{EFD588D4-AB26-4482-BA52-EAD3F212D0DE}"/>
              </a:ext>
            </a:extLst>
          </p:cNvPr>
          <p:cNvSpPr/>
          <p:nvPr/>
        </p:nvSpPr>
        <p:spPr>
          <a:xfrm>
            <a:off x="8257309" y="4475017"/>
            <a:ext cx="4088765" cy="2017779"/>
          </a:xfrm>
          <a:prstGeom prst="roundRect">
            <a:avLst>
              <a:gd name="adj" fmla="val 607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7830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A146F91-6131-4CDA-A495-9CC3F31EA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36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CD022F8C-94C3-4DC2-B9AF-0FD4A642331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/>
                  <a:t>2. </a:t>
                </a:r>
                <a:r>
                  <a:rPr lang="ko-KR" altLang="en-US"/>
                  <a:t>가중치 표기법</a:t>
                </a:r>
                <a:r>
                  <a:rPr lang="en-US" altLang="ko-KR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ko-KR" altLang="en-US" dirty="0"/>
                  <a:t> 방식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ko-KR" altLang="en-US" i="1" dirty="0">
                        <a:latin typeface="Cambria Math" panose="02040503050406030204" pitchFamily="18" charset="0"/>
                      </a:rPr>
                      <m:t>혹은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방식</m:t>
                    </m:r>
                  </m:oMath>
                </a14:m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CD022F8C-94C3-4DC2-B9AF-0FD4A64233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5080EB-E8D1-4CB4-88DF-4847F8D4235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</p:txBody>
      </p:sp>
      <p:pic>
        <p:nvPicPr>
          <p:cNvPr id="9" name="내용 개체 틀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424"/>
          <a:stretch/>
        </p:blipFill>
        <p:spPr>
          <a:xfrm>
            <a:off x="539793" y="1896291"/>
            <a:ext cx="5892840" cy="375578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/>
          <a:srcRect t="17015"/>
          <a:stretch/>
        </p:blipFill>
        <p:spPr>
          <a:xfrm>
            <a:off x="7895987" y="1896291"/>
            <a:ext cx="4499253" cy="461126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rcRect r="34733" b="86742"/>
          <a:stretch/>
        </p:blipFill>
        <p:spPr>
          <a:xfrm>
            <a:off x="1515293" y="6165306"/>
            <a:ext cx="2391749" cy="58896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사각형: 둥근 모서리 11">
            <a:extLst>
              <a:ext uri="{FF2B5EF4-FFF2-40B4-BE49-F238E27FC236}">
                <a16:creationId xmlns:a16="http://schemas.microsoft.com/office/drawing/2014/main" id="{0BDBA6A5-4D07-4DC8-9421-8A6F6CA5A28F}"/>
              </a:ext>
            </a:extLst>
          </p:cNvPr>
          <p:cNvSpPr/>
          <p:nvPr/>
        </p:nvSpPr>
        <p:spPr>
          <a:xfrm>
            <a:off x="9295614" y="4483030"/>
            <a:ext cx="595780" cy="500995"/>
          </a:xfrm>
          <a:prstGeom prst="roundRect">
            <a:avLst/>
          </a:prstGeom>
          <a:solidFill>
            <a:schemeClr val="accent1">
              <a:tint val="100000"/>
              <a:shade val="100000"/>
              <a:hueMod val="100000"/>
              <a:satMod val="100000"/>
              <a:alpha val="1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7200058" y="4483030"/>
            <a:ext cx="556395" cy="439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8411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A146F91-6131-4CDA-A495-9CC3F31EA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37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CD022F8C-94C3-4DC2-B9AF-0FD4A642331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/>
                  <a:t>2. </a:t>
                </a:r>
                <a:r>
                  <a:rPr lang="ko-KR" altLang="en-US"/>
                  <a:t>가중치 표기법</a:t>
                </a:r>
                <a:r>
                  <a:rPr lang="en-US" altLang="ko-KR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ko-KR" altLang="en-US" dirty="0"/>
                  <a:t> 방식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ko-KR" altLang="en-US" i="1" dirty="0">
                        <a:latin typeface="Cambria Math" panose="02040503050406030204" pitchFamily="18" charset="0"/>
                      </a:rPr>
                      <m:t>혹은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방식</m:t>
                    </m:r>
                  </m:oMath>
                </a14:m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CD022F8C-94C3-4DC2-B9AF-0FD4A64233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5080EB-E8D1-4CB4-88DF-4847F8D4235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ko-KR" altLang="en-US" dirty="0"/>
                  <a:t> 와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ko-KR" altLang="en-US" dirty="0"/>
                  <a:t> 표기법</a:t>
                </a:r>
              </a:p>
            </p:txBody>
          </p:sp>
        </mc:Choice>
        <mc:Fallback xmlns="">
          <p:sp>
            <p:nvSpPr>
              <p:cNvPr id="7" name="내용 개체 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t="-8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33772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38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/>
                  <a:t>3. </a:t>
                </a:r>
                <a:r>
                  <a:rPr lang="ko-KR" altLang="en-US"/>
                  <a:t>순방향 신경망 예제</a:t>
                </a:r>
                <a:r>
                  <a:rPr lang="en-US" altLang="ko-KR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ko-KR" altLang="en-US" dirty="0"/>
                  <a:t> 표기법</a:t>
                </a:r>
              </a:p>
            </p:txBody>
          </p:sp>
        </mc:Choice>
        <mc:Fallback xmlns="">
          <p:sp>
            <p:nvSpPr>
              <p:cNvPr id="3" name="제목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ko-KR" altLang="en-US" dirty="0">
                    <a:solidFill>
                      <a:schemeClr val="bg1">
                        <a:lumMod val="75000"/>
                      </a:schemeClr>
                    </a:solidFill>
                  </a:rPr>
                  <a:t> 와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ko-KR" altLang="en-US" dirty="0"/>
                  <a:t> 표기법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t="-8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내용 개체 틀 6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540" y="2591036"/>
            <a:ext cx="5750560" cy="278463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09827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순방향 신경망 예제</a:t>
            </a:r>
            <a:r>
              <a:rPr lang="en-US" altLang="ko-KR"/>
              <a:t>: </a:t>
            </a:r>
            <a:r>
              <a:rPr lang="ko-KR" altLang="en-US"/>
              <a:t>입력 자료 준비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7" name="내용 개체 틀 6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b="30049"/>
          <a:stretch/>
        </p:blipFill>
        <p:spPr>
          <a:xfrm>
            <a:off x="1354130" y="2354504"/>
            <a:ext cx="4264165" cy="275851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사각형: 둥근 모서리 3">
            <a:extLst>
              <a:ext uri="{FF2B5EF4-FFF2-40B4-BE49-F238E27FC236}">
                <a16:creationId xmlns:a16="http://schemas.microsoft.com/office/drawing/2014/main" id="{9D191E42-49E5-4891-BFCE-65BF067CA77D}"/>
              </a:ext>
            </a:extLst>
          </p:cNvPr>
          <p:cNvSpPr/>
          <p:nvPr/>
        </p:nvSpPr>
        <p:spPr>
          <a:xfrm rot="5400000">
            <a:off x="1676242" y="3647496"/>
            <a:ext cx="1950877" cy="640239"/>
          </a:xfrm>
          <a:prstGeom prst="roundRect">
            <a:avLst/>
          </a:prstGeom>
          <a:solidFill>
            <a:schemeClr val="accent1">
              <a:tint val="100000"/>
              <a:shade val="100000"/>
              <a:hueMod val="100000"/>
              <a:satMod val="100000"/>
              <a:alpha val="1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B170EDE-AEDD-4C06-B33D-AF0CEEF778F0}"/>
              </a:ext>
            </a:extLst>
          </p:cNvPr>
          <p:cNvSpPr/>
          <p:nvPr/>
        </p:nvSpPr>
        <p:spPr>
          <a:xfrm>
            <a:off x="1648691" y="5750693"/>
            <a:ext cx="1953491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kern="1200">
                <a:solidFill>
                  <a:prstClr val="black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rPr>
              <a:t>n</a:t>
            </a:r>
            <a:r>
              <a:rPr lang="ko-KR" altLang="en-US" sz="2000" kern="1200">
                <a:solidFill>
                  <a:prstClr val="black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rPr>
              <a:t>개 특성을 가진 첫번째 입력자료</a:t>
            </a:r>
            <a:endParaRPr lang="en-US" altLang="ko-KR" sz="2000" kern="1200">
              <a:solidFill>
                <a:prstClr val="black"/>
              </a:solidFill>
              <a:latin typeface="Arial Rounded MT Bold" panose="020F0704030504030204" pitchFamily="34" charset="0"/>
              <a:ea typeface="나눔고딕" panose="020D0604000000000000" pitchFamily="50" charset="-127"/>
              <a:cs typeface="+mn-cs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B0AA267-A000-4D9C-9E0E-3F92C8E19490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2625437" y="4999099"/>
            <a:ext cx="0" cy="751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492A4A0-DC9F-4D7D-B243-0DB39ABD4AC1}"/>
              </a:ext>
            </a:extLst>
          </p:cNvPr>
          <p:cNvSpPr/>
          <p:nvPr/>
        </p:nvSpPr>
        <p:spPr>
          <a:xfrm>
            <a:off x="4469329" y="1405694"/>
            <a:ext cx="1893537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kern="1200">
                <a:solidFill>
                  <a:prstClr val="black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rPr>
              <a:t>n</a:t>
            </a:r>
            <a:r>
              <a:rPr lang="ko-KR" altLang="en-US" sz="2000" kern="1200">
                <a:solidFill>
                  <a:prstClr val="black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rPr>
              <a:t>개 특성을 가진 입력자료 </a:t>
            </a:r>
            <a:r>
              <a:rPr lang="en-US" altLang="ko-KR" sz="2000" kern="1200">
                <a:solidFill>
                  <a:prstClr val="black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rPr>
              <a:t>m </a:t>
            </a:r>
            <a:r>
              <a:rPr lang="ko-KR" altLang="en-US" sz="2000" kern="1200">
                <a:solidFill>
                  <a:prstClr val="black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rPr>
              <a:t>개</a:t>
            </a:r>
            <a:endParaRPr lang="ko-KR" altLang="en-US" sz="1600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29CD47B3-7A3D-4979-866D-C96926B3F79F}"/>
              </a:ext>
            </a:extLst>
          </p:cNvPr>
          <p:cNvCxnSpPr>
            <a:stCxn id="13" idx="1"/>
          </p:cNvCxnSpPr>
          <p:nvPr/>
        </p:nvCxnSpPr>
        <p:spPr>
          <a:xfrm rot="10800000" flipV="1">
            <a:off x="3782291" y="1759636"/>
            <a:ext cx="687038" cy="594867"/>
          </a:xfrm>
          <a:prstGeom prst="bentConnector3">
            <a:avLst>
              <a:gd name="adj1" fmla="val 1004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371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</a:t>
            </a:r>
            <a:r>
              <a:rPr lang="ko-KR" altLang="en-US"/>
              <a:t>순방향 신경망</a:t>
            </a:r>
            <a:r>
              <a:rPr lang="en-US" altLang="ko-KR"/>
              <a:t>: </a:t>
            </a:r>
            <a:r>
              <a:rPr lang="ko-KR" altLang="en-US"/>
              <a:t>신호표기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7" name="내용 개체 틀 6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내용 개체 틀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424"/>
          <a:stretch/>
        </p:blipFill>
        <p:spPr>
          <a:xfrm>
            <a:off x="6502400" y="1164770"/>
            <a:ext cx="5892840" cy="375578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5748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순방향 신경망 예제</a:t>
            </a:r>
            <a:r>
              <a:rPr lang="en-US" altLang="ko-KR"/>
              <a:t>: </a:t>
            </a:r>
            <a:r>
              <a:rPr lang="ko-KR" altLang="en-US"/>
              <a:t>입력 자료 준비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입력 </a:t>
            </a:r>
            <a:r>
              <a:rPr lang="en-US" altLang="ko-KR"/>
              <a:t>X: m = 1, n = 2</a:t>
            </a:r>
            <a:endParaRPr lang="ko-KR" altLang="en-US"/>
          </a:p>
          <a:p>
            <a:pPr lvl="1"/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130" y="2354504"/>
            <a:ext cx="4264165" cy="394348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사각형: 둥근 모서리 3">
            <a:extLst>
              <a:ext uri="{FF2B5EF4-FFF2-40B4-BE49-F238E27FC236}">
                <a16:creationId xmlns:a16="http://schemas.microsoft.com/office/drawing/2014/main" id="{9D191E42-49E5-4891-BFCE-65BF067CA77D}"/>
              </a:ext>
            </a:extLst>
          </p:cNvPr>
          <p:cNvSpPr/>
          <p:nvPr/>
        </p:nvSpPr>
        <p:spPr>
          <a:xfrm rot="5400000">
            <a:off x="2130283" y="3193455"/>
            <a:ext cx="1042794" cy="640239"/>
          </a:xfrm>
          <a:prstGeom prst="roundRect">
            <a:avLst/>
          </a:prstGeom>
          <a:solidFill>
            <a:schemeClr val="accent1">
              <a:tint val="100000"/>
              <a:shade val="100000"/>
              <a:hueMod val="100000"/>
              <a:satMod val="100000"/>
              <a:alpha val="1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1A56109-4BC6-42C2-89C3-35AF6CEE27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540" y="2591036"/>
            <a:ext cx="5750560" cy="278463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A5BA7C7-5255-430E-9580-A51B26221244}"/>
              </a:ext>
            </a:extLst>
          </p:cNvPr>
          <p:cNvSpPr/>
          <p:nvPr/>
        </p:nvSpPr>
        <p:spPr>
          <a:xfrm>
            <a:off x="1690255" y="5070764"/>
            <a:ext cx="3505200" cy="1079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위쪽 화살표 9"/>
          <p:cNvSpPr/>
          <p:nvPr/>
        </p:nvSpPr>
        <p:spPr>
          <a:xfrm>
            <a:off x="7207134" y="4994762"/>
            <a:ext cx="457200" cy="57357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7912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순방향 신경망 예제</a:t>
            </a:r>
            <a:r>
              <a:rPr lang="en-US" altLang="ko-KR"/>
              <a:t>: </a:t>
            </a:r>
            <a:r>
              <a:rPr lang="ko-KR" altLang="en-US"/>
              <a:t>입력 자료 준비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입력 </a:t>
            </a:r>
            <a:r>
              <a:rPr lang="en-US" altLang="ko-KR"/>
              <a:t>X: m = 1, n = 2</a:t>
            </a:r>
            <a:endParaRPr lang="ko-KR" altLang="en-US"/>
          </a:p>
          <a:p>
            <a:pPr lvl="1"/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R" altLang="en-US"/>
              <a:t>가중치 초기화</a:t>
            </a:r>
          </a:p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130" y="2354504"/>
            <a:ext cx="4264165" cy="394348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사각형: 둥근 모서리 3">
            <a:extLst>
              <a:ext uri="{FF2B5EF4-FFF2-40B4-BE49-F238E27FC236}">
                <a16:creationId xmlns:a16="http://schemas.microsoft.com/office/drawing/2014/main" id="{9D191E42-49E5-4891-BFCE-65BF067CA77D}"/>
              </a:ext>
            </a:extLst>
          </p:cNvPr>
          <p:cNvSpPr/>
          <p:nvPr/>
        </p:nvSpPr>
        <p:spPr>
          <a:xfrm rot="5400000">
            <a:off x="2130283" y="3193455"/>
            <a:ext cx="1042794" cy="640239"/>
          </a:xfrm>
          <a:prstGeom prst="roundRect">
            <a:avLst/>
          </a:prstGeom>
          <a:solidFill>
            <a:schemeClr val="accent1">
              <a:tint val="100000"/>
              <a:shade val="100000"/>
              <a:hueMod val="100000"/>
              <a:satMod val="100000"/>
              <a:alpha val="1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0C06CCA1-9A4C-441A-BC71-EDDFC3E71111}"/>
              </a:ext>
            </a:extLst>
          </p:cNvPr>
          <p:cNvSpPr/>
          <p:nvPr/>
        </p:nvSpPr>
        <p:spPr>
          <a:xfrm>
            <a:off x="853579" y="5248948"/>
            <a:ext cx="803564" cy="650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1A56109-4BC6-42C2-89C3-35AF6CEE27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540" y="2591036"/>
            <a:ext cx="5750560" cy="278463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위쪽 화살표 9"/>
          <p:cNvSpPr/>
          <p:nvPr/>
        </p:nvSpPr>
        <p:spPr>
          <a:xfrm>
            <a:off x="7207134" y="4994762"/>
            <a:ext cx="457200" cy="57357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1726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순방향 신경망 예제</a:t>
            </a:r>
            <a:r>
              <a:rPr lang="en-US" altLang="ko-KR"/>
              <a:t>: </a:t>
            </a:r>
            <a:r>
              <a:rPr lang="ko-KR" altLang="en-US"/>
              <a:t>입력 자료 준비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입력 </a:t>
            </a:r>
            <a:r>
              <a:rPr lang="en-US" altLang="ko-KR"/>
              <a:t>X: m = 1, n = 2</a:t>
            </a:r>
            <a:endParaRPr lang="ko-KR" altLang="en-US"/>
          </a:p>
          <a:p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R" altLang="en-US" dirty="0"/>
              <a:t>가중치 초기화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540" y="2591036"/>
            <a:ext cx="5750560" cy="278463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4130" y="2354504"/>
            <a:ext cx="4264165" cy="394348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사각형: 둥근 모서리 3">
            <a:extLst>
              <a:ext uri="{FF2B5EF4-FFF2-40B4-BE49-F238E27FC236}">
                <a16:creationId xmlns:a16="http://schemas.microsoft.com/office/drawing/2014/main" id="{9D191E42-49E5-4891-BFCE-65BF067CA77D}"/>
              </a:ext>
            </a:extLst>
          </p:cNvPr>
          <p:cNvSpPr/>
          <p:nvPr/>
        </p:nvSpPr>
        <p:spPr>
          <a:xfrm rot="5400000">
            <a:off x="7459822" y="3799896"/>
            <a:ext cx="1950877" cy="640239"/>
          </a:xfrm>
          <a:prstGeom prst="roundRect">
            <a:avLst/>
          </a:prstGeom>
          <a:solidFill>
            <a:schemeClr val="accent1">
              <a:tint val="100000"/>
              <a:shade val="100000"/>
              <a:hueMod val="100000"/>
              <a:satMod val="100000"/>
              <a:alpha val="1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3">
            <a:extLst>
              <a:ext uri="{FF2B5EF4-FFF2-40B4-BE49-F238E27FC236}">
                <a16:creationId xmlns:a16="http://schemas.microsoft.com/office/drawing/2014/main" id="{9D191E42-49E5-4891-BFCE-65BF067CA77D}"/>
              </a:ext>
            </a:extLst>
          </p:cNvPr>
          <p:cNvSpPr/>
          <p:nvPr/>
        </p:nvSpPr>
        <p:spPr>
          <a:xfrm rot="5400000">
            <a:off x="9380062" y="3799896"/>
            <a:ext cx="1950877" cy="640239"/>
          </a:xfrm>
          <a:prstGeom prst="roundRect">
            <a:avLst/>
          </a:prstGeom>
          <a:solidFill>
            <a:schemeClr val="accent1">
              <a:tint val="100000"/>
              <a:shade val="100000"/>
              <a:hueMod val="100000"/>
              <a:satMod val="100000"/>
              <a:alpha val="1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위쪽 4">
            <a:extLst>
              <a:ext uri="{FF2B5EF4-FFF2-40B4-BE49-F238E27FC236}">
                <a16:creationId xmlns:a16="http://schemas.microsoft.com/office/drawing/2014/main" id="{94045CD3-2978-4296-ACA9-89EF425E9E42}"/>
              </a:ext>
            </a:extLst>
          </p:cNvPr>
          <p:cNvSpPr/>
          <p:nvPr/>
        </p:nvSpPr>
        <p:spPr>
          <a:xfrm>
            <a:off x="8255442" y="5239009"/>
            <a:ext cx="428798" cy="5535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위쪽 11">
            <a:extLst>
              <a:ext uri="{FF2B5EF4-FFF2-40B4-BE49-F238E27FC236}">
                <a16:creationId xmlns:a16="http://schemas.microsoft.com/office/drawing/2014/main" id="{1A5E380F-83D9-49DC-8A08-9099C2115420}"/>
              </a:ext>
            </a:extLst>
          </p:cNvPr>
          <p:cNvSpPr/>
          <p:nvPr/>
        </p:nvSpPr>
        <p:spPr>
          <a:xfrm>
            <a:off x="10141101" y="5239008"/>
            <a:ext cx="428798" cy="5535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4816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</a:t>
            </a:r>
            <a:r>
              <a:rPr lang="ko-KR" altLang="en-US"/>
              <a:t>순방향 신경망 계산</a:t>
            </a:r>
            <a:r>
              <a:rPr lang="en-US" altLang="ko-KR"/>
              <a:t>: </a:t>
            </a:r>
            <a:r>
              <a:rPr lang="ko-KR" altLang="en-US"/>
              <a:t>입력층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A</a:t>
            </a:r>
            <a:r>
              <a:rPr lang="en-US" altLang="ko-KR" baseline="30000" dirty="0"/>
              <a:t>[0]</a:t>
            </a:r>
            <a:r>
              <a:rPr lang="en-US" altLang="ko-KR" dirty="0"/>
              <a:t> = X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540" y="2591036"/>
            <a:ext cx="5750560" cy="278463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아래쪽 화살표 6"/>
          <p:cNvSpPr/>
          <p:nvPr/>
        </p:nvSpPr>
        <p:spPr>
          <a:xfrm rot="10800000">
            <a:off x="7207145" y="5254832"/>
            <a:ext cx="457200" cy="6270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9789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</a:t>
            </a:r>
            <a:r>
              <a:rPr lang="ko-KR" altLang="en-US"/>
              <a:t>순방향 신경망 계산</a:t>
            </a:r>
            <a:r>
              <a:rPr lang="en-US" altLang="ko-KR"/>
              <a:t>: </a:t>
            </a:r>
            <a:r>
              <a:rPr lang="ko-KR" altLang="en-US"/>
              <a:t>은닉층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Z</a:t>
            </a:r>
            <a:r>
              <a:rPr lang="en-US" altLang="ko-KR" baseline="30000" dirty="0"/>
              <a:t>[l]</a:t>
            </a:r>
            <a:r>
              <a:rPr lang="en-US" altLang="ko-KR" dirty="0"/>
              <a:t> = W</a:t>
            </a:r>
            <a:r>
              <a:rPr lang="en-US" altLang="ko-KR" baseline="30000" dirty="0"/>
              <a:t>[l]</a:t>
            </a:r>
            <a:r>
              <a:rPr lang="en-US" altLang="ko-KR" dirty="0"/>
              <a:t>A</a:t>
            </a:r>
            <a:r>
              <a:rPr lang="en-US" altLang="ko-KR" baseline="30000" dirty="0"/>
              <a:t>[l-1]</a:t>
            </a:r>
            <a:endParaRPr lang="en-US" altLang="ko-KR" dirty="0"/>
          </a:p>
          <a:p>
            <a:r>
              <a:rPr lang="en-US" altLang="ko-KR" dirty="0"/>
              <a:t>A</a:t>
            </a:r>
            <a:r>
              <a:rPr lang="en-US" altLang="ko-KR" baseline="30000" dirty="0"/>
              <a:t>[l]</a:t>
            </a:r>
            <a:r>
              <a:rPr lang="en-US" altLang="ko-KR" dirty="0"/>
              <a:t> = g(Z</a:t>
            </a:r>
            <a:r>
              <a:rPr lang="en-US" altLang="ko-KR" baseline="30000" dirty="0"/>
              <a:t>[l]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540" y="2591036"/>
            <a:ext cx="5750560" cy="278463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아래쪽 화살표 7"/>
          <p:cNvSpPr/>
          <p:nvPr/>
        </p:nvSpPr>
        <p:spPr>
          <a:xfrm rot="10800000">
            <a:off x="8728374" y="5254832"/>
            <a:ext cx="457200" cy="6270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202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</a:t>
            </a:r>
            <a:r>
              <a:rPr lang="ko-KR" altLang="en-US"/>
              <a:t>순방향 신경망 계산</a:t>
            </a:r>
            <a:r>
              <a:rPr lang="en-US" altLang="ko-KR"/>
              <a:t>: </a:t>
            </a:r>
            <a:r>
              <a:rPr lang="ko-KR" altLang="en-US"/>
              <a:t>은닉층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206" y="1900958"/>
            <a:ext cx="3966013" cy="463286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540" y="2591036"/>
            <a:ext cx="5750560" cy="278463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사각형: 둥근 모서리 3">
            <a:extLst>
              <a:ext uri="{FF2B5EF4-FFF2-40B4-BE49-F238E27FC236}">
                <a16:creationId xmlns:a16="http://schemas.microsoft.com/office/drawing/2014/main" id="{9D191E42-49E5-4891-BFCE-65BF067CA77D}"/>
              </a:ext>
            </a:extLst>
          </p:cNvPr>
          <p:cNvSpPr/>
          <p:nvPr/>
        </p:nvSpPr>
        <p:spPr>
          <a:xfrm>
            <a:off x="2594593" y="2382577"/>
            <a:ext cx="1573547" cy="520644"/>
          </a:xfrm>
          <a:prstGeom prst="roundRect">
            <a:avLst/>
          </a:prstGeom>
          <a:solidFill>
            <a:schemeClr val="accent1">
              <a:tint val="100000"/>
              <a:shade val="100000"/>
              <a:hueMod val="100000"/>
              <a:satMod val="100000"/>
              <a:alpha val="1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3">
            <a:extLst>
              <a:ext uri="{FF2B5EF4-FFF2-40B4-BE49-F238E27FC236}">
                <a16:creationId xmlns:a16="http://schemas.microsoft.com/office/drawing/2014/main" id="{9D191E42-49E5-4891-BFCE-65BF067CA77D}"/>
              </a:ext>
            </a:extLst>
          </p:cNvPr>
          <p:cNvSpPr/>
          <p:nvPr/>
        </p:nvSpPr>
        <p:spPr>
          <a:xfrm rot="5400000">
            <a:off x="4252027" y="2898727"/>
            <a:ext cx="839545" cy="520644"/>
          </a:xfrm>
          <a:prstGeom prst="roundRect">
            <a:avLst/>
          </a:prstGeom>
          <a:solidFill>
            <a:schemeClr val="accent1">
              <a:tint val="100000"/>
              <a:shade val="100000"/>
              <a:hueMod val="100000"/>
              <a:satMod val="100000"/>
              <a:alpha val="1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아래쪽 화살표 7">
            <a:extLst>
              <a:ext uri="{FF2B5EF4-FFF2-40B4-BE49-F238E27FC236}">
                <a16:creationId xmlns:a16="http://schemas.microsoft.com/office/drawing/2014/main" id="{C0065AD5-4596-497E-99C1-9136052D8FBA}"/>
              </a:ext>
            </a:extLst>
          </p:cNvPr>
          <p:cNvSpPr/>
          <p:nvPr/>
        </p:nvSpPr>
        <p:spPr>
          <a:xfrm rot="18585743">
            <a:off x="1273280" y="1587449"/>
            <a:ext cx="320319" cy="6270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아래쪽 화살표 12"/>
          <p:cNvSpPr/>
          <p:nvPr/>
        </p:nvSpPr>
        <p:spPr>
          <a:xfrm rot="10800000">
            <a:off x="8728374" y="5254832"/>
            <a:ext cx="457200" cy="6270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7044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46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</a:t>
            </a:r>
            <a:r>
              <a:rPr lang="ko-KR" altLang="en-US"/>
              <a:t>순방향 신경망 계산</a:t>
            </a:r>
            <a:r>
              <a:rPr lang="en-US" altLang="ko-KR"/>
              <a:t>: </a:t>
            </a:r>
            <a:r>
              <a:rPr lang="ko-KR" altLang="en-US"/>
              <a:t>은닉층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621" y="2229733"/>
            <a:ext cx="4765183" cy="350724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540" y="2591036"/>
            <a:ext cx="5750560" cy="278463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아래쪽 화살표 7">
            <a:extLst>
              <a:ext uri="{FF2B5EF4-FFF2-40B4-BE49-F238E27FC236}">
                <a16:creationId xmlns:a16="http://schemas.microsoft.com/office/drawing/2014/main" id="{321545C8-C708-4535-B4A8-FCED05CC02AA}"/>
              </a:ext>
            </a:extLst>
          </p:cNvPr>
          <p:cNvSpPr/>
          <p:nvPr/>
        </p:nvSpPr>
        <p:spPr>
          <a:xfrm rot="2130524">
            <a:off x="1702029" y="1840027"/>
            <a:ext cx="288009" cy="6270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 rot="10800000">
            <a:off x="9210514" y="5254832"/>
            <a:ext cx="457200" cy="6270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1239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47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</a:t>
            </a:r>
            <a:r>
              <a:rPr lang="ko-KR" altLang="en-US"/>
              <a:t>순방향 신경망 계산</a:t>
            </a:r>
            <a:r>
              <a:rPr lang="en-US" altLang="ko-KR"/>
              <a:t>: </a:t>
            </a:r>
            <a:r>
              <a:rPr lang="ko-KR" altLang="en-US"/>
              <a:t>출력층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540" y="2591036"/>
            <a:ext cx="5750560" cy="278463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7486" y="2045833"/>
            <a:ext cx="4369554" cy="391082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사각형: 둥근 모서리 3">
            <a:extLst>
              <a:ext uri="{FF2B5EF4-FFF2-40B4-BE49-F238E27FC236}">
                <a16:creationId xmlns:a16="http://schemas.microsoft.com/office/drawing/2014/main" id="{9D191E42-49E5-4891-BFCE-65BF067CA77D}"/>
              </a:ext>
            </a:extLst>
          </p:cNvPr>
          <p:cNvSpPr/>
          <p:nvPr/>
        </p:nvSpPr>
        <p:spPr>
          <a:xfrm>
            <a:off x="1489693" y="2046069"/>
            <a:ext cx="1695467" cy="520644"/>
          </a:xfrm>
          <a:prstGeom prst="roundRect">
            <a:avLst/>
          </a:prstGeom>
          <a:solidFill>
            <a:schemeClr val="accent1">
              <a:tint val="100000"/>
              <a:shade val="100000"/>
              <a:hueMod val="100000"/>
              <a:satMod val="100000"/>
              <a:alpha val="1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아래쪽 화살표 7">
            <a:extLst>
              <a:ext uri="{FF2B5EF4-FFF2-40B4-BE49-F238E27FC236}">
                <a16:creationId xmlns:a16="http://schemas.microsoft.com/office/drawing/2014/main" id="{6CEAFC16-260F-44DB-B9EF-80DC33CAF315}"/>
              </a:ext>
            </a:extLst>
          </p:cNvPr>
          <p:cNvSpPr/>
          <p:nvPr/>
        </p:nvSpPr>
        <p:spPr>
          <a:xfrm rot="19864666">
            <a:off x="1147907" y="1694226"/>
            <a:ext cx="319158" cy="6270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아래쪽 화살표 11"/>
          <p:cNvSpPr/>
          <p:nvPr/>
        </p:nvSpPr>
        <p:spPr>
          <a:xfrm rot="10800000">
            <a:off x="10615359" y="5254832"/>
            <a:ext cx="457200" cy="6270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3414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48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</a:t>
            </a:r>
            <a:r>
              <a:rPr lang="ko-KR" altLang="en-US"/>
              <a:t>순방향 신경망 계산</a:t>
            </a:r>
            <a:r>
              <a:rPr lang="en-US" altLang="ko-KR"/>
              <a:t>: </a:t>
            </a:r>
            <a:r>
              <a:rPr lang="ko-KR" altLang="en-US"/>
              <a:t>출력층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540" y="2591036"/>
            <a:ext cx="5750560" cy="278463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083" y="2710318"/>
            <a:ext cx="5408260" cy="254606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아래쪽 화살표 9">
            <a:extLst>
              <a:ext uri="{FF2B5EF4-FFF2-40B4-BE49-F238E27FC236}">
                <a16:creationId xmlns:a16="http://schemas.microsoft.com/office/drawing/2014/main" id="{DB41CFAB-8BC0-43EC-B84C-1F7748AAE248}"/>
              </a:ext>
            </a:extLst>
          </p:cNvPr>
          <p:cNvSpPr/>
          <p:nvPr/>
        </p:nvSpPr>
        <p:spPr>
          <a:xfrm rot="2461513">
            <a:off x="1344337" y="2277527"/>
            <a:ext cx="330975" cy="6270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아래쪽 화살표 11"/>
          <p:cNvSpPr/>
          <p:nvPr/>
        </p:nvSpPr>
        <p:spPr>
          <a:xfrm rot="10800000">
            <a:off x="11114126" y="5254832"/>
            <a:ext cx="457200" cy="6270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8516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49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</a:t>
            </a:r>
            <a:r>
              <a:rPr lang="ko-KR" altLang="en-US"/>
              <a:t>순방향 신경망 계산</a:t>
            </a:r>
            <a:r>
              <a:rPr lang="en-US" altLang="ko-KR"/>
              <a:t>: </a:t>
            </a:r>
            <a:r>
              <a:rPr lang="ko-KR" altLang="en-US"/>
              <a:t>출력층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출력층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6680" y="5660783"/>
            <a:ext cx="3324280" cy="121734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540" y="2591036"/>
            <a:ext cx="5750560" cy="278463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083" y="2710318"/>
            <a:ext cx="5408260" cy="254606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아래쪽 화살표 9"/>
          <p:cNvSpPr/>
          <p:nvPr/>
        </p:nvSpPr>
        <p:spPr>
          <a:xfrm rot="16200000">
            <a:off x="6776406" y="5899422"/>
            <a:ext cx="457200" cy="6270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아래쪽 화살표 9">
            <a:extLst>
              <a:ext uri="{FF2B5EF4-FFF2-40B4-BE49-F238E27FC236}">
                <a16:creationId xmlns:a16="http://schemas.microsoft.com/office/drawing/2014/main" id="{B3DB0977-D44E-4F64-9823-7D3B5BDC7441}"/>
              </a:ext>
            </a:extLst>
          </p:cNvPr>
          <p:cNvSpPr/>
          <p:nvPr/>
        </p:nvSpPr>
        <p:spPr>
          <a:xfrm rot="16200000">
            <a:off x="380958" y="2754440"/>
            <a:ext cx="457200" cy="6270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910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</a:t>
            </a:r>
            <a:r>
              <a:rPr lang="ko-KR" altLang="en-US"/>
              <a:t>순방향 신경망</a:t>
            </a:r>
            <a:r>
              <a:rPr lang="en-US" altLang="ko-KR"/>
              <a:t>: </a:t>
            </a:r>
            <a:r>
              <a:rPr lang="ko-KR" altLang="en-US"/>
              <a:t>신호표기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3"/>
          </p:nvPr>
        </p:nvSpPr>
        <p:spPr>
          <a:xfrm>
            <a:off x="6502400" y="1164770"/>
            <a:ext cx="5892840" cy="5713355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Z: </a:t>
            </a:r>
            <a:r>
              <a:rPr lang="ko-KR" altLang="en-US"/>
              <a:t>뉴론의 </a:t>
            </a:r>
            <a:r>
              <a:rPr lang="ko-KR" altLang="en-US" dirty="0"/>
              <a:t>입력</a:t>
            </a:r>
            <a:endParaRPr lang="en-US" altLang="ko-KR" dirty="0"/>
          </a:p>
          <a:p>
            <a:r>
              <a:rPr lang="en-US" altLang="ko-KR" dirty="0"/>
              <a:t>A</a:t>
            </a:r>
            <a:r>
              <a:rPr lang="en-US" altLang="ko-KR"/>
              <a:t>: </a:t>
            </a:r>
            <a:r>
              <a:rPr lang="ko-KR" altLang="en-US"/>
              <a:t>뉴론의 </a:t>
            </a:r>
            <a:r>
              <a:rPr lang="ko-KR" altLang="en-US" dirty="0"/>
              <a:t>출력</a:t>
            </a:r>
            <a:endParaRPr lang="en-US" altLang="ko-KR" dirty="0"/>
          </a:p>
          <a:p>
            <a:r>
              <a:rPr lang="en-US" altLang="ko-KR" dirty="0"/>
              <a:t>L: </a:t>
            </a:r>
            <a:r>
              <a:rPr lang="ko-KR" altLang="en-US" dirty="0"/>
              <a:t>전체 층의 수</a:t>
            </a:r>
            <a:endParaRPr lang="en-US" altLang="ko-KR" dirty="0"/>
          </a:p>
          <a:p>
            <a:r>
              <a:rPr lang="en-US" altLang="ko-KR" dirty="0"/>
              <a:t>l: </a:t>
            </a:r>
            <a:r>
              <a:rPr lang="ko-KR" altLang="en-US" dirty="0"/>
              <a:t>각 </a:t>
            </a:r>
            <a:r>
              <a:rPr lang="ko-KR" altLang="en-US"/>
              <a:t>층 번호</a:t>
            </a:r>
            <a:r>
              <a:rPr lang="en-US" altLang="ko-KR"/>
              <a:t>(</a:t>
            </a:r>
            <a:r>
              <a:rPr lang="ko-KR" altLang="en-US"/>
              <a:t>소문자 엘</a:t>
            </a:r>
            <a:r>
              <a:rPr lang="en-US" altLang="ko-KR"/>
              <a:t>)</a:t>
            </a:r>
            <a:endParaRPr lang="ko-KR" altLang="en-US" dirty="0"/>
          </a:p>
        </p:txBody>
      </p:sp>
      <p:pic>
        <p:nvPicPr>
          <p:cNvPr id="9" name="내용 개체 틀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424"/>
          <a:stretch/>
        </p:blipFill>
        <p:spPr>
          <a:xfrm>
            <a:off x="6502400" y="1164770"/>
            <a:ext cx="5892840" cy="375578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BBF105D-3C99-4051-A00B-D1616317F61D}"/>
              </a:ext>
            </a:extLst>
          </p:cNvPr>
          <p:cNvSpPr/>
          <p:nvPr/>
        </p:nvSpPr>
        <p:spPr>
          <a:xfrm>
            <a:off x="8765576" y="1686763"/>
            <a:ext cx="597549" cy="3081179"/>
          </a:xfrm>
          <a:prstGeom prst="roundRect">
            <a:avLst/>
          </a:prstGeom>
          <a:solidFill>
            <a:schemeClr val="accent2">
              <a:alpha val="1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C16B544-7B2C-4B01-A245-07A164319481}"/>
              </a:ext>
            </a:extLst>
          </p:cNvPr>
          <p:cNvSpPr/>
          <p:nvPr/>
        </p:nvSpPr>
        <p:spPr>
          <a:xfrm>
            <a:off x="11028753" y="1686763"/>
            <a:ext cx="597549" cy="3081181"/>
          </a:xfrm>
          <a:prstGeom prst="roundRect">
            <a:avLst/>
          </a:prstGeom>
          <a:solidFill>
            <a:schemeClr val="accent2">
              <a:alpha val="1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7450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40880C-9609-45C1-A07F-29670B355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50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544D718-7176-4B46-8CCF-C91DC77B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순방향 신경망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E7ADA5C1-BD4D-4A14-9637-757FA683AE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560" y="1164770"/>
                <a:ext cx="11643400" cy="5713355"/>
              </a:xfrm>
            </p:spPr>
            <p:txBody>
              <a:bodyPr/>
              <a:lstStyle/>
              <a:p>
                <a:r>
                  <a:rPr lang="ko-KR" altLang="en-US"/>
                  <a:t>학습 정리</a:t>
                </a:r>
                <a:endParaRPr lang="en-US" altLang="ko-KR"/>
              </a:p>
              <a:p>
                <a:pPr lvl="1"/>
                <a:r>
                  <a:rPr lang="ko-KR" altLang="en-US"/>
                  <a:t>순방향 신경망 신호 표기</a:t>
                </a:r>
                <a:endParaRPr lang="en-US" altLang="ko-KR"/>
              </a:p>
              <a:p>
                <a:pPr lvl="1"/>
                <a:r>
                  <a:rPr lang="ko-KR" altLang="en-US"/>
                  <a:t>순방향 신경망 신호 처리 </a:t>
                </a:r>
                <a:endParaRPr lang="en-US" altLang="ko-KR"/>
              </a:p>
              <a:p>
                <a:pPr lvl="1"/>
                <a:r>
                  <a:rPr lang="ko-KR" altLang="en-US"/>
                  <a:t>가중치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ko-KR" altLang="en-US" dirty="0"/>
                  <a:t> 방식</a:t>
                </a:r>
                <a:endParaRPr lang="en-US" altLang="ko-KR"/>
              </a:p>
              <a:p>
                <a:pPr lvl="1"/>
                <a:r>
                  <a:rPr lang="ko-KR" altLang="en-US"/>
                  <a:t>순방향 신경망 예제와 계산</a:t>
                </a:r>
                <a:endParaRPr lang="en-US" altLang="ko-KR"/>
              </a:p>
              <a:p>
                <a:pPr lvl="1"/>
                <a:endParaRPr lang="en-US" altLang="ko-KR"/>
              </a:p>
              <a:p>
                <a:pPr lvl="1"/>
                <a:endParaRPr lang="en-US" altLang="ko-KR"/>
              </a:p>
              <a:p>
                <a:pPr lvl="1"/>
                <a:endParaRPr lang="en-US" altLang="ko-KR" dirty="0"/>
              </a:p>
              <a:p>
                <a:r>
                  <a:rPr lang="en-US" altLang="ko-KR" dirty="0"/>
                  <a:t>7-2 </a:t>
                </a:r>
                <a:r>
                  <a:rPr lang="ko-KR" altLang="en-US" dirty="0"/>
                  <a:t>순방향 </a:t>
                </a:r>
                <a:r>
                  <a:rPr lang="ko-KR" altLang="en-US"/>
                  <a:t>신경망 예제</a:t>
                </a:r>
                <a:endParaRPr lang="en-US" altLang="ko-KR" dirty="0"/>
              </a:p>
            </p:txBody>
          </p:sp>
        </mc:Choice>
        <mc:Fallback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E7ADA5C1-BD4D-4A14-9637-757FA683AE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60" y="1164770"/>
                <a:ext cx="11643400" cy="5713355"/>
              </a:xfrm>
              <a:blipFill>
                <a:blip r:embed="rId3"/>
                <a:stretch>
                  <a:fillRect l="-942" t="-10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51550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A164C2-2126-40C6-89DC-721C7FDD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51</a:t>
            </a:fld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25DC051-7BFD-44C4-A8CF-F65A3E0D42DC}"/>
              </a:ext>
            </a:extLst>
          </p:cNvPr>
          <p:cNvSpPr/>
          <p:nvPr/>
        </p:nvSpPr>
        <p:spPr>
          <a:xfrm>
            <a:off x="279781" y="2672699"/>
            <a:ext cx="15392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000" b="1" dirty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Helvetica"/>
              </a:rPr>
              <a:t>7</a:t>
            </a:r>
            <a:r>
              <a:rPr kumimoji="0" lang="ko-KR" altLang="en-US" sz="2000" b="1" i="0" u="none" strike="noStrike" cap="none" spc="0" normalizeH="0" baseline="0" dirty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FillTx/>
                <a:latin typeface="나눔고딕" panose="020D0604000000000000" pitchFamily="50" charset="-127"/>
                <a:ea typeface="나눔고딕" panose="020D0604000000000000" pitchFamily="50" charset="-127"/>
                <a:sym typeface="Helvetica"/>
              </a:rPr>
              <a:t>주차</a:t>
            </a:r>
            <a:r>
              <a:rPr kumimoji="0" lang="en-US" altLang="ko-KR" sz="2000" b="1" i="0" u="none" strike="noStrike" cap="none" spc="0" normalizeH="0" baseline="0" dirty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FillTx/>
                <a:latin typeface="나눔고딕" panose="020D0604000000000000" pitchFamily="50" charset="-127"/>
                <a:ea typeface="나눔고딕" panose="020D0604000000000000" pitchFamily="50" charset="-127"/>
                <a:sym typeface="Helvetica"/>
              </a:rPr>
              <a:t>(1/3</a:t>
            </a:r>
            <a:r>
              <a:rPr lang="en-US" altLang="ko-KR" sz="20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C802E09-B311-4FB8-B59A-7C1C377B383D}"/>
              </a:ext>
            </a:extLst>
          </p:cNvPr>
          <p:cNvSpPr/>
          <p:nvPr/>
        </p:nvSpPr>
        <p:spPr>
          <a:xfrm>
            <a:off x="4416007" y="4946311"/>
            <a:ext cx="7705956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여러분 곁에 항상 열려 있는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K-MOOC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강의실에서 만나 뵙기를 바랍니다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2E9B6FD6-3049-4732-804D-1D381585663C}"/>
              </a:ext>
            </a:extLst>
          </p:cNvPr>
          <p:cNvSpPr txBox="1">
            <a:spLocks/>
          </p:cNvSpPr>
          <p:nvPr/>
        </p:nvSpPr>
        <p:spPr>
          <a:xfrm>
            <a:off x="783327" y="3322024"/>
            <a:ext cx="7109662" cy="671152"/>
          </a:xfrm>
          <a:prstGeom prst="rect">
            <a:avLst/>
          </a:prstGeom>
        </p:spPr>
        <p:txBody>
          <a:bodyPr/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ko-KR" altLang="en-US" sz="44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순방향 </a:t>
            </a:r>
            <a:r>
              <a:rPr lang="ko-KR" altLang="en-US" sz="440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신경망 </a:t>
            </a:r>
            <a:endParaRPr lang="en-US" altLang="ko-KR" sz="24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419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</a:t>
            </a:r>
            <a:r>
              <a:rPr lang="ko-KR" altLang="en-US"/>
              <a:t>순방향 신경망</a:t>
            </a:r>
            <a:r>
              <a:rPr lang="en-US" altLang="ko-KR"/>
              <a:t>: </a:t>
            </a:r>
            <a:r>
              <a:rPr lang="ko-KR" altLang="en-US"/>
              <a:t>신호표기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3"/>
          </p:nvPr>
        </p:nvSpPr>
        <p:spPr>
          <a:xfrm>
            <a:off x="6502400" y="1164770"/>
            <a:ext cx="5892840" cy="5713355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Z</a:t>
            </a:r>
            <a:r>
              <a:rPr lang="en-US" altLang="ko-KR" baseline="30000" dirty="0"/>
              <a:t>[1]</a:t>
            </a:r>
            <a:r>
              <a:rPr lang="en-US" altLang="ko-KR" dirty="0"/>
              <a:t>: </a:t>
            </a:r>
            <a:r>
              <a:rPr lang="ko-KR" altLang="en-US" dirty="0" err="1"/>
              <a:t>은닉층</a:t>
            </a:r>
            <a:r>
              <a:rPr lang="en-US" altLang="ko-KR" dirty="0"/>
              <a:t>(1)</a:t>
            </a:r>
            <a:r>
              <a:rPr lang="ko-KR" altLang="en-US" dirty="0"/>
              <a:t>의 입력</a:t>
            </a:r>
            <a:endParaRPr lang="en-US" altLang="ko-KR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Z</a:t>
            </a:r>
            <a:r>
              <a:rPr lang="en-US" altLang="ko-KR" dirty="0"/>
              <a:t>: </a:t>
            </a:r>
            <a:r>
              <a:rPr lang="ko-KR" altLang="en-US" dirty="0" err="1"/>
              <a:t>뉴론의</a:t>
            </a:r>
            <a:r>
              <a:rPr lang="ko-KR" altLang="en-US" dirty="0"/>
              <a:t> 입력</a:t>
            </a:r>
            <a:endParaRPr lang="en-US" altLang="ko-KR" dirty="0"/>
          </a:p>
          <a:p>
            <a:r>
              <a:rPr lang="en-US" altLang="ko-KR" dirty="0"/>
              <a:t>A: </a:t>
            </a:r>
            <a:r>
              <a:rPr lang="ko-KR" altLang="en-US" dirty="0" err="1"/>
              <a:t>뉴론의</a:t>
            </a:r>
            <a:r>
              <a:rPr lang="ko-KR" altLang="en-US" dirty="0"/>
              <a:t> 출력</a:t>
            </a:r>
            <a:endParaRPr lang="en-US" altLang="ko-KR" dirty="0"/>
          </a:p>
          <a:p>
            <a:r>
              <a:rPr lang="en-US" altLang="ko-KR" dirty="0"/>
              <a:t>L: </a:t>
            </a:r>
            <a:r>
              <a:rPr lang="ko-KR" altLang="en-US" dirty="0"/>
              <a:t>전체 층의 수</a:t>
            </a:r>
            <a:endParaRPr lang="en-US" altLang="ko-KR" dirty="0"/>
          </a:p>
          <a:p>
            <a:r>
              <a:rPr lang="en-US" altLang="ko-KR" dirty="0"/>
              <a:t>l: </a:t>
            </a:r>
            <a:r>
              <a:rPr lang="ko-KR" altLang="en-US" dirty="0"/>
              <a:t>각 층 번호</a:t>
            </a:r>
            <a:r>
              <a:rPr lang="en-US" altLang="ko-KR" dirty="0"/>
              <a:t>(</a:t>
            </a:r>
            <a:r>
              <a:rPr lang="ko-KR" altLang="en-US" dirty="0"/>
              <a:t>소문자 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9" name="내용 개체 틀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424"/>
          <a:stretch/>
        </p:blipFill>
        <p:spPr>
          <a:xfrm>
            <a:off x="6502400" y="1164770"/>
            <a:ext cx="5892840" cy="375578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BBF105D-3C99-4051-A00B-D1616317F61D}"/>
              </a:ext>
            </a:extLst>
          </p:cNvPr>
          <p:cNvSpPr/>
          <p:nvPr/>
        </p:nvSpPr>
        <p:spPr>
          <a:xfrm>
            <a:off x="8765576" y="1686763"/>
            <a:ext cx="597549" cy="3081179"/>
          </a:xfrm>
          <a:prstGeom prst="roundRect">
            <a:avLst/>
          </a:prstGeom>
          <a:solidFill>
            <a:schemeClr val="accent2">
              <a:alpha val="1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C16B544-7B2C-4B01-A245-07A164319481}"/>
              </a:ext>
            </a:extLst>
          </p:cNvPr>
          <p:cNvSpPr/>
          <p:nvPr/>
        </p:nvSpPr>
        <p:spPr>
          <a:xfrm>
            <a:off x="11028753" y="1686763"/>
            <a:ext cx="597549" cy="3081181"/>
          </a:xfrm>
          <a:prstGeom prst="roundRect">
            <a:avLst/>
          </a:prstGeom>
          <a:solidFill>
            <a:schemeClr val="accent2">
              <a:alpha val="1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6F238DD-A4A9-476C-ABA7-CEC0A7C9AA9F}"/>
              </a:ext>
            </a:extLst>
          </p:cNvPr>
          <p:cNvSpPr/>
          <p:nvPr/>
        </p:nvSpPr>
        <p:spPr>
          <a:xfrm>
            <a:off x="7304049" y="5210495"/>
            <a:ext cx="3245005" cy="543534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D72970C-71FE-420C-B6A5-45ED1987FD47}"/>
              </a:ext>
            </a:extLst>
          </p:cNvPr>
          <p:cNvCxnSpPr/>
          <p:nvPr/>
        </p:nvCxnSpPr>
        <p:spPr>
          <a:xfrm flipV="1">
            <a:off x="8943278" y="4767942"/>
            <a:ext cx="0" cy="44255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A790B9D-CABB-47A7-9E36-58A72C6D9108}"/>
              </a:ext>
            </a:extLst>
          </p:cNvPr>
          <p:cNvSpPr/>
          <p:nvPr/>
        </p:nvSpPr>
        <p:spPr>
          <a:xfrm>
            <a:off x="1000811" y="1164770"/>
            <a:ext cx="3245005" cy="533714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856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</a:t>
            </a:r>
            <a:r>
              <a:rPr lang="ko-KR" altLang="en-US"/>
              <a:t>순방향 신경망</a:t>
            </a:r>
            <a:r>
              <a:rPr lang="en-US" altLang="ko-KR"/>
              <a:t>: </a:t>
            </a:r>
            <a:r>
              <a:rPr lang="ko-KR" altLang="en-US"/>
              <a:t>신호표기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3"/>
          </p:nvPr>
        </p:nvSpPr>
        <p:spPr>
          <a:xfrm>
            <a:off x="6502400" y="1164770"/>
            <a:ext cx="5892840" cy="5713355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Z</a:t>
            </a:r>
            <a:r>
              <a:rPr lang="en-US" altLang="ko-KR" baseline="30000" dirty="0"/>
              <a:t>[1]</a:t>
            </a:r>
            <a:r>
              <a:rPr lang="en-US" altLang="ko-KR" dirty="0"/>
              <a:t>: </a:t>
            </a:r>
            <a:r>
              <a:rPr lang="ko-KR" altLang="en-US" dirty="0" err="1"/>
              <a:t>은닉층</a:t>
            </a:r>
            <a:r>
              <a:rPr lang="en-US" altLang="ko-KR" dirty="0"/>
              <a:t>(1)</a:t>
            </a:r>
            <a:r>
              <a:rPr lang="ko-KR" altLang="en-US" dirty="0"/>
              <a:t>의 입력</a:t>
            </a:r>
            <a:endParaRPr lang="en-US" altLang="ko-KR" dirty="0"/>
          </a:p>
          <a:p>
            <a:pPr lvl="1"/>
            <a:r>
              <a:rPr lang="en-US" altLang="ko-KR" dirty="0"/>
              <a:t>A</a:t>
            </a:r>
            <a:r>
              <a:rPr lang="en-US" altLang="ko-KR" baseline="30000" dirty="0"/>
              <a:t>[2]</a:t>
            </a:r>
            <a:r>
              <a:rPr lang="en-US" altLang="ko-KR" dirty="0"/>
              <a:t>: </a:t>
            </a:r>
            <a:r>
              <a:rPr lang="ko-KR" altLang="en-US" dirty="0" err="1"/>
              <a:t>출력층</a:t>
            </a:r>
            <a:r>
              <a:rPr lang="en-US" altLang="ko-KR" dirty="0"/>
              <a:t>(2)</a:t>
            </a:r>
            <a:r>
              <a:rPr lang="ko-KR" altLang="en-US" dirty="0"/>
              <a:t>의 출력</a:t>
            </a:r>
            <a:endParaRPr lang="en-US" altLang="ko-KR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Z: </a:t>
            </a:r>
            <a:r>
              <a:rPr lang="ko-KR" altLang="en-US"/>
              <a:t>뉴론의 입력</a:t>
            </a:r>
            <a:endParaRPr lang="en-US" altLang="ko-KR"/>
          </a:p>
          <a:p>
            <a:r>
              <a:rPr lang="en-US" altLang="ko-KR"/>
              <a:t>A: </a:t>
            </a:r>
            <a:r>
              <a:rPr lang="ko-KR" altLang="en-US"/>
              <a:t>뉴론의 출력</a:t>
            </a:r>
            <a:endParaRPr lang="en-US" altLang="ko-KR"/>
          </a:p>
          <a:p>
            <a:r>
              <a:rPr lang="en-US" altLang="ko-KR"/>
              <a:t>L: </a:t>
            </a:r>
            <a:r>
              <a:rPr lang="ko-KR" altLang="en-US"/>
              <a:t>전체 층의 수</a:t>
            </a:r>
            <a:endParaRPr lang="en-US" altLang="ko-KR"/>
          </a:p>
          <a:p>
            <a:r>
              <a:rPr lang="en-US" altLang="ko-KR"/>
              <a:t>l: </a:t>
            </a:r>
            <a:r>
              <a:rPr lang="ko-KR" altLang="en-US"/>
              <a:t>각 층 번호</a:t>
            </a:r>
            <a:r>
              <a:rPr lang="en-US" altLang="ko-KR"/>
              <a:t>(</a:t>
            </a:r>
            <a:r>
              <a:rPr lang="ko-KR" altLang="en-US"/>
              <a:t>소문자 엘</a:t>
            </a:r>
            <a:r>
              <a:rPr lang="en-US" altLang="ko-KR"/>
              <a:t>)</a:t>
            </a:r>
            <a:endParaRPr lang="ko-KR" altLang="en-US"/>
          </a:p>
          <a:p>
            <a:endParaRPr lang="ko-KR" altLang="en-US" dirty="0"/>
          </a:p>
        </p:txBody>
      </p:sp>
      <p:pic>
        <p:nvPicPr>
          <p:cNvPr id="9" name="내용 개체 틀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424"/>
          <a:stretch/>
        </p:blipFill>
        <p:spPr>
          <a:xfrm>
            <a:off x="6502400" y="1164770"/>
            <a:ext cx="5892840" cy="375578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BBF105D-3C99-4051-A00B-D1616317F61D}"/>
              </a:ext>
            </a:extLst>
          </p:cNvPr>
          <p:cNvSpPr/>
          <p:nvPr/>
        </p:nvSpPr>
        <p:spPr>
          <a:xfrm>
            <a:off x="9378052" y="1686763"/>
            <a:ext cx="597549" cy="3081179"/>
          </a:xfrm>
          <a:prstGeom prst="roundRect">
            <a:avLst/>
          </a:prstGeom>
          <a:solidFill>
            <a:schemeClr val="accent2">
              <a:alpha val="1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C16B544-7B2C-4B01-A245-07A164319481}"/>
              </a:ext>
            </a:extLst>
          </p:cNvPr>
          <p:cNvSpPr/>
          <p:nvPr/>
        </p:nvSpPr>
        <p:spPr>
          <a:xfrm>
            <a:off x="11632602" y="1686761"/>
            <a:ext cx="597549" cy="3081181"/>
          </a:xfrm>
          <a:prstGeom prst="roundRect">
            <a:avLst/>
          </a:prstGeom>
          <a:solidFill>
            <a:schemeClr val="accent2">
              <a:alpha val="1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D5B1421-E653-4795-BF22-7EDD7D4142C3}"/>
              </a:ext>
            </a:extLst>
          </p:cNvPr>
          <p:cNvSpPr/>
          <p:nvPr/>
        </p:nvSpPr>
        <p:spPr>
          <a:xfrm>
            <a:off x="7281747" y="5683325"/>
            <a:ext cx="3245005" cy="543534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223395DE-9216-4895-A3C4-803EADDC6BE5}"/>
              </a:ext>
            </a:extLst>
          </p:cNvPr>
          <p:cNvCxnSpPr>
            <a:stCxn id="11" idx="3"/>
          </p:cNvCxnSpPr>
          <p:nvPr/>
        </p:nvCxnSpPr>
        <p:spPr>
          <a:xfrm flipV="1">
            <a:off x="10526752" y="4767942"/>
            <a:ext cx="1404624" cy="1187150"/>
          </a:xfrm>
          <a:prstGeom prst="bentConnector3">
            <a:avLst>
              <a:gd name="adj1" fmla="val 100015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5BD7359-B16C-4857-809D-9A8820B26CE8}"/>
              </a:ext>
            </a:extLst>
          </p:cNvPr>
          <p:cNvSpPr/>
          <p:nvPr/>
        </p:nvSpPr>
        <p:spPr>
          <a:xfrm>
            <a:off x="1000811" y="1641848"/>
            <a:ext cx="3245005" cy="533714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968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071F54F-1457-4ECB-AE75-C32A0DEDDD5A}"/>
              </a:ext>
            </a:extLst>
          </p:cNvPr>
          <p:cNvSpPr/>
          <p:nvPr/>
        </p:nvSpPr>
        <p:spPr>
          <a:xfrm>
            <a:off x="7259445" y="6139128"/>
            <a:ext cx="3646448" cy="462394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</a:t>
            </a:r>
            <a:r>
              <a:rPr lang="ko-KR" altLang="en-US"/>
              <a:t>순방향 신경망</a:t>
            </a:r>
            <a:r>
              <a:rPr lang="en-US" altLang="ko-KR"/>
              <a:t>: </a:t>
            </a:r>
            <a:r>
              <a:rPr lang="ko-KR" altLang="en-US"/>
              <a:t>신호표기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3"/>
          </p:nvPr>
        </p:nvSpPr>
        <p:spPr>
          <a:xfrm>
            <a:off x="6502400" y="1164770"/>
            <a:ext cx="5892840" cy="5713355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Z</a:t>
            </a:r>
            <a:r>
              <a:rPr lang="en-US" altLang="ko-KR" baseline="30000" dirty="0"/>
              <a:t>[1]</a:t>
            </a:r>
            <a:r>
              <a:rPr lang="en-US" altLang="ko-KR" dirty="0"/>
              <a:t>: </a:t>
            </a:r>
            <a:r>
              <a:rPr lang="ko-KR" altLang="en-US" dirty="0" err="1"/>
              <a:t>은닉층</a:t>
            </a:r>
            <a:r>
              <a:rPr lang="en-US" altLang="ko-KR" dirty="0"/>
              <a:t>(1)</a:t>
            </a:r>
            <a:r>
              <a:rPr lang="ko-KR" altLang="en-US" dirty="0"/>
              <a:t>의 입력</a:t>
            </a:r>
            <a:endParaRPr lang="en-US" altLang="ko-KR" dirty="0"/>
          </a:p>
          <a:p>
            <a:pPr lvl="1"/>
            <a:r>
              <a:rPr lang="en-US" altLang="ko-KR" dirty="0"/>
              <a:t>A</a:t>
            </a:r>
            <a:r>
              <a:rPr lang="en-US" altLang="ko-KR" baseline="30000" dirty="0"/>
              <a:t>[2]</a:t>
            </a:r>
            <a:r>
              <a:rPr lang="en-US" altLang="ko-KR" dirty="0"/>
              <a:t>: </a:t>
            </a:r>
            <a:r>
              <a:rPr lang="ko-KR" altLang="en-US" dirty="0" err="1"/>
              <a:t>출력층</a:t>
            </a:r>
            <a:r>
              <a:rPr lang="en-US" altLang="ko-KR" dirty="0"/>
              <a:t>(2)</a:t>
            </a:r>
            <a:r>
              <a:rPr lang="ko-KR" altLang="en-US" dirty="0"/>
              <a:t>의 출력</a:t>
            </a:r>
            <a:endParaRPr lang="en-US" altLang="ko-KR" dirty="0"/>
          </a:p>
          <a:p>
            <a:pPr lvl="1"/>
            <a:r>
              <a:rPr lang="en-US" altLang="ko-KR"/>
              <a:t>A</a:t>
            </a:r>
            <a:r>
              <a:rPr lang="en-US" altLang="ko-KR" baseline="30000"/>
              <a:t>[0]</a:t>
            </a:r>
            <a:r>
              <a:rPr lang="en-US" altLang="ko-KR"/>
              <a:t>: </a:t>
            </a:r>
            <a:r>
              <a:rPr lang="ko-KR" altLang="en-US" dirty="0" err="1"/>
              <a:t>입력층</a:t>
            </a:r>
            <a:r>
              <a:rPr lang="en-US" altLang="ko-KR" dirty="0"/>
              <a:t>(0)</a:t>
            </a:r>
            <a:r>
              <a:rPr lang="ko-KR" altLang="en-US" dirty="0"/>
              <a:t>의 출력</a:t>
            </a:r>
            <a:endParaRPr lang="en-US" altLang="ko-KR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Z: </a:t>
            </a:r>
            <a:r>
              <a:rPr lang="ko-KR" altLang="en-US"/>
              <a:t>뉴론의 입력</a:t>
            </a:r>
            <a:endParaRPr lang="en-US" altLang="ko-KR"/>
          </a:p>
          <a:p>
            <a:r>
              <a:rPr lang="en-US" altLang="ko-KR"/>
              <a:t>A: </a:t>
            </a:r>
            <a:r>
              <a:rPr lang="ko-KR" altLang="en-US"/>
              <a:t>뉴론의 출력</a:t>
            </a:r>
            <a:endParaRPr lang="en-US" altLang="ko-KR"/>
          </a:p>
          <a:p>
            <a:r>
              <a:rPr lang="en-US" altLang="ko-KR"/>
              <a:t>L: </a:t>
            </a:r>
            <a:r>
              <a:rPr lang="ko-KR" altLang="en-US"/>
              <a:t>전체 층의 수</a:t>
            </a:r>
            <a:endParaRPr lang="en-US" altLang="ko-KR"/>
          </a:p>
          <a:p>
            <a:r>
              <a:rPr lang="en-US" altLang="ko-KR"/>
              <a:t>l: </a:t>
            </a:r>
            <a:r>
              <a:rPr lang="ko-KR" altLang="en-US"/>
              <a:t>각 층 번호</a:t>
            </a:r>
            <a:r>
              <a:rPr lang="en-US" altLang="ko-KR"/>
              <a:t>(</a:t>
            </a:r>
            <a:r>
              <a:rPr lang="ko-KR" altLang="en-US"/>
              <a:t>소문자 엘</a:t>
            </a:r>
            <a:r>
              <a:rPr lang="en-US" altLang="ko-KR"/>
              <a:t>)</a:t>
            </a:r>
            <a:endParaRPr lang="ko-KR" altLang="en-US"/>
          </a:p>
          <a:p>
            <a:endParaRPr lang="ko-KR" altLang="en-US" dirty="0"/>
          </a:p>
        </p:txBody>
      </p:sp>
      <p:pic>
        <p:nvPicPr>
          <p:cNvPr id="9" name="내용 개체 틀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424"/>
          <a:stretch/>
        </p:blipFill>
        <p:spPr>
          <a:xfrm>
            <a:off x="6502400" y="1164770"/>
            <a:ext cx="5892840" cy="375578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BBF105D-3C99-4051-A00B-D1616317F61D}"/>
              </a:ext>
            </a:extLst>
          </p:cNvPr>
          <p:cNvSpPr/>
          <p:nvPr/>
        </p:nvSpPr>
        <p:spPr>
          <a:xfrm>
            <a:off x="9378052" y="1686763"/>
            <a:ext cx="597549" cy="3081179"/>
          </a:xfrm>
          <a:prstGeom prst="roundRect">
            <a:avLst/>
          </a:prstGeom>
          <a:solidFill>
            <a:schemeClr val="accent2">
              <a:alpha val="1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C16B544-7B2C-4B01-A245-07A164319481}"/>
              </a:ext>
            </a:extLst>
          </p:cNvPr>
          <p:cNvSpPr/>
          <p:nvPr/>
        </p:nvSpPr>
        <p:spPr>
          <a:xfrm>
            <a:off x="11632602" y="1686761"/>
            <a:ext cx="597549" cy="3081181"/>
          </a:xfrm>
          <a:prstGeom prst="roundRect">
            <a:avLst/>
          </a:prstGeom>
          <a:solidFill>
            <a:schemeClr val="accent2">
              <a:alpha val="1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7">
            <a:extLst>
              <a:ext uri="{FF2B5EF4-FFF2-40B4-BE49-F238E27FC236}">
                <a16:creationId xmlns:a16="http://schemas.microsoft.com/office/drawing/2014/main" id="{DBBF105D-3C99-4051-A00B-D1616317F61D}"/>
              </a:ext>
            </a:extLst>
          </p:cNvPr>
          <p:cNvSpPr/>
          <p:nvPr/>
        </p:nvSpPr>
        <p:spPr>
          <a:xfrm>
            <a:off x="6776825" y="4235571"/>
            <a:ext cx="1181818" cy="618634"/>
          </a:xfrm>
          <a:prstGeom prst="roundRect">
            <a:avLst/>
          </a:prstGeom>
          <a:solidFill>
            <a:srgbClr val="FF00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7DD05E4D-B72C-4BA1-AF38-5601421D5A21}"/>
              </a:ext>
            </a:extLst>
          </p:cNvPr>
          <p:cNvCxnSpPr>
            <a:cxnSpLocks/>
            <a:stCxn id="12" idx="1"/>
            <a:endCxn id="11" idx="1"/>
          </p:cNvCxnSpPr>
          <p:nvPr/>
        </p:nvCxnSpPr>
        <p:spPr>
          <a:xfrm rot="10800000">
            <a:off x="6776825" y="4544889"/>
            <a:ext cx="482620" cy="1825437"/>
          </a:xfrm>
          <a:prstGeom prst="bentConnector3">
            <a:avLst>
              <a:gd name="adj1" fmla="val 147366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962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Z</a:t>
            </a:r>
            <a:r>
              <a:rPr lang="en-US" altLang="ko-KR" dirty="0"/>
              <a:t>: </a:t>
            </a:r>
            <a:r>
              <a:rPr lang="ko-KR" altLang="en-US" dirty="0" err="1"/>
              <a:t>뉴론의</a:t>
            </a:r>
            <a:r>
              <a:rPr lang="ko-KR" altLang="en-US" dirty="0"/>
              <a:t> 입력</a:t>
            </a:r>
            <a:endParaRPr lang="en-US" altLang="ko-KR" dirty="0"/>
          </a:p>
          <a:p>
            <a:r>
              <a:rPr lang="en-US" altLang="ko-KR" dirty="0"/>
              <a:t>A: </a:t>
            </a:r>
            <a:r>
              <a:rPr lang="ko-KR" altLang="en-US" dirty="0" err="1"/>
              <a:t>뉴론의</a:t>
            </a:r>
            <a:r>
              <a:rPr lang="ko-KR" altLang="en-US" dirty="0"/>
              <a:t> 출력</a:t>
            </a:r>
            <a:endParaRPr lang="en-US" altLang="ko-KR" dirty="0"/>
          </a:p>
          <a:p>
            <a:r>
              <a:rPr lang="en-US" altLang="ko-KR" dirty="0"/>
              <a:t>L: </a:t>
            </a:r>
            <a:r>
              <a:rPr lang="ko-KR" altLang="en-US" dirty="0"/>
              <a:t>전체 층의 수</a:t>
            </a:r>
            <a:endParaRPr lang="en-US" altLang="ko-KR" dirty="0"/>
          </a:p>
          <a:p>
            <a:r>
              <a:rPr lang="en-US" altLang="ko-KR" dirty="0"/>
              <a:t>l: </a:t>
            </a:r>
            <a:r>
              <a:rPr lang="ko-KR" altLang="en-US" dirty="0"/>
              <a:t>각 층 번호</a:t>
            </a:r>
            <a:endParaRPr lang="en-US" altLang="ko-KR" dirty="0"/>
          </a:p>
          <a:p>
            <a:r>
              <a:rPr lang="en-US" altLang="ko-KR" dirty="0"/>
              <a:t>W</a:t>
            </a:r>
            <a:r>
              <a:rPr lang="en-US" altLang="ko-KR"/>
              <a:t>: </a:t>
            </a:r>
            <a:r>
              <a:rPr lang="ko-KR" altLang="en-US"/>
              <a:t>가중치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85D1570-9746-426A-8637-39521EF73D0D}"/>
              </a:ext>
            </a:extLst>
          </p:cNvPr>
          <p:cNvSpPr/>
          <p:nvPr/>
        </p:nvSpPr>
        <p:spPr>
          <a:xfrm>
            <a:off x="923952" y="3200400"/>
            <a:ext cx="3245005" cy="556591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</a:t>
            </a:r>
            <a:r>
              <a:rPr lang="ko-KR" altLang="en-US"/>
              <a:t>순방향 신경망</a:t>
            </a:r>
            <a:r>
              <a:rPr lang="en-US" altLang="ko-KR"/>
              <a:t>: </a:t>
            </a:r>
            <a:r>
              <a:rPr lang="ko-KR" altLang="en-US"/>
              <a:t>신호표기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8" name="내용 개체 틀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424"/>
          <a:stretch/>
        </p:blipFill>
        <p:spPr>
          <a:xfrm>
            <a:off x="6502400" y="1164770"/>
            <a:ext cx="5892840" cy="375578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사각형: 둥근 모서리 7">
            <a:extLst>
              <a:ext uri="{FF2B5EF4-FFF2-40B4-BE49-F238E27FC236}">
                <a16:creationId xmlns:a16="http://schemas.microsoft.com/office/drawing/2014/main" id="{DBBF105D-3C99-4051-A00B-D1616317F61D}"/>
              </a:ext>
            </a:extLst>
          </p:cNvPr>
          <p:cNvSpPr/>
          <p:nvPr/>
        </p:nvSpPr>
        <p:spPr>
          <a:xfrm>
            <a:off x="9926129" y="1686760"/>
            <a:ext cx="934528" cy="3081179"/>
          </a:xfrm>
          <a:prstGeom prst="roundRect">
            <a:avLst/>
          </a:prstGeom>
          <a:solidFill>
            <a:srgbClr val="FFC0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7">
            <a:extLst>
              <a:ext uri="{FF2B5EF4-FFF2-40B4-BE49-F238E27FC236}">
                <a16:creationId xmlns:a16="http://schemas.microsoft.com/office/drawing/2014/main" id="{DBBF105D-3C99-4051-A00B-D1616317F61D}"/>
              </a:ext>
            </a:extLst>
          </p:cNvPr>
          <p:cNvSpPr/>
          <p:nvPr/>
        </p:nvSpPr>
        <p:spPr>
          <a:xfrm>
            <a:off x="7924282" y="1686760"/>
            <a:ext cx="934528" cy="3081179"/>
          </a:xfrm>
          <a:prstGeom prst="roundRect">
            <a:avLst/>
          </a:prstGeom>
          <a:solidFill>
            <a:srgbClr val="FFC0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위쪽 5">
            <a:extLst>
              <a:ext uri="{FF2B5EF4-FFF2-40B4-BE49-F238E27FC236}">
                <a16:creationId xmlns:a16="http://schemas.microsoft.com/office/drawing/2014/main" id="{87D65BEE-AF03-43F0-A15B-38C3A7D15AA2}"/>
              </a:ext>
            </a:extLst>
          </p:cNvPr>
          <p:cNvSpPr/>
          <p:nvPr/>
        </p:nvSpPr>
        <p:spPr>
          <a:xfrm>
            <a:off x="8246183" y="4661624"/>
            <a:ext cx="345688" cy="51785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8933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12">
      <a:majorFont>
        <a:latin typeface="Arial Rounded MT Bold"/>
        <a:ea typeface="굴림"/>
        <a:cs typeface=""/>
      </a:majorFont>
      <a:minorFont>
        <a:latin typeface="Arial Rounded MT Bold"/>
        <a:ea typeface="굴림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디자인 사용자 지정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디자인 사용자 지정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디자인 사용자 지정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8760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8760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7827</TotalTime>
  <Words>2638</Words>
  <Application>Microsoft Office PowerPoint</Application>
  <PresentationFormat>사용자 지정</PresentationFormat>
  <Paragraphs>546</Paragraphs>
  <Slides>51</Slides>
  <Notes>51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60" baseType="lpstr">
      <vt:lpstr>굴림</vt:lpstr>
      <vt:lpstr>나눔고딕</vt:lpstr>
      <vt:lpstr>맑은 고딕</vt:lpstr>
      <vt:lpstr>Arial Rounded MT Bold</vt:lpstr>
      <vt:lpstr>Cambria Math</vt:lpstr>
      <vt:lpstr>Candara</vt:lpstr>
      <vt:lpstr>Helvetica</vt:lpstr>
      <vt:lpstr>Wingdings</vt:lpstr>
      <vt:lpstr>1_고려청자</vt:lpstr>
      <vt:lpstr>PowerPoint 프레젠테이션</vt:lpstr>
      <vt:lpstr>순방향 신경망</vt:lpstr>
      <vt:lpstr>1. 순방향 신경망: 신호표기</vt:lpstr>
      <vt:lpstr>1. 순방향 신경망: 신호표기</vt:lpstr>
      <vt:lpstr>1. 순방향 신경망: 신호표기</vt:lpstr>
      <vt:lpstr>1. 순방향 신경망: 신호표기</vt:lpstr>
      <vt:lpstr>1. 순방향 신경망: 신호표기</vt:lpstr>
      <vt:lpstr>1. 순방향 신경망: 신호표기</vt:lpstr>
      <vt:lpstr>1. 순방향 신경망: 신호표기</vt:lpstr>
      <vt:lpstr>1. 순방향 신경망: 신호표기</vt:lpstr>
      <vt:lpstr>1. 순방향 신경망: 신호처리</vt:lpstr>
      <vt:lpstr>1. 순방향 신경망: 신호처리</vt:lpstr>
      <vt:lpstr>1. 순방향 신경망: 신호처리</vt:lpstr>
      <vt:lpstr>1. 순방향 신경망: 신호처리</vt:lpstr>
      <vt:lpstr>1. 순방향 신경망: 신호처리</vt:lpstr>
      <vt:lpstr>1. 순방향 신경망: 신호처리</vt:lpstr>
      <vt:lpstr>1. 순방향 신경망: 신호처리</vt:lpstr>
      <vt:lpstr>1. 순방향 신경망: 신호처리</vt:lpstr>
      <vt:lpstr>1. 순방향 신경망: 신호처리</vt:lpstr>
      <vt:lpstr>1. 순방향 신경망: 신호처리</vt:lpstr>
      <vt:lpstr>2. 가중치 표기법: Wij 방식</vt:lpstr>
      <vt:lpstr>2. 가중치 표기법: Wij 방식</vt:lpstr>
      <vt:lpstr>2. 가중치 표기법: Wij 방식</vt:lpstr>
      <vt:lpstr>2. 가중치 표기법: Wij 방식</vt:lpstr>
      <vt:lpstr>2. 가중치 표기법: Wij 방식</vt:lpstr>
      <vt:lpstr>2. 가중치 표기법: Wij 방식</vt:lpstr>
      <vt:lpstr>2. 가중치 표기법: Wij 방식</vt:lpstr>
      <vt:lpstr>2. 가중치 표기법: Wij 방식</vt:lpstr>
      <vt:lpstr>2. 가중치 표기법: Wij 방식</vt:lpstr>
      <vt:lpstr>2. 가중치 표기법: W_ij^T 방식(혹은 W_ji 방식)</vt:lpstr>
      <vt:lpstr>2. 가중치 표기법: W_ij^T 방식(혹은 W_ji 방식)</vt:lpstr>
      <vt:lpstr>2. 가중치 표기법: W_ij^T 방식(혹은 W_ji 방식)</vt:lpstr>
      <vt:lpstr>2. 가중치 표기법: W_ij^T 방식(혹은 W_ji 방식)</vt:lpstr>
      <vt:lpstr>2. 가중치 표기법: W_ij^T 방식(혹은 W_ji 방식)</vt:lpstr>
      <vt:lpstr>2. 가중치 표기법: W_ij^T 방식(혹은 W_ji 방식)</vt:lpstr>
      <vt:lpstr>2. 가중치 표기법: W_ij^T 방식(혹은 W_ji 방식)</vt:lpstr>
      <vt:lpstr>2. 가중치 표기법: W_ij^T 방식(혹은 W_ji 방식)</vt:lpstr>
      <vt:lpstr>3. 순방향 신경망 예제: W_ij^T 표기법</vt:lpstr>
      <vt:lpstr>3. 순방향 신경망 예제: 입력 자료 준비</vt:lpstr>
      <vt:lpstr>3. 순방향 신경망 예제: 입력 자료 준비</vt:lpstr>
      <vt:lpstr>3. 순방향 신경망 예제: 입력 자료 준비</vt:lpstr>
      <vt:lpstr>3. 순방향 신경망 예제: 입력 자료 준비</vt:lpstr>
      <vt:lpstr>4. 순방향 신경망 계산: 입력층</vt:lpstr>
      <vt:lpstr>4. 순방향 신경망 계산: 은닉층</vt:lpstr>
      <vt:lpstr>4. 순방향 신경망 계산: 은닉층</vt:lpstr>
      <vt:lpstr>4. 순방향 신경망 계산: 은닉층</vt:lpstr>
      <vt:lpstr>4. 순방향 신경망 계산: 출력층</vt:lpstr>
      <vt:lpstr>4. 순방향 신경망 계산: 출력층</vt:lpstr>
      <vt:lpstr>4. 순방향 신경망 계산: 출력층</vt:lpstr>
      <vt:lpstr>순방향 신경망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조건문의 활용 3주차_03</dc:title>
  <dc:creator>user</dc:creator>
  <cp:lastModifiedBy>Youngsup Kim</cp:lastModifiedBy>
  <cp:revision>692</cp:revision>
  <dcterms:modified xsi:type="dcterms:W3CDTF">2018-07-10T15:11:28Z</dcterms:modified>
</cp:coreProperties>
</file>