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339" r:id="rId2"/>
    <p:sldId id="431" r:id="rId3"/>
    <p:sldId id="569" r:id="rId4"/>
    <p:sldId id="599" r:id="rId5"/>
    <p:sldId id="600" r:id="rId6"/>
    <p:sldId id="657" r:id="rId7"/>
    <p:sldId id="658" r:id="rId8"/>
    <p:sldId id="601" r:id="rId9"/>
    <p:sldId id="638" r:id="rId10"/>
    <p:sldId id="639" r:id="rId11"/>
    <p:sldId id="602" r:id="rId12"/>
    <p:sldId id="604" r:id="rId13"/>
    <p:sldId id="603" r:id="rId14"/>
    <p:sldId id="605" r:id="rId15"/>
    <p:sldId id="607" r:id="rId16"/>
    <p:sldId id="611" r:id="rId17"/>
    <p:sldId id="612" r:id="rId18"/>
    <p:sldId id="613" r:id="rId19"/>
    <p:sldId id="614" r:id="rId20"/>
    <p:sldId id="615" r:id="rId21"/>
    <p:sldId id="616" r:id="rId22"/>
    <p:sldId id="573" r:id="rId23"/>
    <p:sldId id="617" r:id="rId24"/>
    <p:sldId id="618" r:id="rId25"/>
    <p:sldId id="625" r:id="rId26"/>
    <p:sldId id="626" r:id="rId27"/>
    <p:sldId id="627" r:id="rId28"/>
    <p:sldId id="640" r:id="rId29"/>
    <p:sldId id="619" r:id="rId30"/>
    <p:sldId id="643" r:id="rId31"/>
    <p:sldId id="644" r:id="rId32"/>
    <p:sldId id="645" r:id="rId33"/>
    <p:sldId id="646" r:id="rId34"/>
    <p:sldId id="659" r:id="rId35"/>
    <p:sldId id="647" r:id="rId36"/>
    <p:sldId id="660" r:id="rId37"/>
    <p:sldId id="648" r:id="rId38"/>
    <p:sldId id="661" r:id="rId39"/>
    <p:sldId id="649" r:id="rId40"/>
    <p:sldId id="662" r:id="rId41"/>
    <p:sldId id="651" r:id="rId42"/>
    <p:sldId id="663" r:id="rId43"/>
    <p:sldId id="652" r:id="rId44"/>
    <p:sldId id="664" r:id="rId45"/>
    <p:sldId id="653" r:id="rId46"/>
    <p:sldId id="665" r:id="rId47"/>
    <p:sldId id="654" r:id="rId48"/>
    <p:sldId id="655" r:id="rId49"/>
    <p:sldId id="656" r:id="rId50"/>
    <p:sldId id="637" r:id="rId51"/>
    <p:sldId id="430" r:id="rId5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57" autoAdjust="0"/>
    <p:restoredTop sz="58464" autoAdjust="0"/>
  </p:normalViewPr>
  <p:slideViewPr>
    <p:cSldViewPr snapToGrid="0" showGuides="1">
      <p:cViewPr varScale="1">
        <p:scale>
          <a:sx n="43" d="100"/>
          <a:sy n="43" d="100"/>
        </p:scale>
        <p:origin x="300" y="5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18-10-20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다시말해</a:t>
            </a:r>
            <a:r>
              <a:rPr lang="en-US" altLang="ko-KR"/>
              <a:t>, X</a:t>
            </a:r>
            <a:r>
              <a:rPr lang="ko-KR" altLang="en-US" dirty="0"/>
              <a:t>는 </a:t>
            </a:r>
            <a:r>
              <a:rPr lang="en-US" altLang="ko-KR" dirty="0"/>
              <a:t>x_1, x_2, x_3, ..., x_{784}</a:t>
            </a:r>
            <a:r>
              <a:rPr lang="ko-KR" altLang="en-US" dirty="0"/>
              <a:t>가 되어야 합니다</a:t>
            </a:r>
            <a:r>
              <a:rPr lang="en-US" altLang="ko-KR" dirty="0"/>
              <a:t>. </a:t>
            </a:r>
          </a:p>
          <a:p>
            <a:r>
              <a:rPr lang="en-US" altLang="ko-KR"/>
              <a:t>- </a:t>
            </a:r>
            <a:r>
              <a:rPr lang="ko-KR" altLang="en-US"/>
              <a:t>왜냐하면</a:t>
            </a:r>
            <a:r>
              <a:rPr lang="en-US" altLang="ko-KR" dirty="0"/>
              <a:t>, 28x28</a:t>
            </a:r>
            <a:r>
              <a:rPr lang="ko-KR" altLang="en-US" dirty="0"/>
              <a:t>의 이미지 </a:t>
            </a:r>
            <a:r>
              <a:rPr lang="ko-KR" altLang="en-US"/>
              <a:t>각각의 </a:t>
            </a:r>
            <a:r>
              <a:rPr lang="en-US" altLang="ko-KR"/>
              <a:t>pixel</a:t>
            </a:r>
            <a:r>
              <a:rPr lang="ko-KR" altLang="en-US"/>
              <a:t>들이 </a:t>
            </a:r>
            <a:r>
              <a:rPr lang="ko-KR" altLang="en-US" dirty="0"/>
              <a:t>하나의 </a:t>
            </a:r>
            <a:r>
              <a:rPr lang="ko-KR" altLang="en-US" dirty="0" err="1"/>
              <a:t>뉴론으로</a:t>
            </a:r>
            <a:r>
              <a:rPr lang="ko-KR" altLang="en-US" dirty="0"/>
              <a:t> </a:t>
            </a:r>
            <a:r>
              <a:rPr lang="ko-KR" altLang="en-US"/>
              <a:t>신경망에 입력되기 </a:t>
            </a:r>
            <a:r>
              <a:rPr lang="ko-KR" altLang="en-US" dirty="0"/>
              <a:t>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/>
              <a:t>- </a:t>
            </a:r>
            <a:r>
              <a:rPr lang="ko-KR" altLang="en-US"/>
              <a:t>조금 </a:t>
            </a:r>
            <a:r>
              <a:rPr lang="ko-KR" altLang="en-US" dirty="0"/>
              <a:t>감이 </a:t>
            </a:r>
            <a:r>
              <a:rPr lang="ko-KR" altLang="en-US" dirty="0" err="1"/>
              <a:t>잡히시나요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/>
              <a:t>그렇다면 은닉층을 </a:t>
            </a:r>
            <a:r>
              <a:rPr lang="ko-KR" altLang="en-US" dirty="0"/>
              <a:t>구성하는 </a:t>
            </a:r>
            <a:r>
              <a:rPr lang="ko-KR" altLang="en-US" dirty="0" err="1"/>
              <a:t>뉴론은</a:t>
            </a:r>
            <a:r>
              <a:rPr lang="ko-KR" altLang="en-US" dirty="0"/>
              <a:t> 몇개가 좋을까요</a:t>
            </a:r>
            <a:r>
              <a:rPr lang="en-US" altLang="ko-KR" dirty="0"/>
              <a:t>? </a:t>
            </a:r>
            <a:r>
              <a:rPr lang="ko-KR" altLang="en-US" dirty="0"/>
              <a:t>정답은 없습니다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개발자들이 </a:t>
            </a:r>
            <a:r>
              <a:rPr lang="ko-KR" altLang="en-US" dirty="0"/>
              <a:t>정하기 나름입니다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물론 </a:t>
            </a:r>
            <a:r>
              <a:rPr lang="ko-KR" altLang="en-US" dirty="0"/>
              <a:t>입력 </a:t>
            </a:r>
            <a:r>
              <a:rPr lang="ko-KR" altLang="en-US" dirty="0" err="1"/>
              <a:t>뉴론이</a:t>
            </a:r>
            <a:r>
              <a:rPr lang="ko-KR" altLang="en-US" dirty="0"/>
              <a:t> 많아지면 </a:t>
            </a:r>
            <a:r>
              <a:rPr lang="ko-KR" altLang="en-US" dirty="0" err="1"/>
              <a:t>은닉층의</a:t>
            </a:r>
            <a:r>
              <a:rPr lang="ko-KR" altLang="en-US" dirty="0"/>
              <a:t> </a:t>
            </a:r>
            <a:r>
              <a:rPr lang="ko-KR" altLang="en-US" dirty="0" err="1"/>
              <a:t>뉴론도</a:t>
            </a:r>
            <a:r>
              <a:rPr lang="ko-KR" altLang="en-US" dirty="0"/>
              <a:t> 같이 늘려줘야 학습이 제대로 이루어 집니다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40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실습에서는 은닉 층의 </a:t>
            </a:r>
            <a:r>
              <a:rPr lang="ko-KR" altLang="en-US" dirty="0" err="1"/>
              <a:t>뉴론을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개로 설정하도록 하겠습니다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벌써 </a:t>
            </a:r>
            <a:r>
              <a:rPr lang="en-US" altLang="ko-KR" dirty="0"/>
              <a:t>2</a:t>
            </a:r>
            <a:r>
              <a:rPr lang="ko-KR" altLang="en-US" dirty="0"/>
              <a:t>개의 층을 구성하였습니다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마지막으로 </a:t>
            </a:r>
            <a:r>
              <a:rPr lang="ko-KR" altLang="en-US" dirty="0"/>
              <a:t>출력 층의 </a:t>
            </a:r>
            <a:r>
              <a:rPr lang="ko-KR" altLang="en-US" dirty="0" err="1"/>
              <a:t>뉴론은</a:t>
            </a:r>
            <a:r>
              <a:rPr lang="ko-KR" altLang="en-US" dirty="0"/>
              <a:t> 몇개로 구성을 해야 할까요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805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숫자를 인식하는 인공신경망을 만들고자 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따라서 </a:t>
            </a:r>
            <a:r>
              <a:rPr lang="en-US" altLang="ko-KR" dirty="0"/>
              <a:t>0 ~ 9 </a:t>
            </a:r>
            <a:r>
              <a:rPr lang="ko-KR" altLang="en-US" dirty="0"/>
              <a:t>사이의 숫자 총 </a:t>
            </a:r>
            <a:r>
              <a:rPr lang="en-US" altLang="ko-KR" dirty="0"/>
              <a:t>10</a:t>
            </a:r>
            <a:r>
              <a:rPr lang="ko-KR" altLang="en-US" dirty="0"/>
              <a:t>가지를 인식할 것입니다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그러니까 출력층의 뉴론 </a:t>
            </a:r>
            <a:r>
              <a:rPr lang="en-US" altLang="ko-KR"/>
              <a:t>10</a:t>
            </a:r>
            <a:r>
              <a:rPr lang="ko-KR" altLang="en-US"/>
              <a:t>개면 될 것입니다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endParaRPr lang="en-US" altLang="ko-KR"/>
          </a:p>
          <a:p>
            <a:r>
              <a:rPr lang="ko-KR" altLang="en-US"/>
              <a:t>이제</a:t>
            </a:r>
            <a:r>
              <a:rPr lang="en-US" altLang="ko-KR" dirty="0"/>
              <a:t>, </a:t>
            </a:r>
            <a:r>
              <a:rPr lang="ko-KR" altLang="en-US"/>
              <a:t>신경망의 구조는 완성을 했는데</a:t>
            </a:r>
            <a:r>
              <a:rPr lang="en-US" altLang="ko-KR"/>
              <a:t>, </a:t>
            </a:r>
            <a:r>
              <a:rPr lang="ko-KR" altLang="en-US"/>
              <a:t>어떻게 생겼는지 상상할 수 있나요</a:t>
            </a:r>
            <a:r>
              <a:rPr lang="en-US" altLang="ko-KR"/>
              <a:t>? </a:t>
            </a:r>
          </a:p>
          <a:p>
            <a:r>
              <a:rPr lang="ko-KR" altLang="en-US"/>
              <a:t>지금 설계한 신경망을 간단히 축소해서 그린 것을 한번 </a:t>
            </a:r>
            <a:r>
              <a:rPr lang="ko-KR" altLang="en-US" dirty="0"/>
              <a:t>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401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멋지지 않나요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방금 </a:t>
            </a:r>
            <a:r>
              <a:rPr lang="ko-KR" altLang="en-US" dirty="0"/>
              <a:t>여러분이 만든 숫자를 인식하는 인공 </a:t>
            </a:r>
            <a:r>
              <a:rPr lang="ko-KR" altLang="en-US"/>
              <a:t>신경망입니다</a:t>
            </a:r>
            <a:r>
              <a:rPr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입력층이 </a:t>
            </a:r>
            <a:r>
              <a:rPr lang="en-US" altLang="ko-KR" dirty="0"/>
              <a:t>784</a:t>
            </a:r>
            <a:r>
              <a:rPr lang="ko-KR" altLang="en-US" dirty="0"/>
              <a:t>개이고</a:t>
            </a:r>
            <a:r>
              <a:rPr lang="en-US" altLang="ko-KR" dirty="0"/>
              <a:t>, </a:t>
            </a:r>
            <a:r>
              <a:rPr lang="ko-KR" altLang="en-US" dirty="0" err="1"/>
              <a:t>은닉층은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출력층은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개로 구성된 신경망이죠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/>
              <a:t>여태까지 </a:t>
            </a:r>
            <a:r>
              <a:rPr lang="ko-KR" altLang="en-US" dirty="0"/>
              <a:t>보던 신경망에 비해 크게 </a:t>
            </a:r>
            <a:r>
              <a:rPr lang="ko-KR" altLang="en-US"/>
              <a:t>달라진 점은 뭐가 있나요</a:t>
            </a:r>
            <a:r>
              <a:rPr lang="en-US" altLang="ko-KR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각 </a:t>
            </a:r>
            <a:r>
              <a:rPr lang="ko-KR" altLang="en-US" dirty="0"/>
              <a:t>층의 </a:t>
            </a:r>
            <a:r>
              <a:rPr lang="ko-KR" altLang="en-US" dirty="0" err="1"/>
              <a:t>뉴론의</a:t>
            </a:r>
            <a:r>
              <a:rPr lang="ko-KR" altLang="en-US" dirty="0"/>
              <a:t> </a:t>
            </a:r>
            <a:r>
              <a:rPr lang="ko-KR" altLang="en-US"/>
              <a:t>개수가 많아진 것 외에는 </a:t>
            </a:r>
            <a:r>
              <a:rPr lang="ko-KR" altLang="en-US" dirty="0"/>
              <a:t>없나요</a:t>
            </a:r>
            <a:r>
              <a:rPr lang="en-US" altLang="ko-KR"/>
              <a:t>?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한 </a:t>
            </a:r>
            <a:r>
              <a:rPr lang="ko-KR" altLang="en-US" dirty="0"/>
              <a:t>가지 더 </a:t>
            </a:r>
            <a:r>
              <a:rPr lang="ko-KR" altLang="en-US" dirty="0" err="1"/>
              <a:t>늘어난게</a:t>
            </a:r>
            <a:r>
              <a:rPr lang="ko-KR" altLang="en-US" dirty="0"/>
              <a:t> 있죠</a:t>
            </a:r>
            <a:r>
              <a:rPr lang="en-US" altLang="ko-KR"/>
              <a:t>? </a:t>
            </a:r>
            <a:r>
              <a:rPr lang="ko-KR" altLang="en-US"/>
              <a:t>뭐죠</a:t>
            </a:r>
            <a:r>
              <a:rPr lang="en-US" altLang="ko-KR"/>
              <a:t>?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/>
              <a:t>바로 </a:t>
            </a:r>
            <a:r>
              <a:rPr lang="ko-KR" altLang="en-US" dirty="0"/>
              <a:t>인공 신경망의 핵심이라고 할 수 있는 </a:t>
            </a:r>
            <a:r>
              <a:rPr lang="ko-KR" altLang="en-US"/>
              <a:t>가중치도 각 층의 뉴론이 </a:t>
            </a:r>
            <a:r>
              <a:rPr lang="ko-KR" altLang="en-US" dirty="0"/>
              <a:t>많아짐에 </a:t>
            </a:r>
            <a:r>
              <a:rPr lang="ko-KR" altLang="en-US"/>
              <a:t>따라 정말 많이 증가하였습니다</a:t>
            </a:r>
            <a:r>
              <a:rPr lang="en-US" altLang="ko-KR" dirty="0"/>
              <a:t>. </a:t>
            </a:r>
          </a:p>
          <a:p>
            <a:r>
              <a:rPr lang="ko-KR" altLang="en-US"/>
              <a:t>과연</a:t>
            </a:r>
            <a:r>
              <a:rPr lang="en-US" altLang="ko-KR"/>
              <a:t>, </a:t>
            </a:r>
            <a:r>
              <a:rPr lang="ko-KR" altLang="en-US"/>
              <a:t>여기</a:t>
            </a:r>
            <a:r>
              <a:rPr lang="en-US" altLang="ko-KR"/>
              <a:t>,</a:t>
            </a:r>
            <a:r>
              <a:rPr lang="ko-KR" altLang="en-US"/>
              <a:t> 우리가 설계한 인공 </a:t>
            </a:r>
            <a:r>
              <a:rPr lang="ko-KR" altLang="en-US" dirty="0"/>
              <a:t>신경망의 </a:t>
            </a:r>
            <a:r>
              <a:rPr lang="ko-KR" altLang="en-US"/>
              <a:t>가중치는 몇 개나 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222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입력 </a:t>
            </a:r>
            <a:r>
              <a:rPr lang="ko-KR" altLang="en-US" dirty="0" err="1"/>
              <a:t>뉴론이</a:t>
            </a:r>
            <a:r>
              <a:rPr lang="ko-KR" altLang="en-US" dirty="0"/>
              <a:t> </a:t>
            </a:r>
            <a:r>
              <a:rPr lang="en-US" altLang="ko-KR" dirty="0"/>
              <a:t>784</a:t>
            </a:r>
            <a:r>
              <a:rPr lang="ko-KR" altLang="en-US" dirty="0"/>
              <a:t>개이고</a:t>
            </a:r>
            <a:r>
              <a:rPr lang="en-US" altLang="ko-KR" dirty="0"/>
              <a:t>, </a:t>
            </a:r>
            <a:r>
              <a:rPr lang="ko-KR" altLang="en-US" dirty="0"/>
              <a:t>첫 번째 </a:t>
            </a:r>
            <a:r>
              <a:rPr lang="ko-KR" altLang="en-US" dirty="0" err="1"/>
              <a:t>은닉층의</a:t>
            </a:r>
            <a:r>
              <a:rPr lang="ko-KR" altLang="en-US" dirty="0"/>
              <a:t> </a:t>
            </a:r>
            <a:r>
              <a:rPr lang="ko-KR" altLang="en-US" dirty="0" err="1"/>
              <a:t>뉴론이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각각의 </a:t>
            </a:r>
            <a:r>
              <a:rPr lang="ko-KR" altLang="en-US" dirty="0"/>
              <a:t>입력 </a:t>
            </a:r>
            <a:r>
              <a:rPr lang="ko-KR" altLang="en-US" dirty="0" err="1"/>
              <a:t>뉴론이</a:t>
            </a:r>
            <a:r>
              <a:rPr lang="ko-KR" altLang="en-US" dirty="0"/>
              <a:t> </a:t>
            </a:r>
            <a:r>
              <a:rPr lang="ko-KR" altLang="en-US" dirty="0" err="1"/>
              <a:t>은닉층의</a:t>
            </a:r>
            <a:r>
              <a:rPr lang="ko-KR" altLang="en-US" dirty="0"/>
              <a:t> </a:t>
            </a:r>
            <a:r>
              <a:rPr lang="ko-KR" altLang="en-US" dirty="0" err="1"/>
              <a:t>뉴론들과</a:t>
            </a:r>
            <a:r>
              <a:rPr lang="ko-KR" altLang="en-US" dirty="0"/>
              <a:t> </a:t>
            </a:r>
            <a:r>
              <a:rPr lang="ko-KR" altLang="en-US"/>
              <a:t>연결되어 있으니까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총 </a:t>
            </a:r>
            <a:r>
              <a:rPr lang="en-US" altLang="ko-KR" dirty="0"/>
              <a:t>784 x </a:t>
            </a:r>
            <a:r>
              <a:rPr lang="en-US" altLang="ko-KR"/>
              <a:t>100 </a:t>
            </a:r>
            <a:r>
              <a:rPr lang="ko-KR" altLang="en-US"/>
              <a:t>개의 가중치가 있는 거죠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얼른 계산해보시죠</a:t>
            </a:r>
            <a:r>
              <a:rPr lang="en-US" altLang="ko-KR"/>
              <a:t>…. 7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</a:t>
            </a:r>
            <a:r>
              <a:rPr lang="en-US" altLang="ko-KR"/>
              <a:t>4</a:t>
            </a:r>
            <a:r>
              <a:rPr lang="ko-KR" altLang="en-US"/>
              <a:t>백개입니다</a:t>
            </a:r>
            <a:r>
              <a:rPr lang="en-US" altLang="ko-KR"/>
              <a:t>. </a:t>
            </a:r>
            <a:r>
              <a:rPr lang="ko-KR" altLang="en-US"/>
              <a:t>플러스 은닉층과 출력층 사이에 천개가 더 있습니다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놀라울 </a:t>
            </a:r>
            <a:r>
              <a:rPr lang="ko-KR" altLang="en-US" dirty="0"/>
              <a:t>정도로 많지 않습니까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037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/>
              <a:t>뉴론의 </a:t>
            </a:r>
            <a:r>
              <a:rPr lang="ko-KR" altLang="en-US" dirty="0"/>
              <a:t>개수가 많아졌다고 해서 겁 먹을 필요는 전혀 없습니다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우리는 </a:t>
            </a:r>
            <a:r>
              <a:rPr lang="ko-KR" altLang="en-US" dirty="0"/>
              <a:t>이 많은 가중치 합을 직접 계산 하는 것이 아니라 컴퓨터가 </a:t>
            </a:r>
            <a:r>
              <a:rPr lang="ko-KR" altLang="en-US"/>
              <a:t>대신 해주기 때문이죠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185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</a:t>
            </a:r>
            <a:r>
              <a:rPr lang="en-US" altLang="ko-KR" dirty="0"/>
              <a:t>, </a:t>
            </a:r>
            <a:r>
              <a:rPr lang="ko-KR" altLang="en-US" dirty="0"/>
              <a:t>시작해 볼까요</a:t>
            </a:r>
            <a:endParaRPr lang="en-US" altLang="ko-KR" dirty="0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우리가 구성한 신경망을 하나씩 살펴보며 코드로 구현하겠습니다</a:t>
            </a:r>
            <a:r>
              <a:rPr lang="en-US" altLang="ko-KR" dirty="0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입력 자료는 </a:t>
            </a:r>
            <a:r>
              <a:rPr lang="en-US" altLang="ko-KR" dirty="0"/>
              <a:t>MNIST </a:t>
            </a:r>
            <a:r>
              <a:rPr lang="ko-KR" altLang="en-US" dirty="0"/>
              <a:t>데이터 셋에 있는 숫자 이미지를 사용할 </a:t>
            </a:r>
            <a:r>
              <a:rPr lang="ko-KR" altLang="en-US" dirty="0" err="1"/>
              <a:t>것이구요</a:t>
            </a:r>
            <a:r>
              <a:rPr lang="en-US" altLang="ko-KR" dirty="0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입력 자료를 표기할 때에는 </a:t>
            </a:r>
            <a:r>
              <a:rPr lang="ko-KR" altLang="en-US" dirty="0" err="1"/>
              <a:t>윗</a:t>
            </a:r>
            <a:r>
              <a:rPr lang="ko-KR" altLang="en-US" dirty="0"/>
              <a:t> 첨자에 해당 자료의 </a:t>
            </a:r>
            <a:r>
              <a:rPr lang="ko-KR" altLang="en-US" b="1" dirty="0"/>
              <a:t>특성의 수 </a:t>
            </a:r>
            <a:r>
              <a:rPr lang="en-US" altLang="ko-KR" b="1" dirty="0"/>
              <a:t>(</a:t>
            </a:r>
            <a:r>
              <a:rPr lang="ko-KR" altLang="en-US" b="1" dirty="0"/>
              <a:t>곱하기</a:t>
            </a:r>
            <a:r>
              <a:rPr lang="en-US" altLang="ko-KR" b="1" dirty="0"/>
              <a:t>)</a:t>
            </a:r>
            <a:r>
              <a:rPr lang="ko-KR" altLang="en-US" b="1" dirty="0"/>
              <a:t> 자료의 개수</a:t>
            </a:r>
            <a:r>
              <a:rPr lang="ko-KR" altLang="en-US" dirty="0"/>
              <a:t>로 표기합니다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 </a:t>
            </a:r>
            <a:r>
              <a:rPr lang="ko-KR" altLang="en-US" dirty="0"/>
              <a:t>예제에서는 </a:t>
            </a:r>
            <a:r>
              <a:rPr lang="en-US" altLang="ko-KR" dirty="0"/>
              <a:t>1</a:t>
            </a:r>
            <a:r>
              <a:rPr lang="ko-KR" altLang="en-US" dirty="0"/>
              <a:t>개의 숫자를 인식할 것이기 때문에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신경망의 입력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784</a:t>
            </a:r>
            <a:r>
              <a:rPr lang="ko-KR" altLang="en-US" dirty="0"/>
              <a:t>개의 특성을 가진 </a:t>
            </a:r>
            <a:r>
              <a:rPr lang="en-US" altLang="ko-KR" dirty="0"/>
              <a:t>1</a:t>
            </a:r>
            <a:r>
              <a:rPr lang="ko-KR" altLang="en-US" dirty="0"/>
              <a:t>개의 샘플입니다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다음과 같이 표기할 수 있는데요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10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윗</a:t>
            </a:r>
            <a:r>
              <a:rPr lang="ko-KR" altLang="en-US" dirty="0"/>
              <a:t> 첨자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개밖에 없는 입력을 나타내며</a:t>
            </a:r>
            <a:r>
              <a:rPr lang="en-US" altLang="ko-K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09639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아래 첨자는 </a:t>
            </a:r>
            <a:r>
              <a:rPr lang="en-US" altLang="ko-KR" dirty="0"/>
              <a:t>28x28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784</a:t>
            </a:r>
            <a:r>
              <a:rPr lang="ko-KR" altLang="en-US" dirty="0"/>
              <a:t>개의 입력 이미지의 특성을 나타냅니다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163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===</a:t>
            </a:r>
            <a:r>
              <a:rPr lang="ko-KR" altLang="en-US"/>
              <a:t>가중치 불러오기</a:t>
            </a:r>
            <a:r>
              <a:rPr lang="en-US" altLang="ko-KR"/>
              <a:t>===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지난 </a:t>
            </a:r>
            <a:r>
              <a:rPr lang="ko-KR" altLang="en-US" dirty="0"/>
              <a:t>강의에서는 가중치를 임의의 값으로 초기화 하였었죠</a:t>
            </a:r>
            <a:r>
              <a:rPr lang="en-US" altLang="ko-KR" dirty="0"/>
              <a:t>?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오늘 강의에서는 미리 학습된 인공 신경망의 가중치 값을 불러와서 사용할 것입니다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이 </a:t>
            </a:r>
            <a:r>
              <a:rPr lang="ko-KR" altLang="en-US" dirty="0"/>
              <a:t>가중치 값은 우리가 만들어가고 </a:t>
            </a:r>
            <a:r>
              <a:rPr lang="ko-KR" altLang="en-US"/>
              <a:t>있는 인공 </a:t>
            </a:r>
            <a:r>
              <a:rPr lang="ko-KR" altLang="en-US" dirty="0"/>
              <a:t>신경망을 미리 학습시켜서 얻은 값입니다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제가 </a:t>
            </a:r>
            <a:r>
              <a:rPr lang="ko-KR" altLang="en-US" dirty="0"/>
              <a:t>학습을 시켜서 평가를 해보니 약 </a:t>
            </a:r>
            <a:r>
              <a:rPr lang="en-US" altLang="ko-KR" dirty="0"/>
              <a:t>96%</a:t>
            </a:r>
            <a:r>
              <a:rPr lang="ko-KR" altLang="en-US" dirty="0"/>
              <a:t>의 성능을 보이더군요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우리가 사용할 가중치를 한번 확인해 보겠습니다</a:t>
            </a:r>
            <a:r>
              <a:rPr lang="en-US" altLang="ko-KR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우리가 </a:t>
            </a:r>
            <a:r>
              <a:rPr lang="ko-KR" altLang="en-US" dirty="0"/>
              <a:t>배운 표기법으로 </a:t>
            </a:r>
            <a:r>
              <a:rPr lang="ko-KR" altLang="en-US"/>
              <a:t>나타내면 은닉층의 </a:t>
            </a:r>
            <a:r>
              <a:rPr lang="ko-KR" altLang="en-US" dirty="0"/>
              <a:t>가중치는 다음과 같습니다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56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시간에는 순방향 인공 신경망의 예제를 통해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우리가 지금까지 배운 것들이 얼마나 잘 작동하는지 경험할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이런 경험을 통해</a:t>
            </a:r>
            <a:r>
              <a:rPr lang="en-US" altLang="ko-KR" dirty="0"/>
              <a:t>, </a:t>
            </a:r>
            <a:r>
              <a:rPr lang="ko-KR" altLang="en-US" dirty="0"/>
              <a:t>여러분이 더 열심히 </a:t>
            </a:r>
            <a:r>
              <a:rPr lang="ko-KR" altLang="en-US" dirty="0" err="1"/>
              <a:t>기계학습을</a:t>
            </a:r>
            <a:r>
              <a:rPr lang="ko-KR" altLang="en-US" dirty="0"/>
              <a:t> 공부할 수 동기가 생기면 좋겠다는 것이 제 작은 소망입니다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 이제 시작해볼까요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0159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입력층에서</a:t>
            </a:r>
            <a:r>
              <a:rPr lang="ko-KR" altLang="en-US" dirty="0"/>
              <a:t> </a:t>
            </a:r>
            <a:r>
              <a:rPr lang="ko-KR" altLang="en-US" dirty="0" err="1"/>
              <a:t>은닉층으로</a:t>
            </a:r>
            <a:r>
              <a:rPr lang="ko-KR" altLang="en-US" dirty="0"/>
              <a:t> 연결되는 가중치의 형상은 </a:t>
            </a:r>
            <a:r>
              <a:rPr lang="en-US" altLang="ko-KR" dirty="0"/>
              <a:t>100 </a:t>
            </a:r>
            <a:r>
              <a:rPr lang="en-US" altLang="ko-KR"/>
              <a:t>x 784</a:t>
            </a:r>
            <a:r>
              <a:rPr lang="ko-KR" altLang="en-US"/>
              <a:t>입니다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행렬로 표기해보면</a:t>
            </a:r>
            <a:r>
              <a:rPr lang="en-US" altLang="ko-KR"/>
              <a:t>, </a:t>
            </a:r>
            <a:r>
              <a:rPr lang="ko-KR" altLang="en-US"/>
              <a:t>이런 식으로 된 것입니다</a:t>
            </a:r>
            <a:r>
              <a:rPr lang="en-US" altLang="ko-KR"/>
              <a:t>. WTij</a:t>
            </a:r>
            <a:r>
              <a:rPr lang="ko-KR" altLang="en-US"/>
              <a:t> 표기 방법입니다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그려면</a:t>
            </a:r>
            <a:r>
              <a:rPr lang="en-US" altLang="ko-KR" dirty="0"/>
              <a:t>, </a:t>
            </a:r>
            <a:r>
              <a:rPr lang="ko-KR" altLang="en-US" dirty="0"/>
              <a:t>실제 가중치들은 어떤 값들로 저장이 되어 있는지 한번 열어보겠습니다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398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입력층에서 은닉층으로 가는 가중치 </a:t>
            </a:r>
            <a:r>
              <a:rPr lang="en-US" altLang="ko-KR" dirty="0"/>
              <a:t>W1</a:t>
            </a:r>
            <a:r>
              <a:rPr lang="ko-KR" altLang="en-US" dirty="0"/>
              <a:t> 인데요</a:t>
            </a:r>
            <a:r>
              <a:rPr lang="en-US" altLang="ko-KR" dirty="0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정말 작은 값들로 구성되어 있는 것을 볼 수 있습니다</a:t>
            </a:r>
            <a:r>
              <a:rPr lang="en-US" altLang="ko-KR" dirty="0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음수와</a:t>
            </a:r>
            <a:r>
              <a:rPr lang="en-US" altLang="ko-KR" dirty="0"/>
              <a:t> </a:t>
            </a:r>
            <a:r>
              <a:rPr lang="ko-KR" altLang="en-US" dirty="0"/>
              <a:t>양수 값들을 정말 다양하게 가지고 있죠</a:t>
            </a:r>
            <a:r>
              <a:rPr lang="en-US" altLang="ko-KR" dirty="0"/>
              <a:t>?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이 값들이 우리가 구성한 숫자를 인식할 수 있는 인공 신경망의 가중치 들입니다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가중치가 몇 개나 있나요</a:t>
            </a:r>
            <a:r>
              <a:rPr lang="en-US" altLang="ko-KR" dirty="0"/>
              <a:t>? </a:t>
            </a:r>
            <a:r>
              <a:rPr lang="ko-KR" altLang="en-US" dirty="0" err="1"/>
              <a:t>칠만팔천사백개</a:t>
            </a:r>
            <a:r>
              <a:rPr lang="ko-KR" altLang="en-US" dirty="0"/>
              <a:t> 중에 </a:t>
            </a:r>
            <a:r>
              <a:rPr lang="ko-KR" altLang="en-US" dirty="0" err="1"/>
              <a:t>열개만</a:t>
            </a:r>
            <a:r>
              <a:rPr lang="ko-KR" altLang="en-US" dirty="0"/>
              <a:t> 여러분이 보고 있습니다</a:t>
            </a:r>
            <a:r>
              <a:rPr lang="en-US" altLang="ko-KR" dirty="0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1944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은닉층의 </a:t>
            </a:r>
            <a:r>
              <a:rPr lang="ko-KR" altLang="en-US" dirty="0"/>
              <a:t>가중치도 확인해 </a:t>
            </a:r>
            <a:r>
              <a:rPr lang="ko-KR" altLang="en-US"/>
              <a:t>봤으니 은닉층의 순입력을 계산해보겠습니다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5447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지난 </a:t>
            </a:r>
            <a:r>
              <a:rPr lang="ko-KR" altLang="en-US"/>
              <a:t>강의에서 입력층 </a:t>
            </a:r>
            <a:r>
              <a:rPr lang="ko-KR" altLang="en-US" dirty="0" err="1"/>
              <a:t>뉴론이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/>
              <a:t>, </a:t>
            </a:r>
            <a:r>
              <a:rPr lang="ko-KR" altLang="en-US"/>
              <a:t>은닉층 뉴론이 </a:t>
            </a:r>
            <a:r>
              <a:rPr lang="en-US" altLang="ko-KR"/>
              <a:t>3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출력층 </a:t>
            </a:r>
            <a:r>
              <a:rPr lang="ko-KR" altLang="en-US" dirty="0" err="1"/>
              <a:t>뉴론이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개였던 인공 신경망의 순 입력을 함께 구했던 것 </a:t>
            </a:r>
            <a:r>
              <a:rPr lang="ko-KR" altLang="en-US"/>
              <a:t>기억나시죠</a:t>
            </a:r>
            <a:r>
              <a:rPr lang="en-US" altLang="ko-KR"/>
              <a:t>?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숫자를 인식하는 인공 신경망에서는 각 층 </a:t>
            </a:r>
            <a:r>
              <a:rPr lang="ko-KR" altLang="en-US" dirty="0" err="1"/>
              <a:t>뉴론의</a:t>
            </a:r>
            <a:r>
              <a:rPr lang="ko-KR" altLang="en-US" dirty="0"/>
              <a:t> 개수만 엄청 늘어난 것입니다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0082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행이 </a:t>
            </a:r>
            <a:r>
              <a:rPr lang="en-US" altLang="ko-KR"/>
              <a:t>3</a:t>
            </a:r>
            <a:r>
              <a:rPr lang="ko-KR" altLang="en-US"/>
              <a:t>개에서 </a:t>
            </a:r>
            <a:r>
              <a:rPr lang="en-US" altLang="ko-KR"/>
              <a:t>100</a:t>
            </a:r>
            <a:r>
              <a:rPr lang="ko-KR" altLang="en-US"/>
              <a:t>개로 늘었고</a:t>
            </a:r>
            <a:r>
              <a:rPr lang="en-US" altLang="ko-KR"/>
              <a:t>,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열은 </a:t>
            </a:r>
            <a:r>
              <a:rPr lang="en-US" altLang="ko-KR"/>
              <a:t>2</a:t>
            </a:r>
            <a:r>
              <a:rPr lang="ko-KR" altLang="en-US"/>
              <a:t>개에서 </a:t>
            </a:r>
            <a:r>
              <a:rPr lang="en-US" altLang="ko-KR"/>
              <a:t>784</a:t>
            </a:r>
            <a:r>
              <a:rPr lang="ko-KR" altLang="en-US"/>
              <a:t>개로 늘었습니다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각 </a:t>
            </a:r>
            <a:r>
              <a:rPr lang="ko-KR" altLang="en-US" dirty="0"/>
              <a:t>행렬의 형상만 바뀌었을 뿐</a:t>
            </a:r>
            <a:r>
              <a:rPr lang="en-US" altLang="ko-KR" dirty="0"/>
              <a:t>, </a:t>
            </a:r>
            <a:r>
              <a:rPr lang="ko-KR" altLang="en-US" dirty="0"/>
              <a:t>그 외의 다른 연산은 </a:t>
            </a:r>
            <a:r>
              <a:rPr lang="ko-KR" altLang="en-US"/>
              <a:t>모두 이전과 </a:t>
            </a:r>
            <a:r>
              <a:rPr lang="ko-KR" altLang="en-US" dirty="0"/>
              <a:t>동일합니다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879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이제 마지막으로 </a:t>
            </a:r>
            <a:r>
              <a:rPr lang="ko-KR" altLang="en-US" dirty="0" err="1"/>
              <a:t>출력층을</a:t>
            </a:r>
            <a:r>
              <a:rPr lang="ko-KR" altLang="en-US" dirty="0"/>
              <a:t> 계산해 보겠습니다</a:t>
            </a:r>
            <a:r>
              <a:rPr lang="en-US" altLang="ko-KR" dirty="0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앞에서 계산한 </a:t>
            </a:r>
            <a:r>
              <a:rPr lang="ko-KR" altLang="en-US" dirty="0" err="1"/>
              <a:t>은닉층의</a:t>
            </a:r>
            <a:r>
              <a:rPr lang="ko-KR" altLang="en-US" dirty="0"/>
              <a:t> 출력 </a:t>
            </a:r>
            <a:r>
              <a:rPr lang="en-US" altLang="ko-KR" dirty="0"/>
              <a:t>A1</a:t>
            </a:r>
            <a:r>
              <a:rPr lang="ko-KR" altLang="en-US" dirty="0"/>
              <a:t>과 가중치 </a:t>
            </a:r>
            <a:r>
              <a:rPr lang="en-US" altLang="ko-KR" dirty="0"/>
              <a:t>W2 </a:t>
            </a:r>
            <a:r>
              <a:rPr lang="ko-KR" altLang="en-US" dirty="0"/>
              <a:t>행렬을 </a:t>
            </a:r>
            <a:r>
              <a:rPr lang="ko-KR" altLang="en-US" dirty="0" err="1"/>
              <a:t>내적하여</a:t>
            </a:r>
            <a:r>
              <a:rPr lang="ko-KR" altLang="en-US" dirty="0"/>
              <a:t> </a:t>
            </a:r>
            <a:r>
              <a:rPr lang="ko-KR" altLang="en-US" dirty="0" err="1"/>
              <a:t>은닉층의</a:t>
            </a:r>
            <a:r>
              <a:rPr lang="ko-KR" altLang="en-US" dirty="0"/>
              <a:t> 결과를 구하게 됩니다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은닉층의</a:t>
            </a:r>
            <a:r>
              <a:rPr lang="ko-KR" altLang="en-US" dirty="0"/>
              <a:t> 출력 </a:t>
            </a:r>
            <a:r>
              <a:rPr lang="en-US" altLang="ko-KR" dirty="0"/>
              <a:t>A1</a:t>
            </a:r>
            <a:r>
              <a:rPr lang="ko-KR" altLang="en-US" dirty="0"/>
              <a:t>은 </a:t>
            </a:r>
            <a:r>
              <a:rPr lang="en-US" altLang="ko-KR" dirty="0"/>
              <a:t>W1</a:t>
            </a:r>
            <a:r>
              <a:rPr lang="ko-KR" altLang="en-US" dirty="0"/>
              <a:t>과 </a:t>
            </a:r>
            <a:r>
              <a:rPr lang="en-US" altLang="ko-KR" dirty="0"/>
              <a:t>X</a:t>
            </a:r>
            <a:r>
              <a:rPr lang="ko-KR" altLang="en-US" dirty="0"/>
              <a:t>의</a:t>
            </a:r>
            <a:r>
              <a:rPr lang="ko-KR" altLang="en-US" baseline="0" dirty="0"/>
              <a:t> 행렬 곱 </a:t>
            </a:r>
            <a:r>
              <a:rPr lang="ko-KR" altLang="en-US" baseline="0" dirty="0" err="1"/>
              <a:t>으로인해</a:t>
            </a:r>
            <a:r>
              <a:rPr lang="ko-KR" altLang="en-US" baseline="0" dirty="0"/>
              <a:t> </a:t>
            </a:r>
            <a:r>
              <a:rPr lang="en-US" altLang="ko-KR" baseline="0" dirty="0"/>
              <a:t>100x1</a:t>
            </a:r>
            <a:r>
              <a:rPr lang="ko-KR" altLang="en-US" baseline="0" dirty="0"/>
              <a:t>이 </a:t>
            </a:r>
            <a:r>
              <a:rPr lang="en-US" altLang="ko-KR" dirty="0"/>
              <a:t>A1</a:t>
            </a:r>
            <a:r>
              <a:rPr lang="ko-KR" altLang="en-US" dirty="0"/>
              <a:t>의 </a:t>
            </a:r>
            <a:r>
              <a:rPr lang="ko-KR" altLang="en-US" dirty="0" err="1"/>
              <a:t>형상임을</a:t>
            </a:r>
            <a:r>
              <a:rPr lang="ko-KR" altLang="en-US" dirty="0"/>
              <a:t> 알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864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출력층으로</a:t>
            </a:r>
            <a:r>
              <a:rPr lang="ko-KR" altLang="en-US" dirty="0"/>
              <a:t> 연결되는 가중치의 형상은 </a:t>
            </a:r>
            <a:r>
              <a:rPr lang="en-US" altLang="ko-KR" dirty="0"/>
              <a:t>10x100</a:t>
            </a:r>
            <a:r>
              <a:rPr lang="ko-KR" altLang="en-US" dirty="0"/>
              <a:t>으로 </a:t>
            </a:r>
            <a:r>
              <a:rPr lang="en-US" altLang="ko-KR" dirty="0"/>
              <a:t>0</a:t>
            </a:r>
            <a:r>
              <a:rPr lang="en-US" altLang="ko-KR" baseline="0" dirty="0"/>
              <a:t> ~ 9 </a:t>
            </a:r>
            <a:r>
              <a:rPr lang="ko-KR" altLang="en-US" baseline="0" dirty="0"/>
              <a:t>까지를 표현하는 </a:t>
            </a:r>
            <a:r>
              <a:rPr lang="ko-KR" altLang="en-US" baseline="0" dirty="0" err="1"/>
              <a:t>출력층</a:t>
            </a:r>
            <a:r>
              <a:rPr lang="ko-KR" altLang="en-US" baseline="0" dirty="0"/>
              <a:t> </a:t>
            </a:r>
            <a:r>
              <a:rPr lang="en-US" altLang="ko-KR" baseline="0" dirty="0"/>
              <a:t>10</a:t>
            </a:r>
            <a:r>
              <a:rPr lang="ko-KR" altLang="en-US" baseline="0" dirty="0"/>
              <a:t>개의 노드와 맞춰진 것을 확인할 수 있습니다</a:t>
            </a:r>
            <a:r>
              <a:rPr lang="en-US" altLang="ko-KR" baseline="0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148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/>
              <a:t>출력층의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순입력을</a:t>
            </a:r>
            <a:r>
              <a:rPr lang="ko-KR" altLang="en-US" baseline="0" dirty="0"/>
              <a:t> </a:t>
            </a:r>
            <a:r>
              <a:rPr lang="ko-KR" altLang="en-US" dirty="0"/>
              <a:t>활성화 함수에 적용하여 최종 출력 </a:t>
            </a:r>
            <a:r>
              <a:rPr lang="en-US" altLang="ko-KR" dirty="0"/>
              <a:t>A2</a:t>
            </a:r>
            <a:r>
              <a:rPr lang="ko-KR" altLang="en-US" dirty="0"/>
              <a:t>를 구할 수 있습니다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신경망의 최종 결과 값 </a:t>
            </a:r>
            <a:r>
              <a:rPr lang="en-US" altLang="ko-KR" dirty="0"/>
              <a:t>A2</a:t>
            </a:r>
            <a:r>
              <a:rPr lang="ko-KR" altLang="en-US" dirty="0"/>
              <a:t>가 신경망이 예측한 값 </a:t>
            </a:r>
            <a:r>
              <a:rPr lang="en-US" altLang="ko-KR" dirty="0"/>
              <a:t>y hat</a:t>
            </a:r>
            <a:r>
              <a:rPr lang="ko-KR" altLang="en-US"/>
              <a:t>이 되는거죠</a:t>
            </a:r>
            <a:r>
              <a:rPr lang="en-US" altLang="ko-KR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yhat</a:t>
            </a:r>
            <a:r>
              <a:rPr lang="ko-KR" altLang="en-US"/>
              <a:t>이 나왔으니</a:t>
            </a:r>
            <a:r>
              <a:rPr lang="en-US" altLang="ko-KR"/>
              <a:t>, </a:t>
            </a:r>
            <a:r>
              <a:rPr lang="ko-KR" altLang="en-US"/>
              <a:t>다 한 것입니다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080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그러면</a:t>
            </a:r>
            <a:r>
              <a:rPr lang="en-US" altLang="ko-KR"/>
              <a:t>, </a:t>
            </a:r>
            <a:r>
              <a:rPr lang="ko-KR" altLang="en-US"/>
              <a:t>지금 우리가 설계한 이 인공신경망을 구현한 코드를 </a:t>
            </a:r>
            <a:r>
              <a:rPr lang="ko-KR" altLang="en-US" baseline="0"/>
              <a:t>보여드리죠</a:t>
            </a:r>
            <a:r>
              <a:rPr lang="en-US" altLang="ko-KR" baseline="0"/>
              <a:t>…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0715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놀라지 </a:t>
            </a:r>
            <a:r>
              <a:rPr lang="ko-KR" altLang="en-US" dirty="0"/>
              <a:t>마십시오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이게 </a:t>
            </a:r>
            <a:r>
              <a:rPr lang="ko-KR" altLang="en-US" dirty="0"/>
              <a:t>우리가 좀 전에 보았던 신경망의 </a:t>
            </a:r>
            <a:r>
              <a:rPr lang="ko-KR" altLang="en-US"/>
              <a:t>전부입니다</a:t>
            </a:r>
            <a:r>
              <a:rPr lang="en-US" altLang="ko-KR"/>
              <a:t>.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생각했던 것 보다 </a:t>
            </a:r>
            <a:r>
              <a:rPr lang="ko-KR" altLang="en-US"/>
              <a:t>간단하죠</a:t>
            </a:r>
            <a:r>
              <a:rPr lang="en-US" altLang="ko-KR"/>
              <a:t>?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그럼 이제 </a:t>
            </a:r>
            <a:r>
              <a:rPr lang="ko-KR" altLang="en-US" dirty="0" err="1"/>
              <a:t>한줄씩</a:t>
            </a:r>
            <a:r>
              <a:rPr lang="ko-KR" altLang="en-US" dirty="0"/>
              <a:t> 따라 가면서 코드를 </a:t>
            </a:r>
            <a:r>
              <a:rPr lang="ko-KR" altLang="en-US"/>
              <a:t>읽어보도록 하죠</a:t>
            </a: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630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==== </a:t>
            </a:r>
            <a:r>
              <a:rPr lang="ko-KR" altLang="en-US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다층 신경망</a:t>
            </a:r>
            <a:r>
              <a:rPr lang="en-US" altLang="ko-KR" sz="1200" b="0" i="0" dirty="0">
                <a:effectLst/>
                <a:latin typeface="+mj-lt"/>
                <a:ea typeface="+mj-ea"/>
                <a:cs typeface="+mj-cs"/>
                <a:sym typeface="맑은 고딕"/>
              </a:rPr>
              <a:t>===</a:t>
            </a:r>
          </a:p>
          <a:p>
            <a:r>
              <a:rPr lang="ko-KR" altLang="en-US" dirty="0"/>
              <a:t>이전 강의에서 여러분들은 다층 신경망에서 신호가 어떻게 처리되는지 직접 계산해 보았습니다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아직 실감이 가지 않을 수도 있습니다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꿈의 </a:t>
            </a:r>
            <a:r>
              <a:rPr lang="ko-KR" altLang="en-US" dirty="0"/>
              <a:t>함수 제조기가 겨우 행렬의 곱셈과 덧셈 몇 번만으로 끝나는 것인지 의심스러울 수도 있습니다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왜냐면 여러분이 이전 강의에서는 신경망에서 </a:t>
            </a:r>
            <a:r>
              <a:rPr lang="ko-KR" altLang="en-US" dirty="0"/>
              <a:t>신호가 어떻게 처리 </a:t>
            </a:r>
            <a:r>
              <a:rPr lang="ko-KR" altLang="en-US"/>
              <a:t>되는지를 확인하기 위한 간단한 예제만 했기 때문입니다</a:t>
            </a:r>
            <a:r>
              <a:rPr lang="en-US" altLang="ko-KR"/>
              <a:t>.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/>
              <a:t>이번 강의에서는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 dirty="0"/>
              <a:t>인공 신경망이 </a:t>
            </a:r>
            <a:r>
              <a:rPr lang="ko-KR" altLang="en-US"/>
              <a:t>정말 작동이 되는지</a:t>
            </a:r>
            <a:r>
              <a:rPr lang="en-US" altLang="ko-KR"/>
              <a:t>,</a:t>
            </a:r>
            <a:r>
              <a:rPr lang="ko-KR" altLang="en-US"/>
              <a:t> 꿈의 </a:t>
            </a:r>
            <a:r>
              <a:rPr lang="ko-KR" altLang="en-US" dirty="0"/>
              <a:t>함수 </a:t>
            </a:r>
            <a:r>
              <a:rPr lang="ko-KR" altLang="en-US"/>
              <a:t>제조기가 정말 맞는 건지 </a:t>
            </a:r>
            <a:r>
              <a:rPr lang="ko-KR" altLang="en-US" dirty="0"/>
              <a:t>확인해 보도록 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632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</a:t>
            </a:r>
            <a:r>
              <a:rPr lang="en-US" altLang="ko-KR" dirty="0"/>
              <a:t>, MNIST </a:t>
            </a:r>
            <a:r>
              <a:rPr lang="ko-KR" altLang="en-US" dirty="0"/>
              <a:t>숫자 데이터를 불러오기 위해 </a:t>
            </a:r>
            <a:r>
              <a:rPr lang="en-US" altLang="ko-KR" dirty="0"/>
              <a:t>joy </a:t>
            </a:r>
            <a:r>
              <a:rPr lang="ko-KR" altLang="en-US" dirty="0"/>
              <a:t>모듈을 </a:t>
            </a:r>
            <a:r>
              <a:rPr lang="en-US" altLang="ko-KR" dirty="0"/>
              <a:t>import </a:t>
            </a:r>
            <a:r>
              <a:rPr lang="ko-KR" altLang="en-US" dirty="0"/>
              <a:t>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160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>
                <a:effectLst/>
                <a:latin typeface="+mj-lt"/>
                <a:ea typeface="+mj-ea"/>
                <a:cs typeface="+mj-cs"/>
                <a:sym typeface="맑은 고딕"/>
              </a:rPr>
              <a:t>다차원 </a:t>
            </a:r>
            <a:r>
              <a:rPr lang="ko-KR" altLang="ko-KR" sz="1200" dirty="0">
                <a:effectLst/>
                <a:latin typeface="+mj-lt"/>
                <a:ea typeface="+mj-ea"/>
                <a:cs typeface="+mj-cs"/>
                <a:sym typeface="맑은 고딕"/>
              </a:rPr>
              <a:t>배열 연산을 </a:t>
            </a:r>
            <a:r>
              <a:rPr lang="ko-KR" altLang="en-US" sz="1200" dirty="0">
                <a:effectLst/>
                <a:latin typeface="+mj-lt"/>
                <a:ea typeface="+mj-ea"/>
                <a:cs typeface="+mj-cs"/>
                <a:sym typeface="맑은 고딕"/>
              </a:rPr>
              <a:t>빠르게 할 수 </a:t>
            </a:r>
            <a:r>
              <a:rPr lang="ko-KR" altLang="en-US" sz="1200">
                <a:effectLst/>
                <a:latin typeface="+mj-lt"/>
                <a:ea typeface="+mj-ea"/>
                <a:cs typeface="+mj-cs"/>
                <a:sym typeface="맑은 고딕"/>
              </a:rPr>
              <a:t>있는 </a:t>
            </a:r>
            <a:r>
              <a:rPr lang="ko-KR" altLang="en-US"/>
              <a:t>넘파이는 잘 알고 있죠</a:t>
            </a:r>
            <a:r>
              <a:rPr lang="en-US" altLang="ko-KR"/>
              <a:t>? 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8930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g</a:t>
            </a:r>
            <a:r>
              <a:rPr lang="ko-KR" altLang="en-US" dirty="0"/>
              <a:t>는 활성화 함수인데</a:t>
            </a:r>
            <a:r>
              <a:rPr lang="en-US" altLang="ko-KR"/>
              <a:t>, </a:t>
            </a:r>
            <a:r>
              <a:rPr lang="ko-KR" altLang="en-US"/>
              <a:t>파이썬의 </a:t>
            </a:r>
            <a:r>
              <a:rPr lang="en-US" altLang="ko-KR"/>
              <a:t>lambda</a:t>
            </a:r>
            <a:r>
              <a:rPr lang="ko-KR" altLang="en-US"/>
              <a:t>를 사용해서 시그모이드 함수를 구현한 것입니다</a:t>
            </a:r>
            <a:r>
              <a:rPr lang="en-US" altLang="ko-KR"/>
              <a:t>. 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우선은 </a:t>
            </a:r>
            <a:r>
              <a:rPr lang="ko-KR" altLang="en-US" dirty="0"/>
              <a:t>신경망이 정말로 제대로 동작하는지 부터 한번 확인해봅시다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4083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 err="1"/>
              <a:t>joy.</a:t>
            </a:r>
            <a:r>
              <a:rPr lang="en-US" altLang="ko-KR" err="1"/>
              <a:t>load</a:t>
            </a:r>
            <a:r>
              <a:rPr lang="en-US" altLang="ko-KR"/>
              <a:t>_mnist_num</a:t>
            </a:r>
            <a:r>
              <a:rPr lang="en-US" altLang="ko-KR" dirty="0"/>
              <a:t>(</a:t>
            </a:r>
            <a:r>
              <a:rPr lang="en-US" altLang="ko-KR"/>
              <a:t>7)</a:t>
            </a:r>
            <a:r>
              <a:rPr lang="ko-KR" altLang="en-US"/>
              <a:t>을 호출하여 숫자 </a:t>
            </a:r>
            <a:r>
              <a:rPr lang="en-US" altLang="ko-KR"/>
              <a:t>7</a:t>
            </a:r>
            <a:r>
              <a:rPr lang="ko-KR" altLang="en-US"/>
              <a:t>이 적힌 </a:t>
            </a:r>
            <a:r>
              <a:rPr lang="ko-KR" altLang="en-US" dirty="0"/>
              <a:t>이미지이고 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Y</a:t>
            </a:r>
            <a:r>
              <a:rPr lang="ko-KR" altLang="en-US"/>
              <a:t>는 그 이미지의 </a:t>
            </a:r>
            <a:r>
              <a:rPr lang="ko-KR" altLang="en-US" dirty="0"/>
              <a:t>레이블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970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신경망의 핑크색 부분이 입력을 설정한 것이죠</a:t>
            </a:r>
            <a:r>
              <a:rPr lang="en-US" altLang="ko-KR"/>
              <a:t>….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289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W1</a:t>
            </a:r>
            <a:r>
              <a:rPr lang="ko-KR" altLang="en-US" dirty="0"/>
              <a:t>은 미리 </a:t>
            </a:r>
            <a:r>
              <a:rPr lang="ko-KR" altLang="en-US"/>
              <a:t>학습된 가중치을 읽어 오는 것입니다</a:t>
            </a:r>
            <a:r>
              <a:rPr lang="en-US" altLang="ko-KR"/>
              <a:t>. 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W1</a:t>
            </a:r>
            <a:r>
              <a:rPr lang="ko-KR" altLang="en-US"/>
              <a:t>은 입력층과 은닉층 사이의 가중치입니다</a:t>
            </a:r>
            <a:r>
              <a:rPr lang="en-US" altLang="ko-KR"/>
              <a:t>. 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100 </a:t>
            </a:r>
            <a:r>
              <a:rPr lang="en-US" altLang="ko-KR" dirty="0"/>
              <a:t>X 784</a:t>
            </a:r>
            <a:r>
              <a:rPr lang="ko-KR" altLang="en-US" dirty="0"/>
              <a:t>의 형상을 가지고 있습니다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6058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신경망에서 이 부분의 가중치를 읽어온 거죠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49174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이제 순입력을 구하는 행렬의 곱셈은 넘파이가 해주겠죠</a:t>
            </a:r>
            <a:r>
              <a:rPr lang="en-US" altLang="ko-KR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WTij </a:t>
            </a:r>
            <a:r>
              <a:rPr lang="ko-KR" altLang="en-US"/>
              <a:t>표기법을 사용하니까 전치가 필요가 없이 바로 곱하면</a:t>
            </a:r>
            <a:r>
              <a:rPr lang="en-US" altLang="ko-KR"/>
              <a:t>, </a:t>
            </a:r>
            <a:r>
              <a:rPr lang="ko-KR" altLang="en-US"/>
              <a:t>은닉층의 순입력 </a:t>
            </a:r>
            <a:r>
              <a:rPr lang="en-US" altLang="ko-KR"/>
              <a:t>Z1 </a:t>
            </a:r>
            <a:r>
              <a:rPr lang="ko-KR" altLang="en-US"/>
              <a:t>이 계산된 거죠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98323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바로</a:t>
            </a:r>
            <a:r>
              <a:rPr lang="en-US" altLang="ko-KR"/>
              <a:t> </a:t>
            </a:r>
            <a:r>
              <a:rPr lang="ko-KR" altLang="en-US"/>
              <a:t>여기 은닉층의 순입력 </a:t>
            </a:r>
            <a:r>
              <a:rPr lang="en-US" altLang="ko-KR"/>
              <a:t>Z1</a:t>
            </a:r>
            <a:r>
              <a:rPr lang="ko-KR" altLang="en-US"/>
              <a:t>을 구한 거죠</a:t>
            </a:r>
            <a:r>
              <a:rPr lang="en-US" altLang="ko-KR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0705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</a:t>
            </a:r>
            <a:r>
              <a:rPr lang="ko-KR" altLang="en-US"/>
              <a:t>구한 순입력 </a:t>
            </a:r>
            <a:r>
              <a:rPr lang="en-US" altLang="ko-KR"/>
              <a:t>Z1</a:t>
            </a:r>
            <a:r>
              <a:rPr lang="ko-KR" altLang="en-US"/>
              <a:t>을 </a:t>
            </a:r>
            <a:r>
              <a:rPr lang="ko-KR" altLang="en-US" dirty="0"/>
              <a:t>활성화 함수 </a:t>
            </a:r>
            <a:r>
              <a:rPr lang="en-US" altLang="ko-KR" dirty="0"/>
              <a:t>g</a:t>
            </a:r>
            <a:r>
              <a:rPr lang="ko-KR" altLang="en-US" dirty="0"/>
              <a:t>를 통해 출력 값 </a:t>
            </a:r>
            <a:r>
              <a:rPr lang="en-US" altLang="ko-KR" dirty="0"/>
              <a:t>A1</a:t>
            </a:r>
            <a:r>
              <a:rPr lang="ko-KR" altLang="en-US" dirty="0"/>
              <a:t>을 만들어 냅니다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벌써 </a:t>
            </a:r>
            <a:r>
              <a:rPr lang="ko-KR" altLang="en-US" dirty="0" err="1"/>
              <a:t>입력층에서</a:t>
            </a:r>
            <a:r>
              <a:rPr lang="ko-KR" altLang="en-US" dirty="0"/>
              <a:t> </a:t>
            </a:r>
            <a:r>
              <a:rPr lang="ko-KR" altLang="en-US" dirty="0" err="1"/>
              <a:t>은닉층으로</a:t>
            </a:r>
            <a:r>
              <a:rPr lang="ko-KR" altLang="en-US" dirty="0"/>
              <a:t> 연결되는 모든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순입력을과</a:t>
            </a:r>
            <a:r>
              <a:rPr lang="ko-KR" altLang="en-US" baseline="0" dirty="0"/>
              <a:t> 결과값을 구하였습니다</a:t>
            </a:r>
            <a:r>
              <a:rPr lang="en-US" altLang="ko-KR" baseline="0" dirty="0"/>
              <a:t>!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정말 </a:t>
            </a:r>
            <a:r>
              <a:rPr lang="ko-KR" altLang="en-US" baseline="0"/>
              <a:t>간단하죠</a:t>
            </a:r>
            <a:r>
              <a:rPr lang="en-US" altLang="ko-KR" baseline="0"/>
              <a:t>?</a:t>
            </a: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01595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이것은 </a:t>
            </a:r>
            <a:r>
              <a:rPr lang="ko-KR" altLang="en-US" dirty="0"/>
              <a:t>오늘 우리가 실습에 사용할 인공 신경망의 </a:t>
            </a:r>
            <a:r>
              <a:rPr lang="ko-KR" altLang="en-US"/>
              <a:t>입력 자료의 극히 일부분 입니다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MNIST </a:t>
            </a:r>
            <a:r>
              <a:rPr lang="ko-KR" altLang="en-US" dirty="0"/>
              <a:t>라는 </a:t>
            </a:r>
            <a:r>
              <a:rPr lang="ko-KR" altLang="en-US" dirty="0" err="1"/>
              <a:t>데이터셋의</a:t>
            </a:r>
            <a:r>
              <a:rPr lang="ko-KR" altLang="en-US" dirty="0"/>
              <a:t> 첫 </a:t>
            </a:r>
            <a:r>
              <a:rPr lang="en-US" altLang="ko-KR" dirty="0"/>
              <a:t>5</a:t>
            </a:r>
            <a:r>
              <a:rPr lang="ko-KR" altLang="en-US" dirty="0"/>
              <a:t>장의 이미지입니다</a:t>
            </a:r>
            <a:r>
              <a:rPr lang="en-US" altLang="ko-KR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MNIST </a:t>
            </a:r>
            <a:r>
              <a:rPr lang="ko-KR" altLang="en-US" dirty="0"/>
              <a:t>데이터 셋에 대한 자세한 설명은 뒤 강의에서 설명 할 테니 잠시 미루도록 </a:t>
            </a:r>
            <a:r>
              <a:rPr lang="ko-KR" altLang="en-US"/>
              <a:t>하겠습니다</a:t>
            </a:r>
            <a:r>
              <a:rPr lang="en-US" altLang="ko-KR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저희가 </a:t>
            </a:r>
            <a:r>
              <a:rPr lang="ko-KR" altLang="en-US" dirty="0"/>
              <a:t>보는 것과 같이 </a:t>
            </a:r>
            <a:r>
              <a:rPr lang="en-US" altLang="ko-KR" dirty="0"/>
              <a:t>5, 0, 4, 1, 9</a:t>
            </a:r>
            <a:r>
              <a:rPr lang="ko-KR" altLang="en-US" dirty="0"/>
              <a:t>가 </a:t>
            </a:r>
            <a:r>
              <a:rPr lang="ko-KR" altLang="en-US"/>
              <a:t>적힌 이미지인데</a:t>
            </a:r>
            <a:r>
              <a:rPr lang="en-US" altLang="ko-KR"/>
              <a:t>,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우리는 </a:t>
            </a:r>
            <a:r>
              <a:rPr lang="ko-KR" altLang="en-US" dirty="0"/>
              <a:t>오늘 이 </a:t>
            </a:r>
            <a:r>
              <a:rPr lang="ko-KR" altLang="en-US"/>
              <a:t>숫자들을 인식하는 </a:t>
            </a:r>
            <a:r>
              <a:rPr lang="ko-KR" altLang="en-US" dirty="0"/>
              <a:t>인공 신경망을 만들어 보도록 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바로 이전 강의에서 배웠던 행렬의 곱셈과 덧셈만으로 말이죠</a:t>
            </a:r>
            <a:r>
              <a:rPr lang="en-US" altLang="ko-KR" dirty="0"/>
              <a:t>!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벌써 </a:t>
            </a:r>
            <a:r>
              <a:rPr lang="ko-KR" altLang="en-US" dirty="0"/>
              <a:t>두근거리지 않나요</a:t>
            </a:r>
            <a:r>
              <a:rPr lang="en-US" altLang="ko-KR"/>
              <a:t>? </a:t>
            </a:r>
          </a:p>
          <a:p>
            <a:pPr marL="171450" indent="-171450">
              <a:buFontTx/>
              <a:buChar char="-"/>
            </a:pPr>
            <a:r>
              <a:rPr lang="ko-KR" altLang="en-US"/>
              <a:t>자</a:t>
            </a:r>
            <a:r>
              <a:rPr lang="en-US" altLang="ko-KR" dirty="0"/>
              <a:t>, </a:t>
            </a:r>
            <a:r>
              <a:rPr lang="ko-KR" altLang="en-US" dirty="0"/>
              <a:t>하나씩 살펴보도록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7438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여기까지 그러니까 은닉층의 출력 </a:t>
            </a:r>
            <a:r>
              <a:rPr lang="en-US" altLang="ko-KR"/>
              <a:t>A1</a:t>
            </a:r>
            <a:r>
              <a:rPr lang="ko-KR" altLang="en-US"/>
              <a:t>까지 구한거죠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79035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/>
              <a:t>동일한 방법으로 이번에는 출력층의 순입력과 그 출력 값을 구해보겠습니다</a:t>
            </a:r>
            <a:r>
              <a:rPr lang="en-US" altLang="ko-KR" baseline="0"/>
              <a:t>.</a:t>
            </a:r>
            <a:endParaRPr lang="en-US" altLang="ko-KR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마찬가지로 </a:t>
            </a:r>
            <a:r>
              <a:rPr lang="ko-KR" altLang="en-US" dirty="0"/>
              <a:t>이미 학습된 가중치들을 </a:t>
            </a:r>
            <a:r>
              <a:rPr lang="ko-KR" altLang="en-US"/>
              <a:t>불러옵니다</a:t>
            </a:r>
            <a:r>
              <a:rPr lang="en-US" altLang="ko-KR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파일명이 </a:t>
            </a:r>
            <a:r>
              <a:rPr lang="ko-KR" altLang="en-US" dirty="0"/>
              <a:t>위에 파일과 조금 </a:t>
            </a:r>
            <a:r>
              <a:rPr lang="ko-KR" altLang="en-US"/>
              <a:t>다르죠</a:t>
            </a:r>
            <a:r>
              <a:rPr lang="en-US" altLang="ko-KR"/>
              <a:t>?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이번에는 </a:t>
            </a:r>
            <a:r>
              <a:rPr lang="ko-KR" altLang="en-US" dirty="0" err="1"/>
              <a:t>은닉층에서</a:t>
            </a:r>
            <a:r>
              <a:rPr lang="ko-KR" altLang="en-US" dirty="0"/>
              <a:t> </a:t>
            </a:r>
            <a:r>
              <a:rPr lang="ko-KR" altLang="en-US" dirty="0" err="1"/>
              <a:t>출력층으로</a:t>
            </a:r>
            <a:r>
              <a:rPr lang="ko-KR" altLang="en-US" dirty="0"/>
              <a:t> </a:t>
            </a:r>
            <a:r>
              <a:rPr lang="ko-KR" altLang="en-US"/>
              <a:t>연결되는 가중치 </a:t>
            </a:r>
            <a:r>
              <a:rPr lang="en-US" altLang="ko-KR"/>
              <a:t>W2</a:t>
            </a:r>
            <a:r>
              <a:rPr lang="ko-KR" altLang="en-US"/>
              <a:t>입니다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8381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여기</a:t>
            </a:r>
            <a:r>
              <a:rPr lang="en-US" altLang="ko-KR"/>
              <a:t> </a:t>
            </a:r>
            <a:r>
              <a:rPr lang="ko-KR" altLang="en-US"/>
              <a:t>가중치 </a:t>
            </a:r>
            <a:r>
              <a:rPr lang="en-US" altLang="ko-KR"/>
              <a:t>W2 </a:t>
            </a:r>
            <a:r>
              <a:rPr lang="ko-KR" altLang="en-US"/>
              <a:t>를 읽어 온 거죠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61290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Z2</a:t>
            </a:r>
            <a:r>
              <a:rPr lang="ko-KR" altLang="en-US"/>
              <a:t>는 은닉층 출력 </a:t>
            </a:r>
            <a:r>
              <a:rPr lang="en-US" altLang="ko-KR" dirty="0"/>
              <a:t>A1</a:t>
            </a:r>
            <a:r>
              <a:rPr lang="ko-KR" altLang="en-US"/>
              <a:t>과 가중치 </a:t>
            </a:r>
            <a:r>
              <a:rPr lang="en-US" altLang="ko-KR" dirty="0"/>
              <a:t>W2</a:t>
            </a:r>
            <a:r>
              <a:rPr lang="ko-KR" altLang="en-US"/>
              <a:t>의 곱해서 마지막 </a:t>
            </a:r>
            <a:r>
              <a:rPr lang="ko-KR" altLang="en-US" err="1"/>
              <a:t>출력층의</a:t>
            </a:r>
            <a:r>
              <a:rPr lang="ko-KR" altLang="en-US"/>
              <a:t> 순입력 </a:t>
            </a:r>
            <a:r>
              <a:rPr lang="en-US" altLang="ko-KR"/>
              <a:t>Z2</a:t>
            </a:r>
            <a:r>
              <a:rPr lang="ko-KR" altLang="en-US"/>
              <a:t>를 계산하는 것입니다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2845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바로 여기 출력층의 순입력 </a:t>
            </a:r>
            <a:r>
              <a:rPr lang="en-US" altLang="ko-KR"/>
              <a:t>Z2 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계산한 것이죠</a:t>
            </a:r>
            <a:r>
              <a:rPr lang="en-US" altLang="ko-KR"/>
              <a:t>….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54700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계산한 결과 값 </a:t>
            </a:r>
            <a:r>
              <a:rPr lang="en-US" altLang="ko-KR" dirty="0"/>
              <a:t>Z2</a:t>
            </a:r>
            <a:r>
              <a:rPr lang="ko-KR" altLang="en-US" dirty="0"/>
              <a:t>를 활성화 </a:t>
            </a:r>
            <a:r>
              <a:rPr lang="ko-KR" altLang="en-US"/>
              <a:t>함수에 대입하면 </a:t>
            </a:r>
            <a:r>
              <a:rPr lang="ko-KR" altLang="en-US" dirty="0"/>
              <a:t>비로서 신경망의 최종 </a:t>
            </a:r>
            <a:r>
              <a:rPr lang="ko-KR" altLang="en-US"/>
              <a:t>출력인 </a:t>
            </a:r>
            <a:r>
              <a:rPr lang="en-US" altLang="ko-KR"/>
              <a:t>A2</a:t>
            </a:r>
            <a:r>
              <a:rPr lang="ko-KR" altLang="en-US"/>
              <a:t>가 나오는 것입니다</a:t>
            </a:r>
            <a:r>
              <a:rPr lang="en-US" altLang="ko-KR"/>
              <a:t>. 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67036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최종적으로 출력층의 출력 </a:t>
            </a:r>
            <a:r>
              <a:rPr lang="en-US" altLang="ko-KR"/>
              <a:t>A2</a:t>
            </a:r>
            <a:r>
              <a:rPr lang="ko-KR" altLang="en-US"/>
              <a:t>는 여기죠</a:t>
            </a:r>
            <a:r>
              <a:rPr lang="en-US" altLang="ko-KR"/>
              <a:t>. </a:t>
            </a:r>
            <a:r>
              <a:rPr lang="ko-KR" altLang="en-US"/>
              <a:t>여기가 바로 </a:t>
            </a:r>
            <a:r>
              <a:rPr lang="en-US" altLang="ko-KR"/>
              <a:t>yhat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그러면 </a:t>
            </a:r>
            <a:r>
              <a:rPr lang="en-US" altLang="ko-KR"/>
              <a:t>A2, yhat</a:t>
            </a:r>
            <a:r>
              <a:rPr lang="ko-KR" altLang="en-US"/>
              <a:t>의 형상은 어떻게 될까요</a:t>
            </a:r>
            <a:r>
              <a:rPr lang="en-US" altLang="ko-KR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행렬의 곱셈으로도 알 수 있지만</a:t>
            </a:r>
            <a:r>
              <a:rPr lang="en-US" altLang="ko-KR"/>
              <a:t>,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A2</a:t>
            </a:r>
            <a:r>
              <a:rPr lang="ko-KR" altLang="en-US"/>
              <a:t>는 신경망의 최종 결과이기 때문에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우리는 </a:t>
            </a:r>
            <a:r>
              <a:rPr lang="en-US" altLang="ko-KR"/>
              <a:t>0 ~ 9 </a:t>
            </a:r>
            <a:r>
              <a:rPr lang="ko-KR" altLang="en-US"/>
              <a:t>까지</a:t>
            </a:r>
            <a:r>
              <a:rPr lang="en-US" altLang="ko-KR"/>
              <a:t>,</a:t>
            </a:r>
            <a:r>
              <a:rPr lang="ko-KR" altLang="en-US" baseline="0"/>
              <a:t> 총 </a:t>
            </a:r>
            <a:r>
              <a:rPr lang="en-US" altLang="ko-KR" baseline="0"/>
              <a:t>10</a:t>
            </a:r>
            <a:r>
              <a:rPr lang="ko-KR" altLang="en-US" baseline="0"/>
              <a:t>개의 결과가 나오는 것을 알 수 있습니다</a:t>
            </a:r>
            <a:r>
              <a:rPr lang="en-US" altLang="ko-KR" baseline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/>
              <a:t>10</a:t>
            </a:r>
            <a:r>
              <a:rPr lang="ko-KR" altLang="en-US" baseline="0"/>
              <a:t>개요</a:t>
            </a:r>
            <a:r>
              <a:rPr lang="en-US" altLang="ko-KR" baseline="0"/>
              <a:t>? 10</a:t>
            </a:r>
            <a:r>
              <a:rPr lang="ko-KR" altLang="en-US" baseline="0"/>
              <a:t>개의 결과가 나오는게 무슨 말이냐고요</a:t>
            </a:r>
            <a:r>
              <a:rPr lang="en-US" altLang="ko-KR" baseline="0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/>
              <a:t>한번 결과를 출력해서 확인해 보죠</a:t>
            </a: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62836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y</a:t>
            </a:r>
            <a:r>
              <a:rPr lang="ko-KR" altLang="en-US"/>
              <a:t>는 해당 이미지의 클레스 레이블이고</a:t>
            </a:r>
            <a:r>
              <a:rPr lang="en-US" altLang="ko-KR" dirty="0"/>
              <a:t>,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y hat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은 신경망이 예측한 결과 값입니다</a:t>
            </a:r>
            <a:r>
              <a:rPr lang="en-US" altLang="ko-KR" baseline="0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/>
              <a:t>예측 결과값의 출력을 소수 </a:t>
            </a:r>
            <a:r>
              <a:rPr lang="en-US" altLang="ko-KR" baseline="0" dirty="0"/>
              <a:t>3</a:t>
            </a:r>
            <a:r>
              <a:rPr lang="ko-KR" altLang="en-US" baseline="0" dirty="0"/>
              <a:t>째 자리에서 반올림을 </a:t>
            </a:r>
            <a:r>
              <a:rPr lang="ko-KR" altLang="en-US" baseline="0"/>
              <a:t>한 결과을 보시죠</a:t>
            </a:r>
            <a:r>
              <a:rPr lang="en-US" altLang="ko-KR" baseline="0"/>
              <a:t>.</a:t>
            </a:r>
            <a:endParaRPr lang="en-US" altLang="ko-KR" baseline="0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/>
              <a:t>예상했던 </a:t>
            </a:r>
            <a:r>
              <a:rPr lang="ko-KR" altLang="en-US" baseline="0" dirty="0"/>
              <a:t>결과 값들인가요</a:t>
            </a:r>
            <a:r>
              <a:rPr lang="en-US" altLang="ko-KR" baseline="0" dirty="0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인공 신경망이 예측한 값은 정확히 우리에게 </a:t>
            </a:r>
            <a:r>
              <a:rPr lang="en-US" altLang="ko-KR" dirty="0"/>
              <a:t>“7" </a:t>
            </a:r>
            <a:r>
              <a:rPr lang="ko-KR" altLang="en-US" dirty="0"/>
              <a:t>이런 식으로 정답을 알려주지 않습니다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신경망의 구조를 만들 때를 다시 생각해 볼까요</a:t>
            </a:r>
            <a:r>
              <a:rPr lang="en-US" altLang="ko-KR" dirty="0"/>
              <a:t>?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출력 </a:t>
            </a:r>
            <a:r>
              <a:rPr lang="ko-KR" altLang="en-US" dirty="0" err="1"/>
              <a:t>뉴론의</a:t>
            </a:r>
            <a:r>
              <a:rPr lang="ko-KR" altLang="en-US" dirty="0"/>
              <a:t> 개수를 총 </a:t>
            </a:r>
            <a:r>
              <a:rPr lang="en-US" altLang="ko-KR" dirty="0"/>
              <a:t>10</a:t>
            </a:r>
            <a:r>
              <a:rPr lang="ko-KR" altLang="en-US" dirty="0"/>
              <a:t>개로 지정하였던 것을 기억하시죠</a:t>
            </a:r>
            <a:r>
              <a:rPr lang="en-US" altLang="ko-KR" dirty="0"/>
              <a:t>?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이유는 우리가 인식하고자 하는 숫자는 </a:t>
            </a:r>
            <a:r>
              <a:rPr lang="en-US" altLang="ko-KR" dirty="0"/>
              <a:t>0 ~ 9 </a:t>
            </a:r>
            <a:r>
              <a:rPr lang="ko-KR" altLang="en-US" dirty="0"/>
              <a:t>까지 총 </a:t>
            </a:r>
            <a:r>
              <a:rPr lang="en-US" altLang="ko-KR" dirty="0"/>
              <a:t>10</a:t>
            </a:r>
            <a:r>
              <a:rPr lang="ko-KR" altLang="en-US" dirty="0"/>
              <a:t>가지이기 때문입니다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03639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인공신경망이 수 많은 입력과 클래스 레이블로</a:t>
            </a:r>
            <a:r>
              <a:rPr lang="en-US" altLang="ko-KR"/>
              <a:t>,</a:t>
            </a:r>
            <a:r>
              <a:rPr lang="ko-KR" altLang="en-US"/>
              <a:t> 스스로 학습해서 만든 꿈의 함수를 만들었죠</a:t>
            </a:r>
            <a:r>
              <a:rPr lang="en-US" altLang="ko-KR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그리고</a:t>
            </a:r>
            <a:r>
              <a:rPr lang="en-US" altLang="ko-KR"/>
              <a:t>, </a:t>
            </a:r>
            <a:r>
              <a:rPr lang="ko-KR" altLang="en-US"/>
              <a:t>오늘 예제에서 우리가 이미지를 하나 넣었더니</a:t>
            </a:r>
            <a:r>
              <a:rPr lang="en-US" altLang="ko-KR"/>
              <a:t>,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열 개 숫자들 중에 하나일 가능성을 확률로 나타내서 우리에게 보여 준 것입니다</a:t>
            </a:r>
            <a:endParaRPr lang="en-US" altLang="ko-KR"/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/>
              <a:t>yhat</a:t>
            </a:r>
            <a:r>
              <a:rPr lang="ko-KR" altLang="en-US"/>
              <a:t>은 숫자 </a:t>
            </a:r>
            <a:r>
              <a:rPr lang="en-US" altLang="ko-KR"/>
              <a:t>0</a:t>
            </a:r>
            <a:r>
              <a:rPr lang="ko-KR" altLang="en-US"/>
              <a:t>부터 시작한 것이니까</a:t>
            </a:r>
            <a:r>
              <a:rPr lang="en-US" altLang="ko-KR"/>
              <a:t>, </a:t>
            </a:r>
            <a:r>
              <a:rPr lang="ko-KR" altLang="en-US"/>
              <a:t>행렬의 </a:t>
            </a:r>
            <a:r>
              <a:rPr lang="en-US" altLang="ko-KR" dirty="0"/>
              <a:t>0</a:t>
            </a:r>
            <a:r>
              <a:rPr lang="ko-KR" altLang="en-US" dirty="0"/>
              <a:t>번째 원소 값은 숫자 </a:t>
            </a:r>
            <a:r>
              <a:rPr lang="en-US" altLang="ko-KR" dirty="0"/>
              <a:t>0</a:t>
            </a:r>
            <a:r>
              <a:rPr lang="ko-KR" altLang="en-US" dirty="0"/>
              <a:t>일 확률을 나타내는 것이지요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그렇다면 우리가 만든 신경망은 어떤 값의 확률이 가장 높을까요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39999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0</a:t>
            </a:r>
            <a:r>
              <a:rPr lang="ko-KR" altLang="en-US" dirty="0"/>
              <a:t>부터 하나씩 행렬의 색인</a:t>
            </a:r>
            <a:r>
              <a:rPr lang="en-US" altLang="ko-KR" dirty="0"/>
              <a:t>{index}</a:t>
            </a:r>
            <a:r>
              <a:rPr lang="ko-KR" altLang="en-US" dirty="0"/>
              <a:t>을 세어보면 </a:t>
            </a:r>
            <a:r>
              <a:rPr lang="en-US" altLang="ko-KR" dirty="0"/>
              <a:t>7</a:t>
            </a:r>
            <a:r>
              <a:rPr lang="ko-KR" altLang="en-US" dirty="0"/>
              <a:t>번째 원소의 값이 </a:t>
            </a:r>
            <a:r>
              <a:rPr lang="en-US" altLang="ko-KR" dirty="0"/>
              <a:t>0.979</a:t>
            </a:r>
            <a:r>
              <a:rPr lang="ko-KR" altLang="en-US" dirty="0"/>
              <a:t>로 가장 높은 값을 보여주고 있음을 알 수 있습니다</a:t>
            </a:r>
            <a:r>
              <a:rPr lang="en-US" altLang="ko-KR" dirty="0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- </a:t>
            </a:r>
            <a:r>
              <a:rPr lang="ko-KR" altLang="en-US"/>
              <a:t>다시 </a:t>
            </a:r>
            <a:r>
              <a:rPr lang="ko-KR" altLang="en-US" dirty="0"/>
              <a:t>말해</a:t>
            </a:r>
            <a:r>
              <a:rPr lang="en-US" altLang="ko-KR" dirty="0"/>
              <a:t>, </a:t>
            </a:r>
            <a:r>
              <a:rPr lang="ko-KR" altLang="en-US" dirty="0"/>
              <a:t>인공 신경망도 우리가 보여준 숫자를 </a:t>
            </a:r>
            <a:r>
              <a:rPr lang="en-US" altLang="ko-KR" dirty="0"/>
              <a:t>7</a:t>
            </a:r>
            <a:r>
              <a:rPr lang="ko-KR" altLang="en-US" dirty="0"/>
              <a:t>이라고 말하고 있는 것이지요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- </a:t>
            </a:r>
            <a:r>
              <a:rPr lang="ko-KR" altLang="en-US"/>
              <a:t>놀랍지 </a:t>
            </a:r>
            <a:r>
              <a:rPr lang="ko-KR" altLang="en-US" dirty="0"/>
              <a:t>않습니까</a:t>
            </a:r>
            <a:r>
              <a:rPr lang="en-US" altLang="ko-KR" dirty="0"/>
              <a:t>?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이번에는 제가 학습시켜서 구한 가중치를 불러와서 사용했지만</a:t>
            </a:r>
            <a:r>
              <a:rPr lang="en-US" altLang="ko-KR"/>
              <a:t>, </a:t>
            </a:r>
            <a:r>
              <a:rPr lang="ko-KR" altLang="en-US"/>
              <a:t>나중에는 여러분이 직접 학습시킨 가중치를 사용하면 됩니다</a:t>
            </a:r>
            <a:r>
              <a:rPr lang="en-US" altLang="ko-KR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강의가 끝난 후 여러분들은 </a:t>
            </a:r>
            <a:r>
              <a:rPr lang="en-US" altLang="ko-KR" dirty="0" err="1"/>
              <a:t>joy.</a:t>
            </a:r>
            <a:r>
              <a:rPr lang="en-US" altLang="ko-KR" err="1"/>
              <a:t>load</a:t>
            </a:r>
            <a:r>
              <a:rPr lang="en-US" altLang="ko-KR"/>
              <a:t>_mnist_num</a:t>
            </a:r>
            <a:r>
              <a:rPr lang="en-US" altLang="ko-KR" dirty="0"/>
              <a:t>() </a:t>
            </a:r>
            <a:r>
              <a:rPr lang="ko-KR" altLang="en-US" dirty="0"/>
              <a:t>함수를 통해 다른 숫자들도 불러와 인공 신경망을 확인해 볼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387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순방향 신경망을 계산하기 위해 우리가 </a:t>
            </a:r>
            <a:r>
              <a:rPr lang="ko-KR" altLang="en-US"/>
              <a:t>만들었던 간단한 신경망입니다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기억이 나지 않을 수도 있으니 기호에 대해 한번 복습하고 넘어가도록 </a:t>
            </a:r>
            <a:r>
              <a:rPr lang="ko-KR" altLang="en-US"/>
              <a:t>하겠습니다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7031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벌써 학습을 정리할 시간이네요</a:t>
            </a:r>
            <a:r>
              <a:rPr lang="en-US" altLang="ko-KR" dirty="0"/>
              <a:t>. 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이번 시간에는 순방향 신경망을 만들고</a:t>
            </a:r>
            <a:r>
              <a:rPr lang="en-US" altLang="ko-KR" dirty="0"/>
              <a:t>, </a:t>
            </a:r>
            <a:r>
              <a:rPr lang="en-US" altLang="ko-KR"/>
              <a:t>MNIST</a:t>
            </a:r>
            <a:r>
              <a:rPr lang="en-US" altLang="ko-KR" baseline="0"/>
              <a:t> </a:t>
            </a:r>
            <a:r>
              <a:rPr lang="ko-KR" altLang="en-US" baseline="0"/>
              <a:t>데이터 셋의 숫자를 </a:t>
            </a:r>
            <a:r>
              <a:rPr lang="ko-KR" altLang="en-US" dirty="0"/>
              <a:t>인식해 </a:t>
            </a:r>
            <a:r>
              <a:rPr lang="ko-KR" altLang="en-US"/>
              <a:t>보았습니다</a:t>
            </a:r>
            <a:r>
              <a:rPr lang="en-US" altLang="ko-KR"/>
              <a:t>.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다음 </a:t>
            </a:r>
            <a:r>
              <a:rPr lang="ko-KR" altLang="en-US" dirty="0"/>
              <a:t>강의에서는 미리 학습된 가중치를 사용하는 </a:t>
            </a:r>
            <a:r>
              <a:rPr lang="ko-KR" altLang="en-US"/>
              <a:t>것이 아니라</a:t>
            </a:r>
            <a:r>
              <a:rPr lang="en-US" altLang="ko-KR"/>
              <a:t>,</a:t>
            </a:r>
          </a:p>
          <a:p>
            <a:pPr marL="171450" marR="0" lvl="0" indent="-17145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/>
              <a:t>여러분들이 </a:t>
            </a:r>
            <a:r>
              <a:rPr lang="ko-KR" altLang="en-US" b="1" dirty="0"/>
              <a:t>직접</a:t>
            </a:r>
            <a:r>
              <a:rPr lang="ko-KR" altLang="en-US" dirty="0"/>
              <a:t> 가중치를 학습시킬 수 있는 알고리즘을 배워보도록 하겠습니다</a:t>
            </a:r>
            <a:r>
              <a:rPr lang="en-US" altLang="ko-KR" dirty="0"/>
              <a:t>.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 강의에서 다시 뵙겠습니다</a:t>
            </a:r>
            <a:r>
              <a:rPr lang="en-US" altLang="ko-KR"/>
              <a:t>. </a:t>
            </a:r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멀리 가지 마십시오</a:t>
            </a:r>
            <a:r>
              <a:rPr lang="en-US" altLang="ko-KR"/>
              <a:t>. </a:t>
            </a:r>
            <a:r>
              <a:rPr lang="ko-KR" altLang="en-US"/>
              <a:t>제가 열린 강의실에서 여러분을 기다리겠습니다</a:t>
            </a:r>
            <a:r>
              <a:rPr lang="en-US" altLang="ko-KR"/>
              <a:t>.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&lt;&gt;&lt;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14258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33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/>
              <a:t>X</a:t>
            </a:r>
            <a:r>
              <a:rPr lang="ko-KR" altLang="en-US"/>
              <a:t>는 </a:t>
            </a:r>
            <a:r>
              <a:rPr lang="ko-KR" altLang="en-US" dirty="0"/>
              <a:t>인공 신경망의 입력 </a:t>
            </a:r>
            <a:r>
              <a:rPr lang="ko-KR" altLang="en-US"/>
              <a:t>값이었고</a:t>
            </a:r>
            <a:r>
              <a:rPr lang="en-US" altLang="ko-KR"/>
              <a:t>,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W</a:t>
            </a:r>
            <a:r>
              <a:rPr lang="ko-KR" altLang="en-US" dirty="0"/>
              <a:t>는 두 층 사이의 가중치 </a:t>
            </a:r>
            <a:r>
              <a:rPr lang="ko-KR" altLang="en-US"/>
              <a:t>행렬이고</a:t>
            </a:r>
            <a:r>
              <a:rPr lang="en-US" altLang="ko-KR"/>
              <a:t>,</a:t>
            </a:r>
          </a:p>
          <a:p>
            <a:pPr marL="171450" indent="-171450">
              <a:buFontTx/>
              <a:buChar char="-"/>
            </a:pPr>
            <a:r>
              <a:rPr lang="en-US" altLang="ko-KR"/>
              <a:t>Z</a:t>
            </a:r>
            <a:r>
              <a:rPr lang="ko-KR" altLang="en-US" dirty="0"/>
              <a:t>는 </a:t>
            </a:r>
            <a:r>
              <a:rPr lang="ko-KR" altLang="en-US" dirty="0" err="1"/>
              <a:t>뉴론의</a:t>
            </a:r>
            <a:r>
              <a:rPr lang="ko-KR" altLang="en-US" dirty="0"/>
              <a:t> 입력과 가중치를 곱한 </a:t>
            </a:r>
            <a:r>
              <a:rPr lang="ko-KR" altLang="en-US"/>
              <a:t>결과의 합이</a:t>
            </a:r>
            <a:r>
              <a:rPr lang="ko-KR" altLang="en-US" baseline="0"/>
              <a:t>고</a:t>
            </a:r>
            <a:endParaRPr lang="en-US" altLang="ko-KR" baseline="0"/>
          </a:p>
          <a:p>
            <a:pPr marL="171450" indent="-171450">
              <a:buFontTx/>
              <a:buChar char="-"/>
            </a:pPr>
            <a:r>
              <a:rPr lang="en-US" altLang="ko-KR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뉴론의</a:t>
            </a:r>
            <a:r>
              <a:rPr lang="ko-KR" altLang="en-US" dirty="0"/>
              <a:t> 출력으로 </a:t>
            </a:r>
            <a:r>
              <a:rPr lang="ko-KR" altLang="en-US"/>
              <a:t>나타내는 것입니다</a:t>
            </a:r>
            <a:r>
              <a:rPr lang="en-US" altLang="ko-KR"/>
              <a:t>.  </a:t>
            </a:r>
          </a:p>
          <a:p>
            <a:r>
              <a:rPr lang="ko-KR" altLang="en-US"/>
              <a:t>다 생각이 나시겠죠</a:t>
            </a:r>
            <a:r>
              <a:rPr lang="en-US" altLang="ko-KR"/>
              <a:t>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702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숫자를 인식하기 위해 이번 </a:t>
            </a:r>
            <a:r>
              <a:rPr lang="ko-KR" altLang="en-US"/>
              <a:t>실습에서도 입력 </a:t>
            </a:r>
            <a:r>
              <a:rPr lang="en-US" altLang="ko-KR"/>
              <a:t>X</a:t>
            </a:r>
            <a:r>
              <a:rPr lang="ko-KR" altLang="en-US"/>
              <a:t>는 </a:t>
            </a:r>
            <a:r>
              <a:rPr lang="en-US" altLang="ko-KR"/>
              <a:t>x1</a:t>
            </a:r>
            <a:r>
              <a:rPr lang="ko-KR" altLang="en-US" dirty="0"/>
              <a:t>과 </a:t>
            </a:r>
            <a:r>
              <a:rPr lang="en-US" altLang="ko-KR" dirty="0"/>
              <a:t>x2</a:t>
            </a:r>
            <a:r>
              <a:rPr lang="ko-KR" altLang="en-US" dirty="0"/>
              <a:t>만 있으면 될까요</a:t>
            </a:r>
            <a:r>
              <a:rPr lang="en-US" altLang="ko-KR" dirty="0"/>
              <a:t>? </a:t>
            </a:r>
          </a:p>
          <a:p>
            <a:r>
              <a:rPr lang="en-US" altLang="ko-KR"/>
              <a:t>- </a:t>
            </a:r>
            <a:r>
              <a:rPr lang="ko-KR" altLang="en-US"/>
              <a:t>그렇지 </a:t>
            </a:r>
            <a:r>
              <a:rPr lang="ko-KR" altLang="en-US" dirty="0"/>
              <a:t>않습니다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595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왜냐하면</a:t>
            </a:r>
            <a:r>
              <a:rPr lang="en-US" altLang="ko-KR" dirty="0"/>
              <a:t>, </a:t>
            </a:r>
            <a:r>
              <a:rPr lang="ko-KR" altLang="en-US" dirty="0"/>
              <a:t>우리가 인식할 숫자 </a:t>
            </a:r>
            <a:r>
              <a:rPr lang="ko-KR" altLang="en-US"/>
              <a:t>이미지는 사실</a:t>
            </a:r>
            <a:r>
              <a:rPr lang="en-US" altLang="ko-KR"/>
              <a:t>, </a:t>
            </a:r>
            <a:r>
              <a:rPr lang="ko-KR" altLang="en-US"/>
              <a:t>값이 하나가 아니고</a:t>
            </a:r>
            <a:r>
              <a:rPr lang="en-US" altLang="ko-KR"/>
              <a:t>, </a:t>
            </a:r>
          </a:p>
          <a:p>
            <a:r>
              <a:rPr lang="en-US" altLang="ko-KR"/>
              <a:t>28x28</a:t>
            </a:r>
            <a:r>
              <a:rPr lang="ko-KR" altLang="en-US" dirty="0"/>
              <a:t>의 크기를 가지고 있는 </a:t>
            </a:r>
            <a:r>
              <a:rPr lang="ko-KR" altLang="en-US"/>
              <a:t>이미지입니다</a:t>
            </a:r>
            <a:r>
              <a:rPr lang="en-US" altLang="ko-KR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7381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28x28 </a:t>
            </a:r>
            <a:r>
              <a:rPr lang="ko-KR" altLang="en-US" dirty="0"/>
              <a:t>크기의 숫자 이미지를 인식하기 위해서는 </a:t>
            </a:r>
            <a:r>
              <a:rPr lang="en-US" altLang="ko-KR" dirty="0"/>
              <a:t>28*28</a:t>
            </a:r>
            <a:r>
              <a:rPr lang="ko-KR" altLang="en-US" dirty="0"/>
              <a:t>인 </a:t>
            </a:r>
            <a:r>
              <a:rPr lang="en-US" altLang="ko-KR" dirty="0"/>
              <a:t>784</a:t>
            </a:r>
            <a:r>
              <a:rPr lang="ko-KR" altLang="en-US" dirty="0"/>
              <a:t>개의 입력이 필요합니다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0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800" b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 배우는 기계학습</a:t>
            </a:r>
            <a:endParaRPr lang="en-US" altLang="ko-KR" sz="1050" b="1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</a:t>
            </a:r>
            <a:endParaRPr sz="18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김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영섭</a:t>
            </a:r>
            <a:r>
              <a:rPr sz="1800">
                <a:latin typeface="나눔고딕" panose="020D0604000000000000" pitchFamily="50" charset="-127"/>
                <a:ea typeface="나눔고딕" panose="020D0604000000000000" pitchFamily="50" charset="-127"/>
              </a:rPr>
              <a:t> 교수</a:t>
            </a: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59" y="1164770"/>
            <a:ext cx="11823741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59" y="380978"/>
            <a:ext cx="11832089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63152" y="1088571"/>
            <a:ext cx="118701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Arial Rounded MT Bold" panose="020F070403050403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Arial Rounded MT Bold" panose="020F070403050403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Arial Rounded MT Bold" panose="020F070403050403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59" y="380978"/>
            <a:ext cx="11842974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Arial Rounded MT Bold" panose="020F070403050403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/>
              <a:t>Master Slide Title Editing </a:t>
            </a:r>
            <a:r>
              <a:rPr kumimoji="0" lang="ko-KR" altLang="en-US"/>
              <a:t>편집</a:t>
            </a:r>
            <a:endParaRPr kumimoji="0" 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842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ACBAEAD-29F0-4238-B29B-39E0FEAC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E6FABC7-454B-4B26-BA50-EB15F36DA4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02400" y="1168909"/>
            <a:ext cx="5892840" cy="5713355"/>
          </a:xfrm>
        </p:spPr>
        <p:txBody>
          <a:bodyPr/>
          <a:lstStyle>
            <a:lvl1pPr>
              <a:defRPr sz="2800">
                <a:latin typeface="Arial Rounded MT Bold" panose="020F0704030504030204" pitchFamily="34" charset="0"/>
              </a:defRPr>
            </a:lvl1pPr>
            <a:lvl2pPr>
              <a:defRPr sz="2400">
                <a:latin typeface="Arial Rounded MT Bold" panose="020F0704030504030204" pitchFamily="34" charset="0"/>
              </a:defRPr>
            </a:lvl2pPr>
            <a:lvl3pPr>
              <a:defRPr>
                <a:latin typeface="Arial Rounded MT Bold" panose="020F0704030504030204" pitchFamily="34" charset="0"/>
              </a:defRPr>
            </a:lvl3pPr>
            <a:lvl4pPr>
              <a:defRPr>
                <a:latin typeface="Arial Rounded MT Bold" panose="020F0704030504030204" pitchFamily="34" charset="0"/>
              </a:defRPr>
            </a:lvl4pPr>
            <a:lvl5pPr>
              <a:defRPr>
                <a:latin typeface="Arial Rounded MT Bold" panose="020F070403050403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18-10-20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Arial Rounded MT Bold" panose="020F070403050403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53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7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kumimoji="0" lang="en-US" altLang="ko-KR" sz="2000" b="1" i="0" u="none" strike="noStrike" cap="none" spc="0" normalizeH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(2/3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DDB089A-DC60-4BB4-9F87-D675C03F7185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순방향 </a:t>
            </a:r>
            <a:r>
              <a:rPr lang="ko-KR" altLang="en-US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신경망 예제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신경망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MNIST</a:t>
            </a:r>
          </a:p>
          <a:p>
            <a:pPr lvl="1"/>
            <a:r>
              <a:rPr lang="en-US" altLang="ko-KR"/>
              <a:t>28x28</a:t>
            </a:r>
            <a:endParaRPr lang="ko-KR" altLang="en-US"/>
          </a:p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/>
              <a:t>입력층 </a:t>
            </a:r>
            <a:r>
              <a:rPr lang="en-US" altLang="ko-KR" dirty="0"/>
              <a:t>: 784(28x28)</a:t>
            </a:r>
            <a:endParaRPr lang="ko-KR" altLang="en-US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1" y="2614106"/>
            <a:ext cx="5704824" cy="11938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48" y="2614106"/>
            <a:ext cx="2311344" cy="37260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타원 9"/>
          <p:cNvSpPr/>
          <p:nvPr/>
        </p:nvSpPr>
        <p:spPr>
          <a:xfrm>
            <a:off x="9448820" y="3373696"/>
            <a:ext cx="573324" cy="5733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450142" y="3947020"/>
            <a:ext cx="573324" cy="57332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45" y="4057799"/>
            <a:ext cx="2845735" cy="2820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타원 6"/>
          <p:cNvSpPr/>
          <p:nvPr/>
        </p:nvSpPr>
        <p:spPr>
          <a:xfrm>
            <a:off x="2555309" y="4533494"/>
            <a:ext cx="162839" cy="1628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92754" y="4533609"/>
            <a:ext cx="162839" cy="162839"/>
          </a:xfrm>
          <a:prstGeom prst="ellipse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7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신경망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MNIST</a:t>
            </a:r>
            <a:endParaRPr lang="en-US" altLang="ko-KR" dirty="0"/>
          </a:p>
          <a:p>
            <a:pPr lvl="1"/>
            <a:r>
              <a:rPr lang="en-US" altLang="ko-KR" dirty="0"/>
              <a:t>28x28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/>
              <a:t>입력층 </a:t>
            </a:r>
            <a:r>
              <a:rPr lang="en-US" altLang="ko-KR" dirty="0"/>
              <a:t>: 784(28x28)</a:t>
            </a:r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: 100</a:t>
            </a:r>
            <a:endParaRPr lang="ko-KR" altLang="en-US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1" y="2614106"/>
            <a:ext cx="5704824" cy="11938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45" y="4057799"/>
            <a:ext cx="2845735" cy="2820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92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신경망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MNIST</a:t>
            </a:r>
            <a:endParaRPr lang="en-US" altLang="ko-KR" dirty="0"/>
          </a:p>
          <a:p>
            <a:pPr lvl="1"/>
            <a:r>
              <a:rPr lang="en-US" altLang="ko-KR" dirty="0"/>
              <a:t>28x28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/>
              <a:t>입력층 </a:t>
            </a:r>
            <a:r>
              <a:rPr lang="en-US" altLang="ko-KR" dirty="0"/>
              <a:t>: 784(28x28)</a:t>
            </a:r>
          </a:p>
          <a:p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: 100</a:t>
            </a:r>
          </a:p>
          <a:p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: 10</a:t>
            </a:r>
            <a:endParaRPr lang="ko-KR" altLang="en-US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1" y="2614106"/>
            <a:ext cx="5704824" cy="11938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45" y="4057799"/>
            <a:ext cx="2845735" cy="2820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6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신경망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44" y="1164770"/>
            <a:ext cx="9014196" cy="53376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926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신경망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44" y="1164770"/>
            <a:ext cx="9014196" cy="53376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내용 개체 틀 3"/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/>
          <a:p>
            <a:r>
              <a:rPr lang="ko-KR" altLang="en-US" dirty="0"/>
              <a:t>가중치</a:t>
            </a:r>
            <a:endParaRPr lang="en-US" altLang="ko-KR" dirty="0"/>
          </a:p>
          <a:p>
            <a:pPr lvl="1"/>
            <a:r>
              <a:rPr lang="en-US" altLang="ko-KR" dirty="0"/>
              <a:t>784x100</a:t>
            </a:r>
          </a:p>
          <a:p>
            <a:pPr lvl="1"/>
            <a:endParaRPr lang="ko-KR" altLang="en-US" dirty="0"/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6502400" y="2030902"/>
            <a:ext cx="1213633" cy="4069273"/>
          </a:xfrm>
          <a:prstGeom prst="roundRect">
            <a:avLst/>
          </a:prstGeom>
          <a:solidFill>
            <a:srgbClr val="FF0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2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신경망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44" y="1164770"/>
            <a:ext cx="9014196" cy="53376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내용 개체 틀 3"/>
          <p:cNvSpPr>
            <a:spLocks noGrp="1"/>
          </p:cNvSpPr>
          <p:nvPr>
            <p:ph idx="1"/>
          </p:nvPr>
        </p:nvSpPr>
        <p:spPr>
          <a:xfrm>
            <a:off x="609560" y="1164770"/>
            <a:ext cx="5753306" cy="5713355"/>
          </a:xfrm>
        </p:spPr>
        <p:txBody>
          <a:bodyPr/>
          <a:lstStyle/>
          <a:p>
            <a:r>
              <a:rPr lang="ko-KR" altLang="en-US" dirty="0"/>
              <a:t>가중치</a:t>
            </a:r>
            <a:endParaRPr lang="en-US" altLang="ko-KR" dirty="0"/>
          </a:p>
          <a:p>
            <a:pPr lvl="1"/>
            <a:r>
              <a:rPr lang="en-US" altLang="ko-KR" dirty="0"/>
              <a:t>784x100</a:t>
            </a:r>
          </a:p>
          <a:p>
            <a:pPr lvl="1"/>
            <a:r>
              <a:rPr lang="en-US" altLang="ko-KR" dirty="0"/>
              <a:t>100x10</a:t>
            </a:r>
            <a:endParaRPr lang="ko-KR" altLang="en-US" dirty="0"/>
          </a:p>
        </p:txBody>
      </p:sp>
      <p:sp>
        <p:nvSpPr>
          <p:cNvPr id="12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8829477" y="2030901"/>
            <a:ext cx="1213633" cy="4069274"/>
          </a:xfrm>
          <a:prstGeom prst="roundRect">
            <a:avLst/>
          </a:prstGeom>
          <a:solidFill>
            <a:srgbClr val="FF0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15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</a:t>
            </a:r>
            <a:r>
              <a:rPr lang="ko-KR" altLang="en-US" dirty="0"/>
              <a:t>인식 인공 </a:t>
            </a:r>
            <a:r>
              <a:rPr lang="ko-KR" altLang="en-US"/>
              <a:t>신경망 구현</a:t>
            </a:r>
            <a:r>
              <a:rPr lang="en-US" altLang="ko-KR"/>
              <a:t>: </a:t>
            </a:r>
            <a:r>
              <a:rPr lang="ko-KR" altLang="en-US"/>
              <a:t>입력 자료</a:t>
            </a:r>
            <a:r>
              <a:rPr lang="en-US" altLang="ko-KR"/>
              <a:t>	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</a:t>
            </a:r>
            <a:r>
              <a:rPr lang="en-US" altLang="ko-KR" baseline="30000"/>
              <a:t>nxm</a:t>
            </a:r>
            <a:endParaRPr lang="en-US" altLang="ko-KR" baseline="30000" dirty="0"/>
          </a:p>
          <a:p>
            <a:r>
              <a:rPr lang="en-US" altLang="ko-KR"/>
              <a:t>n = 784, m = 1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45" y="2698967"/>
            <a:ext cx="2845735" cy="2820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69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109" y="2060924"/>
            <a:ext cx="2739422" cy="44161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입력 자료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</a:t>
            </a:r>
            <a:r>
              <a:rPr lang="en-US" altLang="ko-KR" baseline="30000"/>
              <a:t>nxm</a:t>
            </a:r>
            <a:endParaRPr lang="en-US" altLang="ko-KR" dirty="0"/>
          </a:p>
          <a:p>
            <a:r>
              <a:rPr lang="en-US" altLang="ko-KR"/>
              <a:t>n = 784, m = 1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9721867" y="3018773"/>
            <a:ext cx="324008" cy="325676"/>
          </a:xfrm>
          <a:prstGeom prst="roundRect">
            <a:avLst/>
          </a:prstGeom>
          <a:solidFill>
            <a:srgbClr val="FF0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9721867" y="5016613"/>
            <a:ext cx="324008" cy="325676"/>
          </a:xfrm>
          <a:prstGeom prst="roundRect">
            <a:avLst/>
          </a:prstGeom>
          <a:solidFill>
            <a:srgbClr val="FF0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9721867" y="3707781"/>
            <a:ext cx="324008" cy="325676"/>
          </a:xfrm>
          <a:prstGeom prst="roundRect">
            <a:avLst/>
          </a:prstGeom>
          <a:solidFill>
            <a:srgbClr val="FF0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7">
            <a:extLst>
              <a:ext uri="{FF2B5EF4-FFF2-40B4-BE49-F238E27FC236}">
                <a16:creationId xmlns:a16="http://schemas.microsoft.com/office/drawing/2014/main" id="{DBBF105D-3C99-4051-A00B-D1616317F61D}"/>
              </a:ext>
            </a:extLst>
          </p:cNvPr>
          <p:cNvSpPr/>
          <p:nvPr/>
        </p:nvSpPr>
        <p:spPr>
          <a:xfrm>
            <a:off x="9721867" y="5696732"/>
            <a:ext cx="324008" cy="325676"/>
          </a:xfrm>
          <a:prstGeom prst="roundRect">
            <a:avLst/>
          </a:prstGeom>
          <a:solidFill>
            <a:srgbClr val="FF00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45" y="2698967"/>
            <a:ext cx="2845735" cy="2820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651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109" y="2060924"/>
            <a:ext cx="2739422" cy="44161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입력 자료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</a:t>
            </a:r>
            <a:r>
              <a:rPr lang="en-US" altLang="ko-KR" baseline="30000"/>
              <a:t>nxm</a:t>
            </a:r>
            <a:endParaRPr lang="en-US" altLang="ko-KR" dirty="0"/>
          </a:p>
          <a:p>
            <a:r>
              <a:rPr lang="en-US" altLang="ko-KR"/>
              <a:t>n = 784, m = 1 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9659237" y="6012100"/>
            <a:ext cx="486845" cy="294424"/>
          </a:xfrm>
          <a:prstGeom prst="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659237" y="5329763"/>
            <a:ext cx="486845" cy="294424"/>
          </a:xfrm>
          <a:prstGeom prst="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659237" y="4021446"/>
            <a:ext cx="486845" cy="294424"/>
          </a:xfrm>
          <a:prstGeom prst="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659237" y="3339109"/>
            <a:ext cx="486845" cy="294424"/>
          </a:xfrm>
          <a:prstGeom prst="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45" y="2698967"/>
            <a:ext cx="2845735" cy="2820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80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가중치 불러오기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사전에 학습된 가중치</a:t>
            </a:r>
            <a:endParaRPr lang="en-US" altLang="ko-KR"/>
          </a:p>
          <a:p>
            <a:r>
              <a:rPr lang="en-US" altLang="ko-KR"/>
              <a:t>96% </a:t>
            </a:r>
            <a:r>
              <a:rPr lang="ko-KR" altLang="en-US"/>
              <a:t>성능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231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순방향 신경망 예제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예제를 통해 순방향 신경망을 깊이 있게 이해한다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학습 내용</a:t>
            </a:r>
            <a:endParaRPr lang="en-US" altLang="ko-KR" dirty="0"/>
          </a:p>
          <a:p>
            <a:pPr lvl="1"/>
            <a:r>
              <a:rPr lang="en-US" altLang="ko-KR"/>
              <a:t>MNIST </a:t>
            </a:r>
            <a:r>
              <a:rPr lang="ko-KR" altLang="en-US"/>
              <a:t>자료 이해 하기</a:t>
            </a:r>
            <a:endParaRPr lang="en-US" altLang="ko-KR"/>
          </a:p>
          <a:p>
            <a:pPr lvl="1"/>
            <a:r>
              <a:rPr lang="ko-KR" altLang="en-US"/>
              <a:t>다층 신경망 설계 하기</a:t>
            </a:r>
            <a:endParaRPr lang="en-US" altLang="ko-KR"/>
          </a:p>
          <a:p>
            <a:pPr lvl="1"/>
            <a:r>
              <a:rPr lang="ko-KR" altLang="en-US"/>
              <a:t>순방향 신경망  신호처리</a:t>
            </a:r>
            <a:endParaRPr lang="en-US" altLang="ko-KR"/>
          </a:p>
          <a:p>
            <a:pPr lvl="1"/>
            <a:r>
              <a:rPr lang="ko-KR" altLang="en-US"/>
              <a:t>순방향 신경망 예제 구현 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0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가중치 불러오기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</a:t>
            </a:r>
            <a:r>
              <a:rPr lang="en-US" altLang="ko-KR" baseline="30000" dirty="0"/>
              <a:t>[1]</a:t>
            </a:r>
            <a:r>
              <a:rPr lang="en-US" altLang="ko-KR" dirty="0"/>
              <a:t> = 100x784</a:t>
            </a:r>
          </a:p>
          <a:p>
            <a:pPr lvl="1"/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59" y="2425106"/>
            <a:ext cx="5633707" cy="2238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93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가중치 불러오기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</a:t>
            </a:r>
            <a:r>
              <a:rPr lang="en-US" altLang="ko-KR" baseline="30000" dirty="0"/>
              <a:t>[1]</a:t>
            </a:r>
            <a:r>
              <a:rPr lang="en-US" altLang="ko-KR" dirty="0"/>
              <a:t> = 100x784</a:t>
            </a:r>
          </a:p>
          <a:p>
            <a:pPr lvl="1"/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59" y="2425106"/>
            <a:ext cx="5633707" cy="2238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모서리가 둥근 직사각형 15"/>
          <p:cNvSpPr/>
          <p:nvPr/>
        </p:nvSpPr>
        <p:spPr>
          <a:xfrm>
            <a:off x="2765734" y="2592888"/>
            <a:ext cx="616293" cy="434435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6BB1B8-686D-4A08-A879-0C310F13E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310" y="2459347"/>
            <a:ext cx="5201388" cy="24869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9924585" y="3150322"/>
            <a:ext cx="2410856" cy="440372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479E17-FD9D-41E3-9819-8B3489DC5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852" y="1447949"/>
            <a:ext cx="5201388" cy="6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7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은닉층 순입력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820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은닉층 순입력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7015"/>
          <a:stretch/>
        </p:blipFill>
        <p:spPr>
          <a:xfrm>
            <a:off x="609559" y="1856895"/>
            <a:ext cx="4149606" cy="42529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94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은닉층 순입력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17015"/>
          <a:stretch/>
        </p:blipFill>
        <p:spPr>
          <a:xfrm>
            <a:off x="609559" y="1856895"/>
            <a:ext cx="4149606" cy="42529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35" y="1958921"/>
            <a:ext cx="5978505" cy="2306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45579"/>
          <a:stretch/>
        </p:blipFill>
        <p:spPr>
          <a:xfrm>
            <a:off x="6416735" y="4445671"/>
            <a:ext cx="3103773" cy="6144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984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출력층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</a:t>
            </a:r>
            <a:r>
              <a:rPr lang="en-US" altLang="ko-KR" baseline="30000" dirty="0"/>
              <a:t>[1]</a:t>
            </a:r>
            <a:r>
              <a:rPr lang="en-US" altLang="ko-KR" dirty="0"/>
              <a:t> : 100x1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35" y="1958921"/>
            <a:ext cx="5978505" cy="23470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모서리가 둥근 직사각형 6"/>
          <p:cNvSpPr/>
          <p:nvPr/>
        </p:nvSpPr>
        <p:spPr>
          <a:xfrm rot="5400000">
            <a:off x="10768013" y="2893941"/>
            <a:ext cx="2162168" cy="477038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9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출력층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</a:t>
            </a:r>
            <a:r>
              <a:rPr lang="en-US" altLang="ko-KR" baseline="30000" dirty="0"/>
              <a:t>[1]</a:t>
            </a:r>
            <a:r>
              <a:rPr lang="en-US" altLang="ko-KR" dirty="0"/>
              <a:t> : 100x1</a:t>
            </a:r>
          </a:p>
          <a:p>
            <a:r>
              <a:rPr lang="en-US" altLang="ko-KR" dirty="0"/>
              <a:t>W</a:t>
            </a:r>
            <a:r>
              <a:rPr lang="en-US" altLang="ko-KR" baseline="30000" dirty="0"/>
              <a:t>[2]</a:t>
            </a:r>
            <a:r>
              <a:rPr lang="en-US" altLang="ko-KR" dirty="0"/>
              <a:t> : 10x100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35" y="1958921"/>
            <a:ext cx="5978505" cy="23470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541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출력층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</a:t>
            </a:r>
            <a:r>
              <a:rPr lang="en-US" altLang="ko-KR" baseline="30000" dirty="0"/>
              <a:t>[1]</a:t>
            </a:r>
            <a:r>
              <a:rPr lang="en-US" altLang="ko-KR" dirty="0"/>
              <a:t> : 100x1</a:t>
            </a:r>
          </a:p>
          <a:p>
            <a:r>
              <a:rPr lang="en-US" altLang="ko-KR" dirty="0"/>
              <a:t>W</a:t>
            </a:r>
            <a:r>
              <a:rPr lang="en-US" altLang="ko-KR" baseline="30000" dirty="0"/>
              <a:t>[2]</a:t>
            </a:r>
            <a:r>
              <a:rPr lang="en-US" altLang="ko-KR" dirty="0"/>
              <a:t> : 10x100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35" y="1958921"/>
            <a:ext cx="5978505" cy="23470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35" y="4445671"/>
            <a:ext cx="3103773" cy="6144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59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인공 신경망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11" y="1812890"/>
            <a:ext cx="8107729" cy="48008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563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63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입력 자료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88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라이브러리 추가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2066795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0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</a:t>
            </a:r>
            <a:r>
              <a:rPr lang="ko-KR" altLang="en-US"/>
              <a:t> 라이브러리 추가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2338339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62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함수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2600464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83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입력 자료 불러오기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자료 불러오기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3289394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853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입력 자료 불러오기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자료 불러오기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3289394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FD14CE-0E0A-453F-9D8B-62BA9B4F6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175145"/>
            <a:ext cx="5892840" cy="35548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D118152-9797-476C-8B8B-7FA5C5986387}"/>
              </a:ext>
            </a:extLst>
          </p:cNvPr>
          <p:cNvSpPr/>
          <p:nvPr/>
        </p:nvSpPr>
        <p:spPr>
          <a:xfrm>
            <a:off x="6617776" y="1735810"/>
            <a:ext cx="1565329" cy="3316637"/>
          </a:xfrm>
          <a:prstGeom prst="roundRect">
            <a:avLst>
              <a:gd name="adj" fmla="val 77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09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가중치 불러오기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 불러오기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3590018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966" y="3133499"/>
            <a:ext cx="5633707" cy="2238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67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가중치 불러오기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 불러오기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3590018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D665F42-4A12-4879-8782-C453E4F6A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175145"/>
            <a:ext cx="5892840" cy="35548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9C1565C-3B84-4DDF-AC6C-4749AEA4AF10}"/>
              </a:ext>
            </a:extLst>
          </p:cNvPr>
          <p:cNvSpPr/>
          <p:nvPr/>
        </p:nvSpPr>
        <p:spPr>
          <a:xfrm flipH="1">
            <a:off x="8431077" y="1735810"/>
            <a:ext cx="1007390" cy="3316637"/>
          </a:xfrm>
          <a:prstGeom prst="roundRect">
            <a:avLst>
              <a:gd name="adj" fmla="val 77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83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순입력 계산하기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순입력</a:t>
            </a:r>
            <a:r>
              <a:rPr lang="ko-KR" altLang="en-US" dirty="0"/>
              <a:t> 계산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3853064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966" y="3133499"/>
            <a:ext cx="5633707" cy="2238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8355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순입력 계산하기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순입력</a:t>
            </a:r>
            <a:r>
              <a:rPr lang="ko-KR" altLang="en-US" dirty="0"/>
              <a:t> 계산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3853064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C659DD-7FBF-4152-A265-CBEC98F21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175145"/>
            <a:ext cx="5892840" cy="35548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194D4A-F211-4822-922C-A69B15A2B0BF}"/>
              </a:ext>
            </a:extLst>
          </p:cNvPr>
          <p:cNvSpPr/>
          <p:nvPr/>
        </p:nvSpPr>
        <p:spPr>
          <a:xfrm>
            <a:off x="9422969" y="1088572"/>
            <a:ext cx="263472" cy="3963875"/>
          </a:xfrm>
          <a:prstGeom prst="roundRect">
            <a:avLst>
              <a:gd name="adj" fmla="val 77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83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은닉층 계산하기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은닉층</a:t>
            </a:r>
            <a:r>
              <a:rPr lang="ko-KR" altLang="en-US" dirty="0"/>
              <a:t> 계산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4103584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45579"/>
          <a:stretch/>
        </p:blipFill>
        <p:spPr>
          <a:xfrm>
            <a:off x="6631966" y="5656811"/>
            <a:ext cx="3103773" cy="6144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966" y="3133499"/>
            <a:ext cx="5633707" cy="22380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55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입력 자료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MNIST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1" y="2614106"/>
            <a:ext cx="5704824" cy="11938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750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은닉층 계산하기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은닉층</a:t>
            </a:r>
            <a:r>
              <a:rPr lang="ko-KR" altLang="en-US" dirty="0"/>
              <a:t> 계산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4103584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B399162-070E-4B59-A3BD-BDF4C2551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175145"/>
            <a:ext cx="5892840" cy="35548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B1B281-552F-4197-B72E-73B00FD9DB5B}"/>
              </a:ext>
            </a:extLst>
          </p:cNvPr>
          <p:cNvSpPr/>
          <p:nvPr/>
        </p:nvSpPr>
        <p:spPr>
          <a:xfrm>
            <a:off x="9701933" y="1088572"/>
            <a:ext cx="263472" cy="3963875"/>
          </a:xfrm>
          <a:prstGeom prst="roundRect">
            <a:avLst>
              <a:gd name="adj" fmla="val 77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41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가중치 불러오기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4654728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966" y="3133500"/>
            <a:ext cx="5633707" cy="22380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823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4654728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9B8A82-CB39-4C55-BB2B-F9E2009A6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175145"/>
            <a:ext cx="5892840" cy="35548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6D8C57C-C43F-49F6-994F-406B014E90DF}"/>
              </a:ext>
            </a:extLst>
          </p:cNvPr>
          <p:cNvSpPr/>
          <p:nvPr/>
        </p:nvSpPr>
        <p:spPr>
          <a:xfrm flipH="1">
            <a:off x="9980908" y="1735810"/>
            <a:ext cx="1007390" cy="3316637"/>
          </a:xfrm>
          <a:prstGeom prst="roundRect">
            <a:avLst>
              <a:gd name="adj" fmla="val 77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56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은닉층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4892722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966" y="3133500"/>
            <a:ext cx="5633707" cy="2252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321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은닉층 계산하기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4892722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721518-7D69-4B31-AE7E-3E54F6AAD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175145"/>
            <a:ext cx="5892840" cy="35548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E2ECBD9-0248-4015-9798-0CFCE0C2ECB8}"/>
              </a:ext>
            </a:extLst>
          </p:cNvPr>
          <p:cNvSpPr/>
          <p:nvPr/>
        </p:nvSpPr>
        <p:spPr>
          <a:xfrm>
            <a:off x="11003790" y="1088572"/>
            <a:ext cx="263472" cy="3963875"/>
          </a:xfrm>
          <a:prstGeom prst="roundRect">
            <a:avLst>
              <a:gd name="adj" fmla="val 77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04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출력층 계산하기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5168294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966" y="3133500"/>
            <a:ext cx="5633707" cy="2252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966" y="5629368"/>
            <a:ext cx="3103773" cy="6144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491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출력층 계산하기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5168294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7ABBA3-FE1D-4CDA-80CD-F34E0407F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1175145"/>
            <a:ext cx="5892840" cy="35548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725A29B-7C8D-4825-82A9-75C8D42B582A}"/>
              </a:ext>
            </a:extLst>
          </p:cNvPr>
          <p:cNvSpPr/>
          <p:nvPr/>
        </p:nvSpPr>
        <p:spPr>
          <a:xfrm>
            <a:off x="11313750" y="1088572"/>
            <a:ext cx="263472" cy="3963875"/>
          </a:xfrm>
          <a:prstGeom prst="roundRect">
            <a:avLst>
              <a:gd name="adj" fmla="val 7756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98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예측하기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5995010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277" y="2439905"/>
            <a:ext cx="2544046" cy="40429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오른쪽 화살표 9">
            <a:extLst>
              <a:ext uri="{FF2B5EF4-FFF2-40B4-BE49-F238E27FC236}">
                <a16:creationId xmlns:a16="http://schemas.microsoft.com/office/drawing/2014/main" id="{2FED398E-0B10-46D4-BBE4-F05466872E1A}"/>
              </a:ext>
            </a:extLst>
          </p:cNvPr>
          <p:cNvSpPr/>
          <p:nvPr/>
        </p:nvSpPr>
        <p:spPr>
          <a:xfrm rot="5400000">
            <a:off x="9240433" y="2054567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63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예측하기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5995010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277" y="2439905"/>
            <a:ext cx="2544046" cy="40429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847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숫자 인식 인공 신경망 구현</a:t>
            </a:r>
            <a:r>
              <a:rPr lang="en-US" altLang="ko-KR"/>
              <a:t>: </a:t>
            </a:r>
            <a:r>
              <a:rPr lang="ko-KR" altLang="en-US"/>
              <a:t>예측하기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9" y="3133499"/>
            <a:ext cx="5753307" cy="33493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9" y="1906433"/>
            <a:ext cx="5753307" cy="1139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192786" y="5995010"/>
            <a:ext cx="416773" cy="2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277" y="2439905"/>
            <a:ext cx="2544046" cy="40429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/>
          <p:cNvSpPr/>
          <p:nvPr/>
        </p:nvSpPr>
        <p:spPr>
          <a:xfrm>
            <a:off x="8831825" y="5245809"/>
            <a:ext cx="1024694" cy="432711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5382D-529A-4075-872F-474297568C9D}"/>
              </a:ext>
            </a:extLst>
          </p:cNvPr>
          <p:cNvSpPr txBox="1"/>
          <p:nvPr/>
        </p:nvSpPr>
        <p:spPr>
          <a:xfrm>
            <a:off x="10593738" y="2697224"/>
            <a:ext cx="3564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0</a:t>
            </a:r>
          </a:p>
          <a:p>
            <a:r>
              <a:rPr lang="en-US" altLang="ko-KR" sz="2400"/>
              <a:t>1</a:t>
            </a:r>
          </a:p>
          <a:p>
            <a:r>
              <a:rPr lang="en-US" altLang="ko-KR" sz="2400"/>
              <a:t>2</a:t>
            </a:r>
          </a:p>
          <a:p>
            <a:r>
              <a:rPr lang="en-US" altLang="ko-KR" sz="2400"/>
              <a:t>3</a:t>
            </a:r>
          </a:p>
          <a:p>
            <a:r>
              <a:rPr lang="en-US" altLang="ko-KR" sz="2400"/>
              <a:t>4</a:t>
            </a:r>
          </a:p>
          <a:p>
            <a:r>
              <a:rPr lang="en-US" altLang="ko-KR" sz="2400"/>
              <a:t>5</a:t>
            </a:r>
          </a:p>
          <a:p>
            <a:r>
              <a:rPr lang="en-US" altLang="ko-KR" sz="2400"/>
              <a:t>6</a:t>
            </a:r>
          </a:p>
          <a:p>
            <a:r>
              <a:rPr lang="en-US" altLang="ko-KR" sz="2400"/>
              <a:t>7</a:t>
            </a:r>
          </a:p>
          <a:p>
            <a:r>
              <a:rPr lang="en-US" altLang="ko-KR" sz="2400"/>
              <a:t>8</a:t>
            </a:r>
          </a:p>
          <a:p>
            <a:r>
              <a:rPr lang="en-US" altLang="ko-KR" sz="2400"/>
              <a:t>9</a:t>
            </a:r>
            <a:endParaRPr lang="ko-KR" altLang="en-US" sz="24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B44E164-DDA5-4905-967C-3FD21AC22EFB}"/>
              </a:ext>
            </a:extLst>
          </p:cNvPr>
          <p:cNvSpPr/>
          <p:nvPr/>
        </p:nvSpPr>
        <p:spPr>
          <a:xfrm>
            <a:off x="10208970" y="5245808"/>
            <a:ext cx="1024694" cy="432711"/>
          </a:xfrm>
          <a:prstGeom prst="ellipse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97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신호 표기</a:t>
            </a:r>
            <a:r>
              <a:rPr lang="en-US" altLang="ko-KR"/>
              <a:t>(</a:t>
            </a:r>
            <a:r>
              <a:rPr lang="ko-KR" altLang="en-US"/>
              <a:t>복습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pic>
        <p:nvPicPr>
          <p:cNvPr id="7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928858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6104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40880C-9609-45C1-A07F-29670B35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44D718-7176-4B46-8CCF-C91DC77B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순방향 신경망 예제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DA5C1-BD4D-4A14-9637-757FA683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60" y="1164770"/>
            <a:ext cx="11643400" cy="5713355"/>
          </a:xfrm>
        </p:spPr>
        <p:txBody>
          <a:bodyPr/>
          <a:lstStyle/>
          <a:p>
            <a:r>
              <a:rPr lang="ko-KR" altLang="en-US" dirty="0"/>
              <a:t>학습 정리</a:t>
            </a:r>
            <a:endParaRPr lang="en-US" altLang="ko-KR" dirty="0"/>
          </a:p>
          <a:p>
            <a:pPr lvl="1"/>
            <a:r>
              <a:rPr lang="ko-KR" altLang="en-US" dirty="0"/>
              <a:t>예제를 통해 순방향 신경망을 깊이 있게 이해하기</a:t>
            </a:r>
            <a:endParaRPr lang="en-US" altLang="ko-KR" dirty="0"/>
          </a:p>
          <a:p>
            <a:pPr lvl="1"/>
            <a:r>
              <a:rPr lang="ko-KR" altLang="en-US" dirty="0"/>
              <a:t>자료의 특성 이해하기</a:t>
            </a:r>
            <a:endParaRPr lang="en-US" altLang="ko-KR" dirty="0"/>
          </a:p>
          <a:p>
            <a:pPr lvl="1"/>
            <a:r>
              <a:rPr lang="ko-KR" altLang="en-US" dirty="0"/>
              <a:t>순방향 신경망 설계</a:t>
            </a:r>
            <a:endParaRPr lang="en-US" altLang="ko-KR" dirty="0"/>
          </a:p>
          <a:p>
            <a:pPr lvl="1"/>
            <a:r>
              <a:rPr lang="ko-KR" altLang="en-US" dirty="0"/>
              <a:t>가중치 불러오기</a:t>
            </a:r>
            <a:endParaRPr lang="en-US" altLang="ko-KR" dirty="0"/>
          </a:p>
          <a:p>
            <a:pPr marL="487695" lvl="1" indent="0">
              <a:buNone/>
            </a:pPr>
            <a:endParaRPr lang="en-US" altLang="ko-KR" dirty="0"/>
          </a:p>
          <a:p>
            <a:pPr marL="487695" lvl="1" indent="0">
              <a:buNone/>
            </a:pPr>
            <a:endParaRPr lang="en-US" altLang="ko-KR" dirty="0"/>
          </a:p>
          <a:p>
            <a:r>
              <a:rPr lang="ko-KR" altLang="en-US" dirty="0"/>
              <a:t>차시 예고</a:t>
            </a:r>
            <a:endParaRPr lang="en-US" altLang="ko-KR" dirty="0"/>
          </a:p>
          <a:p>
            <a:pPr lvl="1"/>
            <a:r>
              <a:rPr lang="en-US" altLang="ko-KR" dirty="0"/>
              <a:t>7-3</a:t>
            </a:r>
            <a:r>
              <a:rPr lang="ko-KR" altLang="en-US" dirty="0"/>
              <a:t> </a:t>
            </a:r>
            <a:r>
              <a:rPr lang="ko-KR" altLang="en-US" dirty="0" err="1"/>
              <a:t>아달라인</a:t>
            </a:r>
            <a:r>
              <a:rPr lang="ko-KR" altLang="en-US" dirty="0"/>
              <a:t> </a:t>
            </a:r>
            <a:r>
              <a:rPr lang="ko-KR" altLang="en-US" dirty="0" err="1"/>
              <a:t>경사하강법</a:t>
            </a:r>
            <a:r>
              <a:rPr lang="ko-KR" altLang="en-US" dirty="0"/>
              <a:t> 소개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3774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5DC051-7BFD-44C4-A8CF-F65A3E0D42DC}"/>
              </a:ext>
            </a:extLst>
          </p:cNvPr>
          <p:cNvSpPr/>
          <p:nvPr/>
        </p:nvSpPr>
        <p:spPr>
          <a:xfrm>
            <a:off x="279781" y="2672699"/>
            <a:ext cx="153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b="1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7</a:t>
            </a:r>
            <a:r>
              <a:rPr kumimoji="0" lang="ko-KR" altLang="en-US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주차</a:t>
            </a:r>
            <a:r>
              <a:rPr kumimoji="0" lang="en-US" altLang="ko-KR" sz="2000" b="1" i="0" u="none" strike="noStrike" cap="none" spc="0" normalizeH="0" baseline="0" dirty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FillTx/>
                <a:latin typeface="나눔고딕" panose="020D0604000000000000" pitchFamily="50" charset="-127"/>
                <a:ea typeface="나눔고딕" panose="020D0604000000000000" pitchFamily="50" charset="-127"/>
                <a:sym typeface="Helvetica"/>
              </a:rPr>
              <a:t>(2/3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802E09-B311-4FB8-B59A-7C1C377B383D}"/>
              </a:ext>
            </a:extLst>
          </p:cNvPr>
          <p:cNvSpPr/>
          <p:nvPr/>
        </p:nvSpPr>
        <p:spPr>
          <a:xfrm>
            <a:off x="4416007" y="4946311"/>
            <a:ext cx="770595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여러분 곁에 항상 열려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K-MOOC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강의실에서 만나 뵙기를 바랍니다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9B6FD6-3049-4732-804D-1D381585663C}"/>
              </a:ext>
            </a:extLst>
          </p:cNvPr>
          <p:cNvSpPr txBox="1">
            <a:spLocks/>
          </p:cNvSpPr>
          <p:nvPr/>
        </p:nvSpPr>
        <p:spPr>
          <a:xfrm>
            <a:off x="783327" y="3322024"/>
            <a:ext cx="7109662" cy="671152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ko-KR" altLang="en-US" sz="440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순방향 신경망 예제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1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신호 표기</a:t>
            </a:r>
            <a:r>
              <a:rPr lang="en-US" altLang="ko-KR"/>
              <a:t>(</a:t>
            </a:r>
            <a:r>
              <a:rPr lang="ko-KR" altLang="en-US"/>
              <a:t>복습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pic>
        <p:nvPicPr>
          <p:cNvPr id="7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928858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835CA59-E84B-4893-9657-EE9A22D75111}"/>
              </a:ext>
            </a:extLst>
          </p:cNvPr>
          <p:cNvSpPr/>
          <p:nvPr/>
        </p:nvSpPr>
        <p:spPr>
          <a:xfrm>
            <a:off x="5873858" y="5098942"/>
            <a:ext cx="898901" cy="585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2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입력 자료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MNIST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1" y="2614106"/>
            <a:ext cx="5704824" cy="11938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내용 개체 틀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/>
          <a:stretch/>
        </p:blipFill>
        <p:spPr>
          <a:xfrm>
            <a:off x="6502400" y="1928858"/>
            <a:ext cx="5892840" cy="37557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835CA59-E84B-4893-9657-EE9A22D75111}"/>
              </a:ext>
            </a:extLst>
          </p:cNvPr>
          <p:cNvSpPr/>
          <p:nvPr/>
        </p:nvSpPr>
        <p:spPr>
          <a:xfrm rot="17997367">
            <a:off x="6367328" y="4695987"/>
            <a:ext cx="898901" cy="585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2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입력 자료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MNIST</a:t>
            </a:r>
            <a:endParaRPr lang="en-US" altLang="ko-KR" dirty="0"/>
          </a:p>
          <a:p>
            <a:pPr lvl="1"/>
            <a:r>
              <a:rPr lang="en-US" altLang="ko-KR" dirty="0"/>
              <a:t>28x28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다층 신경망</a:t>
            </a:r>
            <a:endParaRPr lang="en-US" altLang="ko-KR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1" y="2614106"/>
            <a:ext cx="5704824" cy="11938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45" y="4057799"/>
            <a:ext cx="2845735" cy="2820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33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다층 신경망</a:t>
            </a:r>
            <a:r>
              <a:rPr lang="en-US" altLang="ko-KR"/>
              <a:t>: </a:t>
            </a:r>
            <a:r>
              <a:rPr lang="ko-KR" altLang="en-US"/>
              <a:t>신경망 구조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MNIST</a:t>
            </a:r>
            <a:endParaRPr lang="en-US" altLang="ko-KR" dirty="0"/>
          </a:p>
          <a:p>
            <a:pPr lvl="1"/>
            <a:r>
              <a:rPr lang="en-US" altLang="ko-KR" dirty="0"/>
              <a:t>28x28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/>
              <a:t>입력층 </a:t>
            </a:r>
            <a:r>
              <a:rPr lang="en-US" altLang="ko-KR" dirty="0"/>
              <a:t>: 784(28x28)</a:t>
            </a:r>
            <a:endParaRPr lang="ko-KR" altLang="en-US" dirty="0"/>
          </a:p>
        </p:txBody>
      </p:sp>
      <p:pic>
        <p:nvPicPr>
          <p:cNvPr id="8" name="내용 개체 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1" y="2614106"/>
            <a:ext cx="5704824" cy="11938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45" y="4057799"/>
            <a:ext cx="2845735" cy="2820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14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2">
      <a:majorFont>
        <a:latin typeface="Arial Rounded MT Bold"/>
        <a:ea typeface="굴림"/>
        <a:cs typeface=""/>
      </a:majorFont>
      <a:minorFont>
        <a:latin typeface="Arial Rounded MT Bold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7420</TotalTime>
  <Words>2389</Words>
  <Application>Microsoft Office PowerPoint</Application>
  <PresentationFormat>사용자 지정</PresentationFormat>
  <Paragraphs>599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굴림</vt:lpstr>
      <vt:lpstr>나눔고딕</vt:lpstr>
      <vt:lpstr>맑은 고딕</vt:lpstr>
      <vt:lpstr>Arial Rounded MT Bold</vt:lpstr>
      <vt:lpstr>Candara</vt:lpstr>
      <vt:lpstr>Helvetica</vt:lpstr>
      <vt:lpstr>Wingdings</vt:lpstr>
      <vt:lpstr>1_고려청자</vt:lpstr>
      <vt:lpstr>PowerPoint 프레젠테이션</vt:lpstr>
      <vt:lpstr>순방향 신경망 예제</vt:lpstr>
      <vt:lpstr>1. 다층 신경망: 입력 자료</vt:lpstr>
      <vt:lpstr>1. 다층 신경망: 입력 자료</vt:lpstr>
      <vt:lpstr>1. 다층 신경망: 신호 표기(복습)</vt:lpstr>
      <vt:lpstr>1. 다층 신경망: 신호 표기(복습)</vt:lpstr>
      <vt:lpstr>1. 다층 신경망: 입력 자료</vt:lpstr>
      <vt:lpstr>1. 다층 신경망: 입력 자료</vt:lpstr>
      <vt:lpstr>1. 다층 신경망: 신경망 구조</vt:lpstr>
      <vt:lpstr>1. 다층 신경망: 신경망 구조</vt:lpstr>
      <vt:lpstr>1. 다층 신경망: 신경망 구조</vt:lpstr>
      <vt:lpstr>1. 다층 신경망: 신경망 구조</vt:lpstr>
      <vt:lpstr>1. 다층 신경망: 신경망 구조</vt:lpstr>
      <vt:lpstr>1. 다층 신경망: 신경망 구조</vt:lpstr>
      <vt:lpstr>1. 다층 신경망: 신경망 구조</vt:lpstr>
      <vt:lpstr>2. 숫자 인식 인공 신경망 구현: 입력 자료 </vt:lpstr>
      <vt:lpstr>2. 숫자 인식 인공 신경망 구현: 입력 자료</vt:lpstr>
      <vt:lpstr>2. 숫자 인식 인공 신경망 구현: 입력 자료</vt:lpstr>
      <vt:lpstr>2. 숫자 인식 인공 신경망 구현: 가중치 불러오기</vt:lpstr>
      <vt:lpstr>2. 숫자 인식 인공 신경망 구현: 가중치 불러오기</vt:lpstr>
      <vt:lpstr>2. 숫자 인식 인공 신경망 구현: 가중치 불러오기</vt:lpstr>
      <vt:lpstr>2. 숫자 인식 인공 신경망 구현: 은닉층 순입력 계산</vt:lpstr>
      <vt:lpstr>2. 숫자 인식 인공 신경망 구현: 은닉층 순입력 계산</vt:lpstr>
      <vt:lpstr>2. 숫자 인식 인공 신경망 구현: 은닉층 순입력 계산</vt:lpstr>
      <vt:lpstr>2. 숫자 인식 인공 신경망 구현: 출력층 계산</vt:lpstr>
      <vt:lpstr>2. 숫자 인식 인공 신경망 구현: 출력층 계산</vt:lpstr>
      <vt:lpstr>2. 숫자 인식 인공 신경망 구현: 출력층 계산</vt:lpstr>
      <vt:lpstr>2. 숫자 인식 인공 신경망 구현: 인공 신경망 구조</vt:lpstr>
      <vt:lpstr>2. 숫자 인식 인공 신경망 구현</vt:lpstr>
      <vt:lpstr>2. 숫자 인식 인공 신경망 구현: 라이브러리 추가</vt:lpstr>
      <vt:lpstr>2. 숫자 인식 인공 신경망 구현: 라이브러리 추가</vt:lpstr>
      <vt:lpstr>2. 숫자 인식 인공 신경망 구현: 함수 생성</vt:lpstr>
      <vt:lpstr>2. 숫자 인식 인공 신경망 구현: 입력 자료 불러오기</vt:lpstr>
      <vt:lpstr>2. 숫자 인식 인공 신경망 구현: 입력 자료 불러오기</vt:lpstr>
      <vt:lpstr>2. 숫자 인식 인공 신경망 구현: 가중치 불러오기</vt:lpstr>
      <vt:lpstr>2. 숫자 인식 인공 신경망 구현: 가중치 불러오기</vt:lpstr>
      <vt:lpstr>2. 숫자 인식 인공 신경망 구현: 순입력 계산하기</vt:lpstr>
      <vt:lpstr>2. 숫자 인식 인공 신경망 구현: 순입력 계산하기</vt:lpstr>
      <vt:lpstr>2. 숫자 인식 인공 신경망 구현: 은닉층 계산하기</vt:lpstr>
      <vt:lpstr>2. 숫자 인식 인공 신경망 구현: 은닉층 계산하기</vt:lpstr>
      <vt:lpstr>2. 숫자 인식 인공 신경망 구현: 가중치 불러오기</vt:lpstr>
      <vt:lpstr>2. 숫자 인식 인공 신경망 구현</vt:lpstr>
      <vt:lpstr>2. 숫자 인식 인공 신경망 구현: 은닉층 계산</vt:lpstr>
      <vt:lpstr>2. 숫자 인식 인공 신경망 구현: 은닉층 계산하기</vt:lpstr>
      <vt:lpstr>2. 숫자 인식 인공 신경망 구현: 출력층 계산하기</vt:lpstr>
      <vt:lpstr>2. 숫자 인식 인공 신경망 구현: 출력층 계산하기</vt:lpstr>
      <vt:lpstr>2. 숫자 인식 인공 신경망 구현: 예측하기</vt:lpstr>
      <vt:lpstr>2. 숫자 인식 인공 신경망 구현: 예측하기</vt:lpstr>
      <vt:lpstr>2. 숫자 인식 인공 신경망 구현: 예측하기</vt:lpstr>
      <vt:lpstr>순방향 신경망 예제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user</dc:creator>
  <cp:lastModifiedBy>Youngsup Kim</cp:lastModifiedBy>
  <cp:revision>665</cp:revision>
  <dcterms:modified xsi:type="dcterms:W3CDTF">2018-10-19T16:09:27Z</dcterms:modified>
</cp:coreProperties>
</file>