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339" r:id="rId2"/>
    <p:sldId id="535" r:id="rId3"/>
    <p:sldId id="643" r:id="rId4"/>
    <p:sldId id="621" r:id="rId5"/>
    <p:sldId id="622" r:id="rId6"/>
    <p:sldId id="644" r:id="rId7"/>
    <p:sldId id="645" r:id="rId8"/>
    <p:sldId id="646" r:id="rId9"/>
    <p:sldId id="639" r:id="rId10"/>
    <p:sldId id="647" r:id="rId11"/>
    <p:sldId id="649" r:id="rId12"/>
    <p:sldId id="625" r:id="rId13"/>
    <p:sldId id="641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6" r:id="rId23"/>
    <p:sldId id="637" r:id="rId24"/>
    <p:sldId id="635" r:id="rId25"/>
    <p:sldId id="567" r:id="rId26"/>
    <p:sldId id="577" r:id="rId27"/>
    <p:sldId id="574" r:id="rId28"/>
    <p:sldId id="575" r:id="rId29"/>
    <p:sldId id="568" r:id="rId30"/>
    <p:sldId id="642" r:id="rId31"/>
    <p:sldId id="538" r:id="rId32"/>
    <p:sldId id="537" r:id="rId3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63848" autoAdjust="0"/>
  </p:normalViewPr>
  <p:slideViewPr>
    <p:cSldViewPr snapToGrid="0" showGuides="1">
      <p:cViewPr varScale="1">
        <p:scale>
          <a:sx n="61" d="100"/>
          <a:sy n="61" d="100"/>
        </p:scale>
        <p:origin x="444" y="6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이제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에서 가능한 클래스 레이블을 알아보죠</a:t>
            </a:r>
            <a:r>
              <a:rPr kumimoji="1" lang="en-US" altLang="ko-KR" baseline="0"/>
              <a:t>.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6041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우리는 총 </a:t>
            </a:r>
            <a:r>
              <a:rPr kumimoji="1" lang="en-US" altLang="ko-KR" baseline="0"/>
              <a:t>4</a:t>
            </a:r>
            <a:r>
              <a:rPr kumimoji="1" lang="ko-KR" altLang="en-US" baseline="0"/>
              <a:t>개의 입력자료를 만들었으니까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보는 바와 같이 클래스 레이블도 </a:t>
            </a:r>
            <a:r>
              <a:rPr kumimoji="1" lang="en-US" altLang="ko-KR" baseline="0"/>
              <a:t>4</a:t>
            </a:r>
            <a:r>
              <a:rPr kumimoji="1" lang="ko-KR" altLang="en-US" baseline="0"/>
              <a:t>개가 되겠습니다</a:t>
            </a:r>
            <a:r>
              <a:rPr kumimoji="1"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이제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의 입력자료와 클래스 레이블이 정해졌으니까</a:t>
            </a:r>
            <a:r>
              <a:rPr kumimoji="1" lang="en-US" altLang="ko-KR" baseline="0"/>
              <a:t>,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이것을 넘파이 배열로 만들어보겠습니다</a:t>
            </a:r>
            <a:r>
              <a:rPr kumimoji="1" lang="en-US" altLang="ko-KR" baseline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3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별로 어려운 코드는 아니죠</a:t>
            </a:r>
            <a:r>
              <a:rPr kumimoji="1"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이미 </a:t>
            </a:r>
            <a:r>
              <a:rPr kumimoji="1" lang="ko-KR" altLang="en-US" baseline="0" dirty="0"/>
              <a:t>붓꽃 </a:t>
            </a:r>
            <a:r>
              <a:rPr kumimoji="1" lang="ko-KR" altLang="en-US" baseline="0"/>
              <a:t>데이터에서 입력자료와 </a:t>
            </a:r>
            <a:r>
              <a:rPr kumimoji="1" lang="ko-KR" altLang="en-US" baseline="0" dirty="0"/>
              <a:t>클래스 레이블을 코딩하는 방법을 </a:t>
            </a:r>
            <a:r>
              <a:rPr kumimoji="1" lang="ko-KR" altLang="en-US" baseline="0"/>
              <a:t>배웠으니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XOR</a:t>
            </a:r>
            <a:r>
              <a:rPr kumimoji="1" lang="ko-KR" altLang="en-US" baseline="0" dirty="0"/>
              <a:t>의 입력 데이터와 클래스 레이블을 코드로 표현하는 것은 어렵지 않을 것 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1412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코딩 후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출력 결과를 살펴보면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en-US" altLang="ko-KR" baseline="0"/>
              <a:t>X</a:t>
            </a:r>
            <a:r>
              <a:rPr kumimoji="1" lang="ko-KR" altLang="en-US" baseline="0" dirty="0"/>
              <a:t>와 </a:t>
            </a:r>
            <a:r>
              <a:rPr kumimoji="1" lang="en-US" altLang="ko-KR" baseline="0" dirty="0"/>
              <a:t>y</a:t>
            </a:r>
            <a:r>
              <a:rPr kumimoji="1" lang="ko-KR" altLang="en-US" baseline="0" dirty="0"/>
              <a:t>의 </a:t>
            </a:r>
            <a:r>
              <a:rPr kumimoji="1" lang="en-US" altLang="ko-KR" baseline="0" dirty="0"/>
              <a:t>shape</a:t>
            </a:r>
            <a:r>
              <a:rPr kumimoji="1" lang="ko-KR" altLang="en-US" baseline="0" dirty="0"/>
              <a:t>이 우리가 만든 </a:t>
            </a:r>
            <a:r>
              <a:rPr kumimoji="1" lang="ko-KR" altLang="en-US" baseline="0"/>
              <a:t>행렬의 형상과 같은 것을 볼 </a:t>
            </a:r>
            <a:r>
              <a:rPr kumimoji="1" lang="ko-KR" altLang="en-US" baseline="0" dirty="0"/>
              <a:t>수 있습니다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이런 입력과 </a:t>
            </a:r>
            <a:r>
              <a:rPr kumimoji="1" lang="ko-KR" altLang="en-US" baseline="0" dirty="0"/>
              <a:t>출력의 </a:t>
            </a:r>
            <a:r>
              <a:rPr kumimoji="1" lang="ko-KR" altLang="en-US" baseline="0"/>
              <a:t>형상을 </a:t>
            </a:r>
            <a:r>
              <a:rPr kumimoji="1" lang="en-US" altLang="ko-KR" baseline="0"/>
              <a:t>XOR</a:t>
            </a:r>
            <a:r>
              <a:rPr kumimoji="1" lang="ko-KR" altLang="en-US" baseline="0"/>
              <a:t> 신경망의 전체적인 흐름에서 더 깊이 살펴보겠습니다</a:t>
            </a:r>
            <a:r>
              <a:rPr kumimoji="1" lang="en-US" altLang="ko-KR" baseline="0"/>
              <a:t>.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163664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여기 그림을 함께 보겠습니다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그림 밑에 부분에 작은 네모난 점들이 여러 개 있죠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이것들은 신경망의 각 단계에서 쓰이는 주요 기호에 대한 행렬의 형상을 나타낸 것입니다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왼쪽에 </a:t>
            </a:r>
            <a:r>
              <a:rPr kumimoji="1" lang="ko-KR" altLang="en-US"/>
              <a:t>있는</a:t>
            </a:r>
            <a:r>
              <a:rPr kumimoji="1" lang="en-US" altLang="ko-KR" baseline="0"/>
              <a:t> 2x4</a:t>
            </a:r>
            <a:r>
              <a:rPr kumimoji="1" lang="ko-KR" altLang="en-US" baseline="0"/>
              <a:t> 형상 </a:t>
            </a:r>
            <a:r>
              <a:rPr kumimoji="1" lang="ko-KR" altLang="en-US"/>
              <a:t>자료가 출력시에는 </a:t>
            </a:r>
            <a:r>
              <a:rPr kumimoji="1" lang="en-US" altLang="ko-KR"/>
              <a:t>1x4</a:t>
            </a:r>
            <a:r>
              <a:rPr kumimoji="1" lang="ko-KR" altLang="en-US"/>
              <a:t> 형상으로 나오게 </a:t>
            </a:r>
            <a:r>
              <a:rPr kumimoji="1" lang="ko-KR" altLang="en-US" dirty="0"/>
              <a:t>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/>
              <a:t>- </a:t>
            </a:r>
            <a:r>
              <a:rPr kumimoji="1" lang="ko-KR" altLang="en-US" dirty="0"/>
              <a:t>조금 더 직관적으로 눈에 들어오시나요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자 그렇다면 이러한 입력 값을 처리하기 위해서 입력층은 어떤 형태가 되야 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7904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입력층 노드 수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 층에서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입력값의 특성의 수에 맞추어 최소 노드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개가 되어야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7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출력층 노드 수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출력층의 </a:t>
            </a:r>
            <a:r>
              <a:rPr kumimoji="1" lang="ko-KR" altLang="en-US" dirty="0"/>
              <a:t>노드의 수도 역시 </a:t>
            </a:r>
            <a:r>
              <a:rPr kumimoji="1" lang="ko-KR" altLang="en-US"/>
              <a:t>클래스 레이블에 </a:t>
            </a:r>
            <a:r>
              <a:rPr kumimoji="1" lang="ko-KR" altLang="en-US" dirty="0"/>
              <a:t>의해 결정할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XOR</a:t>
            </a:r>
            <a:r>
              <a:rPr kumimoji="1" lang="ko-KR" altLang="en-US" dirty="0"/>
              <a:t>의 경우는 출력층의 노드 하나로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구별할 수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특성이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이므로  출력층 </a:t>
            </a:r>
            <a:r>
              <a:rPr kumimoji="1" lang="ko-KR" altLang="en-US"/>
              <a:t>노드가 하나입니다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319976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ko-KR"/>
              <a:t>====</a:t>
            </a:r>
            <a:r>
              <a:rPr kumimoji="1" lang="ko-KR" altLang="en-US"/>
              <a:t>은닉층 노드 수</a:t>
            </a:r>
            <a:r>
              <a:rPr kumimoji="1" lang="en-US" altLang="ko-KR"/>
              <a:t>===</a:t>
            </a:r>
          </a:p>
          <a:p>
            <a:pPr marL="0" indent="0">
              <a:buFontTx/>
              <a:buNone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은닉층의 노드 수는 어떻게 할까요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이는 정해진 답이 없는 어려운 문제입니다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다양한 방법으로 은닉층의 노드 수를 예측하거나 시행 착오를 거쳐서라도 결정해야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XOR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의 경우 최소한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노드가 필요합니다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복잡한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문제일수록 은닉층 수도 많아져야 하고 노드의 수도 많아져야 하는 것이 당연합니다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은닉층의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노드 수를 정했으니 이제 가중치 행렬이 어떤 형상을 가져야 하는지 알 수 있을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b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</a:b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00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가중치 </a:t>
            </a:r>
            <a:r>
              <a:rPr kumimoji="1" lang="en-US" altLang="ko-KR"/>
              <a:t>W1=====</a:t>
            </a:r>
          </a:p>
          <a:p>
            <a:r>
              <a:rPr kumimoji="1" lang="ko-KR" altLang="en-US"/>
              <a:t>입력층과 </a:t>
            </a:r>
            <a:r>
              <a:rPr kumimoji="1" lang="ko-KR" altLang="en-US" dirty="0"/>
              <a:t>은닉층 사이의 </a:t>
            </a:r>
            <a:r>
              <a:rPr kumimoji="1" lang="ko-KR" altLang="en-US" b="1" dirty="0"/>
              <a:t>가중치 </a:t>
            </a:r>
            <a:r>
              <a:rPr kumimoji="1" lang="en-US" altLang="ko-KR" b="1" dirty="0"/>
              <a:t>W1</a:t>
            </a:r>
            <a:r>
              <a:rPr kumimoji="1" lang="ko-KR" altLang="en-US" b="1" baseline="0"/>
              <a:t>의 형상은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입력층 노드 수와 은닉층의 노드 수에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의하여 자연스럽게 결정이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="1"/>
              <a:t>W1</a:t>
            </a:r>
            <a:r>
              <a:rPr kumimoji="1" lang="ko-KR" altLang="en-US" b="1" dirty="0"/>
              <a:t>의 </a:t>
            </a:r>
            <a:r>
              <a:rPr kumimoji="1" lang="ko-KR" altLang="en-US" b="1"/>
              <a:t>형상은 </a:t>
            </a:r>
            <a:r>
              <a:rPr kumimoji="1" lang="en-US" altLang="ko-KR" b="1"/>
              <a:t>(</a:t>
            </a:r>
            <a:r>
              <a:rPr kumimoji="1" lang="ko-KR" altLang="en-US" b="1"/>
              <a:t>은닉층 노드수 </a:t>
            </a:r>
            <a:r>
              <a:rPr kumimoji="1" lang="en-US" altLang="ko-KR" b="1"/>
              <a:t>x </a:t>
            </a:r>
            <a:r>
              <a:rPr kumimoji="1" lang="ko-KR" altLang="en-US" b="1"/>
              <a:t>입력층 노드</a:t>
            </a:r>
            <a:r>
              <a:rPr kumimoji="1" lang="en-US" altLang="ko-KR" b="1"/>
              <a:t>)</a:t>
            </a:r>
            <a:r>
              <a:rPr kumimoji="1" lang="ko-KR" altLang="en-US" b="1"/>
              <a:t>이니까</a:t>
            </a:r>
            <a:r>
              <a:rPr kumimoji="1" lang="en-US" altLang="ko-KR" b="1"/>
              <a:t>, </a:t>
            </a:r>
          </a:p>
          <a:p>
            <a:r>
              <a:rPr kumimoji="1" lang="ko-KR" altLang="en-US" b="1"/>
              <a:t>여기서는 </a:t>
            </a:r>
            <a:r>
              <a:rPr kumimoji="1" lang="en-US" altLang="ko-KR" b="1"/>
              <a:t>3 </a:t>
            </a:r>
            <a:r>
              <a:rPr kumimoji="1" lang="en-US" altLang="ko-KR" b="1" dirty="0"/>
              <a:t>x 2</a:t>
            </a:r>
            <a:r>
              <a:rPr kumimoji="1" lang="ko-KR" altLang="en-US" b="1"/>
              <a:t>가 될 수 밖에 없습니다</a:t>
            </a:r>
            <a:r>
              <a:rPr kumimoji="1" lang="en-US" altLang="ko-KR" b="1"/>
              <a:t>.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9204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물론 가중치가 결정이 되면 </a:t>
            </a:r>
            <a:r>
              <a:rPr kumimoji="1" lang="en-US" altLang="ko-KR" dirty="0"/>
              <a:t>W1</a:t>
            </a:r>
            <a:r>
              <a:rPr kumimoji="1" lang="ko-KR" altLang="en-US" dirty="0"/>
              <a:t> </a:t>
            </a:r>
            <a:r>
              <a:rPr kumimoji="1" lang="en-US" altLang="ko-KR" dirty="0"/>
              <a:t>A0</a:t>
            </a:r>
            <a:r>
              <a:rPr kumimoji="1" lang="ko-KR" altLang="en-US" dirty="0"/>
              <a:t>의 결과로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의 형상이 결정됩니다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자 </a:t>
            </a:r>
            <a:r>
              <a:rPr kumimoji="1" lang="ko-KR" altLang="en-US" dirty="0"/>
              <a:t>그럼 이제 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로 넘어가 볼까요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우선 </a:t>
            </a:r>
            <a:r>
              <a:rPr kumimoji="1" lang="en-US" altLang="ko-KR" dirty="0"/>
              <a:t>W2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은닉층의</a:t>
            </a:r>
            <a:r>
              <a:rPr kumimoji="1" lang="ko-KR" altLang="en-US" dirty="0"/>
              <a:t> 출력 </a:t>
            </a:r>
            <a:r>
              <a:rPr kumimoji="1" lang="en-US" altLang="ko-KR" dirty="0"/>
              <a:t>A1</a:t>
            </a:r>
            <a:r>
              <a:rPr kumimoji="1" lang="ko-KR" altLang="en-US" dirty="0"/>
              <a:t>과 곱하여 </a:t>
            </a:r>
            <a:r>
              <a:rPr kumimoji="1" lang="ko-KR" altLang="en-US" dirty="0" err="1"/>
              <a:t>출력층의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순입력</a:t>
            </a:r>
            <a:r>
              <a:rPr kumimoji="1" lang="ko-KR" altLang="en-US" dirty="0"/>
              <a:t> </a:t>
            </a:r>
            <a:r>
              <a:rPr kumimoji="1" lang="en-US" altLang="ko-KR" dirty="0"/>
              <a:t>Z2</a:t>
            </a:r>
            <a:r>
              <a:rPr kumimoji="1" lang="ko-KR" altLang="en-US" dirty="0"/>
              <a:t>가 되죠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57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/>
              <a:t>안녕하세요</a:t>
            </a:r>
            <a:r>
              <a:rPr lang="en-US" altLang="ko-KR" baseline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우리는 지금까지 역전파를 배우면서 다층 신경망을 </a:t>
            </a:r>
            <a:r>
              <a:rPr lang="ko-KR" altLang="en-US" baseline="0" dirty="0"/>
              <a:t>모델링 하기 위한 기초지식을 다 </a:t>
            </a:r>
            <a:r>
              <a:rPr lang="ko-KR" altLang="en-US" baseline="0"/>
              <a:t>배웠습니다</a:t>
            </a:r>
            <a:r>
              <a:rPr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이번 </a:t>
            </a:r>
            <a:r>
              <a:rPr lang="ko-KR" altLang="en-US" baseline="0" dirty="0"/>
              <a:t>시간에는 </a:t>
            </a:r>
            <a:r>
              <a:rPr lang="en-US" altLang="ko-KR" baseline="0"/>
              <a:t>XOR</a:t>
            </a:r>
            <a:r>
              <a:rPr lang="ko-KR" altLang="en-US" baseline="0"/>
              <a:t> 처리할 수 있는 신경망을 행렬로 모델링해 보겠습니다</a:t>
            </a:r>
            <a:r>
              <a:rPr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또한</a:t>
            </a:r>
            <a:r>
              <a:rPr lang="en-US" altLang="ko-KR" baseline="0"/>
              <a:t>, XOR</a:t>
            </a:r>
            <a:r>
              <a:rPr lang="ko-KR" altLang="en-US" baseline="0"/>
              <a:t> 신경망의 메소드들도 간단하게 다루어 보도록 하겠습니다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우리에게 익숙한 간단한 다층 신경망 도식을 하나 보시죠</a:t>
            </a:r>
            <a:r>
              <a:rPr lang="en-US" altLang="ko-KR" baseline="0"/>
              <a:t>.</a:t>
            </a:r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=====A1</a:t>
            </a:r>
            <a:r>
              <a:rPr kumimoji="1" lang="ko-KR" altLang="en-US"/>
              <a:t>의 형상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은닉층 </a:t>
            </a:r>
            <a:r>
              <a:rPr kumimoji="1" lang="ko-KR" altLang="en-US" dirty="0"/>
              <a:t>노드의 입력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에 </a:t>
            </a:r>
            <a:r>
              <a:rPr kumimoji="1" lang="ko-KR" altLang="en-US"/>
              <a:t>활성화 함수에 적용할 때</a:t>
            </a:r>
            <a:r>
              <a:rPr kumimoji="1" lang="en-US" altLang="ko-KR"/>
              <a:t>, </a:t>
            </a:r>
            <a:r>
              <a:rPr kumimoji="1" lang="ko-KR" altLang="en-US"/>
              <a:t>행렬의 원소에 </a:t>
            </a:r>
            <a:r>
              <a:rPr kumimoji="1" lang="ko-KR" altLang="en-US" dirty="0"/>
              <a:t>적용하므로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A1</a:t>
            </a:r>
            <a:r>
              <a:rPr kumimoji="1" lang="ko-KR" altLang="en-US" dirty="0"/>
              <a:t>의 형상은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의 형상과 동일할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/>
              <a:t>가중치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형상은 은닉층과 출력층의 노드의 수에 의하여 결정이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형상은 </a:t>
            </a:r>
            <a:r>
              <a:rPr kumimoji="1" lang="en-US" altLang="ko-KR" dirty="0"/>
              <a:t>1x3</a:t>
            </a:r>
            <a:r>
              <a:rPr kumimoji="1" lang="ko-KR" altLang="en-US" dirty="0"/>
              <a:t>이 되죠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93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우리가 가중치 형상을 다 파악을 했으니까 이제 코드로 </a:t>
            </a:r>
            <a:r>
              <a:rPr kumimoji="1" lang="ko-KR" altLang="en-US" dirty="0"/>
              <a:t>한번 구현해보도록 할까요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이번에는 랜덤하게 </a:t>
            </a:r>
            <a:r>
              <a:rPr kumimoji="1" lang="ko-KR" altLang="en-US" dirty="0"/>
              <a:t>가중치 </a:t>
            </a:r>
            <a:r>
              <a:rPr kumimoji="1" lang="ko-KR" altLang="en-US"/>
              <a:t>값을 채워 보겠습니다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그럼 </a:t>
            </a:r>
            <a:r>
              <a:rPr kumimoji="1" lang="ko-KR" altLang="en-US" dirty="0"/>
              <a:t>코드를 </a:t>
            </a:r>
            <a:r>
              <a:rPr kumimoji="1" lang="ko-KR" altLang="en-US"/>
              <a:t>함께 보면서 설명해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보시죠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562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두개의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</a:t>
            </a:r>
            <a:r>
              <a:rPr kumimoji="1" lang="en-US" altLang="ko-KR" dirty="0" err="1"/>
              <a:t>random.seed</a:t>
            </a:r>
            <a:r>
              <a:rPr kumimoji="1" lang="en-US" altLang="ko-KR" dirty="0"/>
              <a:t>()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random.random</a:t>
            </a:r>
            <a:r>
              <a:rPr kumimoji="1" lang="en-US" altLang="ko-KR" dirty="0"/>
              <a:t>()</a:t>
            </a:r>
            <a:r>
              <a:rPr kumimoji="1" lang="ko-KR" altLang="en-US" dirty="0"/>
              <a:t>를 썼는데요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random.seed()</a:t>
            </a:r>
            <a:r>
              <a:rPr kumimoji="1" lang="ko-KR" altLang="en-US"/>
              <a:t>함수는 이미 다 익숙하시죠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en-US" altLang="ko-KR"/>
              <a:t>random</a:t>
            </a:r>
            <a:r>
              <a:rPr kumimoji="1" lang="en-US" altLang="ko-KR" dirty="0" err="1"/>
              <a:t>.random</a:t>
            </a:r>
            <a:r>
              <a:rPr kumimoji="1" lang="en-US" altLang="ko-KR" dirty="0"/>
              <a:t>()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W1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W2</a:t>
            </a:r>
            <a:r>
              <a:rPr kumimoji="1" lang="ko-KR" altLang="en-US"/>
              <a:t>의 형상을 넣어주면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/>
              <a:t>해당하는 형상에 </a:t>
            </a:r>
            <a:r>
              <a:rPr kumimoji="1" lang="ko-KR" altLang="en-US" dirty="0"/>
              <a:t>맞게 랜덤 배열을 만들어줍니다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매우 </a:t>
            </a:r>
            <a:r>
              <a:rPr kumimoji="1" lang="ko-KR" altLang="en-US" dirty="0"/>
              <a:t>편하지요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/>
              <a:t>자 </a:t>
            </a:r>
            <a:r>
              <a:rPr kumimoji="1" lang="ko-KR" altLang="en-US" dirty="0"/>
              <a:t>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생각한 대로 가중치가 초기화 되었는지 확인해봅시다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완벽하네요</a:t>
            </a:r>
            <a:r>
              <a:rPr kumimoji="1" lang="en-US" altLang="ko-KR" dirty="0"/>
              <a:t>!</a:t>
            </a:r>
          </a:p>
          <a:p>
            <a:r>
              <a:rPr kumimoji="1" lang="ko-KR" altLang="en-US"/>
              <a:t>마이너스 </a:t>
            </a:r>
            <a:r>
              <a:rPr kumimoji="1" lang="en-US" altLang="ko-KR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사이의 값들로 </a:t>
            </a:r>
            <a:r>
              <a:rPr kumimoji="1" lang="ko-KR" altLang="en-US"/>
              <a:t>가중치가 만들어졌고</a:t>
            </a:r>
            <a:r>
              <a:rPr kumimoji="1" lang="en-US" altLang="ko-KR"/>
              <a:t>, </a:t>
            </a:r>
            <a:endParaRPr kumimoji="1" lang="en-US" altLang="ko-KR" dirty="0"/>
          </a:p>
          <a:p>
            <a:r>
              <a:rPr kumimoji="1" lang="en-US" altLang="ko-KR" dirty="0"/>
              <a:t>W1</a:t>
            </a:r>
            <a:r>
              <a:rPr kumimoji="1" lang="ko-KR" altLang="en-US"/>
              <a:t>과 </a:t>
            </a:r>
            <a:r>
              <a:rPr kumimoji="1" lang="en-US" altLang="ko-KR"/>
              <a:t>W2</a:t>
            </a:r>
            <a:r>
              <a:rPr kumimoji="1" lang="ko-KR" altLang="en-US"/>
              <a:t>는 우리가 생각한 형상을 가지고 </a:t>
            </a:r>
            <a:r>
              <a:rPr kumimoji="1" lang="ko-KR" altLang="en-US" dirty="0"/>
              <a:t>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이제 이 </a:t>
            </a:r>
            <a:r>
              <a:rPr kumimoji="1" lang="ko-KR" altLang="en-US"/>
              <a:t>가중치를 갖고</a:t>
            </a:r>
            <a:r>
              <a:rPr kumimoji="1" lang="en-US" altLang="ko-KR"/>
              <a:t>,</a:t>
            </a:r>
            <a:r>
              <a:rPr kumimoji="1" lang="ko-KR" altLang="en-US"/>
              <a:t> 신경망 전체 행렬의 형상을 한번 살펴 볼까요</a:t>
            </a:r>
            <a:r>
              <a:rPr kumimoji="1" lang="en-US" altLang="ko-KR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그림 보이시죠</a:t>
            </a:r>
            <a:r>
              <a:rPr kumimoji="1" lang="en-US" altLang="ko-KR"/>
              <a:t>?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261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보시는 </a:t>
            </a:r>
            <a:r>
              <a:rPr kumimoji="1" lang="ko-KR" altLang="en-US" dirty="0"/>
              <a:t>것과 같이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신경망을 구성하기 위한 모든 행렬을 완성했습니다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그럼 </a:t>
            </a:r>
            <a:r>
              <a:rPr kumimoji="1" lang="ko-KR" altLang="en-US" dirty="0"/>
              <a:t>이제부터 </a:t>
            </a:r>
            <a:r>
              <a:rPr kumimoji="1" lang="ko-KR" altLang="en-US"/>
              <a:t>본격적으로 코딩을 시작하겠습니다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6637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XOR</a:t>
            </a:r>
            <a:r>
              <a:rPr kumimoji="1" lang="ko-KR" altLang="en-US"/>
              <a:t> 신경망도 역시 </a:t>
            </a:r>
            <a:r>
              <a:rPr kumimoji="1" lang="en-US" altLang="ko-KR"/>
              <a:t>OOP</a:t>
            </a:r>
            <a:r>
              <a:rPr kumimoji="1" lang="ko-KR" altLang="en-US"/>
              <a:t>로 구현해보도록 </a:t>
            </a:r>
            <a:r>
              <a:rPr kumimoji="1" lang="ko-KR" altLang="en-US" dirty="0"/>
              <a:t>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퍼셉트론과 아달라인에서는 </a:t>
            </a:r>
            <a:r>
              <a:rPr kumimoji="1" lang="ko-KR" altLang="en-US" dirty="0"/>
              <a:t>도식을 </a:t>
            </a:r>
            <a:r>
              <a:rPr kumimoji="1" lang="ko-KR" altLang="en-US"/>
              <a:t>먼저 살펴보고</a:t>
            </a:r>
            <a:r>
              <a:rPr kumimoji="1" lang="en-US" altLang="ko-KR"/>
              <a:t>, </a:t>
            </a:r>
            <a:r>
              <a:rPr kumimoji="1" lang="ko-KR" altLang="en-US"/>
              <a:t>객체의 </a:t>
            </a:r>
            <a:r>
              <a:rPr kumimoji="1" lang="ko-KR" altLang="en-US" dirty="0"/>
              <a:t>속성과 기능을 찾고 정의했지만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이제 </a:t>
            </a:r>
            <a:r>
              <a:rPr kumimoji="1" lang="ko-KR" altLang="en-US" dirty="0"/>
              <a:t>그 정도 과정은 여러분이 이제 스스로 할 수 있을 거라 생각이 듭니다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그 </a:t>
            </a:r>
            <a:r>
              <a:rPr kumimoji="1" lang="ko-KR" altLang="en-US" dirty="0"/>
              <a:t>과정을 건너띄고 바로 클래스를 구현해보도록 하죠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38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우리는 클래스 이름을 </a:t>
            </a:r>
            <a:r>
              <a:rPr kumimoji="1" lang="en-US" altLang="ko-KR" dirty="0" err="1"/>
              <a:t>NeuralNetwork</a:t>
            </a:r>
            <a:r>
              <a:rPr kumimoji="1" lang="ko-KR" altLang="en-US" dirty="0"/>
              <a:t>라고 지었습니다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696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NeuralNetwork</a:t>
            </a:r>
            <a:r>
              <a:rPr kumimoji="1" lang="ko-KR" altLang="en-US" dirty="0"/>
              <a:t> 클래스의 </a:t>
            </a:r>
            <a:r>
              <a:rPr kumimoji="1" lang="ko-KR" altLang="en-US"/>
              <a:t>생성자는 퍼셉트론과 아달라인과는 다르게 한 가지를 추가하였습니다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바로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변수이지요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강조</a:t>
            </a:r>
            <a:r>
              <a:rPr kumimoji="1" lang="en-US" altLang="ko-KR"/>
              <a:t>)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 </a:t>
            </a:r>
            <a:r>
              <a:rPr kumimoji="1" lang="ko-KR" altLang="en-US" dirty="0"/>
              <a:t>변수는 </a:t>
            </a:r>
            <a:r>
              <a:rPr kumimoji="1" lang="en-US" altLang="ko-KR" dirty="0" err="1"/>
              <a:t>network_architecture</a:t>
            </a:r>
            <a:r>
              <a:rPr kumimoji="1" lang="ko-KR" altLang="en-US" dirty="0"/>
              <a:t>의 </a:t>
            </a:r>
            <a:r>
              <a:rPr kumimoji="1" lang="ko-KR" altLang="en-US"/>
              <a:t>줄인말로 신경망의 </a:t>
            </a:r>
            <a:r>
              <a:rPr kumimoji="1" lang="ko-KR" altLang="en-US" dirty="0"/>
              <a:t>구조를 나타내는 </a:t>
            </a:r>
            <a:r>
              <a:rPr kumimoji="1" lang="ko-KR" altLang="en-US"/>
              <a:t>변수입니다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생성자를 통해서 </a:t>
            </a:r>
            <a:r>
              <a:rPr kumimoji="1" lang="en-US" altLang="ko-KR" dirty="0" err="1"/>
              <a:t>NeuralNetwork</a:t>
            </a:r>
            <a:r>
              <a:rPr kumimoji="1" lang="ko-KR" altLang="en-US" dirty="0"/>
              <a:t> 객체를 </a:t>
            </a:r>
            <a:r>
              <a:rPr kumimoji="1" lang="ko-KR" altLang="en-US"/>
              <a:t>만들 때 사용할 각 층의 노드의 수를 정해 주는 것이지요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나머지 매개변수들은 이미 우리가 사용해 본 것입니다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r>
              <a:rPr kumimoji="1" lang="ko-KR" altLang="en-US" baseline="0" dirty="0"/>
              <a:t>이어서 몇 가지 중요한 메소드를 설명 드리겠습니다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192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메소드</a:t>
            </a:r>
            <a:r>
              <a:rPr kumimoji="1" lang="en-US" altLang="ko-KR"/>
              <a:t>=====</a:t>
            </a:r>
          </a:p>
          <a:p>
            <a:r>
              <a:rPr kumimoji="1" lang="ko-KR" altLang="en-US"/>
              <a:t>먼저 </a:t>
            </a:r>
            <a:r>
              <a:rPr kumimoji="1" lang="en-US" altLang="ko-KR" dirty="0"/>
              <a:t>g</a:t>
            </a:r>
            <a:r>
              <a:rPr kumimoji="1" lang="ko-KR" altLang="en-US" dirty="0"/>
              <a:t>는 활성화 함수를 나타내는 메소드입니다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코드가 </a:t>
            </a:r>
            <a:r>
              <a:rPr kumimoji="1" lang="ko-KR" altLang="en-US" dirty="0"/>
              <a:t>짧아서 굳이 함수로 만들어야 하나 싶을 수도 </a:t>
            </a:r>
            <a:r>
              <a:rPr kumimoji="1" lang="ko-KR" altLang="en-US"/>
              <a:t>있지만</a:t>
            </a:r>
            <a:r>
              <a:rPr kumimoji="1" lang="en-US" altLang="ko-KR"/>
              <a:t>,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활성화 </a:t>
            </a:r>
            <a:r>
              <a:rPr kumimoji="1" lang="ko-KR" altLang="en-US" dirty="0"/>
              <a:t>함수는 층 마다 다를 수도 있으며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모듈로 만들어 두면 </a:t>
            </a:r>
            <a:r>
              <a:rPr kumimoji="1" lang="ko-KR" altLang="en-US" dirty="0"/>
              <a:t>코드를 유지 보수하기가 매우 편해집니다</a:t>
            </a:r>
            <a:endParaRPr kumimoji="1" lang="en-US" altLang="ko-KR" dirty="0"/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여기서는 </a:t>
            </a:r>
            <a:r>
              <a:rPr kumimoji="1" lang="ko-KR" altLang="en-US" dirty="0"/>
              <a:t>활성화 함수로 시그모이드 함수를 사용할 것입니다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따라서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 값에 들어가는 것이 시그모이드 함수 식이 되는 것이지요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732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 err="1"/>
              <a:t>g_prime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메소드입니다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이름 </a:t>
            </a:r>
            <a:r>
              <a:rPr kumimoji="1" lang="ko-KR" altLang="en-US" dirty="0"/>
              <a:t>그대로 </a:t>
            </a:r>
            <a:r>
              <a:rPr kumimoji="1" lang="ko-KR" altLang="en-US"/>
              <a:t>활성화 함수를 </a:t>
            </a:r>
            <a:r>
              <a:rPr kumimoji="1" lang="ko-KR" altLang="en-US" dirty="0"/>
              <a:t>미분한 식을 표현하는 메소드입니다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89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====XOR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신경망 모델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신경망을 설계할 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행렬의 형상이 상당히 중요한 역할을 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실제로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신경망을 코딩할 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많은 사람이 겪는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어려운 문제중 하나는 행렬의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형상을 맞추는 일이지요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이번 강의에서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행렬의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형상이 입력부터 출력까지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어떻게 변화되는지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한번 살펴보는 것은 앞으로 코딩을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할 때 든든한 기초가 될 것입니다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kumimoji="1" lang="en-US" altLang="ko-KR" dirty="0"/>
          </a:p>
          <a:p>
            <a:r>
              <a:rPr kumimoji="1" lang="ko-KR" altLang="en-US" dirty="0"/>
              <a:t>먼저 붓꽃 데이터 안에 있는 입력 자료와 클래스 레이블이 어떤 </a:t>
            </a:r>
            <a:r>
              <a:rPr kumimoji="1" lang="ko-KR" altLang="en-US"/>
              <a:t>것인지 먼저 알아보고 계속 하겠습니다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516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이렇게 </a:t>
            </a:r>
            <a:r>
              <a:rPr kumimoji="1" lang="ko-KR" altLang="en-US" baseline="0" dirty="0"/>
              <a:t>하여 대망의 </a:t>
            </a:r>
            <a:r>
              <a:rPr kumimoji="1" lang="en-US" altLang="ko-KR" baseline="0" dirty="0"/>
              <a:t>fit</a:t>
            </a:r>
            <a:r>
              <a:rPr kumimoji="1" lang="ko-KR" altLang="en-US" baseline="0" dirty="0"/>
              <a:t> 메소드에 왔습니다</a:t>
            </a:r>
            <a:r>
              <a:rPr kumimoji="1"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아하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안타깝게도 시간이 더 이상 </a:t>
            </a:r>
            <a:r>
              <a:rPr kumimoji="1" lang="ko-KR" altLang="en-US" baseline="0"/>
              <a:t>없네요</a:t>
            </a:r>
            <a:r>
              <a:rPr kumimoji="1"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다음 </a:t>
            </a:r>
            <a:r>
              <a:rPr kumimoji="1" lang="ko-KR" altLang="en-US" baseline="0" dirty="0"/>
              <a:t>시간에 </a:t>
            </a:r>
            <a:r>
              <a:rPr kumimoji="1" lang="en-US" altLang="ko-KR" baseline="0" dirty="0"/>
              <a:t>fit</a:t>
            </a:r>
            <a:r>
              <a:rPr kumimoji="1" lang="ko-KR" altLang="en-US" baseline="0" dirty="0"/>
              <a:t> 메소드에 대해서 강의를 이어가도록 하겠습니다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81230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======</a:t>
            </a:r>
            <a:r>
              <a:rPr lang="ko-KR" altLang="en-US" baseline="0"/>
              <a:t>학습 정리</a:t>
            </a:r>
            <a:r>
              <a:rPr lang="en-US" altLang="ko-KR" baseline="0"/>
              <a:t>====</a:t>
            </a:r>
          </a:p>
          <a:p>
            <a:r>
              <a:rPr lang="ko-KR" altLang="en-US" baseline="0"/>
              <a:t>이번 </a:t>
            </a:r>
            <a:r>
              <a:rPr lang="ko-KR" altLang="en-US" baseline="0" dirty="0"/>
              <a:t>시간에 배운 내용을 한번 정리해 볼까요</a:t>
            </a:r>
            <a:r>
              <a:rPr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다층 신경망의 구조를 설계하는 방법에 대해 설명하면서</a:t>
            </a:r>
            <a:r>
              <a:rPr lang="en-US" altLang="ko-KR" baseline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각 층의 노드 수와 행렬의 형상을 알아 보았습니다</a:t>
            </a:r>
            <a:r>
              <a:rPr lang="en-US" altLang="ko-KR" baseline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이를 통해</a:t>
            </a:r>
            <a:r>
              <a:rPr lang="en-US" altLang="ko-KR" baseline="0"/>
              <a:t>,</a:t>
            </a:r>
            <a:r>
              <a:rPr lang="ko-KR" altLang="en-US" baseline="0"/>
              <a:t> </a:t>
            </a:r>
            <a:r>
              <a:rPr lang="ko-KR" altLang="en-US" baseline="0" dirty="0"/>
              <a:t>우리는 </a:t>
            </a:r>
            <a:r>
              <a:rPr lang="en-US" altLang="ko-KR" baseline="0"/>
              <a:t>XOR</a:t>
            </a:r>
            <a:r>
              <a:rPr lang="ko-KR" altLang="en-US" baseline="0"/>
              <a:t> 신경망을 구성하였고</a:t>
            </a:r>
            <a:r>
              <a:rPr lang="en-US" altLang="ko-KR" baseline="0"/>
              <a:t>, </a:t>
            </a:r>
            <a:r>
              <a:rPr lang="ko-KR" altLang="en-US" baseline="0"/>
              <a:t>코딩을 시작하였습니다</a:t>
            </a:r>
            <a:r>
              <a:rPr lang="en-US" altLang="ko-KR" baseline="0"/>
              <a:t>.  </a:t>
            </a:r>
            <a:r>
              <a:rPr lang="ko-KR" altLang="en-US" baseline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/>
              <a:t>이제 </a:t>
            </a:r>
            <a:r>
              <a:rPr lang="ko-KR" altLang="en-US" baseline="0" dirty="0"/>
              <a:t>다음 강의에서 드디어 </a:t>
            </a:r>
            <a:r>
              <a:rPr lang="en-US" altLang="ko-KR" baseline="0" dirty="0"/>
              <a:t>XOR</a:t>
            </a:r>
            <a:r>
              <a:rPr lang="ko-KR" altLang="en-US" baseline="0" dirty="0"/>
              <a:t> 신경망의 핵심인 </a:t>
            </a:r>
            <a:r>
              <a:rPr lang="en-US" altLang="ko-KR" baseline="0" dirty="0"/>
              <a:t>fit</a:t>
            </a:r>
            <a:r>
              <a:rPr lang="ko-KR" altLang="en-US" baseline="0" dirty="0"/>
              <a:t> </a:t>
            </a:r>
            <a:r>
              <a:rPr lang="ko-KR" altLang="en-US" baseline="0"/>
              <a:t>학습 메소드를 구현하고</a:t>
            </a:r>
            <a:r>
              <a:rPr lang="en-US" altLang="ko-KR" baseline="0"/>
              <a:t>, </a:t>
            </a:r>
          </a:p>
          <a:p>
            <a:r>
              <a:rPr lang="ko-KR" altLang="en-US" baseline="0"/>
              <a:t>얼마나 </a:t>
            </a:r>
            <a:r>
              <a:rPr lang="ko-KR" altLang="en-US" baseline="0" dirty="0"/>
              <a:t>잘 작동하는지 보여드리겠습니다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/>
              <a:t>감사합니다</a:t>
            </a:r>
            <a:endParaRPr lang="en-US" altLang="ko-KR" baseline="0"/>
          </a:p>
          <a:p>
            <a:r>
              <a:rPr lang="ko-KR" altLang="en-US" baseline="0"/>
              <a:t>다음 강의에서 다시 뵙겠습니다</a:t>
            </a:r>
            <a:r>
              <a:rPr lang="en-US" altLang="ko-KR" baseline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붓꽃자료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 자료 붓꽃의 특성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에는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가지가 존재합니다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꽃잎의 길이와 너비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 꽃받침의 길이와 너비이죠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만약에 우리에게 주어진 꽃이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 있다고 할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꽃들의 특성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n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표현하면 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행렬로 이렇게 표현할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92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개의 특성을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가진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개의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꽃들입니다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열을 기준으로 보면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열은 꽃 하나의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특성을 나타냅니다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그런데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무언가 지난번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8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주차 때 배운 행렬과 모양이 다르지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않나요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22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지난 번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강의에서는 오른 쪽에 보이는 특성 행렬처럼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(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샘플의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 x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특성의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로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나타냈지요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이렇게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입력 특성 행렬은 형상이 전치가 되어있는 경우도 있고 전치되어 있지 않은 경우도 있습니다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이러한 상황에 얼른 익숙해지라고 일부로 이런 방식으로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설명드렸습니다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이번 강의에서는 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특성의 수 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x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샘플의 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의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표기 방식으로 진행하겠으니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유의하길 바랍니다</a:t>
            </a:r>
            <a:r>
              <a:rPr lang="en-US" altLang="ko-KR" sz="120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붓꽃 데이터의 특성행렬을 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알아보았으니 이제 클래스 레이블 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aseline="0">
                <a:effectLst/>
                <a:latin typeface="+mj-lt"/>
                <a:ea typeface="+mj-ea"/>
                <a:cs typeface="+mj-cs"/>
                <a:sym typeface="맑은 고딕"/>
              </a:rPr>
              <a:t>도 알아 보겠습니다</a:t>
            </a:r>
            <a:r>
              <a:rPr lang="en-US" altLang="ko-KR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1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붓꽃 데이터에서 클래스 레이블은 붓꽃 자료의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가지 특성을 근거로 이 자료가 세토사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버시칼라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버지니카 중 어느 품종에 속하는지 알려줍니다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입력으로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꽃이 들어왔으니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출력으로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꽃이 무엇인지 알아봅시다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행렬로 나타내면 다음과 같습니다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65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클래스레이블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아주 간단하지요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붓꽃 샘플의 수 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m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와 클래스 레이블의 크기도 같아 하겠습니다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붓꽃 데이터를 바탕으로 행렬을 만들어 보았으니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여기서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나중에 구현할 </a:t>
            </a:r>
            <a:r>
              <a:rPr kumimoji="1"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XOR</a:t>
            </a:r>
            <a:r>
              <a:rPr kumimoji="1"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신경망의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입력 자료와 클래스 레이블도 행렬로 표시해 보겠습니다</a:t>
            </a:r>
            <a:r>
              <a:rPr kumimoji="1"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kumimoji="1"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1"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7296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===== XOR </a:t>
            </a:r>
            <a:r>
              <a:rPr kumimoji="1" lang="ko-KR" altLang="en-US" baseline="0"/>
              <a:t>자료</a:t>
            </a:r>
            <a:r>
              <a:rPr kumimoji="1" lang="en-US" altLang="ko-KR" baseline="0"/>
              <a:t>====</a:t>
            </a:r>
          </a:p>
          <a:p>
            <a:r>
              <a:rPr kumimoji="1" lang="en-US" altLang="ko-KR" baseline="0"/>
              <a:t>XOR</a:t>
            </a:r>
            <a:r>
              <a:rPr kumimoji="1" lang="ko-KR" altLang="en-US" baseline="0" dirty="0"/>
              <a:t>은 </a:t>
            </a:r>
            <a:r>
              <a:rPr kumimoji="1" lang="en-US" altLang="ko-KR" baseline="0" dirty="0"/>
              <a:t>2</a:t>
            </a:r>
            <a:r>
              <a:rPr kumimoji="1" lang="ko-KR" altLang="en-US" baseline="0" dirty="0"/>
              <a:t>개의 입력 자료의 특성으로 되어 있습니다</a:t>
            </a:r>
            <a:r>
              <a:rPr kumimoji="1" lang="en-US" altLang="ko-KR" baseline="0" dirty="0"/>
              <a:t>. </a:t>
            </a:r>
          </a:p>
          <a:p>
            <a:r>
              <a:rPr kumimoji="1" lang="ko-KR" altLang="en-US" baseline="0"/>
              <a:t>물론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이 </a:t>
            </a:r>
            <a:r>
              <a:rPr kumimoji="1" lang="ko-KR" altLang="en-US" baseline="0" dirty="0"/>
              <a:t>특성들은 </a:t>
            </a:r>
            <a:r>
              <a:rPr kumimoji="1" lang="en-US" altLang="ko-KR" baseline="0" dirty="0"/>
              <a:t>0 </a:t>
            </a:r>
            <a:r>
              <a:rPr kumimoji="1" lang="ko-KR" altLang="en-US" baseline="0"/>
              <a:t>또는 </a:t>
            </a:r>
            <a:r>
              <a:rPr kumimoji="1" lang="en-US" altLang="ko-KR" baseline="0"/>
              <a:t>1</a:t>
            </a:r>
            <a:r>
              <a:rPr kumimoji="1" lang="ko-KR" altLang="en-US" baseline="0"/>
              <a:t>이 겠죠</a:t>
            </a:r>
            <a:r>
              <a:rPr kumimoji="1" lang="en-US" altLang="ko-KR" baseline="0"/>
              <a:t>?  </a:t>
            </a:r>
            <a:endParaRPr kumimoji="1" lang="en-US" altLang="ko-KR" baseline="0" dirty="0"/>
          </a:p>
          <a:p>
            <a:r>
              <a:rPr kumimoji="1" lang="en-US" altLang="ko-KR" baseline="0"/>
              <a:t>- </a:t>
            </a:r>
            <a:r>
              <a:rPr kumimoji="1" lang="ko-KR" altLang="en-US" baseline="0" dirty="0"/>
              <a:t>이를 바탕으로 가능한 입력 자료의 경우의 수는 총 </a:t>
            </a:r>
            <a:r>
              <a:rPr kumimoji="1" lang="en-US" altLang="ko-KR" baseline="0" dirty="0"/>
              <a:t>4</a:t>
            </a:r>
            <a:r>
              <a:rPr kumimoji="1" lang="ko-KR" altLang="en-US" baseline="0" dirty="0"/>
              <a:t>가지가 있습니다</a:t>
            </a:r>
            <a:r>
              <a:rPr kumimoji="1"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따라서 </a:t>
            </a:r>
            <a:r>
              <a:rPr kumimoji="1" lang="ko-KR" altLang="en-US" baseline="0" dirty="0"/>
              <a:t>입력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는 다음과 같이 </a:t>
            </a:r>
            <a:r>
              <a:rPr kumimoji="1" lang="en-US" altLang="ko-KR" baseline="0" dirty="0"/>
              <a:t>2 x 4</a:t>
            </a:r>
            <a:r>
              <a:rPr kumimoji="1" lang="ko-KR" altLang="en-US" baseline="0" dirty="0"/>
              <a:t> </a:t>
            </a:r>
            <a:r>
              <a:rPr kumimoji="1" lang="ko-KR" altLang="en-US" baseline="0"/>
              <a:t>행렬이 되겠습니다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이것도 역시 </a:t>
            </a:r>
            <a:r>
              <a:rPr kumimoji="1" lang="en-US" altLang="ko-KR" baseline="0"/>
              <a:t>(</a:t>
            </a:r>
            <a:r>
              <a:rPr kumimoji="1" lang="ko-KR" altLang="en-US" baseline="0"/>
              <a:t>특성의 수 </a:t>
            </a:r>
            <a:r>
              <a:rPr kumimoji="1" lang="en-US" altLang="ko-KR" baseline="0"/>
              <a:t>x </a:t>
            </a:r>
            <a:r>
              <a:rPr kumimoji="1" lang="ko-KR" altLang="en-US" baseline="0"/>
              <a:t>샘플의 수</a:t>
            </a:r>
            <a:r>
              <a:rPr kumimoji="1" lang="en-US" altLang="ko-KR" baseline="0"/>
              <a:t>) </a:t>
            </a:r>
            <a:r>
              <a:rPr kumimoji="1" lang="ko-KR" altLang="en-US" baseline="0"/>
              <a:t>표기 방식을 따르는 경우입니다</a:t>
            </a:r>
            <a:r>
              <a:rPr kumimoji="1" lang="en-US" altLang="ko-KR" baseline="0"/>
              <a:t>. .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55034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60" y="380978"/>
            <a:ext cx="11758904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dirty="0"/>
              <a:t>XOR</a:t>
            </a:r>
            <a:r>
              <a:rPr kumimoji="0" lang="ko-KR" altLang="en-US" dirty="0"/>
              <a:t> 신경망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66063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18-08-27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20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7.png"/><Relationship Id="rId5" Type="http://schemas.openxmlformats.org/officeDocument/2006/relationships/image" Target="../media/image32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20.png"/><Relationship Id="rId10" Type="http://schemas.openxmlformats.org/officeDocument/2006/relationships/image" Target="../media/image34.png"/><Relationship Id="rId4" Type="http://schemas.openxmlformats.org/officeDocument/2006/relationships/image" Target="../media/image300.png"/><Relationship Id="rId9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330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20.png"/><Relationship Id="rId10" Type="http://schemas.openxmlformats.org/officeDocument/2006/relationships/image" Target="../media/image34.png"/><Relationship Id="rId4" Type="http://schemas.openxmlformats.org/officeDocument/2006/relationships/image" Target="../media/image300.png"/><Relationship Id="rId9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40.png"/><Relationship Id="rId7" Type="http://schemas.openxmlformats.org/officeDocument/2006/relationships/image" Target="../media/image32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90.png"/><Relationship Id="rId5" Type="http://schemas.openxmlformats.org/officeDocument/2006/relationships/image" Target="../media/image42.png"/><Relationship Id="rId15" Type="http://schemas.openxmlformats.org/officeDocument/2006/relationships/image" Target="../media/image39.png"/><Relationship Id="rId10" Type="http://schemas.openxmlformats.org/officeDocument/2006/relationships/image" Target="../media/image350.png"/><Relationship Id="rId4" Type="http://schemas.openxmlformats.org/officeDocument/2006/relationships/image" Target="../media/image41.png"/><Relationship Id="rId9" Type="http://schemas.openxmlformats.org/officeDocument/2006/relationships/image" Target="../media/image33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r>
                  <a:rPr kumimoji="1" lang="ko-KR" altLang="en-US"/>
                  <a:t>입력 자료의 </a:t>
                </a:r>
                <a:r>
                  <a:rPr kumimoji="1" lang="ko-KR" altLang="en-US" dirty="0"/>
                  <a:t>특성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682688" y="4771660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" y="4771660"/>
                <a:ext cx="4110228" cy="9759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682688" y="4326130"/>
                <a:ext cx="1334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2×4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" y="4326130"/>
                <a:ext cx="13341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53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884314" y="5823831"/>
                <a:ext cx="257403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4" y="5823831"/>
                <a:ext cx="2574038" cy="7081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41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True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</a:p>
          <a:p>
            <a:pPr lvl="1"/>
            <a:r>
              <a:rPr kumimoji="1" lang="en-US" altLang="ko-KR" dirty="0"/>
              <a:t>False</a:t>
            </a:r>
            <a:r>
              <a:rPr kumimoji="1" lang="ko-KR" altLang="en-US" dirty="0"/>
              <a:t> </a:t>
            </a:r>
            <a:r>
              <a:rPr kumimoji="1" lang="en-US" altLang="ko-KR" dirty="0"/>
              <a:t>(0)</a:t>
            </a:r>
          </a:p>
          <a:p>
            <a:pPr lvl="1"/>
            <a:endParaRPr kumimoji="1"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5003358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5003358"/>
                <a:ext cx="3985963" cy="381836"/>
              </a:xfrm>
              <a:prstGeom prst="rect">
                <a:avLst/>
              </a:prstGeom>
              <a:blipFill rotWithShape="0">
                <a:blip r:embed="rId4"/>
                <a:stretch>
                  <a:fillRect l="-1070" t="-135484" b="-1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76969" y="5510035"/>
                <a:ext cx="2527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9" y="5510035"/>
                <a:ext cx="25277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609560" y="4278352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1×4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78352"/>
                <a:ext cx="12980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25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62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3636" t="-1613" r="-90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blipFill rotWithShape="0">
                <a:blip r:embed="rId6"/>
                <a:stretch>
                  <a:fillRect l="-1070" t="-135484" b="-1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blipFill rotWithShape="0">
                <a:blip r:embed="rId8"/>
                <a:stretch>
                  <a:fillRect l="-4186" t="-1639" r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0DF2ACD-4322-4FD3-95B8-E15FAD19A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398" y="1170297"/>
            <a:ext cx="5881300" cy="21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2132094"/>
                <a:ext cx="4110228" cy="9759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78" y="3157877"/>
                <a:ext cx="2506712" cy="708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1712952"/>
                <a:ext cx="1343765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3636" t="-1613" r="-90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(3)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(4)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222910"/>
                <a:ext cx="3985963" cy="381836"/>
              </a:xfrm>
              <a:prstGeom prst="rect">
                <a:avLst/>
              </a:prstGeom>
              <a:blipFill rotWithShape="0">
                <a:blip r:embed="rId6"/>
                <a:stretch>
                  <a:fillRect l="-1070" t="-135484" b="-1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5680944"/>
                <a:ext cx="24604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ko-KR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30" y="4776451"/>
                <a:ext cx="1314271" cy="377667"/>
              </a:xfrm>
              <a:prstGeom prst="rect">
                <a:avLst/>
              </a:prstGeom>
              <a:blipFill rotWithShape="0">
                <a:blip r:embed="rId8"/>
                <a:stretch>
                  <a:fillRect l="-4186" t="-1639" r="-93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아래쪽 화살표[D] 16"/>
          <p:cNvSpPr/>
          <p:nvPr/>
        </p:nvSpPr>
        <p:spPr>
          <a:xfrm>
            <a:off x="6908043" y="3523888"/>
            <a:ext cx="501041" cy="47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557008-4522-433F-B172-D6B210F51C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2398" y="1170297"/>
            <a:ext cx="5881300" cy="21655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5508C7-6BF4-4C0E-A39A-8074E75EF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0003" y="4078852"/>
            <a:ext cx="5858460" cy="158251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10002" y="4097423"/>
            <a:ext cx="2436587" cy="4377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93727" y="4102751"/>
            <a:ext cx="2304742" cy="43771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2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8" name="직사각형 7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5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모서리가 둥근 직사각형 19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직사각형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30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31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8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9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0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47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682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입력층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6E713BD-4E9A-4D0D-B485-FA659EA8CC23}"/>
              </a:ext>
            </a:extLst>
          </p:cNvPr>
          <p:cNvSpPr/>
          <p:nvPr/>
        </p:nvSpPr>
        <p:spPr>
          <a:xfrm rot="2072332">
            <a:off x="1310614" y="2403139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출력층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순서도: 처리 38"/>
          <p:cNvSpPr/>
          <p:nvPr/>
        </p:nvSpPr>
        <p:spPr>
          <a:xfrm>
            <a:off x="8557562" y="3151458"/>
            <a:ext cx="211875" cy="22549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순서도: 처리 147"/>
          <p:cNvSpPr/>
          <p:nvPr/>
        </p:nvSpPr>
        <p:spPr>
          <a:xfrm>
            <a:off x="8538567" y="31150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B8D3F26-0C0B-4963-95BE-364B7DA244D6}"/>
              </a:ext>
            </a:extLst>
          </p:cNvPr>
          <p:cNvSpPr/>
          <p:nvPr/>
        </p:nvSpPr>
        <p:spPr>
          <a:xfrm rot="2072332">
            <a:off x="7925169" y="2726400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/>
              <a:t>각 층의 노드 수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ko-KR" altLang="en-US" dirty="0"/>
              <a:t>은닉층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054033" y="1794185"/>
            <a:ext cx="11203520" cy="4458674"/>
            <a:chOff x="-2903281" y="2401194"/>
            <a:chExt cx="8703383" cy="3657600"/>
          </a:xfrm>
        </p:grpSpPr>
        <p:sp>
          <p:nvSpPr>
            <p:cNvPr id="53" name="직사각형 52"/>
            <p:cNvSpPr/>
            <p:nvPr/>
          </p:nvSpPr>
          <p:spPr>
            <a:xfrm>
              <a:off x="-2903281" y="2401194"/>
              <a:ext cx="8703383" cy="36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1C98BD-B8BF-4011-B0AF-7E7899977CF9}"/>
                </a:ext>
              </a:extLst>
            </p:cNvPr>
            <p:cNvSpPr/>
            <p:nvPr/>
          </p:nvSpPr>
          <p:spPr>
            <a:xfrm>
              <a:off x="-2580897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[0]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1D7FA2-E0CF-4DB6-82C5-C1CFD6B5005F}"/>
                </a:ext>
              </a:extLst>
            </p:cNvPr>
            <p:cNvSpPr/>
            <p:nvPr/>
          </p:nvSpPr>
          <p:spPr>
            <a:xfrm>
              <a:off x="-211359" y="2520767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[1]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2449619" y="2520014"/>
              <a:ext cx="1134701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</a:t>
              </a:r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[2]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-2772551" y="3861226"/>
              <a:ext cx="1439418" cy="71224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16200000">
              <a:off x="49952" y="3416742"/>
              <a:ext cx="721265" cy="15921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4796" y="4053108"/>
                  <a:ext cx="36556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1"/>
                <p:cNvSpPr txBox="1"/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9370" y="4602840"/>
                  <a:ext cx="1644420" cy="31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17" t="-4762" r="-1729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5489" y="4024666"/>
                  <a:ext cx="610388" cy="39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82" y="4047827"/>
                  <a:ext cx="617859" cy="3916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/>
            <p:nvPr/>
          </p:nvCxnSpPr>
          <p:spPr>
            <a:xfrm>
              <a:off x="173909" y="4219730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2403" y="3799147"/>
                  <a:ext cx="695067" cy="39165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모서리가 둥근 직사각형 16"/>
            <p:cNvSpPr/>
            <p:nvPr/>
          </p:nvSpPr>
          <p:spPr>
            <a:xfrm rot="16200000">
              <a:off x="2662665" y="3449828"/>
              <a:ext cx="721265" cy="15233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486" y="4023335"/>
                  <a:ext cx="610388" cy="39165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57" y="4046496"/>
                  <a:ext cx="617859" cy="391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/>
            <p:cNvCxnSpPr/>
            <p:nvPr/>
          </p:nvCxnSpPr>
          <p:spPr>
            <a:xfrm>
              <a:off x="2833884" y="4218399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605" y="3796863"/>
                  <a:ext cx="695067" cy="39165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253542" y="2501113"/>
              <a:ext cx="591758" cy="37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28"/>
                <p:cNvSpPr txBox="1"/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3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688" y="4050325"/>
                  <a:ext cx="222905" cy="30297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t="-18033" r="-59574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3912288" y="4202478"/>
              <a:ext cx="366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5" name="직사각형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3" y="3792071"/>
                  <a:ext cx="651532" cy="37871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/>
                <p:cNvSpPr/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6" name="직사각형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319" y="3795103"/>
                  <a:ext cx="651532" cy="37871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133"/>
                <p:cNvSpPr txBox="1"/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7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27" y="4609668"/>
                  <a:ext cx="1644420" cy="3159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17" t="-4762" r="-2017" b="-63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36"/>
                <p:cNvSpPr txBox="1"/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28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74909" y="4600305"/>
                  <a:ext cx="1040632" cy="32098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4688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/>
            <p:nvPr/>
          </p:nvCxnSpPr>
          <p:spPr>
            <a:xfrm>
              <a:off x="-1336619" y="4192182"/>
              <a:ext cx="951114" cy="20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1206674" y="4211501"/>
              <a:ext cx="1054948" cy="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-2167955" y="3110914"/>
              <a:ext cx="211876" cy="517848"/>
              <a:chOff x="1336397" y="1399807"/>
              <a:chExt cx="211876" cy="517848"/>
            </a:xfrm>
          </p:grpSpPr>
          <p:sp>
            <p:nvSpPr>
              <p:cNvPr id="32" name="순서도: 처리 146"/>
              <p:cNvSpPr/>
              <p:nvPr/>
            </p:nvSpPr>
            <p:spPr>
              <a:xfrm>
                <a:off x="1336398" y="1399807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순서도: 처리 147"/>
              <p:cNvSpPr/>
              <p:nvPr/>
            </p:nvSpPr>
            <p:spPr>
              <a:xfrm>
                <a:off x="1336397" y="1692164"/>
                <a:ext cx="211875" cy="225491"/>
              </a:xfrm>
              <a:prstGeom prst="flowChartProces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35" name="순서도: 처리 88"/>
            <p:cNvSpPr/>
            <p:nvPr/>
          </p:nvSpPr>
          <p:spPr>
            <a:xfrm>
              <a:off x="-2580897" y="535952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순서도: 처리 95"/>
            <p:cNvSpPr/>
            <p:nvPr/>
          </p:nvSpPr>
          <p:spPr>
            <a:xfrm>
              <a:off x="-2297869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처리 96"/>
            <p:cNvSpPr/>
            <p:nvPr/>
          </p:nvSpPr>
          <p:spPr>
            <a:xfrm>
              <a:off x="-2014841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순서도: 처리 97"/>
            <p:cNvSpPr/>
            <p:nvPr/>
          </p:nvSpPr>
          <p:spPr>
            <a:xfrm>
              <a:off x="-1731813" y="535952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순서도: 처리 98"/>
            <p:cNvSpPr/>
            <p:nvPr/>
          </p:nvSpPr>
          <p:spPr>
            <a:xfrm>
              <a:off x="-2580897" y="565188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순서도: 처리 99"/>
            <p:cNvSpPr/>
            <p:nvPr/>
          </p:nvSpPr>
          <p:spPr>
            <a:xfrm>
              <a:off x="-2297869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1" name="순서도: 처리 102"/>
            <p:cNvSpPr/>
            <p:nvPr/>
          </p:nvSpPr>
          <p:spPr>
            <a:xfrm>
              <a:off x="-2014841" y="565188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104"/>
            <p:cNvSpPr/>
            <p:nvPr/>
          </p:nvSpPr>
          <p:spPr>
            <a:xfrm>
              <a:off x="-1731813" y="565188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2799" y="4948564"/>
                  <a:ext cx="754891" cy="3282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4409748" y="5407819"/>
              <a:ext cx="1060959" cy="225492"/>
              <a:chOff x="1017792" y="4775605"/>
              <a:chExt cx="1060959" cy="225492"/>
            </a:xfrm>
          </p:grpSpPr>
          <p:sp>
            <p:nvSpPr>
              <p:cNvPr id="45" name="순서도: 처리 132"/>
              <p:cNvSpPr/>
              <p:nvPr/>
            </p:nvSpPr>
            <p:spPr>
              <a:xfrm>
                <a:off x="1017792" y="4775606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6" name="순서도: 처리 134"/>
              <p:cNvSpPr/>
              <p:nvPr/>
            </p:nvSpPr>
            <p:spPr>
              <a:xfrm>
                <a:off x="1300820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7" name="순서도: 처리 135"/>
              <p:cNvSpPr/>
              <p:nvPr/>
            </p:nvSpPr>
            <p:spPr>
              <a:xfrm>
                <a:off x="1583848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순서도: 처리 144"/>
              <p:cNvSpPr/>
              <p:nvPr/>
            </p:nvSpPr>
            <p:spPr>
              <a:xfrm>
                <a:off x="1866876" y="4775605"/>
                <a:ext cx="211875" cy="225491"/>
              </a:xfrm>
              <a:prstGeom prst="flowChartProcess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61" y="4856348"/>
                  <a:ext cx="754890" cy="32822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495F28-D64F-4879-8BD0-C195482701FC}"/>
                </a:ext>
              </a:extLst>
            </p:cNvPr>
            <p:cNvSpPr/>
            <p:nvPr/>
          </p:nvSpPr>
          <p:spPr>
            <a:xfrm>
              <a:off x="4910910" y="2510072"/>
              <a:ext cx="815910" cy="681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레이블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3"/>
                <p:cNvSpPr txBox="1"/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1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56" y="4076106"/>
                  <a:ext cx="222905" cy="3029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77" r="-19149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순서도: 처리 38"/>
          <p:cNvSpPr/>
          <p:nvPr/>
        </p:nvSpPr>
        <p:spPr>
          <a:xfrm>
            <a:off x="8557562" y="3151458"/>
            <a:ext cx="211875" cy="22549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9" name="순서도: 처리 147"/>
          <p:cNvSpPr/>
          <p:nvPr/>
        </p:nvSpPr>
        <p:spPr>
          <a:xfrm>
            <a:off x="8538567" y="31150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순서도: 처리 146"/>
          <p:cNvSpPr/>
          <p:nvPr/>
        </p:nvSpPr>
        <p:spPr>
          <a:xfrm>
            <a:off x="5211578" y="2775786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7" name="순서도: 처리 147"/>
          <p:cNvSpPr/>
          <p:nvPr/>
        </p:nvSpPr>
        <p:spPr>
          <a:xfrm>
            <a:off x="5211577" y="3132174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순서도: 처리 146"/>
          <p:cNvSpPr/>
          <p:nvPr/>
        </p:nvSpPr>
        <p:spPr>
          <a:xfrm>
            <a:off x="5211577" y="2427943"/>
            <a:ext cx="272739" cy="274877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FCE5E4A-5EF5-4375-A9D4-FCB76F614BFC}"/>
              </a:ext>
            </a:extLst>
          </p:cNvPr>
          <p:cNvSpPr/>
          <p:nvPr/>
        </p:nvSpPr>
        <p:spPr>
          <a:xfrm rot="2072332">
            <a:off x="4395275" y="2355092"/>
            <a:ext cx="516818" cy="38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은닉층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입력층 노드 수</a:t>
                </a:r>
                <a:r>
                  <a:rPr kumimoji="1" lang="en-US" altLang="ko-KR" sz="240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07" t="-427" r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8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E3220E8A-E0CF-4FE1-BB5E-C9AC71A43C53}"/>
              </a:ext>
            </a:extLst>
          </p:cNvPr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0" name="순서도: 처리 42">
              <a:extLst>
                <a:ext uri="{FF2B5EF4-FFF2-40B4-BE49-F238E27FC236}">
                  <a16:creationId xmlns:a16="http://schemas.microsoft.com/office/drawing/2014/main" id="{48A4CD3D-BC59-4EF3-BE68-05C8926B61D1}"/>
                </a:ext>
              </a:extLst>
            </p:cNvPr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순서도: 처리 43">
              <a:extLst>
                <a:ext uri="{FF2B5EF4-FFF2-40B4-BE49-F238E27FC236}">
                  <a16:creationId xmlns:a16="http://schemas.microsoft.com/office/drawing/2014/main" id="{B26E9D37-6128-4F66-B5A3-FA1C431F5397}"/>
                </a:ext>
              </a:extLst>
            </p:cNvPr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순서도: 처리 44">
              <a:extLst>
                <a:ext uri="{FF2B5EF4-FFF2-40B4-BE49-F238E27FC236}">
                  <a16:creationId xmlns:a16="http://schemas.microsoft.com/office/drawing/2014/main" id="{4ADAE92A-F42A-490F-9FA1-C12856682617}"/>
                </a:ext>
              </a:extLst>
            </p:cNvPr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5">
              <a:extLst>
                <a:ext uri="{FF2B5EF4-FFF2-40B4-BE49-F238E27FC236}">
                  <a16:creationId xmlns:a16="http://schemas.microsoft.com/office/drawing/2014/main" id="{39A5CC68-739E-4894-9C6A-F70714A8C3A2}"/>
                </a:ext>
              </a:extLst>
            </p:cNvPr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6">
              <a:extLst>
                <a:ext uri="{FF2B5EF4-FFF2-40B4-BE49-F238E27FC236}">
                  <a16:creationId xmlns:a16="http://schemas.microsoft.com/office/drawing/2014/main" id="{DB106637-35EC-42A2-81F2-77D9A9D2152A}"/>
                </a:ext>
              </a:extLst>
            </p:cNvPr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7">
              <a:extLst>
                <a:ext uri="{FF2B5EF4-FFF2-40B4-BE49-F238E27FC236}">
                  <a16:creationId xmlns:a16="http://schemas.microsoft.com/office/drawing/2014/main" id="{8767556C-6C66-464D-91A5-BE0F18F6B19D}"/>
                </a:ext>
              </a:extLst>
            </p:cNvPr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8">
              <a:extLst>
                <a:ext uri="{FF2B5EF4-FFF2-40B4-BE49-F238E27FC236}">
                  <a16:creationId xmlns:a16="http://schemas.microsoft.com/office/drawing/2014/main" id="{81A5DA86-6210-4A34-8CFC-E718C1C3B15A}"/>
                </a:ext>
              </a:extLst>
            </p:cNvPr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9">
              <a:extLst>
                <a:ext uri="{FF2B5EF4-FFF2-40B4-BE49-F238E27FC236}">
                  <a16:creationId xmlns:a16="http://schemas.microsoft.com/office/drawing/2014/main" id="{686B6C84-737D-4FC1-A48A-77EDB508ACBB}"/>
                </a:ext>
              </a:extLst>
            </p:cNvPr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43457D-3034-4EA9-9F5B-0DBB8DD488B8}"/>
                  </a:ext>
                </a:extLst>
              </p:cNvPr>
              <p:cNvSpPr/>
              <p:nvPr/>
            </p:nvSpPr>
            <p:spPr>
              <a:xfrm>
                <a:off x="1175587" y="2179201"/>
                <a:ext cx="2682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?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43457D-3034-4EA9-9F5B-0DBB8DD48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68227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9C8A66-28DF-4CCF-B915-782343F8DB00}"/>
              </a:ext>
            </a:extLst>
          </p:cNvPr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22" name="순서도: 처리 104">
              <a:extLst>
                <a:ext uri="{FF2B5EF4-FFF2-40B4-BE49-F238E27FC236}">
                  <a16:creationId xmlns:a16="http://schemas.microsoft.com/office/drawing/2014/main" id="{0DD7173C-F3A1-4C63-8F92-D5DE6772563C}"/>
                </a:ext>
              </a:extLst>
            </p:cNvPr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순서도: 처리 107">
              <a:extLst>
                <a:ext uri="{FF2B5EF4-FFF2-40B4-BE49-F238E27FC236}">
                  <a16:creationId xmlns:a16="http://schemas.microsoft.com/office/drawing/2014/main" id="{E550C9E0-C21E-4D34-AA00-7D53FDF3AF3B}"/>
                </a:ext>
              </a:extLst>
            </p:cNvPr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순서도: 처리 108">
              <a:extLst>
                <a:ext uri="{FF2B5EF4-FFF2-40B4-BE49-F238E27FC236}">
                  <a16:creationId xmlns:a16="http://schemas.microsoft.com/office/drawing/2014/main" id="{AF1F8ECF-0F7D-49EE-95D5-201CAD95978B}"/>
                </a:ext>
              </a:extLst>
            </p:cNvPr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5" name="순서도: 처리 98">
              <a:extLst>
                <a:ext uri="{FF2B5EF4-FFF2-40B4-BE49-F238E27FC236}">
                  <a16:creationId xmlns:a16="http://schemas.microsoft.com/office/drawing/2014/main" id="{9492BA36-1D94-4B5C-8E73-ACCB25F691C1}"/>
                </a:ext>
              </a:extLst>
            </p:cNvPr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순서도: 처리 99">
              <a:extLst>
                <a:ext uri="{FF2B5EF4-FFF2-40B4-BE49-F238E27FC236}">
                  <a16:creationId xmlns:a16="http://schemas.microsoft.com/office/drawing/2014/main" id="{0C4FD217-5EC7-4C79-BED0-254C6D82CE8E}"/>
                </a:ext>
              </a:extLst>
            </p:cNvPr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" name="순서도: 처리 102">
              <a:extLst>
                <a:ext uri="{FF2B5EF4-FFF2-40B4-BE49-F238E27FC236}">
                  <a16:creationId xmlns:a16="http://schemas.microsoft.com/office/drawing/2014/main" id="{808F4620-7DD8-4C48-9ED8-A2264C8FA083}"/>
                </a:ext>
              </a:extLst>
            </p:cNvPr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7D79E3-75D2-4413-BF7F-E38DFB3D851A}"/>
                  </a:ext>
                </a:extLst>
              </p:cNvPr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7D79E3-75D2-4413-BF7F-E38DFB3D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8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은닉층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입력층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3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그룹 123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5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6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7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9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0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1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2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직사각형 132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3" name="직사각형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3" name="직사각형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그룹 153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15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8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9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0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61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처리 60"/>
          <p:cNvSpPr/>
          <p:nvPr/>
        </p:nvSpPr>
        <p:spPr>
          <a:xfrm>
            <a:off x="4939266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4" name="순서도: 처리 61"/>
          <p:cNvSpPr/>
          <p:nvPr/>
        </p:nvSpPr>
        <p:spPr>
          <a:xfrm>
            <a:off x="4939266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순서도: 처리 62"/>
          <p:cNvSpPr/>
          <p:nvPr/>
        </p:nvSpPr>
        <p:spPr>
          <a:xfrm>
            <a:off x="4939265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0" name="순서도: 처리 80"/>
          <p:cNvSpPr/>
          <p:nvPr/>
        </p:nvSpPr>
        <p:spPr>
          <a:xfrm>
            <a:off x="5221737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1" name="순서도: 처리 81"/>
          <p:cNvSpPr/>
          <p:nvPr/>
        </p:nvSpPr>
        <p:spPr>
          <a:xfrm>
            <a:off x="5221737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2" name="순서도: 처리 82"/>
          <p:cNvSpPr/>
          <p:nvPr/>
        </p:nvSpPr>
        <p:spPr>
          <a:xfrm>
            <a:off x="5221736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7" name="순서도: 처리 84"/>
          <p:cNvSpPr/>
          <p:nvPr/>
        </p:nvSpPr>
        <p:spPr>
          <a:xfrm>
            <a:off x="5506235" y="281953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순서도: 처리 85"/>
          <p:cNvSpPr/>
          <p:nvPr/>
        </p:nvSpPr>
        <p:spPr>
          <a:xfrm>
            <a:off x="5506235" y="3111894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순서도: 처리 89"/>
          <p:cNvSpPr/>
          <p:nvPr/>
        </p:nvSpPr>
        <p:spPr>
          <a:xfrm>
            <a:off x="5506234" y="340425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4" name="순서도: 처리 91"/>
          <p:cNvSpPr/>
          <p:nvPr/>
        </p:nvSpPr>
        <p:spPr>
          <a:xfrm>
            <a:off x="5788351" y="281980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순서도: 처리 92"/>
          <p:cNvSpPr/>
          <p:nvPr/>
        </p:nvSpPr>
        <p:spPr>
          <a:xfrm>
            <a:off x="5788351" y="311216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순서도: 처리 93"/>
          <p:cNvSpPr/>
          <p:nvPr/>
        </p:nvSpPr>
        <p:spPr>
          <a:xfrm>
            <a:off x="5788350" y="340452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직사각형 190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1" name="직사각형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7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신경망 모델링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처리하기 위해 입력자료 행렬을 구성한다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처리하기 위해 가중치 행렬을 구성한다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행렬의 형상을 일반화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객체를 코딩한다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 dirty="0"/>
              <a:t>입력과 출력</a:t>
            </a:r>
            <a:endParaRPr lang="en-US" altLang="ko-KR" dirty="0"/>
          </a:p>
          <a:p>
            <a:pPr lvl="1"/>
            <a:r>
              <a:rPr lang="ko-KR" altLang="en-US"/>
              <a:t>각 층의 노드 수</a:t>
            </a:r>
            <a:endParaRPr lang="en-US" altLang="ko-KR" dirty="0"/>
          </a:p>
          <a:p>
            <a:pPr lvl="1"/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ko-KR" altLang="en-US" dirty="0"/>
              <a:t>일반화</a:t>
            </a:r>
            <a:endParaRPr lang="en-US" altLang="ko-KR" dirty="0"/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객체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kumimoji="1" lang="ko-KR" altLang="en-US"/>
                  <a:t> 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출력층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은닉층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3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55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7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8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0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1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8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8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91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100" name="그룹 99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13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4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5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10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1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2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07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8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9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104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5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6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직사각형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5BE332-3204-4561-B5F3-5649F120B3AE}"/>
              </a:ext>
            </a:extLst>
          </p:cNvPr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FB55C8E-DA23-41FC-ABE0-F4F23673FD92}"/>
                </a:ext>
              </a:extLst>
            </p:cNvPr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4" name="순서도: 처리 60">
                <a:extLst>
                  <a:ext uri="{FF2B5EF4-FFF2-40B4-BE49-F238E27FC236}">
                    <a16:creationId xmlns:a16="http://schemas.microsoft.com/office/drawing/2014/main" id="{3F2F2A93-3B13-4B15-A88F-DB9E9B6FABB2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5" name="순서도: 처리 61">
                <a:extLst>
                  <a:ext uri="{FF2B5EF4-FFF2-40B4-BE49-F238E27FC236}">
                    <a16:creationId xmlns:a16="http://schemas.microsoft.com/office/drawing/2014/main" id="{BFF5BE18-1229-446C-9F9D-18036F28F2D9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6" name="순서도: 처리 62">
                <a:extLst>
                  <a:ext uri="{FF2B5EF4-FFF2-40B4-BE49-F238E27FC236}">
                    <a16:creationId xmlns:a16="http://schemas.microsoft.com/office/drawing/2014/main" id="{E235C079-0927-4D9E-BB44-D0E0BA89203A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9B9E540-7EEB-4EB2-908C-04582B4A394A}"/>
                </a:ext>
              </a:extLst>
            </p:cNvPr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1" name="순서도: 처리 80">
                <a:extLst>
                  <a:ext uri="{FF2B5EF4-FFF2-40B4-BE49-F238E27FC236}">
                    <a16:creationId xmlns:a16="http://schemas.microsoft.com/office/drawing/2014/main" id="{D88D69F1-8C30-4F64-ABC6-BE033D2AEFD9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81">
                <a:extLst>
                  <a:ext uri="{FF2B5EF4-FFF2-40B4-BE49-F238E27FC236}">
                    <a16:creationId xmlns:a16="http://schemas.microsoft.com/office/drawing/2014/main" id="{3BE014FC-CD5D-45BE-A89F-46D4B4714C02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순서도: 처리 82">
                <a:extLst>
                  <a:ext uri="{FF2B5EF4-FFF2-40B4-BE49-F238E27FC236}">
                    <a16:creationId xmlns:a16="http://schemas.microsoft.com/office/drawing/2014/main" id="{CDF4F570-B57B-49F8-92CF-CC6391C93E46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2C4F59E-2A6A-4E3D-B93D-D6DBC41E028C}"/>
                </a:ext>
              </a:extLst>
            </p:cNvPr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8" name="순서도: 처리 84">
                <a:extLst>
                  <a:ext uri="{FF2B5EF4-FFF2-40B4-BE49-F238E27FC236}">
                    <a16:creationId xmlns:a16="http://schemas.microsoft.com/office/drawing/2014/main" id="{3D8A7648-FC40-4CD1-8BED-07A0ACB2C678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5">
                <a:extLst>
                  <a:ext uri="{FF2B5EF4-FFF2-40B4-BE49-F238E27FC236}">
                    <a16:creationId xmlns:a16="http://schemas.microsoft.com/office/drawing/2014/main" id="{03AD7C0D-FF75-4110-85A0-961A2F9F2B3D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0" name="순서도: 처리 89">
                <a:extLst>
                  <a:ext uri="{FF2B5EF4-FFF2-40B4-BE49-F238E27FC236}">
                    <a16:creationId xmlns:a16="http://schemas.microsoft.com/office/drawing/2014/main" id="{9B8F91B5-2734-44E9-AFD5-40AB2A4794A9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8A81290-75F9-46C9-9E77-200035C7B55F}"/>
                </a:ext>
              </a:extLst>
            </p:cNvPr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5" name="순서도: 처리 91">
                <a:extLst>
                  <a:ext uri="{FF2B5EF4-FFF2-40B4-BE49-F238E27FC236}">
                    <a16:creationId xmlns:a16="http://schemas.microsoft.com/office/drawing/2014/main" id="{AF72A908-3AEB-4FEB-9F9B-B0DD4DECDEB3}"/>
                  </a:ext>
                </a:extLst>
              </p:cNvPr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92">
                <a:extLst>
                  <a:ext uri="{FF2B5EF4-FFF2-40B4-BE49-F238E27FC236}">
                    <a16:creationId xmlns:a16="http://schemas.microsoft.com/office/drawing/2014/main" id="{D3FDB17F-6326-422F-98AA-B603451BE513}"/>
                  </a:ext>
                </a:extLst>
              </p:cNvPr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7" name="순서도: 처리 93">
                <a:extLst>
                  <a:ext uri="{FF2B5EF4-FFF2-40B4-BE49-F238E27FC236}">
                    <a16:creationId xmlns:a16="http://schemas.microsoft.com/office/drawing/2014/main" id="{1F43C2D5-AB71-4834-A6F8-5915675645AF}"/>
                  </a:ext>
                </a:extLst>
              </p:cNvPr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C39ACC3-5DAC-4357-A551-D1DE22CDB9F2}"/>
              </a:ext>
            </a:extLst>
          </p:cNvPr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79" name="순서도: 처리 69">
              <a:extLst>
                <a:ext uri="{FF2B5EF4-FFF2-40B4-BE49-F238E27FC236}">
                  <a16:creationId xmlns:a16="http://schemas.microsoft.com/office/drawing/2014/main" id="{CC54F81F-0A16-41DE-AB78-BBA3C40CDD6F}"/>
                </a:ext>
              </a:extLst>
            </p:cNvPr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순서도: 처리 74">
              <a:extLst>
                <a:ext uri="{FF2B5EF4-FFF2-40B4-BE49-F238E27FC236}">
                  <a16:creationId xmlns:a16="http://schemas.microsoft.com/office/drawing/2014/main" id="{8D5E9292-1DEE-45B4-8317-A886EC9C508F}"/>
                </a:ext>
              </a:extLst>
            </p:cNvPr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4" name="순서도: 처리 76">
              <a:extLst>
                <a:ext uri="{FF2B5EF4-FFF2-40B4-BE49-F238E27FC236}">
                  <a16:creationId xmlns:a16="http://schemas.microsoft.com/office/drawing/2014/main" id="{43E91363-6133-4AA3-A7F3-3013FC2DC721}"/>
                </a:ext>
              </a:extLst>
            </p:cNvPr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371A3BA-4E71-4C0B-B662-E6E78F122602}"/>
                  </a:ext>
                </a:extLst>
              </p:cNvPr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371A3BA-4E71-4C0B-B662-E6E78F122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0EB21ED-5F36-4C5A-879F-D0F2748740CA}"/>
                  </a:ext>
                </a:extLst>
              </p:cNvPr>
              <p:cNvSpPr/>
              <p:nvPr/>
            </p:nvSpPr>
            <p:spPr>
              <a:xfrm>
                <a:off x="1175587" y="4703590"/>
                <a:ext cx="2749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?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0EB21ED-5F36-4C5A-879F-D0F274874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749599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kumimoji="1" lang="ko-KR" altLang="en-US"/>
                  <a:t> 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ko-KR" sz="2400"/>
                  <a:t>: (</a:t>
                </a:r>
                <a:r>
                  <a:rPr kumimoji="1" lang="ko-KR" altLang="en-US" sz="2400"/>
                  <a:t>출력층 노드 수 </a:t>
                </a:r>
                <a:r>
                  <a:rPr kumimoji="1" lang="en-US" altLang="ko-KR" sz="2400"/>
                  <a:t>x </a:t>
                </a:r>
                <a:r>
                  <a:rPr kumimoji="1" lang="ko-KR" altLang="en-US" sz="2400"/>
                  <a:t>은닉층 노드 수</a:t>
                </a:r>
                <a:r>
                  <a:rPr kumimoji="1" lang="en-US" altLang="ko-KR" sz="2400"/>
                  <a:t>)</a:t>
                </a:r>
                <a:r>
                  <a:rPr kumimoji="1" lang="ko-KR" altLang="en-US" sz="2400" dirty="0"/>
                  <a:t>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6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8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/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1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8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5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2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5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9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4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8" name="그룹 57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1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8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0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5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7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2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867400" y="5578355"/>
            <a:ext cx="1060959" cy="225492"/>
            <a:chOff x="4903131" y="5308902"/>
            <a:chExt cx="1060959" cy="225492"/>
          </a:xfrm>
          <a:solidFill>
            <a:schemeClr val="bg1"/>
          </a:solidFill>
        </p:grpSpPr>
        <p:sp>
          <p:nvSpPr>
            <p:cNvPr id="75" name="순서도: 처리 150"/>
            <p:cNvSpPr/>
            <p:nvPr/>
          </p:nvSpPr>
          <p:spPr>
            <a:xfrm>
              <a:off x="4903131" y="5308903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6" name="순서도: 처리 151"/>
            <p:cNvSpPr/>
            <p:nvPr/>
          </p:nvSpPr>
          <p:spPr>
            <a:xfrm>
              <a:off x="5186159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순서도: 처리 152"/>
            <p:cNvSpPr/>
            <p:nvPr/>
          </p:nvSpPr>
          <p:spPr>
            <a:xfrm>
              <a:off x="5469187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8" name="순서도: 처리 153"/>
            <p:cNvSpPr/>
            <p:nvPr/>
          </p:nvSpPr>
          <p:spPr>
            <a:xfrm>
              <a:off x="5752215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76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76813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65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794510"/>
            <a:ext cx="5866062" cy="1973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2743455" y="5308902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5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32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4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9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26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2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8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8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3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4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939265" y="2819537"/>
            <a:ext cx="1060961" cy="810474"/>
            <a:chOff x="3139076" y="3595236"/>
            <a:chExt cx="1060961" cy="810474"/>
          </a:xfrm>
          <a:solidFill>
            <a:schemeClr val="bg1"/>
          </a:solidFill>
        </p:grpSpPr>
        <p:grpSp>
          <p:nvGrpSpPr>
            <p:cNvPr id="57" name="그룹 56"/>
            <p:cNvGrpSpPr/>
            <p:nvPr/>
          </p:nvGrpSpPr>
          <p:grpSpPr>
            <a:xfrm>
              <a:off x="3139076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70" name="순서도: 처리 6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1" name="순서도: 처리 6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순서도: 처리 6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421547" y="3595237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7" name="순서도: 처리 80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순서도: 처리 81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순서도: 처리 82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706045" y="3595236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4" name="순서도: 처리 84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5" name="순서도: 처리 85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6" name="순서도: 처리 89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988161" y="3595505"/>
              <a:ext cx="211876" cy="810205"/>
              <a:chOff x="3139076" y="3595237"/>
              <a:chExt cx="211876" cy="810205"/>
            </a:xfrm>
            <a:grpFill/>
          </p:grpSpPr>
          <p:sp>
            <p:nvSpPr>
              <p:cNvPr id="61" name="순서도: 처리 91"/>
              <p:cNvSpPr/>
              <p:nvPr/>
            </p:nvSpPr>
            <p:spPr>
              <a:xfrm>
                <a:off x="3139077" y="3595237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2" name="순서도: 처리 92"/>
              <p:cNvSpPr/>
              <p:nvPr/>
            </p:nvSpPr>
            <p:spPr>
              <a:xfrm>
                <a:off x="3139077" y="3887594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순서도: 처리 93"/>
              <p:cNvSpPr/>
              <p:nvPr/>
            </p:nvSpPr>
            <p:spPr>
              <a:xfrm>
                <a:off x="3139076" y="4179951"/>
                <a:ext cx="211875" cy="22549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4867400" y="5578355"/>
            <a:ext cx="1060959" cy="225492"/>
            <a:chOff x="4903131" y="5308902"/>
            <a:chExt cx="1060959" cy="225492"/>
          </a:xfrm>
          <a:solidFill>
            <a:schemeClr val="bg1"/>
          </a:solidFill>
        </p:grpSpPr>
        <p:sp>
          <p:nvSpPr>
            <p:cNvPr id="74" name="순서도: 처리 150"/>
            <p:cNvSpPr/>
            <p:nvPr/>
          </p:nvSpPr>
          <p:spPr>
            <a:xfrm>
              <a:off x="4903131" y="5308903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5" name="순서도: 처리 151"/>
            <p:cNvSpPr/>
            <p:nvPr/>
          </p:nvSpPr>
          <p:spPr>
            <a:xfrm>
              <a:off x="5186159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6" name="순서도: 처리 152"/>
            <p:cNvSpPr/>
            <p:nvPr/>
          </p:nvSpPr>
          <p:spPr>
            <a:xfrm>
              <a:off x="5469187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순서도: 처리 153"/>
            <p:cNvSpPr/>
            <p:nvPr/>
          </p:nvSpPr>
          <p:spPr>
            <a:xfrm>
              <a:off x="5752215" y="5308902"/>
              <a:ext cx="211875" cy="225491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5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가중치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행렬의 형상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794510"/>
            <a:ext cx="5866062" cy="19732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34" y="3907969"/>
            <a:ext cx="5866064" cy="6599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34" y="5477879"/>
            <a:ext cx="5866064" cy="1094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아래쪽 화살표[D] 8"/>
          <p:cNvSpPr/>
          <p:nvPr/>
        </p:nvSpPr>
        <p:spPr>
          <a:xfrm>
            <a:off x="7298243" y="4656118"/>
            <a:ext cx="572058" cy="708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1"/>
              <p:cNvSpPr txBox="1"/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1757518"/>
                <a:ext cx="1913088" cy="394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694781" y="2860119"/>
            <a:ext cx="1246342" cy="543182"/>
            <a:chOff x="2309526" y="3584318"/>
            <a:chExt cx="1060959" cy="517850"/>
          </a:xfrm>
        </p:grpSpPr>
        <p:sp>
          <p:nvSpPr>
            <p:cNvPr id="12" name="순서도: 처리 42"/>
            <p:cNvSpPr/>
            <p:nvPr/>
          </p:nvSpPr>
          <p:spPr>
            <a:xfrm>
              <a:off x="2309526" y="3584319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순서도: 처리 43"/>
            <p:cNvSpPr/>
            <p:nvPr/>
          </p:nvSpPr>
          <p:spPr>
            <a:xfrm>
              <a:off x="2592554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순서도: 처리 44"/>
            <p:cNvSpPr/>
            <p:nvPr/>
          </p:nvSpPr>
          <p:spPr>
            <a:xfrm>
              <a:off x="2875582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순서도: 처리 45"/>
            <p:cNvSpPr/>
            <p:nvPr/>
          </p:nvSpPr>
          <p:spPr>
            <a:xfrm>
              <a:off x="3158610" y="3584318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순서도: 처리 46"/>
            <p:cNvSpPr/>
            <p:nvPr/>
          </p:nvSpPr>
          <p:spPr>
            <a:xfrm>
              <a:off x="2309526" y="3876677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순서도: 처리 47"/>
            <p:cNvSpPr/>
            <p:nvPr/>
          </p:nvSpPr>
          <p:spPr>
            <a:xfrm>
              <a:off x="2592554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8" name="순서도: 처리 48"/>
            <p:cNvSpPr/>
            <p:nvPr/>
          </p:nvSpPr>
          <p:spPr>
            <a:xfrm>
              <a:off x="2875582" y="3876676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순서도: 처리 49"/>
            <p:cNvSpPr/>
            <p:nvPr/>
          </p:nvSpPr>
          <p:spPr>
            <a:xfrm>
              <a:off x="3158610" y="3876675"/>
              <a:ext cx="211875" cy="22549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2179201"/>
                <a:ext cx="2535822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순서도: 처리 60"/>
          <p:cNvSpPr/>
          <p:nvPr/>
        </p:nvSpPr>
        <p:spPr>
          <a:xfrm>
            <a:off x="2743456" y="530890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순서도: 처리 61"/>
          <p:cNvSpPr/>
          <p:nvPr/>
        </p:nvSpPr>
        <p:spPr>
          <a:xfrm>
            <a:off x="2743456" y="560126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순서도: 처리 62"/>
          <p:cNvSpPr/>
          <p:nvPr/>
        </p:nvSpPr>
        <p:spPr>
          <a:xfrm>
            <a:off x="2743455" y="589361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순서도: 처리 80"/>
          <p:cNvSpPr/>
          <p:nvPr/>
        </p:nvSpPr>
        <p:spPr>
          <a:xfrm>
            <a:off x="3025927" y="530890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순서도: 처리 81"/>
          <p:cNvSpPr/>
          <p:nvPr/>
        </p:nvSpPr>
        <p:spPr>
          <a:xfrm>
            <a:off x="3025927" y="560126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순서도: 처리 82"/>
          <p:cNvSpPr/>
          <p:nvPr/>
        </p:nvSpPr>
        <p:spPr>
          <a:xfrm>
            <a:off x="3025926" y="589361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순서도: 처리 84"/>
          <p:cNvSpPr/>
          <p:nvPr/>
        </p:nvSpPr>
        <p:spPr>
          <a:xfrm>
            <a:off x="3310425" y="530890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순서도: 처리 85"/>
          <p:cNvSpPr/>
          <p:nvPr/>
        </p:nvSpPr>
        <p:spPr>
          <a:xfrm>
            <a:off x="3310425" y="5601259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순서도: 처리 89"/>
          <p:cNvSpPr/>
          <p:nvPr/>
        </p:nvSpPr>
        <p:spPr>
          <a:xfrm>
            <a:off x="3310424" y="589361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순서도: 처리 91"/>
          <p:cNvSpPr/>
          <p:nvPr/>
        </p:nvSpPr>
        <p:spPr>
          <a:xfrm>
            <a:off x="3592541" y="530917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순서도: 처리 92"/>
          <p:cNvSpPr/>
          <p:nvPr/>
        </p:nvSpPr>
        <p:spPr>
          <a:xfrm>
            <a:off x="3592541" y="560152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순서도: 처리 93"/>
          <p:cNvSpPr/>
          <p:nvPr/>
        </p:nvSpPr>
        <p:spPr>
          <a:xfrm>
            <a:off x="3592540" y="589388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1673410"/>
                <a:ext cx="785728" cy="477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화살표 104"/>
          <p:cNvSpPr/>
          <p:nvPr/>
        </p:nvSpPr>
        <p:spPr>
          <a:xfrm>
            <a:off x="4191304" y="295946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42" y="2153870"/>
                <a:ext cx="1199367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/>
          <p:cNvGrpSpPr/>
          <p:nvPr/>
        </p:nvGrpSpPr>
        <p:grpSpPr>
          <a:xfrm>
            <a:off x="1454250" y="2736449"/>
            <a:ext cx="600561" cy="1001177"/>
            <a:chOff x="1587222" y="3469313"/>
            <a:chExt cx="493992" cy="814724"/>
          </a:xfrm>
        </p:grpSpPr>
        <p:sp>
          <p:nvSpPr>
            <p:cNvPr id="42" name="순서도: 처리 104"/>
            <p:cNvSpPr/>
            <p:nvPr/>
          </p:nvSpPr>
          <p:spPr>
            <a:xfrm>
              <a:off x="1587223" y="3469313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3" name="순서도: 처리 107"/>
            <p:cNvSpPr/>
            <p:nvPr/>
          </p:nvSpPr>
          <p:spPr>
            <a:xfrm>
              <a:off x="1587223" y="3761670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4" name="순서도: 처리 108"/>
            <p:cNvSpPr/>
            <p:nvPr/>
          </p:nvSpPr>
          <p:spPr>
            <a:xfrm>
              <a:off x="1587222" y="4054027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처리 98"/>
            <p:cNvSpPr/>
            <p:nvPr/>
          </p:nvSpPr>
          <p:spPr>
            <a:xfrm>
              <a:off x="1869339" y="3473832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순서도: 처리 99"/>
            <p:cNvSpPr/>
            <p:nvPr/>
          </p:nvSpPr>
          <p:spPr>
            <a:xfrm>
              <a:off x="1869339" y="3766189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순서도: 처리 102"/>
            <p:cNvSpPr/>
            <p:nvPr/>
          </p:nvSpPr>
          <p:spPr>
            <a:xfrm>
              <a:off x="1869338" y="4058546"/>
              <a:ext cx="211875" cy="225491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8" name="오른쪽 화살표 104"/>
          <p:cNvSpPr/>
          <p:nvPr/>
        </p:nvSpPr>
        <p:spPr>
          <a:xfrm>
            <a:off x="3874813" y="1702678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21"/>
              <p:cNvSpPr txBox="1"/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ko-KR" alt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69" y="4336239"/>
                <a:ext cx="1912831" cy="385105"/>
              </a:xfrm>
              <a:prstGeom prst="rect">
                <a:avLst/>
              </a:prstGeom>
              <a:blipFill rotWithShape="0">
                <a:blip r:embed="rId10"/>
                <a:stretch>
                  <a:fillRect l="-2229" t="-131746" r="-1911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75" y="4252131"/>
                <a:ext cx="785728" cy="477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오른쪽 화살표 104"/>
          <p:cNvSpPr/>
          <p:nvPr/>
        </p:nvSpPr>
        <p:spPr>
          <a:xfrm>
            <a:off x="4079073" y="5502950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368678" y="5575154"/>
            <a:ext cx="860429" cy="279145"/>
            <a:chOff x="1346070" y="5321637"/>
            <a:chExt cx="860429" cy="279145"/>
          </a:xfrm>
        </p:grpSpPr>
        <p:sp>
          <p:nvSpPr>
            <p:cNvPr id="53" name="순서도: 처리 69"/>
            <p:cNvSpPr/>
            <p:nvPr/>
          </p:nvSpPr>
          <p:spPr>
            <a:xfrm>
              <a:off x="1346070" y="532628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4" name="순서도: 처리 74"/>
            <p:cNvSpPr/>
            <p:nvPr/>
          </p:nvSpPr>
          <p:spPr>
            <a:xfrm>
              <a:off x="1660012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5" name="순서도: 처리 76"/>
            <p:cNvSpPr/>
            <p:nvPr/>
          </p:nvSpPr>
          <p:spPr>
            <a:xfrm>
              <a:off x="1970693" y="5321637"/>
              <a:ext cx="235806" cy="27449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70" name="순서도: 처리 60"/>
          <p:cNvSpPr/>
          <p:nvPr/>
        </p:nvSpPr>
        <p:spPr>
          <a:xfrm>
            <a:off x="4939266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순서도: 처리 61"/>
          <p:cNvSpPr/>
          <p:nvPr/>
        </p:nvSpPr>
        <p:spPr>
          <a:xfrm>
            <a:off x="4939266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순서도: 처리 62"/>
          <p:cNvSpPr/>
          <p:nvPr/>
        </p:nvSpPr>
        <p:spPr>
          <a:xfrm>
            <a:off x="4939265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" name="순서도: 처리 80"/>
          <p:cNvSpPr/>
          <p:nvPr/>
        </p:nvSpPr>
        <p:spPr>
          <a:xfrm>
            <a:off x="5221737" y="2819538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8" name="순서도: 처리 81"/>
          <p:cNvSpPr/>
          <p:nvPr/>
        </p:nvSpPr>
        <p:spPr>
          <a:xfrm>
            <a:off x="5221737" y="311189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9" name="순서도: 처리 82"/>
          <p:cNvSpPr/>
          <p:nvPr/>
        </p:nvSpPr>
        <p:spPr>
          <a:xfrm>
            <a:off x="5221736" y="3404252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순서도: 처리 84"/>
          <p:cNvSpPr/>
          <p:nvPr/>
        </p:nvSpPr>
        <p:spPr>
          <a:xfrm>
            <a:off x="5506235" y="2819537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순서도: 처리 85"/>
          <p:cNvSpPr/>
          <p:nvPr/>
        </p:nvSpPr>
        <p:spPr>
          <a:xfrm>
            <a:off x="5506235" y="3111894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순서도: 처리 89"/>
          <p:cNvSpPr/>
          <p:nvPr/>
        </p:nvSpPr>
        <p:spPr>
          <a:xfrm>
            <a:off x="5506234" y="3404251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" name="순서도: 처리 91"/>
          <p:cNvSpPr/>
          <p:nvPr/>
        </p:nvSpPr>
        <p:spPr>
          <a:xfrm>
            <a:off x="5788351" y="281980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순서도: 처리 92"/>
          <p:cNvSpPr/>
          <p:nvPr/>
        </p:nvSpPr>
        <p:spPr>
          <a:xfrm>
            <a:off x="5788351" y="3112163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순서도: 처리 93"/>
          <p:cNvSpPr/>
          <p:nvPr/>
        </p:nvSpPr>
        <p:spPr>
          <a:xfrm>
            <a:off x="5788350" y="3404520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순서도: 처리 150"/>
          <p:cNvSpPr/>
          <p:nvPr/>
        </p:nvSpPr>
        <p:spPr>
          <a:xfrm>
            <a:off x="4867400" y="5578356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5" name="순서도: 처리 151"/>
          <p:cNvSpPr/>
          <p:nvPr/>
        </p:nvSpPr>
        <p:spPr>
          <a:xfrm>
            <a:off x="5150428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순서도: 처리 152"/>
          <p:cNvSpPr/>
          <p:nvPr/>
        </p:nvSpPr>
        <p:spPr>
          <a:xfrm>
            <a:off x="5433456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7" name="순서도: 처리 153"/>
          <p:cNvSpPr/>
          <p:nvPr/>
        </p:nvSpPr>
        <p:spPr>
          <a:xfrm>
            <a:off x="5716484" y="5578355"/>
            <a:ext cx="211875" cy="2254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/>
              <p:cNvSpPr/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10" y="2910192"/>
                <a:ext cx="34176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3" y="5513949"/>
                <a:ext cx="34176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른쪽 화살표 104"/>
          <p:cNvSpPr/>
          <p:nvPr/>
        </p:nvSpPr>
        <p:spPr>
          <a:xfrm>
            <a:off x="3899867" y="4281399"/>
            <a:ext cx="549398" cy="4189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ko-KR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 smtClean="0">
                          <a:latin typeface="Cambria Math" charset="0"/>
                        </a:rPr>
                        <m:t> 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charset="0"/>
                        </a:rPr>
                        <m:t>𝟑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87" y="4703590"/>
                <a:ext cx="2809487" cy="461665"/>
              </a:xfrm>
              <a:prstGeom prst="rect">
                <a:avLst/>
              </a:prstGeom>
              <a:blipFill>
                <a:blip r:embed="rId1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𝟒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72" y="4729569"/>
                <a:ext cx="1268874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신경망 행렬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형상 일반화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99" y="1825024"/>
            <a:ext cx="10096825" cy="5053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6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 이름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08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 이름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오른쪽 화살표[R] 5"/>
          <p:cNvSpPr/>
          <p:nvPr/>
        </p:nvSpPr>
        <p:spPr>
          <a:xfrm>
            <a:off x="6489012" y="116477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3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생성자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2"/>
            <a:r>
              <a:rPr lang="en-US" altLang="ko-KR" dirty="0" err="1"/>
              <a:t>net_arch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신경망 구조</a:t>
            </a:r>
            <a:endParaRPr lang="en-US" altLang="ko-KR" dirty="0"/>
          </a:p>
          <a:p>
            <a:pPr lvl="3"/>
            <a:r>
              <a:rPr lang="en-US" altLang="ko-KR" dirty="0"/>
              <a:t>Ex. [2, 3, 1] </a:t>
            </a:r>
            <a:r>
              <a:rPr lang="ko-KR" altLang="en-US" dirty="0"/>
              <a:t>혹은 </a:t>
            </a:r>
            <a:r>
              <a:rPr lang="en-US" altLang="ko-KR" dirty="0"/>
              <a:t>[2, 3,</a:t>
            </a:r>
            <a:r>
              <a:rPr lang="ko-KR" altLang="en-US" dirty="0"/>
              <a:t> </a:t>
            </a:r>
            <a:r>
              <a:rPr lang="en-US" altLang="ko-KR" dirty="0"/>
              <a:t>4, 1]</a:t>
            </a:r>
          </a:p>
          <a:p>
            <a:pPr lvl="2"/>
            <a:r>
              <a:rPr lang="en-US" altLang="ko-KR" dirty="0"/>
              <a:t>eta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학습률  </a:t>
            </a:r>
            <a:endParaRPr lang="en-US" altLang="ko-KR" dirty="0"/>
          </a:p>
          <a:p>
            <a:pPr lvl="2"/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반복 횟수</a:t>
            </a:r>
            <a:endParaRPr lang="en-US" altLang="ko-KR" dirty="0"/>
          </a:p>
          <a:p>
            <a:pPr lvl="2"/>
            <a:r>
              <a:rPr lang="en-US" altLang="ko-KR" dirty="0" err="1"/>
              <a:t>random_seed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랜덤 시드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[R] 8"/>
          <p:cNvSpPr/>
          <p:nvPr/>
        </p:nvSpPr>
        <p:spPr>
          <a:xfrm>
            <a:off x="6789457" y="2039982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788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오른쪽 화살표[R] 8"/>
          <p:cNvSpPr/>
          <p:nvPr/>
        </p:nvSpPr>
        <p:spPr>
          <a:xfrm>
            <a:off x="6828646" y="348312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6828647" y="4021447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7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560" y="457176"/>
            <a:ext cx="11758904" cy="707594"/>
          </a:xfrm>
        </p:spPr>
        <p:txBody>
          <a:bodyPr/>
          <a:lstStyle/>
          <a:p>
            <a:r>
              <a:rPr kumimoji="1" lang="en-US" altLang="ko-KR" dirty="0"/>
              <a:t>XOR</a:t>
            </a:r>
            <a:r>
              <a:rPr kumimoji="1" lang="ko-KR" altLang="en-US" dirty="0"/>
              <a:t> 신경망 모델링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671322"/>
            <a:ext cx="11758903" cy="52109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952500" y="6032499"/>
            <a:ext cx="7188200" cy="647701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8763000" y="5708648"/>
            <a:ext cx="2832100" cy="971552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9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</a:t>
            </a:r>
            <a:r>
              <a:rPr kumimoji="1" lang="ko-KR" altLang="en-US" dirty="0"/>
              <a:t> 객체 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6828647" y="4558657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74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신경망 모델링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신경망의 구조를 설계하기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행렬의 형상을 일반화 하기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객체를 코딩하기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차시 예고</a:t>
            </a:r>
            <a:endParaRPr lang="en-US" altLang="ko-KR"/>
          </a:p>
          <a:p>
            <a:pPr lvl="1"/>
            <a:r>
              <a:rPr lang="en-US" altLang="ko-KR"/>
              <a:t>9-3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 신경망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모델링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입력 자료 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/>
              <a:t>입력 자료의 </a:t>
            </a:r>
            <a:r>
              <a:rPr kumimoji="1" lang="ko-KR" altLang="en-US" dirty="0"/>
              <a:t>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blipFill>
                <a:blip r:embed="rId4"/>
                <a:stretch>
                  <a:fillRect l="-3689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4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/>
              <a:t>입력 자료의 </a:t>
            </a:r>
            <a:r>
              <a:rPr kumimoji="1" lang="ko-KR" altLang="en-US" dirty="0"/>
              <a:t>특성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꽃잎의 너비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길이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꽃받침의 너비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282766"/>
                <a:ext cx="1485471" cy="369332"/>
              </a:xfrm>
              <a:prstGeom prst="rect">
                <a:avLst/>
              </a:prstGeom>
              <a:blipFill>
                <a:blip r:embed="rId4"/>
                <a:stretch>
                  <a:fillRect l="-3689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652098"/>
                <a:ext cx="4789260" cy="2113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6593409" y="4282766"/>
                <a:ext cx="1485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×4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09" y="4282766"/>
                <a:ext cx="1485471" cy="369332"/>
              </a:xfrm>
              <a:prstGeom prst="rect">
                <a:avLst/>
              </a:prstGeom>
              <a:blipFill>
                <a:blip r:embed="rId6"/>
                <a:stretch>
                  <a:fillRect l="-3704" t="-1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6502400" y="4652098"/>
                <a:ext cx="4470583" cy="2309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kumimoji="1" lang="en-US" altLang="ko-K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kumimoji="1" lang="en-US" altLang="ko-KR" sz="2400" b="0" i="1" smtClean="0">
                                                    <a:latin typeface="Cambria Math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ko-KR" sz="2400" i="1">
                                                    <a:latin typeface="Cambria Math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3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4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ko-K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ko-KR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kumimoji="1" lang="en-US" altLang="ko-KR" sz="2400" i="1">
                                                          <a:latin typeface="Cambria Math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4652098"/>
                <a:ext cx="4470583" cy="2309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세토사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버시칼라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버지니카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붓꽃 데이터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r>
              <a:rPr kumimoji="1" lang="ko-KR" altLang="en-US" dirty="0"/>
              <a:t>클래스 레이블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세토사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버시칼라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버지니카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-388620" y="432054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803400"/>
            <a:ext cx="5753306" cy="2210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76849" y="4806026"/>
                <a:ext cx="3817776" cy="381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mr-IN" altLang="ko-KR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kumimoji="1" lang="en-US" altLang="ko-KR" sz="2400" b="0" i="1" smtClean="0"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9" y="4806026"/>
                <a:ext cx="3817776" cy="381836"/>
              </a:xfrm>
              <a:prstGeom prst="rect">
                <a:avLst/>
              </a:prstGeom>
              <a:blipFill>
                <a:blip r:embed="rId4"/>
                <a:stretch>
                  <a:fillRect l="-1118" t="-3175" b="-26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76849" y="4320540"/>
                <a:ext cx="13820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49" y="4320540"/>
                <a:ext cx="1382045" cy="369332"/>
              </a:xfrm>
              <a:prstGeom prst="rect">
                <a:avLst/>
              </a:prstGeom>
              <a:blipFill>
                <a:blip r:embed="rId5"/>
                <a:stretch>
                  <a:fillRect l="-396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23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입력과 출력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데이터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ko-KR"/>
              <a:t> 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r>
                  <a:rPr kumimoji="1" lang="ko-KR" altLang="en-US"/>
                  <a:t>입력 자료의 </a:t>
                </a:r>
                <a:r>
                  <a:rPr kumimoji="1" lang="ko-KR" altLang="en-US" dirty="0"/>
                  <a:t>특성</a:t>
                </a:r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" y="1838785"/>
            <a:ext cx="5607050" cy="218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19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2148</Words>
  <Application>Microsoft Office PowerPoint</Application>
  <PresentationFormat>사용자 지정</PresentationFormat>
  <Paragraphs>496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Mangal</vt:lpstr>
      <vt:lpstr>Wingdings</vt:lpstr>
      <vt:lpstr>1_고려청자</vt:lpstr>
      <vt:lpstr>PowerPoint 프레젠테이션</vt:lpstr>
      <vt:lpstr>XOR 신경망 모델링</vt:lpstr>
      <vt:lpstr>XOR 신경망 모델링</vt:lpstr>
      <vt:lpstr>입력과 출력: 붓꽃 데이터 </vt:lpstr>
      <vt:lpstr>입력과 출력: 붓꽃 데이터 </vt:lpstr>
      <vt:lpstr>입력과 출력: 붓꽃 데이터 </vt:lpstr>
      <vt:lpstr>입력과 출력: 붓꽃 데이터 </vt:lpstr>
      <vt:lpstr>입력과 출력: 붓꽃 데이터 </vt:lpstr>
      <vt:lpstr>입력과 출력: XOR 데이터</vt:lpstr>
      <vt:lpstr>입력과 출력: XOR 데이터</vt:lpstr>
      <vt:lpstr>입력과 출력: XOR 데이터</vt:lpstr>
      <vt:lpstr>입력과 출력: XOR 데이터</vt:lpstr>
      <vt:lpstr>입력과 출력: XOR 데이터</vt:lpstr>
      <vt:lpstr>입력과 출력: XOR 데이터</vt:lpstr>
      <vt:lpstr>각 층의 노드 수: 입력층</vt:lpstr>
      <vt:lpstr>각 층의 노드 수: 출력층</vt:lpstr>
      <vt:lpstr>각 층의 노드 수: 은닉층</vt:lpstr>
      <vt:lpstr>가중치: 행렬의 형상</vt:lpstr>
      <vt:lpstr>가중치: 행렬의 형상</vt:lpstr>
      <vt:lpstr>가중치: 행렬의 형상</vt:lpstr>
      <vt:lpstr>가중치: 행렬의 형상</vt:lpstr>
      <vt:lpstr>가중치: 행렬의 형상 구현</vt:lpstr>
      <vt:lpstr>가중치: 행렬의 형상 구현</vt:lpstr>
      <vt:lpstr>신경망 행렬: 형상 일반화</vt:lpstr>
      <vt:lpstr>XOR 객체 구현: 클래스 이름</vt:lpstr>
      <vt:lpstr>XOR 객체 구현: 클래스 이름</vt:lpstr>
      <vt:lpstr>XOR 객체 구현: 생성자</vt:lpstr>
      <vt:lpstr>XOR 객체 구현: 활성화 함수</vt:lpstr>
      <vt:lpstr>XOR 객체 구현: 활성화 함수 미분</vt:lpstr>
      <vt:lpstr>XOR 객체 구현: 활성화 함수 미분</vt:lpstr>
      <vt:lpstr>XOR 신경망 모델링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924</cp:revision>
  <dcterms:modified xsi:type="dcterms:W3CDTF">2018-08-27T02:21:56Z</dcterms:modified>
</cp:coreProperties>
</file>