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83" r:id="rId4"/>
    <p:sldId id="284" r:id="rId5"/>
    <p:sldId id="285" r:id="rId6"/>
    <p:sldId id="295" r:id="rId7"/>
    <p:sldId id="260" r:id="rId8"/>
    <p:sldId id="286" r:id="rId9"/>
    <p:sldId id="287" r:id="rId10"/>
    <p:sldId id="266" r:id="rId11"/>
    <p:sldId id="267" r:id="rId12"/>
    <p:sldId id="271" r:id="rId13"/>
    <p:sldId id="288" r:id="rId14"/>
    <p:sldId id="269" r:id="rId15"/>
    <p:sldId id="509" r:id="rId16"/>
    <p:sldId id="510" r:id="rId17"/>
    <p:sldId id="503" r:id="rId18"/>
    <p:sldId id="502" r:id="rId19"/>
    <p:sldId id="501" r:id="rId20"/>
    <p:sldId id="289" r:id="rId21"/>
    <p:sldId id="505" r:id="rId22"/>
    <p:sldId id="498" r:id="rId23"/>
    <p:sldId id="507" r:id="rId24"/>
    <p:sldId id="291" r:id="rId25"/>
    <p:sldId id="506" r:id="rId26"/>
    <p:sldId id="292" r:id="rId27"/>
    <p:sldId id="293" r:id="rId28"/>
    <p:sldId id="294" r:id="rId29"/>
    <p:sldId id="277" r:id="rId30"/>
    <p:sldId id="275" r:id="rId31"/>
    <p:sldId id="276" r:id="rId32"/>
    <p:sldId id="304" r:id="rId33"/>
    <p:sldId id="305" r:id="rId34"/>
    <p:sldId id="307" r:id="rId35"/>
    <p:sldId id="309" r:id="rId36"/>
    <p:sldId id="308" r:id="rId37"/>
    <p:sldId id="310" r:id="rId38"/>
    <p:sldId id="311" r:id="rId39"/>
    <p:sldId id="312" r:id="rId40"/>
    <p:sldId id="316" r:id="rId41"/>
    <p:sldId id="258" r:id="rId42"/>
    <p:sldId id="259" r:id="rId43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44C"/>
    <a:srgbClr val="DBF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0" autoAdjust="0"/>
    <p:restoredTop sz="79775" autoAdjust="0"/>
  </p:normalViewPr>
  <p:slideViewPr>
    <p:cSldViewPr snapToGrid="0" showGuides="1">
      <p:cViewPr varScale="1">
        <p:scale>
          <a:sx n="81" d="100"/>
          <a:sy n="81" d="100"/>
        </p:scale>
        <p:origin x="102" y="102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2504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18-11-16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65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====BatchGD===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다음으로는 입력값 </a:t>
            </a:r>
            <a:r>
              <a:rPr kumimoji="1" lang="en-US" altLang="ko-KR"/>
              <a:t>X</a:t>
            </a:r>
            <a:r>
              <a:rPr kumimoji="1" lang="ko-KR" altLang="en-US"/>
              <a:t>와 레이블을 </a:t>
            </a:r>
            <a:r>
              <a:rPr kumimoji="1" lang="en-US" altLang="ko-KR"/>
              <a:t>2</a:t>
            </a:r>
            <a:r>
              <a:rPr kumimoji="1" lang="ko-KR" altLang="en-US"/>
              <a:t>차원 배열과 컬럼 벡터로 만들어 줍니다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우리가 사용하는 입력값과 </a:t>
            </a:r>
            <a:r>
              <a:rPr kumimoji="1" lang="ko-KR" altLang="en-US" dirty="0"/>
              <a:t>원</a:t>
            </a:r>
            <a:r>
              <a:rPr kumimoji="1" lang="en-US" altLang="ko-KR" dirty="0"/>
              <a:t>-</a:t>
            </a:r>
            <a:r>
              <a:rPr kumimoji="1" lang="ko-KR" altLang="en-US" dirty="0"/>
              <a:t>핫</a:t>
            </a:r>
            <a:r>
              <a:rPr kumimoji="1" lang="en-US" altLang="ko-KR" dirty="0"/>
              <a:t>-</a:t>
            </a:r>
            <a:r>
              <a:rPr kumimoji="1" lang="ko-KR" altLang="en-US"/>
              <a:t>인코딩 배열은 모두 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차원이기 때문에 문제가 없지만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만약 튜플과 같은 </a:t>
            </a:r>
            <a:r>
              <a:rPr kumimoji="1" lang="ko-KR" altLang="en-US" dirty="0"/>
              <a:t>데이터 형태로 들어 올 수 있기 때문에</a:t>
            </a:r>
            <a:r>
              <a:rPr kumimoji="1" lang="en-US" altLang="ko-KR"/>
              <a:t>,</a:t>
            </a:r>
            <a:r>
              <a:rPr kumimoji="1" lang="ko-KR" altLang="en-US"/>
              <a:t> 예방적으로 만들어둔 </a:t>
            </a:r>
            <a:r>
              <a:rPr kumimoji="1" lang="ko-KR" altLang="en-US" dirty="0"/>
              <a:t>코드입니다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778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====</a:t>
            </a:r>
            <a:r>
              <a:rPr kumimoji="1" lang="en-US" altLang="ko-KR" dirty="0" err="1"/>
              <a:t>BatchGD</a:t>
            </a:r>
            <a:r>
              <a:rPr kumimoji="1" lang="en-US" altLang="ko-KR" dirty="0"/>
              <a:t>===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이 부분은 가중치를 조정하는 부분입니다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여기서 보면 가중치를 조정하면서 샘플 </a:t>
            </a:r>
            <a:r>
              <a:rPr kumimoji="1" lang="ko-KR" altLang="en-US"/>
              <a:t>수로 나눠주는데</a:t>
            </a:r>
            <a:r>
              <a:rPr kumimoji="1" lang="en-US" altLang="ko-KR"/>
              <a:t>, </a:t>
            </a:r>
            <a:r>
              <a:rPr kumimoji="1" lang="ko-KR" altLang="en-US"/>
              <a:t>배치 경사하강법에서 꼭 필요한 것이니 잊지 않고 코딩하길  바랍니다</a:t>
            </a:r>
            <a:r>
              <a:rPr kumimoji="1" lang="en-US" altLang="ko-KR"/>
              <a:t>. </a:t>
            </a:r>
          </a:p>
          <a:p>
            <a:pPr marL="171450" indent="-171450">
              <a:buFontTx/>
              <a:buChar char="-"/>
            </a:pP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자 이제 경사하강법을 이용한 </a:t>
            </a:r>
            <a:r>
              <a:rPr kumimoji="1" lang="en-US" altLang="ko-KR" dirty="0"/>
              <a:t>Neural</a:t>
            </a:r>
            <a:r>
              <a:rPr kumimoji="1" lang="en-US" altLang="ko-KR" baseline="0" dirty="0"/>
              <a:t> Network</a:t>
            </a:r>
            <a:r>
              <a:rPr kumimoji="1" lang="ko-KR" altLang="en-US" baseline="0" dirty="0"/>
              <a:t>에서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MNIST</a:t>
            </a:r>
            <a:r>
              <a:rPr kumimoji="1" lang="ko-KR" altLang="en-US" baseline="0" dirty="0"/>
              <a:t> 데이터셋을 학습시키기 위해 수정된 코드를 다 보았습니다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171450" indent="-171450">
              <a:buFontTx/>
              <a:buChar char="-"/>
            </a:pPr>
            <a:r>
              <a:rPr kumimoji="1" lang="ko-KR" altLang="en-US" baseline="0" dirty="0"/>
              <a:t>이제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MNIST</a:t>
            </a:r>
            <a:r>
              <a:rPr kumimoji="1" lang="ko-KR" altLang="en-US" baseline="0" dirty="0"/>
              <a:t> </a:t>
            </a:r>
            <a:r>
              <a:rPr kumimoji="1" lang="ko-KR" altLang="en-US" baseline="0" dirty="0" err="1"/>
              <a:t>데이터셋을</a:t>
            </a:r>
            <a:r>
              <a:rPr kumimoji="1" lang="ko-KR" altLang="en-US" baseline="0" dirty="0"/>
              <a:t> 얼마나 잘 학습하는지 확인해보도록 하죠</a:t>
            </a:r>
            <a:r>
              <a:rPr kumimoji="1" lang="en-US" altLang="ko-KR" baseline="0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9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====BatchGD===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우리는 우선 </a:t>
            </a:r>
            <a:r>
              <a:rPr kumimoji="1" lang="en-US" altLang="ko-KR"/>
              <a:t>6</a:t>
            </a:r>
            <a:r>
              <a:rPr kumimoji="1" lang="ko-KR" altLang="en-US"/>
              <a:t>만개 학습 자료 중에서 </a:t>
            </a:r>
            <a:r>
              <a:rPr kumimoji="1" lang="en-US" altLang="ko-KR"/>
              <a:t>1000</a:t>
            </a:r>
            <a:r>
              <a:rPr kumimoji="1" lang="ko-KR" altLang="en-US"/>
              <a:t>개만 슬라이싱해서 사용할 것입니다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여기서도</a:t>
            </a:r>
            <a:r>
              <a:rPr kumimoji="1" lang="en-US" altLang="ko-KR"/>
              <a:t>, </a:t>
            </a:r>
            <a:r>
              <a:rPr kumimoji="1" lang="ko-KR" altLang="en-US"/>
              <a:t>신경망의 </a:t>
            </a:r>
            <a:r>
              <a:rPr kumimoji="1" lang="ko-KR" altLang="en-US" dirty="0"/>
              <a:t>각 층별 노드 </a:t>
            </a:r>
            <a:r>
              <a:rPr kumimoji="1" lang="ko-KR" altLang="en-US"/>
              <a:t>구성 수는</a:t>
            </a:r>
            <a:r>
              <a:rPr kumimoji="1" lang="en-US" altLang="ko-KR"/>
              <a:t>,</a:t>
            </a:r>
            <a:r>
              <a:rPr kumimoji="1" lang="ko-KR" altLang="en-US"/>
              <a:t> 입력층 </a:t>
            </a:r>
            <a:r>
              <a:rPr kumimoji="1" lang="en-US" altLang="ko-KR" dirty="0"/>
              <a:t>784,</a:t>
            </a:r>
            <a:r>
              <a:rPr kumimoji="1" lang="ko-KR" altLang="en-US" dirty="0"/>
              <a:t> 은닉층 </a:t>
            </a:r>
            <a:r>
              <a:rPr kumimoji="1" lang="en-US" altLang="ko-KR" dirty="0"/>
              <a:t>100,</a:t>
            </a:r>
            <a:r>
              <a:rPr kumimoji="1" lang="ko-KR" altLang="en-US" dirty="0"/>
              <a:t> 출력층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개로 지정합니다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2588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====BatchGD===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학습을 </a:t>
            </a:r>
            <a:r>
              <a:rPr kumimoji="1" lang="ko-KR" altLang="en-US" dirty="0"/>
              <a:t>완료한 </a:t>
            </a:r>
            <a:r>
              <a:rPr kumimoji="1" lang="ko-KR" altLang="en-US"/>
              <a:t>후에는 </a:t>
            </a:r>
            <a:r>
              <a:rPr kumimoji="1" lang="en-US" altLang="ko-KR"/>
              <a:t>100</a:t>
            </a:r>
            <a:r>
              <a:rPr kumimoji="1" lang="ko-KR" altLang="en-US"/>
              <a:t>개의 </a:t>
            </a:r>
            <a:r>
              <a:rPr kumimoji="1" lang="ko-KR" altLang="en-US" dirty="0"/>
              <a:t>테스트 데이터를 이용하여 얼마나 제대로 학습했는지를 알아봅니다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그런데 </a:t>
            </a:r>
            <a:r>
              <a:rPr kumimoji="1" lang="ko-KR" altLang="en-US" dirty="0"/>
              <a:t>처음보는 메소드가 나왔죠</a:t>
            </a:r>
            <a:r>
              <a:rPr kumimoji="1" lang="en-US" altLang="ko-KR"/>
              <a:t>?</a:t>
            </a:r>
            <a:r>
              <a:rPr kumimoji="1" lang="en-US" altLang="ko-KR" baseline="0"/>
              <a:t> </a:t>
            </a:r>
          </a:p>
          <a:p>
            <a:pPr marL="171450" indent="-171450">
              <a:buFontTx/>
              <a:buChar char="-"/>
            </a:pPr>
            <a:r>
              <a:rPr kumimoji="1" lang="en-US" altLang="ko-KR" baseline="0"/>
              <a:t>evaluate</a:t>
            </a:r>
            <a:r>
              <a:rPr kumimoji="1" lang="ko-KR" altLang="en-US" baseline="0"/>
              <a:t> </a:t>
            </a:r>
            <a:r>
              <a:rPr kumimoji="1" lang="ko-KR" altLang="en-US" baseline="0" dirty="0"/>
              <a:t>메소드는 새로운 데이터에 대해 얼마나 제대로 </a:t>
            </a:r>
            <a:r>
              <a:rPr kumimoji="1" lang="ko-KR" altLang="en-US" baseline="0"/>
              <a:t>학습했는지를 체크하는  </a:t>
            </a:r>
            <a:r>
              <a:rPr kumimoji="1" lang="ko-KR" altLang="en-US" baseline="0" dirty="0"/>
              <a:t>메소드입니다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코드는 </a:t>
            </a:r>
            <a:r>
              <a:rPr kumimoji="1" lang="ko-KR" altLang="en-US" baseline="0" dirty="0"/>
              <a:t>다음과 같습니다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9827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====</a:t>
            </a:r>
            <a:r>
              <a:rPr kumimoji="1" lang="en-US" altLang="ko-KR" dirty="0" err="1"/>
              <a:t>BatchGD</a:t>
            </a:r>
            <a:r>
              <a:rPr kumimoji="1" lang="en-US" altLang="ko-KR" dirty="0"/>
              <a:t>===</a:t>
            </a:r>
          </a:p>
          <a:p>
            <a:pPr marL="171450" indent="-171450">
              <a:buFontTx/>
              <a:buChar char="-"/>
            </a:pPr>
            <a:r>
              <a:rPr kumimoji="1" lang="en-US" altLang="ko-KR" baseline="0"/>
              <a:t>evaluate</a:t>
            </a:r>
            <a:r>
              <a:rPr kumimoji="1" lang="ko-KR" altLang="en-US" baseline="0"/>
              <a:t>메소드는 정확도를 측정합니다</a:t>
            </a:r>
            <a:r>
              <a:rPr kumimoji="1" lang="en-US" altLang="ko-KR" baseline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정확도를 측정하기 위해 </a:t>
            </a:r>
            <a:r>
              <a:rPr kumimoji="1" lang="en-US" altLang="ko-KR" baseline="0"/>
              <a:t>predict </a:t>
            </a:r>
            <a:r>
              <a:rPr kumimoji="1" lang="ko-KR" altLang="en-US" baseline="0"/>
              <a:t>메소드를 호출하여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예측 값을 가져옵니다</a:t>
            </a:r>
            <a:r>
              <a:rPr kumimoji="1" lang="en-US" altLang="ko-KR" baseline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신경망이 예측한 값은 </a:t>
            </a:r>
            <a:r>
              <a:rPr kumimoji="1" lang="en-US" altLang="ko-KR" baseline="0"/>
              <a:t>A2</a:t>
            </a:r>
            <a:r>
              <a:rPr kumimoji="1" lang="ko-KR" altLang="en-US" baseline="0"/>
              <a:t>에 저장되어 있습니다</a:t>
            </a:r>
            <a:r>
              <a:rPr kumimoji="1" lang="en-US" altLang="ko-KR" baseline="0"/>
              <a:t>. </a:t>
            </a:r>
          </a:p>
          <a:p>
            <a:pPr marL="171450" indent="-171450">
              <a:buFontTx/>
              <a:buChar char="-"/>
            </a:pP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271854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====</a:t>
            </a:r>
            <a:r>
              <a:rPr kumimoji="1" lang="en-US" altLang="ko-KR" dirty="0" err="1"/>
              <a:t>BatchGD</a:t>
            </a:r>
            <a:r>
              <a:rPr kumimoji="1" lang="en-US" altLang="ko-KR" dirty="0"/>
              <a:t>===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그런데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여기서 </a:t>
            </a:r>
            <a:r>
              <a:rPr kumimoji="1" lang="en-US" altLang="ko-KR" baseline="0"/>
              <a:t>A2</a:t>
            </a:r>
            <a:r>
              <a:rPr kumimoji="1" lang="ko-KR" altLang="en-US" baseline="0"/>
              <a:t>형상은 어떻게 되나요</a:t>
            </a:r>
            <a:r>
              <a:rPr kumimoji="1" lang="en-US" altLang="ko-KR" baseline="0"/>
              <a:t>? 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출력 노드의 수가 열개니까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샘플 하나 당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원소가 </a:t>
            </a:r>
            <a:r>
              <a:rPr kumimoji="1" lang="en-US" altLang="ko-KR" baseline="0"/>
              <a:t>10</a:t>
            </a:r>
            <a:r>
              <a:rPr kumimoji="1" lang="ko-KR" altLang="en-US" baseline="0"/>
              <a:t>개인 벡터가 하나씩 나오겠죠</a:t>
            </a:r>
            <a:r>
              <a:rPr kumimoji="1" lang="en-US" altLang="ko-KR" baseline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0711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====</a:t>
            </a:r>
            <a:r>
              <a:rPr kumimoji="1" lang="en-US" altLang="ko-KR" dirty="0" err="1"/>
              <a:t>BatchGD</a:t>
            </a:r>
            <a:r>
              <a:rPr kumimoji="1" lang="en-US" altLang="ko-KR" dirty="0"/>
              <a:t>===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그런 것이 몇 개 있죠</a:t>
            </a:r>
            <a:r>
              <a:rPr kumimoji="1" lang="en-US" altLang="ko-KR" baseline="0"/>
              <a:t>? </a:t>
            </a:r>
            <a:r>
              <a:rPr kumimoji="1" lang="ko-KR" altLang="en-US" baseline="0"/>
              <a:t>샘플의 수가 </a:t>
            </a:r>
            <a:r>
              <a:rPr kumimoji="1" lang="en-US" altLang="ko-KR" baseline="0"/>
              <a:t>100</a:t>
            </a:r>
            <a:r>
              <a:rPr kumimoji="1" lang="ko-KR" altLang="en-US" baseline="0"/>
              <a:t>개입니다</a:t>
            </a:r>
            <a:r>
              <a:rPr kumimoji="1" lang="en-US" altLang="ko-KR" baseline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그러니까 </a:t>
            </a:r>
            <a:r>
              <a:rPr kumimoji="1" lang="en-US" altLang="ko-KR" baseline="0"/>
              <a:t>A2</a:t>
            </a:r>
            <a:r>
              <a:rPr kumimoji="1" lang="ko-KR" altLang="en-US" baseline="0"/>
              <a:t>의 형상은 </a:t>
            </a:r>
            <a:r>
              <a:rPr kumimoji="1" lang="en-US" altLang="ko-KR" baseline="0"/>
              <a:t>(10, 100)</a:t>
            </a:r>
            <a:r>
              <a:rPr kumimoji="1" lang="ko-KR" altLang="en-US" baseline="0"/>
              <a:t>이 되겠습니다</a:t>
            </a:r>
            <a:r>
              <a:rPr kumimoji="1" lang="en-US" altLang="ko-KR" baseline="0"/>
              <a:t>. </a:t>
            </a:r>
          </a:p>
          <a:p>
            <a:pPr marL="171450" indent="-171450">
              <a:buFontTx/>
              <a:buChar char="-"/>
            </a:pPr>
            <a:endParaRPr kumimoji="1"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1135388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====</a:t>
            </a:r>
            <a:r>
              <a:rPr kumimoji="1" lang="en-US" altLang="ko-KR" dirty="0" err="1"/>
              <a:t>BatchGD</a:t>
            </a:r>
            <a:r>
              <a:rPr kumimoji="1" lang="en-US" altLang="ko-KR" dirty="0"/>
              <a:t>===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이제 이 예측값 </a:t>
            </a:r>
            <a:r>
              <a:rPr kumimoji="1" lang="en-US" altLang="ko-KR" baseline="0"/>
              <a:t>A2</a:t>
            </a:r>
            <a:r>
              <a:rPr kumimoji="1" lang="ko-KR" altLang="en-US" baseline="0"/>
              <a:t>와 레이블 </a:t>
            </a:r>
            <a:r>
              <a:rPr kumimoji="1" lang="en-US" altLang="ko-KR" baseline="0"/>
              <a:t>ytest</a:t>
            </a:r>
            <a:r>
              <a:rPr kumimoji="1" lang="ko-KR" altLang="en-US" baseline="0"/>
              <a:t>를 비교해서 정확도를 계산해야 합니다</a:t>
            </a:r>
            <a:r>
              <a:rPr kumimoji="1" lang="en-US" altLang="ko-KR" baseline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그런데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문제는 예측값 </a:t>
            </a:r>
            <a:r>
              <a:rPr kumimoji="1" lang="en-US" altLang="ko-KR" baseline="0"/>
              <a:t>A2</a:t>
            </a:r>
            <a:r>
              <a:rPr kumimoji="1" lang="ko-KR" altLang="en-US" baseline="0"/>
              <a:t>의 형상과 레이블 </a:t>
            </a:r>
            <a:r>
              <a:rPr kumimoji="1" lang="en-US" altLang="ko-KR" baseline="0"/>
              <a:t>ytest</a:t>
            </a:r>
            <a:r>
              <a:rPr kumimoji="1" lang="ko-KR" altLang="en-US" baseline="0"/>
              <a:t>의 형상이 다르다는 것입니다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baseline="0"/>
              <a:t>그럼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우리가 답을 비교해야 할 클래스 레이블 </a:t>
            </a:r>
            <a:r>
              <a:rPr kumimoji="1" lang="en-US" altLang="ko-KR" baseline="0"/>
              <a:t>ytest</a:t>
            </a:r>
            <a:r>
              <a:rPr kumimoji="1" lang="ko-KR" altLang="en-US" baseline="0"/>
              <a:t>의 배열의 형상은 어떻게 되죠</a:t>
            </a:r>
            <a:r>
              <a:rPr kumimoji="1" lang="en-US" altLang="ko-KR" baseline="0"/>
              <a:t>?</a:t>
            </a:r>
          </a:p>
          <a:p>
            <a:pPr marL="171450" indent="-171450">
              <a:buFontTx/>
              <a:buChar char="-"/>
            </a:pPr>
            <a:endParaRPr kumimoji="1" lang="en-US" altLang="ko-KR" baseline="0"/>
          </a:p>
          <a:p>
            <a:pPr marL="171450" indent="-171450">
              <a:buFontTx/>
              <a:buChar char="-"/>
            </a:pPr>
            <a:endParaRPr kumimoji="1" lang="en-US" altLang="ko-KR" baseline="0"/>
          </a:p>
          <a:p>
            <a:pPr marL="0" indent="0">
              <a:buFontTx/>
              <a:buNone/>
            </a:pPr>
            <a:endParaRPr kumimoji="1" lang="en-US" altLang="ko-KR" baseline="0"/>
          </a:p>
          <a:p>
            <a:pPr marL="171450" indent="-171450">
              <a:buFontTx/>
              <a:buChar char="-"/>
            </a:pP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4040922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====</a:t>
            </a:r>
            <a:r>
              <a:rPr kumimoji="1" lang="en-US" altLang="ko-KR" err="1"/>
              <a:t>BatchGD</a:t>
            </a:r>
            <a:r>
              <a:rPr kumimoji="1" lang="en-US" altLang="ko-KR"/>
              <a:t>===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ytest</a:t>
            </a:r>
            <a:r>
              <a:rPr kumimoji="1" lang="ko-KR" altLang="en-US"/>
              <a:t>의 형상은 </a:t>
            </a:r>
            <a:r>
              <a:rPr kumimoji="1" lang="en-US" altLang="ko-KR"/>
              <a:t>1</a:t>
            </a:r>
            <a:r>
              <a:rPr kumimoji="1" lang="ko-KR" altLang="en-US"/>
              <a:t>차원이고</a:t>
            </a:r>
            <a:r>
              <a:rPr kumimoji="1" lang="en-US" altLang="ko-KR"/>
              <a:t>, (100,)</a:t>
            </a:r>
            <a:r>
              <a:rPr kumimoji="1" lang="ko-KR" altLang="en-US"/>
              <a:t>이겠죠</a:t>
            </a:r>
            <a:r>
              <a:rPr kumimoji="1" lang="en-US" altLang="ko-KR"/>
              <a:t>.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258562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====</a:t>
            </a:r>
            <a:r>
              <a:rPr kumimoji="1" lang="en-US" altLang="ko-KR" dirty="0" err="1"/>
              <a:t>BatchGD</a:t>
            </a:r>
            <a:r>
              <a:rPr kumimoji="1" lang="en-US" altLang="ko-KR" dirty="0"/>
              <a:t>===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그러니까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우리는 </a:t>
            </a:r>
            <a:r>
              <a:rPr kumimoji="1" lang="en-US" altLang="ko-KR" baseline="0" dirty="0"/>
              <a:t>A2</a:t>
            </a:r>
            <a:r>
              <a:rPr kumimoji="1" lang="ko-KR" altLang="en-US" baseline="0" dirty="0"/>
              <a:t> 배열에서 </a:t>
            </a:r>
            <a:r>
              <a:rPr kumimoji="1" lang="ko-KR" altLang="en-US" baseline="0"/>
              <a:t>각 열에서 최대값의 인덱스를 찾아서 </a:t>
            </a:r>
            <a:r>
              <a:rPr kumimoji="1" lang="en-US" altLang="ko-KR" baseline="0"/>
              <a:t>ytest</a:t>
            </a:r>
            <a:r>
              <a:rPr kumimoji="1" lang="ko-KR" altLang="en-US" baseline="0"/>
              <a:t>와 비교해야 합니다</a:t>
            </a:r>
            <a:r>
              <a:rPr kumimoji="1" lang="en-US" altLang="ko-KR" baseline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이를 </a:t>
            </a:r>
            <a:r>
              <a:rPr kumimoji="1" lang="ko-KR" altLang="en-US" baseline="0" dirty="0"/>
              <a:t>위해 필요한 함수가 바로 </a:t>
            </a:r>
            <a:r>
              <a:rPr kumimoji="1" lang="en-US" altLang="ko-KR" baseline="0" dirty="0" err="1"/>
              <a:t>argmax</a:t>
            </a:r>
            <a:r>
              <a:rPr kumimoji="1" lang="ko-KR" altLang="en-US" baseline="0" dirty="0"/>
              <a:t> 함수입니다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171450" indent="-171450">
              <a:buFontTx/>
              <a:buChar char="-"/>
            </a:pP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652007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안녕하세요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이번시간에는 </a:t>
            </a:r>
            <a:r>
              <a:rPr lang="ko-KR" altLang="en-US" baseline="0"/>
              <a:t>다양한 경사하강법을 배우면서</a:t>
            </a:r>
            <a:br>
              <a:rPr lang="en-US" altLang="ko-KR" baseline="0"/>
            </a:br>
            <a:r>
              <a:rPr lang="ko-KR" altLang="en-US" baseline="0"/>
              <a:t>여러분의 </a:t>
            </a:r>
            <a:r>
              <a:rPr lang="ko-KR" altLang="en-US" baseline="0" dirty="0"/>
              <a:t>기계 학습에 대한 통찰력과 이해도를 높이고자 합니다</a:t>
            </a:r>
            <a:r>
              <a:rPr lang="en-US" altLang="ko-KR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처음에는 배치 경사하강법을</a:t>
            </a:r>
            <a:r>
              <a:rPr lang="en-US" altLang="ko-KR" baseline="0" dirty="0"/>
              <a:t>,</a:t>
            </a:r>
            <a:r>
              <a:rPr lang="ko-KR" altLang="en-US" baseline="0" dirty="0"/>
              <a:t> 그 다음에는 확률적 경사하강법을 공부할 것입니다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여러분이 이미 배운 경사하강법은 어떤 종류에 속하는지 한번 생각해보시길 바랍니다</a:t>
            </a:r>
            <a:r>
              <a:rPr lang="en-US" altLang="ko-KR" baseline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1050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====</a:t>
            </a:r>
            <a:r>
              <a:rPr kumimoji="1" lang="en-US" altLang="ko-KR" dirty="0" err="1"/>
              <a:t>BatchGD</a:t>
            </a:r>
            <a:r>
              <a:rPr kumimoji="1" lang="en-US" altLang="ko-KR" dirty="0"/>
              <a:t>===</a:t>
            </a:r>
          </a:p>
          <a:p>
            <a:pPr marL="171450" indent="-171450">
              <a:buFontTx/>
              <a:buChar char="-"/>
            </a:pPr>
            <a:r>
              <a:rPr kumimoji="1" lang="en-US" altLang="ko-KR" baseline="0" dirty="0"/>
              <a:t>Argmax</a:t>
            </a:r>
            <a:r>
              <a:rPr kumimoji="1" lang="ko-KR" altLang="en-US" baseline="0" dirty="0"/>
              <a:t> 함수는 다차원 배열에서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차원에 따라 가장 큰 값들의 인덱스를 반환해주는 함수입니다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171450" indent="-171450">
              <a:buFontTx/>
              <a:buChar char="-"/>
            </a:pPr>
            <a:r>
              <a:rPr kumimoji="1" lang="ko-KR" altLang="en-US" baseline="0" dirty="0"/>
              <a:t>의외로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많은 사람들이 이런 간단한 함수에 혼란해 하는 것을 많이 경험했습니다</a:t>
            </a:r>
            <a:r>
              <a:rPr kumimoji="1" lang="en-US" altLang="ko-KR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 dirty="0"/>
              <a:t>여기서 축에 대한 복습을 하고 계속하겠습니다</a:t>
            </a:r>
            <a:r>
              <a:rPr kumimoji="1" lang="en-US" altLang="ko-KR" baseline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0641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-======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예전에 우리가 넘파이 강의에서 다루었던 문제입니다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여기 넘파이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sum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의 결과는 얼마가 되나요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? (3, 12)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일까요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아니면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(3, 5, 7)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일까요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</a:p>
          <a:p>
            <a:pPr marL="171450" indent="-171450" latinLnBrk="1">
              <a:buFontTx/>
              <a:buChar char="-"/>
            </a:pP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5</a:t>
            </a:r>
            <a:r>
              <a:rPr lang="ko-KR" altLang="en-US" sz="1200" b="0" i="0">
                <a:effectLst/>
                <a:latin typeface="+mj-lt"/>
                <a:ea typeface="+mj-ea"/>
                <a:cs typeface="+mj-cs"/>
                <a:sym typeface="맑은 고딕"/>
              </a:rPr>
              <a:t>초를 드립니다</a:t>
            </a:r>
            <a:r>
              <a:rPr lang="en-US" altLang="ko-KR" sz="1200" b="0" i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85208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-======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여기서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중요한 것은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axis = 0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의 의미입니다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axis = 0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의 의미는 축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zero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를 바라 보면서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계산하라는 것이라고 했죠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0935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-======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축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Axis======</a:t>
            </a:r>
          </a:p>
          <a:p>
            <a:pPr marL="171450" indent="-171450" latinLnBrk="1">
              <a:buFontTx/>
              <a:buChar char="-"/>
            </a:pP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(3, 5, 7)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에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되겠습니다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다 맞았지만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이것이 처음에는 참 혼돈하기 쉬운 문제입니다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자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그럼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우리가 이제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argmax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도 축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0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바라보면서 계산하면 됩니다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자 다시 가볼까요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10953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====BatchGD===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/>
              <a:t>여기 </a:t>
            </a:r>
            <a:r>
              <a:rPr kumimoji="1" lang="en-US" altLang="ko-KR" baseline="0"/>
              <a:t>A2 </a:t>
            </a:r>
            <a:r>
              <a:rPr kumimoji="1" lang="ko-KR" altLang="en-US" baseline="0"/>
              <a:t>행렬에 있는 값들은 제가 설명을 위해 임의로 설정한 것입니다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en-US" altLang="ko-KR" baseline="0"/>
              <a:t>argmax</a:t>
            </a:r>
            <a:r>
              <a:rPr kumimoji="1" lang="ko-KR" altLang="en-US" baseline="0"/>
              <a:t>의 매개변수 </a:t>
            </a:r>
            <a:r>
              <a:rPr kumimoji="1" lang="en-US" altLang="ko-KR" baseline="0" dirty="0"/>
              <a:t>axis=0</a:t>
            </a:r>
            <a:r>
              <a:rPr kumimoji="1" lang="ko-KR" altLang="en-US" baseline="0" dirty="0"/>
              <a:t>는 행렬에서 </a:t>
            </a:r>
            <a:r>
              <a:rPr kumimoji="1" lang="ko-KR" altLang="en-US" baseline="0"/>
              <a:t>각 열에서 </a:t>
            </a:r>
            <a:r>
              <a:rPr kumimoji="1" lang="ko-KR" altLang="en-US" baseline="0" dirty="0"/>
              <a:t>가장 </a:t>
            </a:r>
            <a:r>
              <a:rPr kumimoji="1" lang="ko-KR" altLang="en-US" baseline="0"/>
              <a:t>큰 값의 인덱스를 찾는 것입니다</a:t>
            </a:r>
            <a:r>
              <a:rPr kumimoji="1" lang="en-US" altLang="ko-KR" baseline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그렇다면 </a:t>
            </a:r>
            <a:r>
              <a:rPr kumimoji="1" lang="en-US" altLang="ko-KR" baseline="0" dirty="0" err="1"/>
              <a:t>argmax</a:t>
            </a:r>
            <a:r>
              <a:rPr kumimoji="1" lang="ko-KR" altLang="en-US" baseline="0" dirty="0"/>
              <a:t> 함수의 결과 </a:t>
            </a:r>
            <a:r>
              <a:rPr kumimoji="1" lang="ko-KR" altLang="en-US" baseline="0"/>
              <a:t>값 </a:t>
            </a:r>
            <a:r>
              <a:rPr kumimoji="1" lang="en-US" altLang="ko-KR" baseline="0"/>
              <a:t>yhat</a:t>
            </a:r>
            <a:r>
              <a:rPr kumimoji="1" lang="ko-KR" altLang="en-US" baseline="0"/>
              <a:t>의 형상은 어떻게 되나요</a:t>
            </a:r>
            <a:r>
              <a:rPr kumimoji="1" lang="en-US" altLang="ko-KR" baseline="0"/>
              <a:t>?</a:t>
            </a:r>
            <a:endParaRPr kumimoji="1" lang="en-US" altLang="ko-KR" baseline="0" dirty="0"/>
          </a:p>
          <a:p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844750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====BatchGD===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aseline="0"/>
              <a:t>(100, )</a:t>
            </a:r>
            <a:r>
              <a:rPr kumimoji="1" lang="ko-KR" altLang="en-US" baseline="0"/>
              <a:t>가 되겠죠</a:t>
            </a:r>
            <a:r>
              <a:rPr kumimoji="1" lang="en-US" altLang="ko-KR" baseline="0"/>
              <a:t>….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/>
              <a:t>그래서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우리는 이제</a:t>
            </a:r>
            <a:r>
              <a:rPr kumimoji="1" lang="en-US" altLang="ko-KR" baseline="0"/>
              <a:t> yhat</a:t>
            </a:r>
            <a:r>
              <a:rPr kumimoji="1" lang="ko-KR" altLang="en-US" baseline="0"/>
              <a:t>과 </a:t>
            </a:r>
            <a:r>
              <a:rPr kumimoji="1" lang="en-US" altLang="ko-KR" baseline="0"/>
              <a:t>ytest</a:t>
            </a:r>
            <a:r>
              <a:rPr kumimoji="1" lang="ko-KR" altLang="en-US" baseline="0"/>
              <a:t>를 비교할 수 있게 되었습니다</a:t>
            </a:r>
            <a:r>
              <a:rPr kumimoji="1" lang="en-US" altLang="ko-KR" baseline="0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  <a:p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550206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====BatchGD===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각 </a:t>
            </a:r>
            <a:r>
              <a:rPr kumimoji="1" lang="ko-KR" altLang="en-US" baseline="0" dirty="0"/>
              <a:t>열</a:t>
            </a:r>
            <a:r>
              <a:rPr kumimoji="1" lang="ko-KR" altLang="en-US" baseline="0"/>
              <a:t>에서 최대 값을 찾고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그의 인덱스를 받아서</a:t>
            </a:r>
            <a:r>
              <a:rPr kumimoji="1" lang="en-US" altLang="ko-KR" baseline="0"/>
              <a:t>, yhat</a:t>
            </a:r>
            <a:r>
              <a:rPr kumimoji="1" lang="ko-KR" altLang="en-US" baseline="0"/>
              <a:t>을 채우면 됩니다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 인덱스들이 바로 </a:t>
            </a:r>
            <a:r>
              <a:rPr kumimoji="1" lang="en-US" altLang="ko-KR" baseline="0"/>
              <a:t>Mnist </a:t>
            </a:r>
            <a:r>
              <a:rPr kumimoji="1" lang="en-US" altLang="ko-KR" baseline="0" dirty="0"/>
              <a:t>Dataset</a:t>
            </a:r>
            <a:r>
              <a:rPr kumimoji="1" lang="ko-KR" altLang="en-US" baseline="0" dirty="0"/>
              <a:t>에서의 </a:t>
            </a:r>
            <a:r>
              <a:rPr kumimoji="1" lang="ko-KR" altLang="en-US" baseline="0"/>
              <a:t>숫자를 의미하는 것입니다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따라서 </a:t>
            </a:r>
            <a:r>
              <a:rPr kumimoji="1" lang="en-US" altLang="ko-KR" baseline="0"/>
              <a:t>yhat</a:t>
            </a:r>
            <a:r>
              <a:rPr kumimoji="1" lang="ko-KR" altLang="en-US" baseline="0"/>
              <a:t>을 구했으니까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이제 클래스 레이블 </a:t>
            </a:r>
            <a:r>
              <a:rPr kumimoji="1" lang="en-US" altLang="ko-KR" baseline="0"/>
              <a:t>ytest</a:t>
            </a:r>
            <a:r>
              <a:rPr kumimoji="1" lang="ko-KR" altLang="en-US" baseline="0"/>
              <a:t>와 비교할 </a:t>
            </a:r>
            <a:r>
              <a:rPr kumimoji="1" lang="ko-KR" altLang="en-US" baseline="0" dirty="0"/>
              <a:t>수 있게 되는 것이지요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005523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====BatchGD===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이제 </a:t>
            </a:r>
            <a:r>
              <a:rPr kumimoji="1" lang="ko-KR" altLang="en-US" baseline="0" dirty="0"/>
              <a:t>마지막으로</a:t>
            </a:r>
            <a:r>
              <a:rPr kumimoji="1" lang="en-US" altLang="ko-KR" baseline="0" dirty="0"/>
              <a:t> </a:t>
            </a:r>
            <a:r>
              <a:rPr kumimoji="1" lang="en-US" altLang="ko-KR" baseline="0" dirty="0" err="1"/>
              <a:t>np.sum</a:t>
            </a:r>
            <a:r>
              <a:rPr kumimoji="1" lang="ko-KR" altLang="en-US" baseline="0" dirty="0"/>
              <a:t> </a:t>
            </a:r>
            <a:r>
              <a:rPr kumimoji="1" lang="ko-KR" altLang="en-US" baseline="0"/>
              <a:t>함수를 이용해서</a:t>
            </a:r>
            <a:r>
              <a:rPr kumimoji="1" lang="en-US" altLang="ko-KR" baseline="0"/>
              <a:t>,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 </a:t>
            </a:r>
            <a:r>
              <a:rPr kumimoji="1" lang="en-US" altLang="ko-KR" baseline="0" dirty="0" err="1"/>
              <a:t>yhat</a:t>
            </a:r>
            <a:r>
              <a:rPr kumimoji="1" lang="ko-KR" altLang="en-US" baseline="0"/>
              <a:t>과 </a:t>
            </a:r>
            <a:r>
              <a:rPr kumimoji="1" lang="en-US" altLang="ko-KR" baseline="0"/>
              <a:t>ytest</a:t>
            </a:r>
            <a:r>
              <a:rPr kumimoji="1" lang="ko-KR" altLang="en-US" baseline="0"/>
              <a:t>의 모든 원소를 각각 비교하여 </a:t>
            </a:r>
            <a:r>
              <a:rPr kumimoji="1" lang="ko-KR" altLang="en-US" baseline="0" dirty="0"/>
              <a:t>같은 값들의 총 갯수를 계산하게 됩니다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endParaRPr kumimoji="1" lang="en-US" altLang="ko-KR" baseline="0" dirty="0"/>
          </a:p>
          <a:p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72242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====BatchGD===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그리고 </a:t>
            </a:r>
            <a:r>
              <a:rPr kumimoji="1" lang="ko-KR" altLang="en-US" baseline="0" dirty="0"/>
              <a:t>총 </a:t>
            </a:r>
            <a:r>
              <a:rPr kumimoji="1" lang="ko-KR" altLang="en-US" baseline="0"/>
              <a:t>샘플들의 개수와 비교하여 정확도를 비율로 측정한 것입니다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이제 </a:t>
            </a:r>
            <a:r>
              <a:rPr kumimoji="1" lang="ko-KR" altLang="en-US" baseline="0" dirty="0"/>
              <a:t>우리가 만든 </a:t>
            </a:r>
            <a:r>
              <a:rPr kumimoji="1" lang="en-US" altLang="ko-KR" baseline="0" dirty="0"/>
              <a:t>Batch </a:t>
            </a:r>
            <a:r>
              <a:rPr kumimoji="1" lang="en-US" altLang="ko-KR" baseline="0"/>
              <a:t>GD</a:t>
            </a:r>
            <a:r>
              <a:rPr kumimoji="1" lang="ko-KR" altLang="en-US" baseline="0"/>
              <a:t>가 </a:t>
            </a:r>
            <a:r>
              <a:rPr kumimoji="1" lang="ko-KR" altLang="en-US" baseline="0" dirty="0"/>
              <a:t>제대로 학습했는지 살펴보도록 할까요</a:t>
            </a:r>
            <a:r>
              <a:rPr kumimoji="1" lang="en-US" altLang="ko-KR" baseline="0" dirty="0"/>
              <a:t>?</a:t>
            </a:r>
          </a:p>
          <a:p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156971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====</a:t>
            </a:r>
            <a:r>
              <a:rPr kumimoji="1" lang="en-US" altLang="ko-KR" dirty="0" err="1"/>
              <a:t>BatchGD</a:t>
            </a:r>
            <a:r>
              <a:rPr kumimoji="1" lang="en-US" altLang="ko-KR" dirty="0"/>
              <a:t>===</a:t>
            </a:r>
          </a:p>
          <a:p>
            <a:pPr marL="171450" indent="-171450">
              <a:buFontTx/>
              <a:buChar char="-"/>
            </a:pPr>
            <a:r>
              <a:rPr kumimoji="1" lang="en-US" altLang="ko-KR"/>
              <a:t>85.0%</a:t>
            </a:r>
            <a:r>
              <a:rPr kumimoji="1" lang="ko-KR" altLang="en-US"/>
              <a:t>의 정확도를 보여주고 있네요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이 정도면 기계학습에서 비교적 무난하다고 생각해도 좋습니다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그런데</a:t>
            </a:r>
            <a:r>
              <a:rPr kumimoji="1" lang="en-US" altLang="ko-KR"/>
              <a:t>, </a:t>
            </a:r>
            <a:r>
              <a:rPr kumimoji="1" lang="ko-KR" altLang="en-US"/>
              <a:t>여러분이 이미 경험했겠지만</a:t>
            </a:r>
            <a:r>
              <a:rPr kumimoji="1" lang="en-US" altLang="ko-KR"/>
              <a:t>, </a:t>
            </a:r>
            <a:r>
              <a:rPr kumimoji="1" lang="ko-KR" altLang="en-US"/>
              <a:t>기계학습에서 정확도와 더불어 </a:t>
            </a:r>
            <a:r>
              <a:rPr kumimoji="1" lang="en-US" altLang="ko-KR"/>
              <a:t>epoch </a:t>
            </a:r>
            <a:r>
              <a:rPr kumimoji="1" lang="ko-KR" altLang="en-US"/>
              <a:t>수를 얼마로 해야 할지가 항상 결정해야 할 문제들 중에 하나입니다</a:t>
            </a:r>
            <a:r>
              <a:rPr kumimoji="1"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그래서</a:t>
            </a:r>
            <a:r>
              <a:rPr kumimoji="1" lang="en-US" altLang="ko-KR"/>
              <a:t>, </a:t>
            </a:r>
            <a:r>
              <a:rPr kumimoji="1" lang="ko-KR" altLang="en-US"/>
              <a:t>지금 우리가 다루고 있는 </a:t>
            </a:r>
            <a:r>
              <a:rPr kumimoji="1" lang="en-US" altLang="ko-KR"/>
              <a:t>MNist </a:t>
            </a:r>
            <a:r>
              <a:rPr kumimoji="1" lang="ko-KR" altLang="en-US"/>
              <a:t>데이터셋은 몇 번의 반복쯤에서 수렴되는지 알아보도록하겠습니다</a:t>
            </a:r>
            <a:r>
              <a:rPr kumimoji="1" lang="en-US" altLang="ko-KR"/>
              <a:t>. </a:t>
            </a:r>
          </a:p>
          <a:p>
            <a:pPr marL="171450" indent="-171450">
              <a:buFontTx/>
              <a:buChar char="-"/>
            </a:pPr>
            <a:endParaRPr kumimoji="1" lang="en-US" altLang="ko-KR" dirty="0"/>
          </a:p>
          <a:p>
            <a:pPr marL="171450" indent="-171450">
              <a:buFontTx/>
              <a:buChar char="-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294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aseline="0" dirty="0"/>
              <a:t>===</a:t>
            </a:r>
            <a:r>
              <a:rPr kumimoji="1" lang="en-US" altLang="ko-KR" baseline="0" dirty="0" err="1"/>
              <a:t>BatchGD</a:t>
            </a:r>
            <a:r>
              <a:rPr kumimoji="1" lang="ko-KR" altLang="en-US" baseline="0" dirty="0" err="1"/>
              <a:t>오차함수</a:t>
            </a:r>
            <a:r>
              <a:rPr kumimoji="1" lang="en-US" altLang="ko-KR" baseline="0" dirty="0"/>
              <a:t>===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 dirty="0"/>
              <a:t>경사하강법이 나오면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반드시 언급할 수 밖에 없는 주제가 </a:t>
            </a:r>
            <a:r>
              <a:rPr kumimoji="1" lang="ko-KR" altLang="en-US" b="1" baseline="0" dirty="0" err="1"/>
              <a:t>오차함수</a:t>
            </a:r>
            <a:r>
              <a:rPr kumimoji="1" lang="ko-KR" altLang="en-US" baseline="0" dirty="0" err="1"/>
              <a:t>와</a:t>
            </a:r>
            <a:r>
              <a:rPr kumimoji="1" lang="ko-KR" altLang="en-US" baseline="0" dirty="0"/>
              <a:t> </a:t>
            </a:r>
            <a:r>
              <a:rPr kumimoji="1" lang="ko-KR" altLang="en-US" b="1" baseline="0" dirty="0"/>
              <a:t>가중치</a:t>
            </a:r>
            <a:r>
              <a:rPr kumimoji="1" lang="ko-KR" altLang="en-US" baseline="0" dirty="0"/>
              <a:t>일 것입니다</a:t>
            </a:r>
            <a:r>
              <a:rPr kumimoji="1" lang="en-US" altLang="ko-KR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우리는 이미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오차함수를 미분해서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오차를 작게 만드는 </a:t>
            </a:r>
            <a:r>
              <a:rPr kumimoji="1" lang="ko-KR" altLang="en-US" baseline="0" dirty="0"/>
              <a:t>가중치를 조정 하는 </a:t>
            </a:r>
            <a:r>
              <a:rPr kumimoji="1" lang="ko-KR" altLang="en-US" baseline="0"/>
              <a:t>식을 구했습니다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 dirty="0"/>
          </a:p>
          <a:p>
            <a:pPr marL="171450" indent="-171450">
              <a:buFontTx/>
              <a:buChar char="-"/>
            </a:pPr>
            <a:r>
              <a:rPr kumimoji="1" lang="ko-KR" altLang="en-US" baseline="0" dirty="0"/>
              <a:t>식과 그림을 함께 보시죠</a:t>
            </a:r>
            <a:r>
              <a:rPr kumimoji="1" lang="en-US" altLang="ko-KR" baseline="0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69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====BatchGD===</a:t>
            </a:r>
          </a:p>
          <a:p>
            <a:pPr marL="171450" indent="-171450">
              <a:buFontTx/>
              <a:buChar char="-"/>
            </a:pPr>
            <a:r>
              <a:rPr kumimoji="1" lang="en-US" altLang="ko-KR"/>
              <a:t>fit</a:t>
            </a:r>
            <a:r>
              <a:rPr kumimoji="1" lang="en-US" altLang="ko-KR" baseline="0"/>
              <a:t> </a:t>
            </a:r>
            <a:r>
              <a:rPr kumimoji="1" lang="ko-KR" altLang="en-US" baseline="0"/>
              <a:t>메소드를 코딩할 때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우리는 매 </a:t>
            </a:r>
            <a:r>
              <a:rPr kumimoji="1" lang="ko-KR" altLang="en-US" baseline="0" dirty="0"/>
              <a:t>반복마다 </a:t>
            </a:r>
            <a:r>
              <a:rPr kumimoji="1" lang="en-US" altLang="ko-KR" baseline="0" dirty="0"/>
              <a:t>cost</a:t>
            </a:r>
            <a:r>
              <a:rPr kumimoji="1" lang="ko-KR" altLang="en-US" baseline="0" dirty="0"/>
              <a:t>를 </a:t>
            </a:r>
            <a:r>
              <a:rPr kumimoji="1" lang="ko-KR" altLang="en-US" baseline="0"/>
              <a:t>계산하여 저장하였습니다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 코드의 </a:t>
            </a:r>
            <a:r>
              <a:rPr kumimoji="1" lang="ko-KR" altLang="en-US" baseline="0" dirty="0"/>
              <a:t>결과로 나오는 그래프를 한번 살펴보시죠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53764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====</a:t>
            </a:r>
            <a:r>
              <a:rPr kumimoji="1" lang="en-US" altLang="ko-KR" dirty="0" err="1"/>
              <a:t>BatchGD</a:t>
            </a:r>
            <a:r>
              <a:rPr kumimoji="1" lang="en-US" altLang="ko-KR" dirty="0"/>
              <a:t>===</a:t>
            </a:r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3000</a:t>
            </a:r>
            <a:r>
              <a:rPr kumimoji="1" lang="ko-KR" altLang="en-US" dirty="0"/>
              <a:t>번의 반복까지 실행되야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 값이 점차 수렴하는 것을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그렇다고 완전히 수렴한 것은 또한 아닙니다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조금 더 빠르게 오차가 최소에 수렴하도록 하는 방법은 없을까요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이번 시간 시작할 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말씀드렸듯이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이 때 사용하는 방법이 바로  </a:t>
            </a:r>
            <a:r>
              <a:rPr kumimoji="1" lang="ko-KR" altLang="en-US" baseline="0" dirty="0"/>
              <a:t>확률적 경사하강법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영어로 </a:t>
            </a:r>
            <a:r>
              <a:rPr kumimoji="1" lang="en-US" altLang="ko-KR" dirty="0"/>
              <a:t>Stochastic</a:t>
            </a:r>
            <a:r>
              <a:rPr kumimoji="1" lang="en-US" altLang="ko-KR" baseline="0" dirty="0"/>
              <a:t> Batch Gradient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Descent</a:t>
            </a:r>
            <a:r>
              <a:rPr kumimoji="1" lang="ko-KR" altLang="en-US" baseline="0" dirty="0"/>
              <a:t>입니다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6138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====SGD====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지금까지의 경사하강법은 모든 자료의 오차를 합한 것으로부터 가중치를 조정했습니다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/>
              <a:t>가중치를 한 번 조정하려고</a:t>
            </a:r>
            <a:r>
              <a:rPr kumimoji="1" lang="en-US" altLang="ko-KR"/>
              <a:t>, 6</a:t>
            </a:r>
            <a:r>
              <a:rPr kumimoji="1" lang="ko-KR" altLang="en-US"/>
              <a:t>만개 자료의 모든 오차를 계산해야 했습니다</a:t>
            </a:r>
            <a:r>
              <a:rPr kumimoji="1"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모든 학습 자료를 한 묶음으로</a:t>
            </a:r>
            <a:r>
              <a:rPr kumimoji="1" lang="en-US" altLang="ko-KR"/>
              <a:t> </a:t>
            </a:r>
            <a:r>
              <a:rPr kumimoji="1" lang="ko-KR" altLang="en-US"/>
              <a:t>처리하기 때문에</a:t>
            </a:r>
            <a:r>
              <a:rPr kumimoji="1" lang="en-US" altLang="ko-KR"/>
              <a:t>, </a:t>
            </a:r>
            <a:r>
              <a:rPr kumimoji="1" lang="ko-KR" altLang="en-US"/>
              <a:t>알고리즘 이름에 </a:t>
            </a:r>
            <a:r>
              <a:rPr kumimoji="1" lang="en-US" altLang="ko-KR"/>
              <a:t>batch</a:t>
            </a:r>
            <a:r>
              <a:rPr kumimoji="1" lang="ko-KR" altLang="en-US"/>
              <a:t> 를 붙인 것입니다</a:t>
            </a:r>
            <a:r>
              <a:rPr kumimoji="1"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반면에</a:t>
            </a:r>
            <a:r>
              <a:rPr kumimoji="1" lang="en-US" altLang="ko-KR"/>
              <a:t>, </a:t>
            </a:r>
            <a:r>
              <a:rPr kumimoji="1" lang="ko-KR" altLang="en-US"/>
              <a:t>확률적 경사하강법은 학습자료 하나를 처리할 때마다</a:t>
            </a:r>
            <a:r>
              <a:rPr kumimoji="1" lang="en-US" altLang="ko-KR"/>
              <a:t>, </a:t>
            </a:r>
            <a:r>
              <a:rPr kumimoji="1" lang="ko-KR" altLang="en-US"/>
              <a:t>오차를 계산하여 가중치를 조정하는 것입니다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그러면</a:t>
            </a:r>
            <a:r>
              <a:rPr kumimoji="1" lang="en-US" altLang="ko-KR"/>
              <a:t>, </a:t>
            </a:r>
            <a:r>
              <a:rPr kumimoji="1" lang="ko-KR" altLang="en-US"/>
              <a:t>가중치 조정하는 수식이 </a:t>
            </a:r>
            <a:r>
              <a:rPr kumimoji="1" lang="ko-KR" altLang="en-US" dirty="0"/>
              <a:t>다음과 같이 변하게 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909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====SGD====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식에서 시그마가 없어진 거죠</a:t>
            </a:r>
            <a:r>
              <a:rPr kumimoji="1"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매 </a:t>
            </a:r>
            <a:r>
              <a:rPr kumimoji="1" lang="ko-KR" altLang="en-US" dirty="0"/>
              <a:t>샘플마다 오차를 계산하기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가중치가 빠르게 수렴하게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확률적</a:t>
            </a:r>
            <a:r>
              <a:rPr kumimoji="1" lang="en-US" altLang="ko-KR" dirty="0"/>
              <a:t>(Stochastic)</a:t>
            </a:r>
            <a:r>
              <a:rPr kumimoji="1" lang="ko-KR" altLang="en-US" dirty="0"/>
              <a:t>이란 말에서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</a:t>
            </a:r>
            <a:r>
              <a:rPr kumimoji="1" lang="ko-KR" altLang="en-US" dirty="0"/>
              <a:t>확률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은 </a:t>
            </a:r>
            <a:r>
              <a:rPr kumimoji="1" lang="ko-KR" altLang="en-US" dirty="0" err="1"/>
              <a:t>학습자료가</a:t>
            </a:r>
            <a:r>
              <a:rPr kumimoji="1" lang="ko-KR" altLang="en-US" dirty="0"/>
              <a:t> 이미 무작위로 입력되고 </a:t>
            </a:r>
            <a:r>
              <a:rPr kumimoji="1" lang="ko-KR" altLang="en-US"/>
              <a:t>있다고 가정하는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따라서 굳이 입력값을 랜덤하게 섞을 필요는 없는 것이죠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그러면 배치 경사하강법과 코드 상에서는 어떻게 다른지 살펴보도록 할까요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6019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====SGD====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확률적 경사하강법이 배치 경사하강법과 다른 </a:t>
            </a:r>
            <a:r>
              <a:rPr kumimoji="1" lang="en-US" altLang="ko-KR"/>
              <a:t>fit()</a:t>
            </a:r>
            <a:r>
              <a:rPr kumimoji="1" lang="ko-KR" altLang="en-US"/>
              <a:t>메소드만 살펴보도록 하겠습니다</a:t>
            </a:r>
            <a:r>
              <a:rPr kumimoji="1"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첫째로</a:t>
            </a:r>
            <a:r>
              <a:rPr kumimoji="1" lang="en-US" altLang="ko-KR"/>
              <a:t>, </a:t>
            </a:r>
            <a:r>
              <a:rPr kumimoji="1" lang="ko-KR" altLang="en-US"/>
              <a:t>반복문이 </a:t>
            </a:r>
            <a:r>
              <a:rPr kumimoji="1" lang="ko-KR" altLang="en-US" dirty="0"/>
              <a:t>있는 곳입니다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배치 </a:t>
            </a:r>
            <a:r>
              <a:rPr kumimoji="1" lang="ko-KR" altLang="en-US" dirty="0"/>
              <a:t>경사하강법에서는 </a:t>
            </a:r>
            <a:r>
              <a:rPr kumimoji="1" lang="en-US" altLang="ko-KR" dirty="0"/>
              <a:t>epochs</a:t>
            </a:r>
            <a:r>
              <a:rPr kumimoji="1" lang="ko-KR" altLang="en-US" dirty="0"/>
              <a:t> 만큼만 반복하면 되지만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확률적 </a:t>
            </a:r>
            <a:r>
              <a:rPr kumimoji="1" lang="ko-KR" altLang="en-US" dirty="0"/>
              <a:t>경사하강법에서는 </a:t>
            </a:r>
            <a:r>
              <a:rPr kumimoji="1" lang="en-US" altLang="ko-KR" dirty="0"/>
              <a:t>sample</a:t>
            </a:r>
            <a:r>
              <a:rPr kumimoji="1" lang="ko-KR" altLang="en-US" dirty="0"/>
              <a:t> 수 만큼 내부적으로 반복을 더 수행하게 </a:t>
            </a:r>
            <a:r>
              <a:rPr kumimoji="1" lang="ko-KR" altLang="en-US"/>
              <a:t>됩니다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매 </a:t>
            </a:r>
            <a:r>
              <a:rPr kumimoji="1" lang="ko-KR" altLang="en-US" dirty="0"/>
              <a:t>샘플마다 가중치를 조정해야 하기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이러한 반복문이 필요한 것이지요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32574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====SGD====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둘째로</a:t>
            </a:r>
            <a:r>
              <a:rPr kumimoji="1" lang="en-US" altLang="ko-KR"/>
              <a:t>, </a:t>
            </a:r>
            <a:r>
              <a:rPr kumimoji="1" lang="ko-KR" altLang="en-US"/>
              <a:t>신경망의 입력중에서 하나의 샘플을 입력 </a:t>
            </a:r>
            <a:r>
              <a:rPr kumimoji="1" lang="en-US" altLang="ko-KR"/>
              <a:t>A0</a:t>
            </a:r>
            <a:r>
              <a:rPr kumimoji="1" lang="ko-KR" altLang="en-US"/>
              <a:t>와 클레스 레이블 </a:t>
            </a:r>
            <a:r>
              <a:rPr kumimoji="1" lang="en-US" altLang="ko-KR"/>
              <a:t>Y0</a:t>
            </a:r>
            <a:r>
              <a:rPr kumimoji="1" lang="ko-KR" altLang="en-US"/>
              <a:t>로 만들어 </a:t>
            </a:r>
            <a:r>
              <a:rPr kumimoji="1" lang="ko-KR" altLang="en-US" dirty="0"/>
              <a:t>줍니다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9349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====SGD====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그 </a:t>
            </a:r>
            <a:r>
              <a:rPr kumimoji="1" lang="ko-KR" altLang="en-US" dirty="0"/>
              <a:t>다음으로는 가중치를 조정하는 부분입니다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배치 </a:t>
            </a:r>
            <a:r>
              <a:rPr kumimoji="1" lang="ko-KR" altLang="en-US" dirty="0"/>
              <a:t>경사하강법에서는 샘플 수 만큼 나눠주었지만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여기서는 </a:t>
            </a:r>
            <a:r>
              <a:rPr kumimoji="1" lang="ko-KR" altLang="en-US" dirty="0"/>
              <a:t>이미 샘플마다 가중치를 조정하기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나눠줄 필요 없이 바로 가중치를 계산하면 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자 </a:t>
            </a:r>
            <a:r>
              <a:rPr kumimoji="1" lang="ko-KR" altLang="en-US" dirty="0"/>
              <a:t>그러면 확률적 경사하강법을 이용하면 정확도는 어느 정도이고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br>
              <a:rPr kumimoji="1" lang="en-US" altLang="ko-KR"/>
            </a:br>
            <a:r>
              <a:rPr kumimoji="1" lang="ko-KR" altLang="en-US"/>
              <a:t>또한 </a:t>
            </a:r>
            <a:r>
              <a:rPr kumimoji="1" lang="ko-KR" altLang="en-US" dirty="0"/>
              <a:t>오차가 최소지점으로 얼마나 빠르게 수렴하는지 알아보도록 합시다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540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====SGD====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같은 조건에서 지난번 배치 경사하강법에서는 정확도가 </a:t>
            </a:r>
            <a:r>
              <a:rPr kumimoji="1" lang="en-US" altLang="ko-KR"/>
              <a:t>85%</a:t>
            </a:r>
            <a:r>
              <a:rPr kumimoji="1" lang="ko-KR" altLang="en-US"/>
              <a:t>였는데</a:t>
            </a:r>
            <a:r>
              <a:rPr kumimoji="1" lang="en-US" altLang="ko-KR"/>
              <a:t>, </a:t>
            </a:r>
            <a:r>
              <a:rPr kumimoji="1" lang="ko-KR" altLang="en-US"/>
              <a:t>지금은 </a:t>
            </a:r>
            <a:r>
              <a:rPr kumimoji="1" lang="en-US" altLang="ko-KR"/>
              <a:t>87%</a:t>
            </a:r>
            <a:r>
              <a:rPr kumimoji="1" lang="ko-KR" altLang="en-US"/>
              <a:t>가 되었고 수렴 속도도 상당히 빨랐습니다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자 </a:t>
            </a:r>
            <a:r>
              <a:rPr kumimoji="1" lang="ko-KR" altLang="en-US" dirty="0"/>
              <a:t>그러면 이제 중요하게 여겼던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몇 번만의 반복만에 오차가 최소가되는 지점으로 수렴하는지 알아보도록 할까요</a:t>
            </a:r>
            <a:r>
              <a:rPr kumimoji="1" lang="en-US" altLang="ko-KR" dirty="0"/>
              <a:t>?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0651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====SGD========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배치 경사하강법에 비해서 오차가 훨씬 더 작아졌지만 </a:t>
            </a:r>
            <a:r>
              <a:rPr kumimoji="1" lang="ko-KR" altLang="en-US" dirty="0"/>
              <a:t>그래프가 안정적이지는 않네요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그 </a:t>
            </a:r>
            <a:r>
              <a:rPr kumimoji="1" lang="ko-KR" altLang="en-US" dirty="0"/>
              <a:t>이유는 각각 훈련자료마다 하나씩 훈련하고 그 오차를 기록하기 때문에 그렇습니다</a:t>
            </a:r>
            <a:r>
              <a:rPr kumimoji="1" lang="en-US" altLang="ko-KR" dirty="0"/>
              <a:t>.</a:t>
            </a:r>
            <a:r>
              <a:rPr kumimoji="1" lang="ko-KR" altLang="en-US"/>
              <a:t> </a:t>
            </a:r>
            <a:endParaRPr kumimoji="1" lang="en-US" altLang="ko-KR" dirty="0"/>
          </a:p>
          <a:p>
            <a:endParaRPr kumimoji="1" lang="en-US" altLang="ko-KR"/>
          </a:p>
          <a:p>
            <a:r>
              <a:rPr kumimoji="1" lang="ko-KR" altLang="en-US"/>
              <a:t>그리고 </a:t>
            </a:r>
            <a:r>
              <a:rPr kumimoji="1" lang="ko-KR" altLang="en-US" dirty="0"/>
              <a:t>뭔가 반복 횟수가 이상하지 않나요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우리는 </a:t>
            </a:r>
            <a:r>
              <a:rPr kumimoji="1" lang="ko-KR" altLang="en-US" dirty="0"/>
              <a:t>반복 횟수를 </a:t>
            </a:r>
            <a:r>
              <a:rPr kumimoji="1" lang="en-US" altLang="ko-KR" dirty="0"/>
              <a:t>20</a:t>
            </a:r>
            <a:r>
              <a:rPr kumimoji="1" lang="ko-KR" altLang="en-US" dirty="0"/>
              <a:t>회로 설정했는데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2</a:t>
            </a:r>
            <a:r>
              <a:rPr kumimoji="1" lang="ko-KR" altLang="en-US"/>
              <a:t>만번까지 </a:t>
            </a:r>
            <a:r>
              <a:rPr kumimoji="1" lang="ko-KR" altLang="en-US" dirty="0"/>
              <a:t>출력한 그래프가 </a:t>
            </a:r>
            <a:r>
              <a:rPr kumimoji="1" lang="ko-KR" altLang="en-US"/>
              <a:t>나타났습니다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이는 </a:t>
            </a:r>
            <a:r>
              <a:rPr kumimoji="1" lang="en-US" altLang="ko-KR" dirty="0"/>
              <a:t>fit</a:t>
            </a:r>
            <a:r>
              <a:rPr kumimoji="1" lang="ko-KR" altLang="en-US" dirty="0"/>
              <a:t> 메소드에서 오차를 계산할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 반복안에 샘플 때마다 계산하기 때문에 그렇습니다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28248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====SGD====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epochs</a:t>
            </a:r>
            <a:r>
              <a:rPr kumimoji="1" lang="en-US" altLang="ko-KR" baseline="0" dirty="0"/>
              <a:t> 20</a:t>
            </a:r>
            <a:r>
              <a:rPr kumimoji="1" lang="ko-KR" altLang="en-US" baseline="0" dirty="0"/>
              <a:t>번에 샘플 수가 </a:t>
            </a:r>
            <a:r>
              <a:rPr kumimoji="1" lang="en-US" altLang="ko-KR" baseline="0" dirty="0"/>
              <a:t>1000</a:t>
            </a:r>
            <a:r>
              <a:rPr kumimoji="1" lang="ko-KR" altLang="en-US" baseline="0" dirty="0"/>
              <a:t>개 이기 </a:t>
            </a:r>
            <a:r>
              <a:rPr kumimoji="1" lang="ko-KR" altLang="en-US" baseline="0"/>
              <a:t>때문에</a:t>
            </a:r>
            <a:r>
              <a:rPr kumimoji="1" lang="en-US" altLang="ko-KR" baseline="0"/>
              <a:t>, 20,000</a:t>
            </a:r>
            <a:r>
              <a:rPr kumimoji="1" lang="ko-KR" altLang="en-US" baseline="0" dirty="0"/>
              <a:t>개의 오류가 </a:t>
            </a:r>
            <a:r>
              <a:rPr kumimoji="1" lang="en-US" altLang="ko-KR" baseline="0" dirty="0"/>
              <a:t>cost</a:t>
            </a:r>
            <a:r>
              <a:rPr kumimoji="1" lang="ko-KR" altLang="en-US" baseline="0" dirty="0"/>
              <a:t>로 저장된 것입니다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/>
              <a:t>이 </a:t>
            </a:r>
            <a:r>
              <a:rPr kumimoji="1" lang="ko-KR" altLang="en-US" dirty="0"/>
              <a:t>그래프를 보고서는 얼마만에 에러가 줄어들었는지 알기 힘든 부분이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/>
              <a:t>따라서 </a:t>
            </a:r>
            <a:r>
              <a:rPr kumimoji="1" lang="en-US" altLang="ko-KR"/>
              <a:t>epoch </a:t>
            </a:r>
            <a:r>
              <a:rPr kumimoji="1" lang="ko-KR" altLang="en-US"/>
              <a:t>의 </a:t>
            </a:r>
            <a:r>
              <a:rPr kumimoji="1" lang="ko-KR" altLang="en-US" baseline="0"/>
              <a:t>수를 </a:t>
            </a:r>
            <a:r>
              <a:rPr kumimoji="1" lang="ko-KR" altLang="en-US" baseline="0" dirty="0"/>
              <a:t>줄여서 그래프를 확인해보도록 하죠</a:t>
            </a:r>
            <a:r>
              <a:rPr kumimoji="1" lang="en-US" altLang="ko-KR" baseline="0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71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aseline="0" dirty="0"/>
              <a:t>===</a:t>
            </a:r>
            <a:r>
              <a:rPr kumimoji="1" lang="en-US" altLang="ko-KR" baseline="0" dirty="0" err="1"/>
              <a:t>BatchGD</a:t>
            </a:r>
            <a:r>
              <a:rPr kumimoji="1" lang="ko-KR" altLang="en-US" baseline="0" dirty="0" err="1"/>
              <a:t>오차함수</a:t>
            </a:r>
            <a:r>
              <a:rPr kumimoji="1" lang="en-US" altLang="ko-KR" baseline="0" dirty="0"/>
              <a:t>===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기억이 나시나요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이 그림을 설명하면서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인생의 중요한 두 가지와 같다고 했습니다</a:t>
            </a:r>
            <a:r>
              <a:rPr kumimoji="1"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무엇과 무엇이죠</a:t>
            </a:r>
            <a:r>
              <a:rPr kumimoji="1" lang="en-US" altLang="ko-KR" dirty="0"/>
              <a:t>? 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방향과 속도입니다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다만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여기서는 속도 대신에 스텝 크기를 사용했습니다</a:t>
            </a:r>
            <a:r>
              <a:rPr kumimoji="1" lang="en-US" altLang="ko-KR" dirty="0"/>
              <a:t>.   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/>
              <a:t>그런데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스텝의 크기는 </a:t>
            </a:r>
            <a:r>
              <a:rPr kumimoji="1" lang="ko-KR" altLang="en-US" baseline="0" dirty="0" err="1"/>
              <a:t>오차함수를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w</a:t>
            </a:r>
            <a:r>
              <a:rPr kumimoji="1" lang="ko-KR" altLang="en-US" baseline="0" dirty="0"/>
              <a:t>에 대해 미분 한 값과 </a:t>
            </a:r>
            <a:r>
              <a:rPr kumimoji="1" lang="ko-KR" altLang="en-US" baseline="0" dirty="0" err="1"/>
              <a:t>학습율을</a:t>
            </a:r>
            <a:r>
              <a:rPr kumimoji="1" lang="ko-KR" altLang="en-US" baseline="0" dirty="0"/>
              <a:t> 곱하여 계산했습니다</a:t>
            </a:r>
            <a:r>
              <a:rPr kumimoji="1"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마이너스</a:t>
            </a:r>
            <a:r>
              <a:rPr kumimoji="1" lang="en-US" altLang="ko-KR" dirty="0"/>
              <a:t>(-)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붙인 이유는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미분의 반대방향으로 가야 하기 때문입니다</a:t>
            </a:r>
            <a:r>
              <a:rPr kumimoji="1"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16250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====SGD====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확률적 경사하강법의 오차가 학습 초기부터 굉장히 </a:t>
            </a:r>
            <a:r>
              <a:rPr kumimoji="1" lang="ko-KR" altLang="en-US" dirty="0"/>
              <a:t>빠르게 떨어지는 것을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배치 경사하강법보다는 더욱 빠르게</a:t>
            </a:r>
            <a:r>
              <a:rPr kumimoji="1" lang="ko-KR" altLang="en-US" baseline="0" dirty="0"/>
              <a:t> 오차가 </a:t>
            </a:r>
            <a:r>
              <a:rPr kumimoji="1" lang="en-US" altLang="ko-KR" baseline="0" dirty="0"/>
              <a:t>1</a:t>
            </a:r>
            <a:r>
              <a:rPr kumimoji="1" lang="ko-KR" altLang="en-US" baseline="0" dirty="0"/>
              <a:t>이하로 수렴하게 </a:t>
            </a:r>
            <a:r>
              <a:rPr kumimoji="1" lang="ko-KR" altLang="en-US" baseline="0"/>
              <a:t>되는 것입니다</a:t>
            </a:r>
            <a:r>
              <a:rPr kumimoji="1" lang="en-US" altLang="ko-KR" baseline="0"/>
              <a:t>. </a:t>
            </a:r>
            <a:endParaRPr kumimoji="1" lang="en-US" altLang="ko-KR" baseline="0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98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=====</a:t>
            </a:r>
            <a:r>
              <a:rPr lang="ko-KR" altLang="en-US" baseline="0" dirty="0" err="1"/>
              <a:t>학습정리</a:t>
            </a:r>
            <a:r>
              <a:rPr lang="en-US" altLang="ko-KR" baseline="0" dirty="0"/>
              <a:t>======</a:t>
            </a:r>
          </a:p>
          <a:p>
            <a:r>
              <a:rPr lang="ko-KR" altLang="en-US" baseline="0" dirty="0"/>
              <a:t>벌써 학습을 정리할 시간이네요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/>
              <a:t>이번 </a:t>
            </a:r>
            <a:r>
              <a:rPr lang="ko-KR" altLang="en-US" baseline="0" dirty="0"/>
              <a:t>강의에서는 배치 경사하강법과 확률적 경사하강법을 다루면서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두 알고리즘의 차이점을 살펴보았습니다</a:t>
            </a:r>
            <a:r>
              <a:rPr lang="en-US" altLang="ko-KR" baseline="0" dirty="0"/>
              <a:t>.  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다음 시간에는 </a:t>
            </a:r>
            <a:r>
              <a:rPr lang="ko-KR" altLang="en-US" baseline="0" dirty="0" err="1"/>
              <a:t>미니배치</a:t>
            </a:r>
            <a:r>
              <a:rPr lang="ko-KR" altLang="en-US" baseline="0" dirty="0"/>
              <a:t> 경사하강법을 소개하고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기계학습에서 자주 일어나는 문제와 그 해결방법에 대해 공부하도록 하겠습니다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멀리 가지 마십시오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/>
              <a:t>저는 </a:t>
            </a:r>
            <a:r>
              <a:rPr lang="ko-KR" altLang="en-US" baseline="0" dirty="0"/>
              <a:t>항상 여러분 곁에 열려있는 </a:t>
            </a:r>
            <a:r>
              <a:rPr lang="en-US" altLang="ko-KR" baseline="0" dirty="0"/>
              <a:t>K-MOOC </a:t>
            </a:r>
            <a:r>
              <a:rPr lang="ko-KR" altLang="en-US" baseline="0" dirty="0"/>
              <a:t>강의실에서 기다리겠습니다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r>
              <a:rPr lang="ko-KR" altLang="en-US" baseline="0"/>
              <a:t>감사합니다</a:t>
            </a:r>
            <a:r>
              <a:rPr lang="en-US" altLang="ko-KR" baseline="0"/>
              <a:t>.</a:t>
            </a:r>
            <a:endParaRPr lang="en-US" altLang="ko-KR" baseline="0" dirty="0"/>
          </a:p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29295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52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aseline="0" dirty="0"/>
              <a:t>===</a:t>
            </a:r>
            <a:r>
              <a:rPr kumimoji="1" lang="en-US" altLang="ko-KR" baseline="0" dirty="0" err="1"/>
              <a:t>BatchGD</a:t>
            </a:r>
            <a:r>
              <a:rPr kumimoji="1" lang="ko-KR" altLang="en-US" baseline="0" dirty="0" err="1"/>
              <a:t>오차함수</a:t>
            </a:r>
            <a:r>
              <a:rPr kumimoji="1" lang="en-US" altLang="ko-KR" baseline="0" dirty="0"/>
              <a:t>===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 err="1"/>
              <a:t>오차함수</a:t>
            </a:r>
            <a:r>
              <a:rPr kumimoji="1" lang="ko-KR" altLang="en-US" dirty="0"/>
              <a:t> </a:t>
            </a:r>
            <a:r>
              <a:rPr kumimoji="1" lang="en-US" altLang="ko-KR" dirty="0"/>
              <a:t>J(w)</a:t>
            </a:r>
            <a:r>
              <a:rPr kumimoji="1" lang="ko-KR" altLang="en-US" dirty="0"/>
              <a:t>는 레이블과 </a:t>
            </a:r>
            <a:r>
              <a:rPr kumimoji="1" lang="ko-KR" altLang="en-US" dirty="0" err="1"/>
              <a:t>출력값의</a:t>
            </a:r>
            <a:r>
              <a:rPr kumimoji="1" lang="ko-KR" altLang="en-US" dirty="0"/>
              <a:t> 차이를 제곱해서 합한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그러나 사실 여기서 샘플의 수 만큼 나눠 주어야 합니다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XOR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데이터셋을</a:t>
            </a:r>
            <a:r>
              <a:rPr kumimoji="1" lang="ko-KR" altLang="en-US" dirty="0"/>
              <a:t> 사용할 때에는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샘플 수가 </a:t>
            </a:r>
            <a:r>
              <a:rPr kumimoji="1" lang="ko-KR" altLang="en-US" dirty="0" err="1"/>
              <a:t>적았기</a:t>
            </a:r>
            <a:r>
              <a:rPr kumimoji="1" lang="ko-KR" altLang="en-US" dirty="0"/>
              <a:t>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샘플 수로 나눠주지 않아도 괜찮았습니다</a:t>
            </a:r>
            <a:r>
              <a:rPr kumimoji="1"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그러나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와 같이 자료가 많을 때에는 샘플의 수로 나누지 않을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Overflow</a:t>
            </a:r>
            <a:r>
              <a:rPr kumimoji="1" lang="ko-KR" altLang="en-US" dirty="0"/>
              <a:t>가 발생하여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정확한 오차를 계산하지 못합니다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그래서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우리는 오차함수 식을 다음과 같이 변경해야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70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aseline="0" dirty="0"/>
              <a:t>===</a:t>
            </a:r>
            <a:r>
              <a:rPr kumimoji="1" lang="en-US" altLang="ko-KR" baseline="0" dirty="0" err="1"/>
              <a:t>BatchGD</a:t>
            </a:r>
            <a:r>
              <a:rPr kumimoji="1" lang="ko-KR" altLang="en-US" baseline="0" dirty="0" err="1"/>
              <a:t>오차함수</a:t>
            </a:r>
            <a:r>
              <a:rPr kumimoji="1" lang="en-US" altLang="ko-KR" baseline="0" dirty="0"/>
              <a:t>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그리고</a:t>
            </a:r>
            <a:r>
              <a:rPr kumimoji="1" lang="en-US" altLang="ko-KR"/>
              <a:t>, </a:t>
            </a:r>
            <a:r>
              <a:rPr kumimoji="1" lang="ko-KR" altLang="en-US"/>
              <a:t>이렇게 샘플 </a:t>
            </a:r>
            <a:r>
              <a:rPr kumimoji="1" lang="ko-KR" altLang="en-US" dirty="0"/>
              <a:t>수 </a:t>
            </a:r>
            <a:r>
              <a:rPr kumimoji="1" lang="en-US" altLang="ko-KR" dirty="0"/>
              <a:t>m</a:t>
            </a:r>
            <a:r>
              <a:rPr kumimoji="1" lang="ko-KR" altLang="en-US" err="1"/>
              <a:t>으로</a:t>
            </a:r>
            <a:r>
              <a:rPr kumimoji="1" lang="ko-KR" altLang="en-US"/>
              <a:t> 나눠주는 오차함수를 평균제곱오차 </a:t>
            </a:r>
            <a:r>
              <a:rPr kumimoji="1" lang="en-US" altLang="ko-KR"/>
              <a:t>Mean squared error, MSE</a:t>
            </a:r>
            <a:r>
              <a:rPr kumimoji="1" lang="ko-KR" altLang="en-US"/>
              <a:t>라고 부릅니다</a:t>
            </a:r>
            <a:r>
              <a:rPr kumimoji="1"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그러면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우리가 이미 구현했던 </a:t>
            </a:r>
            <a:r>
              <a:rPr kumimoji="1" lang="en-US" altLang="ko-KR" dirty="0" err="1"/>
              <a:t>NeuralNetwork</a:t>
            </a:r>
            <a:r>
              <a:rPr kumimoji="1" lang="ko-KR" altLang="en-US" dirty="0"/>
              <a:t> 클래스에서 이런 몇가지만 수정하고</a:t>
            </a:r>
            <a:r>
              <a:rPr kumimoji="1" lang="en-US" altLang="ko-KR" dirty="0"/>
              <a:t>, MNIST </a:t>
            </a:r>
            <a:r>
              <a:rPr kumimoji="1" lang="ko-KR" altLang="en-US" dirty="0"/>
              <a:t>데이터 셋을 훈련시키도록 하겠습니다</a:t>
            </a:r>
            <a:r>
              <a:rPr kumimoji="1"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491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====BGD fit </a:t>
            </a:r>
            <a:r>
              <a:rPr kumimoji="1" lang="ko-KR" altLang="en-US"/>
              <a:t>메소드</a:t>
            </a:r>
            <a:r>
              <a:rPr kumimoji="1" lang="en-US" altLang="ko-KR"/>
              <a:t>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우리는 </a:t>
            </a:r>
            <a:r>
              <a:rPr kumimoji="1" lang="ko-KR" altLang="en-US" dirty="0"/>
              <a:t>이미</a:t>
            </a:r>
            <a:r>
              <a:rPr kumimoji="1" lang="en-US" altLang="ko-KR" dirty="0"/>
              <a:t>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Neural Network</a:t>
            </a:r>
            <a:r>
              <a:rPr kumimoji="1" lang="ko-KR" altLang="en-US" baseline="0" dirty="0"/>
              <a:t> 객체에서 필요한 메소드들을 다 구현해 놓았습니다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en-US" altLang="ko-KR" baseline="0"/>
              <a:t>MNIST</a:t>
            </a:r>
            <a:r>
              <a:rPr kumimoji="1" lang="ko-KR" altLang="en-US" baseline="0"/>
              <a:t>자료를 다루기 위해 필요해서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변경하거나 추가한 코드만 </a:t>
            </a:r>
            <a:r>
              <a:rPr kumimoji="1" lang="ko-KR" altLang="en-US"/>
              <a:t>하나씩 같이 보도록 하겠습니다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6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====BatchGD===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먼저는 </a:t>
            </a:r>
            <a:r>
              <a:rPr kumimoji="1" lang="en-US" altLang="ko-KR" dirty="0"/>
              <a:t>one-hot-encoding</a:t>
            </a:r>
            <a:r>
              <a:rPr kumimoji="1" lang="ko-KR" altLang="en-US" baseline="0" dirty="0"/>
              <a:t> 부분입니다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기존의 </a:t>
            </a:r>
            <a:r>
              <a:rPr kumimoji="1" lang="en-US" altLang="ko-KR" baseline="0" dirty="0"/>
              <a:t>XOR</a:t>
            </a:r>
            <a:r>
              <a:rPr kumimoji="1" lang="ko-KR" altLang="en-US" baseline="0" dirty="0"/>
              <a:t>를 </a:t>
            </a:r>
            <a:r>
              <a:rPr kumimoji="1" lang="ko-KR" altLang="en-US" baseline="0"/>
              <a:t>학습하는 </a:t>
            </a:r>
            <a:r>
              <a:rPr kumimoji="1" lang="en-US" altLang="ko-KR" baseline="0"/>
              <a:t>NeuralNetwork</a:t>
            </a:r>
            <a:r>
              <a:rPr kumimoji="1" lang="ko-KR" altLang="en-US" baseline="0" dirty="0"/>
              <a:t>의 경우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클래스 레이블이 </a:t>
            </a:r>
            <a:r>
              <a:rPr kumimoji="1" lang="en-US" altLang="ko-KR" baseline="0" dirty="0"/>
              <a:t>0</a:t>
            </a:r>
            <a:r>
              <a:rPr kumimoji="1" lang="ko-KR" altLang="en-US" baseline="0"/>
              <a:t>과 </a:t>
            </a:r>
            <a:r>
              <a:rPr kumimoji="1" lang="en-US" altLang="ko-KR" baseline="0"/>
              <a:t>1</a:t>
            </a:r>
            <a:r>
              <a:rPr kumimoji="1" lang="ko-KR" altLang="en-US" baseline="0"/>
              <a:t>이였지만</a:t>
            </a:r>
            <a:r>
              <a:rPr kumimoji="1" lang="en-US" altLang="ko-KR" baseline="0"/>
              <a:t>, </a:t>
            </a:r>
            <a:br>
              <a:rPr kumimoji="1" lang="en-US" altLang="ko-KR" baseline="0"/>
            </a:br>
            <a:r>
              <a:rPr kumimoji="1" lang="en-US" altLang="ko-KR" baseline="0"/>
              <a:t>MNIST </a:t>
            </a:r>
            <a:r>
              <a:rPr kumimoji="1" lang="ko-KR" altLang="en-US" baseline="0" dirty="0"/>
              <a:t>데이터셋은 </a:t>
            </a:r>
            <a:r>
              <a:rPr kumimoji="1" lang="en-US" altLang="ko-KR" baseline="0" dirty="0"/>
              <a:t>0</a:t>
            </a:r>
            <a:r>
              <a:rPr kumimoji="1" lang="ko-KR" altLang="en-US" baseline="0" dirty="0"/>
              <a:t>부터 </a:t>
            </a:r>
            <a:r>
              <a:rPr kumimoji="1" lang="en-US" altLang="ko-KR" baseline="0" dirty="0"/>
              <a:t>9</a:t>
            </a:r>
            <a:r>
              <a:rPr kumimoji="1" lang="ko-KR" altLang="en-US" baseline="0" dirty="0"/>
              <a:t>까지 숫자 데이터 입니다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따라서 </a:t>
            </a:r>
            <a:r>
              <a:rPr kumimoji="1" lang="ko-KR" altLang="en-US" baseline="0" dirty="0"/>
              <a:t>클래스 레이블을 나타낼 행렬이 따로 필요한 것이지요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예를 </a:t>
            </a:r>
            <a:r>
              <a:rPr kumimoji="1" lang="ko-KR" altLang="en-US" baseline="0" dirty="0"/>
              <a:t>들어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클래스 레이블이 </a:t>
            </a:r>
            <a:r>
              <a:rPr kumimoji="1" lang="en-US" altLang="ko-KR" baseline="0"/>
              <a:t>5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0,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4,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1,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9,</a:t>
            </a:r>
            <a:r>
              <a:rPr kumimoji="1" lang="ko-KR" altLang="en-US" baseline="0" dirty="0"/>
              <a:t> </a:t>
            </a:r>
            <a:r>
              <a:rPr kumimoji="1" lang="mr-IN" altLang="ko-KR" baseline="0" dirty="0"/>
              <a:t>…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</a:t>
            </a:r>
            <a:r>
              <a:rPr kumimoji="1" lang="en-US" altLang="ko-KR" baseline="0"/>
              <a:t>3</a:t>
            </a:r>
            <a:r>
              <a:rPr kumimoji="1" lang="ko-KR" altLang="en-US" baseline="0"/>
              <a:t>이라면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</a:t>
            </a:r>
            <a:r>
              <a:rPr kumimoji="1" lang="ko-KR" altLang="en-US" baseline="0" dirty="0"/>
              <a:t>다음과 같은 행렬을 만들어 </a:t>
            </a:r>
            <a:r>
              <a:rPr kumimoji="1" lang="ko-KR" altLang="en-US" baseline="0"/>
              <a:t>내는 것입니다</a:t>
            </a:r>
            <a:r>
              <a:rPr kumimoji="1" lang="en-US" altLang="ko-KR" baseline="0"/>
              <a:t>. </a:t>
            </a:r>
            <a:endParaRPr kumimoji="1" lang="en-US" altLang="ko-KR" baseline="0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84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====BatchGD===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클래스 레이블 전체를 이렇게 </a:t>
            </a:r>
            <a:r>
              <a:rPr kumimoji="1" lang="en-US" altLang="ko-KR"/>
              <a:t>one-hot-encoding </a:t>
            </a:r>
            <a:r>
              <a:rPr kumimoji="1" lang="ko-KR" altLang="en-US"/>
              <a:t>행렬로 변환하면</a:t>
            </a:r>
            <a:r>
              <a:rPr kumimoji="1" lang="en-US" altLang="ko-KR"/>
              <a:t>, </a:t>
            </a:r>
            <a:br>
              <a:rPr kumimoji="1" lang="en-US" altLang="ko-KR"/>
            </a:br>
            <a:r>
              <a:rPr kumimoji="1" lang="ko-KR" altLang="en-US"/>
              <a:t>나중에 오차 </a:t>
            </a:r>
            <a:r>
              <a:rPr kumimoji="1" lang="en-US" altLang="ko-KR" dirty="0"/>
              <a:t>E2</a:t>
            </a:r>
            <a:r>
              <a:rPr kumimoji="1" lang="ko-KR" altLang="en-US" dirty="0"/>
              <a:t>를 계산할 때</a:t>
            </a:r>
            <a:r>
              <a:rPr kumimoji="1" lang="en-US" altLang="ko-KR"/>
              <a:t>,</a:t>
            </a:r>
            <a:r>
              <a:rPr kumimoji="1" lang="ko-KR" altLang="en-US"/>
              <a:t> 신속히 할 수 있습니다</a:t>
            </a:r>
            <a:r>
              <a:rPr kumimoji="1"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kumimoji="1" lang="en-US" altLang="ko-KR"/>
              <a:t> 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17639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b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 배우는 기계학습</a:t>
            </a:r>
            <a:endParaRPr lang="en-US" altLang="ko-KR" sz="1050" b="1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</a:t>
            </a:r>
            <a:endParaRPr sz="18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김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영섭</a:t>
            </a: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 교수</a:t>
            </a: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59" y="1164771"/>
            <a:ext cx="11643401" cy="5369806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59" y="380978"/>
            <a:ext cx="11643401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/>
          <p:nvPr userDrawn="1"/>
        </p:nvCxnSpPr>
        <p:spPr>
          <a:xfrm>
            <a:off x="563152" y="1088571"/>
            <a:ext cx="1170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0" y="380978"/>
            <a:ext cx="11758904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  <a:ea typeface="나눔고딕" panose="020D0604000000000000" pitchFamily="50" charset="-127"/>
              </a:defRPr>
            </a:lvl1pPr>
          </a:lstStyle>
          <a:p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/>
          <p:nvPr userDrawn="1"/>
        </p:nvCxnSpPr>
        <p:spPr>
          <a:xfrm>
            <a:off x="552266" y="1088571"/>
            <a:ext cx="118161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ACBAEAD-29F0-4238-B29B-39E0FEAC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E6FABC7-454B-4B26-BA50-EB15F36DA4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2400" y="1168909"/>
            <a:ext cx="5866063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18-11-16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11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(3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/>
            <a:r>
              <a:rPr lang="ko-KR" altLang="en-US" sz="4400">
                <a:solidFill>
                  <a:schemeClr val="bg1"/>
                </a:solidFill>
              </a:rPr>
              <a:t>경사하강법 </a:t>
            </a:r>
            <a:r>
              <a:rPr lang="en-US" altLang="ko-KR" sz="4400">
                <a:solidFill>
                  <a:schemeClr val="bg1"/>
                </a:solidFill>
              </a:rPr>
              <a:t>1</a:t>
            </a:r>
            <a:br>
              <a:rPr lang="en-US" altLang="ko-KR" sz="4400">
                <a:solidFill>
                  <a:schemeClr val="bg1"/>
                </a:solidFill>
              </a:rPr>
            </a:br>
            <a:endParaRPr lang="en-US" altLang="ko-K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99D8DE-D207-4F72-90B2-4BF93C06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32193" cy="57133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코드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11" name="오른쪽 화살표[R] 10"/>
          <p:cNvSpPr/>
          <p:nvPr/>
        </p:nvSpPr>
        <p:spPr>
          <a:xfrm>
            <a:off x="7010551" y="2560174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CA4DA9D-353B-47FC-9536-C96970285636}"/>
              </a:ext>
            </a:extLst>
          </p:cNvPr>
          <p:cNvSpPr/>
          <p:nvPr/>
        </p:nvSpPr>
        <p:spPr>
          <a:xfrm>
            <a:off x="7595866" y="2407204"/>
            <a:ext cx="4772598" cy="486457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240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코드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09B97F-C955-4CC6-A37F-6E389B07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32193" cy="5713355"/>
          </a:xfrm>
          <a:prstGeom prst="rect">
            <a:avLst/>
          </a:prstGeom>
        </p:spPr>
      </p:pic>
      <p:sp>
        <p:nvSpPr>
          <p:cNvPr id="11" name="오른쪽 화살표[R] 10"/>
          <p:cNvSpPr/>
          <p:nvPr/>
        </p:nvSpPr>
        <p:spPr>
          <a:xfrm>
            <a:off x="7012130" y="5909963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165D5A-C385-40B6-891D-FB44C7748051}"/>
              </a:ext>
            </a:extLst>
          </p:cNvPr>
          <p:cNvSpPr/>
          <p:nvPr/>
        </p:nvSpPr>
        <p:spPr>
          <a:xfrm>
            <a:off x="7717800" y="5833477"/>
            <a:ext cx="4650663" cy="486457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6791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2A54A0-7F5D-4A05-9FC0-7A06B762B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913727" cy="2492830"/>
          </a:xfrm>
          <a:prstGeom prst="rect">
            <a:avLst/>
          </a:prstGeom>
        </p:spPr>
      </p:pic>
      <p:sp>
        <p:nvSpPr>
          <p:cNvPr id="9" name="오른쪽 화살표[R] 8"/>
          <p:cNvSpPr/>
          <p:nvPr/>
        </p:nvSpPr>
        <p:spPr>
          <a:xfrm>
            <a:off x="6486199" y="1558743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D6D6705-E805-4B0F-8B87-FE75B885A6E5}"/>
              </a:ext>
            </a:extLst>
          </p:cNvPr>
          <p:cNvSpPr/>
          <p:nvPr/>
        </p:nvSpPr>
        <p:spPr>
          <a:xfrm>
            <a:off x="7162417" y="1558743"/>
            <a:ext cx="5206046" cy="333487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0382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14A79C-2C5F-4997-9958-23CC6FFBA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913727" cy="2492830"/>
          </a:xfrm>
          <a:prstGeom prst="rect">
            <a:avLst/>
          </a:prstGeom>
        </p:spPr>
      </p:pic>
      <p:sp>
        <p:nvSpPr>
          <p:cNvPr id="14" name="오른쪽 화살표[R] 8">
            <a:extLst>
              <a:ext uri="{FF2B5EF4-FFF2-40B4-BE49-F238E27FC236}">
                <a16:creationId xmlns:a16="http://schemas.microsoft.com/office/drawing/2014/main" id="{14999898-9B62-4265-9B46-C90F1E3C7B7D}"/>
              </a:ext>
            </a:extLst>
          </p:cNvPr>
          <p:cNvSpPr/>
          <p:nvPr/>
        </p:nvSpPr>
        <p:spPr>
          <a:xfrm>
            <a:off x="6486199" y="1818049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오른쪽 화살표[R] 8">
            <a:extLst>
              <a:ext uri="{FF2B5EF4-FFF2-40B4-BE49-F238E27FC236}">
                <a16:creationId xmlns:a16="http://schemas.microsoft.com/office/drawing/2014/main" id="{5380A184-E933-4F75-995F-D59861FE0681}"/>
              </a:ext>
            </a:extLst>
          </p:cNvPr>
          <p:cNvSpPr/>
          <p:nvPr/>
        </p:nvSpPr>
        <p:spPr>
          <a:xfrm rot="7747162">
            <a:off x="10761687" y="2633933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1B999EE-C2CF-426B-870E-FEE0C4F9572C}"/>
              </a:ext>
            </a:extLst>
          </p:cNvPr>
          <p:cNvSpPr/>
          <p:nvPr/>
        </p:nvSpPr>
        <p:spPr>
          <a:xfrm>
            <a:off x="7110099" y="1818050"/>
            <a:ext cx="5306027" cy="360508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3E1592-C496-45FE-8AFA-7B9991CD9E41}"/>
              </a:ext>
            </a:extLst>
          </p:cNvPr>
          <p:cNvSpPr/>
          <p:nvPr/>
        </p:nvSpPr>
        <p:spPr>
          <a:xfrm>
            <a:off x="9837683" y="2869619"/>
            <a:ext cx="2364827" cy="389466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477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3712825"/>
            <a:ext cx="5866063" cy="195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10" name="오른쪽 화살표[R] 9"/>
          <p:cNvSpPr/>
          <p:nvPr/>
        </p:nvSpPr>
        <p:spPr>
          <a:xfrm>
            <a:off x="7025545" y="4535994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504266" y="4535995"/>
            <a:ext cx="4864195" cy="311470"/>
          </a:xfrm>
          <a:prstGeom prst="roundRect">
            <a:avLst/>
          </a:prstGeom>
          <a:solidFill>
            <a:srgbClr val="C00000">
              <a:alpha val="18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BFEA92-EC44-449B-BEBA-2D671A522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2472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6825740" y="2954792"/>
            <a:ext cx="5436239" cy="301557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[R] 15"/>
          <p:cNvSpPr/>
          <p:nvPr/>
        </p:nvSpPr>
        <p:spPr>
          <a:xfrm>
            <a:off x="6416785" y="2922862"/>
            <a:ext cx="339188" cy="33348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B5CB95EB-E535-4D17-9B42-F70886987890}"/>
                  </a:ext>
                </a:extLst>
              </p:cNvPr>
              <p:cNvSpPr txBox="1"/>
              <p:nvPr/>
            </p:nvSpPr>
            <p:spPr>
              <a:xfrm>
                <a:off x="753060" y="3796342"/>
                <a:ext cx="5466305" cy="1902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2=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0.04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0.92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.86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0.53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.02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0.10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.10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0.95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0.08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.92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.05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0.03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.02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0.01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0.08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.08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0.96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.01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0.03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B5CB95EB-E535-4D17-9B42-F7088698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0" y="3796342"/>
                <a:ext cx="5466305" cy="19023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3EC617A-8358-47F1-AE8E-D89F06AF4043}"/>
              </a:ext>
            </a:extLst>
          </p:cNvPr>
          <p:cNvSpPr/>
          <p:nvPr/>
        </p:nvSpPr>
        <p:spPr>
          <a:xfrm>
            <a:off x="6890845" y="3737296"/>
            <a:ext cx="5477617" cy="333487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5" name="사각형: 둥근 모서리 8">
            <a:extLst>
              <a:ext uri="{FF2B5EF4-FFF2-40B4-BE49-F238E27FC236}">
                <a16:creationId xmlns:a16="http://schemas.microsoft.com/office/drawing/2014/main" id="{4EA82577-02D6-47C4-A214-C0269791D330}"/>
              </a:ext>
            </a:extLst>
          </p:cNvPr>
          <p:cNvSpPr/>
          <p:nvPr/>
        </p:nvSpPr>
        <p:spPr>
          <a:xfrm>
            <a:off x="1498669" y="3657601"/>
            <a:ext cx="629933" cy="2158584"/>
          </a:xfrm>
          <a:prstGeom prst="roundRect">
            <a:avLst/>
          </a:prstGeom>
          <a:solidFill>
            <a:srgbClr val="C00000">
              <a:alpha val="18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4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3712825"/>
            <a:ext cx="5866063" cy="195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10" name="오른쪽 화살표[R] 9"/>
          <p:cNvSpPr/>
          <p:nvPr/>
        </p:nvSpPr>
        <p:spPr>
          <a:xfrm>
            <a:off x="7025545" y="4535994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504266" y="4535995"/>
            <a:ext cx="4864195" cy="311470"/>
          </a:xfrm>
          <a:prstGeom prst="roundRect">
            <a:avLst/>
          </a:prstGeom>
          <a:solidFill>
            <a:srgbClr val="C00000">
              <a:alpha val="18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BFEA92-EC44-449B-BEBA-2D671A522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2472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6825740" y="2954792"/>
            <a:ext cx="5436239" cy="301557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[R] 15"/>
          <p:cNvSpPr/>
          <p:nvPr/>
        </p:nvSpPr>
        <p:spPr>
          <a:xfrm>
            <a:off x="6416785" y="2922862"/>
            <a:ext cx="339188" cy="33348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B5CB95EB-E535-4D17-9B42-F70886987890}"/>
                  </a:ext>
                </a:extLst>
              </p:cNvPr>
              <p:cNvSpPr txBox="1"/>
              <p:nvPr/>
            </p:nvSpPr>
            <p:spPr>
              <a:xfrm>
                <a:off x="753060" y="3796342"/>
                <a:ext cx="5466305" cy="1902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2=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0.04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0.92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.86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0.53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.02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0.10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.10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0.95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0.08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.92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.05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0.03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.02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0.01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0.08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.08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0.96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.01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0.03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B5CB95EB-E535-4D17-9B42-F7088698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0" y="3796342"/>
                <a:ext cx="5466305" cy="19023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3EC617A-8358-47F1-AE8E-D89F06AF4043}"/>
              </a:ext>
            </a:extLst>
          </p:cNvPr>
          <p:cNvSpPr/>
          <p:nvPr/>
        </p:nvSpPr>
        <p:spPr>
          <a:xfrm>
            <a:off x="6890845" y="3737296"/>
            <a:ext cx="5477617" cy="333487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5" name="사각형: 둥근 모서리 8">
            <a:extLst>
              <a:ext uri="{FF2B5EF4-FFF2-40B4-BE49-F238E27FC236}">
                <a16:creationId xmlns:a16="http://schemas.microsoft.com/office/drawing/2014/main" id="{4EA82577-02D6-47C4-A214-C0269791D330}"/>
              </a:ext>
            </a:extLst>
          </p:cNvPr>
          <p:cNvSpPr/>
          <p:nvPr/>
        </p:nvSpPr>
        <p:spPr>
          <a:xfrm>
            <a:off x="1498669" y="3657601"/>
            <a:ext cx="629933" cy="2158584"/>
          </a:xfrm>
          <a:prstGeom prst="roundRect">
            <a:avLst/>
          </a:prstGeom>
          <a:solidFill>
            <a:srgbClr val="C00000">
              <a:alpha val="18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BBEE06-D9B8-4232-9AB5-C169B05D9E33}"/>
              </a:ext>
            </a:extLst>
          </p:cNvPr>
          <p:cNvCxnSpPr>
            <a:cxnSpLocks/>
          </p:cNvCxnSpPr>
          <p:nvPr/>
        </p:nvCxnSpPr>
        <p:spPr>
          <a:xfrm flipV="1">
            <a:off x="1813635" y="5966085"/>
            <a:ext cx="0" cy="51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0EADC6-FED1-4C81-8A14-A1014DBC1ACF}"/>
              </a:ext>
            </a:extLst>
          </p:cNvPr>
          <p:cNvCxnSpPr>
            <a:cxnSpLocks/>
          </p:cNvCxnSpPr>
          <p:nvPr/>
        </p:nvCxnSpPr>
        <p:spPr>
          <a:xfrm>
            <a:off x="3373173" y="6166140"/>
            <a:ext cx="2622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29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3712825"/>
            <a:ext cx="5866063" cy="195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10" name="오른쪽 화살표[R] 9"/>
          <p:cNvSpPr/>
          <p:nvPr/>
        </p:nvSpPr>
        <p:spPr>
          <a:xfrm>
            <a:off x="7025545" y="4535994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504266" y="4535995"/>
            <a:ext cx="4864195" cy="311470"/>
          </a:xfrm>
          <a:prstGeom prst="roundRect">
            <a:avLst/>
          </a:prstGeom>
          <a:solidFill>
            <a:srgbClr val="C00000">
              <a:alpha val="18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BFEA92-EC44-449B-BEBA-2D671A522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2472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6825740" y="2954792"/>
            <a:ext cx="5436239" cy="301557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[R] 15"/>
          <p:cNvSpPr/>
          <p:nvPr/>
        </p:nvSpPr>
        <p:spPr>
          <a:xfrm>
            <a:off x="6416785" y="2922862"/>
            <a:ext cx="339188" cy="33348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B5CB95EB-E535-4D17-9B42-F70886987890}"/>
                  </a:ext>
                </a:extLst>
              </p:cNvPr>
              <p:cNvSpPr txBox="1"/>
              <p:nvPr/>
            </p:nvSpPr>
            <p:spPr>
              <a:xfrm>
                <a:off x="753060" y="3796342"/>
                <a:ext cx="5466305" cy="1902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2=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0.04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0.92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.86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0.53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.02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0.10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.10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0.95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0.08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.92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.05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0.03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.02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0.01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0.08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.08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0.96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.01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0.03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B5CB95EB-E535-4D17-9B42-F7088698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0" y="3796342"/>
                <a:ext cx="5466305" cy="19023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3EC617A-8358-47F1-AE8E-D89F06AF4043}"/>
              </a:ext>
            </a:extLst>
          </p:cNvPr>
          <p:cNvSpPr/>
          <p:nvPr/>
        </p:nvSpPr>
        <p:spPr>
          <a:xfrm>
            <a:off x="6890845" y="3737296"/>
            <a:ext cx="5477617" cy="333487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5" name="사각형: 둥근 모서리 8">
            <a:extLst>
              <a:ext uri="{FF2B5EF4-FFF2-40B4-BE49-F238E27FC236}">
                <a16:creationId xmlns:a16="http://schemas.microsoft.com/office/drawing/2014/main" id="{4EA82577-02D6-47C4-A214-C0269791D330}"/>
              </a:ext>
            </a:extLst>
          </p:cNvPr>
          <p:cNvSpPr/>
          <p:nvPr/>
        </p:nvSpPr>
        <p:spPr>
          <a:xfrm>
            <a:off x="1498669" y="3657601"/>
            <a:ext cx="629933" cy="2158584"/>
          </a:xfrm>
          <a:prstGeom prst="roundRect">
            <a:avLst/>
          </a:prstGeom>
          <a:solidFill>
            <a:srgbClr val="C00000">
              <a:alpha val="18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BBEE06-D9B8-4232-9AB5-C169B05D9E33}"/>
              </a:ext>
            </a:extLst>
          </p:cNvPr>
          <p:cNvCxnSpPr>
            <a:cxnSpLocks/>
          </p:cNvCxnSpPr>
          <p:nvPr/>
        </p:nvCxnSpPr>
        <p:spPr>
          <a:xfrm flipV="1">
            <a:off x="1813635" y="5966085"/>
            <a:ext cx="0" cy="51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0EADC6-FED1-4C81-8A14-A1014DBC1ACF}"/>
              </a:ext>
            </a:extLst>
          </p:cNvPr>
          <p:cNvCxnSpPr>
            <a:cxnSpLocks/>
          </p:cNvCxnSpPr>
          <p:nvPr/>
        </p:nvCxnSpPr>
        <p:spPr>
          <a:xfrm>
            <a:off x="3921337" y="6166140"/>
            <a:ext cx="2074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8EDB5-83C2-4BC2-BE41-7BBE0A0FEE3D}"/>
              </a:ext>
            </a:extLst>
          </p:cNvPr>
          <p:cNvSpPr/>
          <p:nvPr/>
        </p:nvSpPr>
        <p:spPr>
          <a:xfrm>
            <a:off x="959370" y="6478015"/>
            <a:ext cx="2446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한 샘플의 예측값 </a:t>
            </a:r>
            <a:r>
              <a:rPr kumimoji="1" lang="en-US" altLang="ko-KR" sz="20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10</a:t>
            </a:r>
            <a:endParaRPr lang="ko-KR" altLang="en-US" sz="14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D0CF9C-931A-4D02-AA7F-6C698EC352A7}"/>
              </a:ext>
            </a:extLst>
          </p:cNvPr>
          <p:cNvCxnSpPr>
            <a:cxnSpLocks/>
          </p:cNvCxnSpPr>
          <p:nvPr/>
        </p:nvCxnSpPr>
        <p:spPr>
          <a:xfrm flipV="1">
            <a:off x="1813635" y="5966085"/>
            <a:ext cx="0" cy="51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927946-8FD4-4354-9E9B-50634E7574A4}"/>
              </a:ext>
            </a:extLst>
          </p:cNvPr>
          <p:cNvSpPr/>
          <p:nvPr/>
        </p:nvSpPr>
        <p:spPr>
          <a:xfrm>
            <a:off x="2128602" y="5966085"/>
            <a:ext cx="1792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샘플의 수 </a:t>
            </a:r>
            <a:r>
              <a:rPr kumimoji="1" lang="en-US" altLang="ko-KR" sz="20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100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6672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3712825"/>
            <a:ext cx="5866063" cy="195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pc="53">
                <a:ln>
                  <a:noFill/>
                  <a:prstDash val="solid"/>
                </a:ln>
              </a:rPr>
              <a:t>A2.shape: (10, 100)</a:t>
            </a:r>
            <a:endParaRPr kumimoji="1" lang="en-US" altLang="ko-KR" b="1" spc="53">
              <a:ln>
                <a:noFill/>
                <a:prstDash val="solid"/>
              </a:ln>
              <a:gradFill flip="none" rotWithShape="1">
                <a:gsLst>
                  <a:gs pos="0">
                    <a:srgbClr val="005466"/>
                  </a:gs>
                  <a:gs pos="26000">
                    <a:srgbClr val="005466"/>
                  </a:gs>
                  <a:gs pos="41000">
                    <a:srgbClr val="005466">
                      <a:shade val="90000"/>
                    </a:srgbClr>
                  </a:gs>
                  <a:gs pos="67000">
                    <a:srgbClr val="005466">
                      <a:shade val="50000"/>
                    </a:srgbClr>
                  </a:gs>
                  <a:gs pos="95000">
                    <a:srgbClr val="005466"/>
                  </a:gs>
                </a:gsLst>
                <a:lin ang="5400000" scaled="1"/>
                <a:tileRect/>
              </a:gradFill>
            </a:endParaRPr>
          </a:p>
          <a:p>
            <a:r>
              <a:rPr lang="en-US" altLang="ko-KR"/>
              <a:t>yhat.shape: </a:t>
            </a:r>
          </a:p>
          <a:p>
            <a:r>
              <a:rPr lang="en-US" altLang="ko-KR"/>
              <a:t>ytest.shape:</a:t>
            </a:r>
            <a:endParaRPr lang="ko-KR" altLang="en-US"/>
          </a:p>
          <a:p>
            <a:endParaRPr kumimoji="1" lang="ko-KR" altLang="en-US" dirty="0"/>
          </a:p>
        </p:txBody>
      </p:sp>
      <p:sp>
        <p:nvSpPr>
          <p:cNvPr id="10" name="오른쪽 화살표[R] 9"/>
          <p:cNvSpPr/>
          <p:nvPr/>
        </p:nvSpPr>
        <p:spPr>
          <a:xfrm>
            <a:off x="7025545" y="4535994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BFEA92-EC44-449B-BEBA-2D671A522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2472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6825740" y="2954792"/>
            <a:ext cx="5436239" cy="301557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[R] 15"/>
          <p:cNvSpPr/>
          <p:nvPr/>
        </p:nvSpPr>
        <p:spPr>
          <a:xfrm>
            <a:off x="6416785" y="2922862"/>
            <a:ext cx="339188" cy="33348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B5CB95EB-E535-4D17-9B42-F70886987890}"/>
                  </a:ext>
                </a:extLst>
              </p:cNvPr>
              <p:cNvSpPr txBox="1"/>
              <p:nvPr/>
            </p:nvSpPr>
            <p:spPr>
              <a:xfrm>
                <a:off x="753060" y="3796342"/>
                <a:ext cx="5466305" cy="1902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2=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0.04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0.92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.86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0.53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.02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0.10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.10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0.95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0.08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.92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.05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0.03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.02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0.01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0.08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.08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0.96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.01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0.03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B5CB95EB-E535-4D17-9B42-F7088698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0" y="3796342"/>
                <a:ext cx="5466305" cy="19023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오른쪽 화살표[R] 9">
            <a:extLst>
              <a:ext uri="{FF2B5EF4-FFF2-40B4-BE49-F238E27FC236}">
                <a16:creationId xmlns:a16="http://schemas.microsoft.com/office/drawing/2014/main" id="{A27ED39B-83D6-4178-840F-1C97347DAAF0}"/>
              </a:ext>
            </a:extLst>
          </p:cNvPr>
          <p:cNvSpPr/>
          <p:nvPr/>
        </p:nvSpPr>
        <p:spPr>
          <a:xfrm rot="7329040">
            <a:off x="10868374" y="3470764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사각형: 둥근 모서리 8">
            <a:extLst>
              <a:ext uri="{FF2B5EF4-FFF2-40B4-BE49-F238E27FC236}">
                <a16:creationId xmlns:a16="http://schemas.microsoft.com/office/drawing/2014/main" id="{F95B654C-F5F7-4F35-A70B-7F681BFE37C9}"/>
              </a:ext>
            </a:extLst>
          </p:cNvPr>
          <p:cNvSpPr/>
          <p:nvPr/>
        </p:nvSpPr>
        <p:spPr>
          <a:xfrm>
            <a:off x="7504266" y="4535995"/>
            <a:ext cx="4864195" cy="311470"/>
          </a:xfrm>
          <a:prstGeom prst="roundRect">
            <a:avLst/>
          </a:prstGeom>
          <a:solidFill>
            <a:srgbClr val="C00000">
              <a:alpha val="18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8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3712825"/>
            <a:ext cx="5866063" cy="195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pc="53">
                <a:ln>
                  <a:noFill/>
                  <a:prstDash val="solid"/>
                </a:ln>
              </a:rPr>
              <a:t>A2.shape: (10, 100)</a:t>
            </a:r>
            <a:endParaRPr kumimoji="1" lang="en-US" altLang="ko-KR" b="1" spc="53">
              <a:ln>
                <a:noFill/>
                <a:prstDash val="solid"/>
              </a:ln>
              <a:gradFill flip="none" rotWithShape="1">
                <a:gsLst>
                  <a:gs pos="0">
                    <a:srgbClr val="005466"/>
                  </a:gs>
                  <a:gs pos="26000">
                    <a:srgbClr val="005466"/>
                  </a:gs>
                  <a:gs pos="41000">
                    <a:srgbClr val="005466">
                      <a:shade val="90000"/>
                    </a:srgbClr>
                  </a:gs>
                  <a:gs pos="67000">
                    <a:srgbClr val="005466">
                      <a:shade val="50000"/>
                    </a:srgbClr>
                  </a:gs>
                  <a:gs pos="95000">
                    <a:srgbClr val="005466"/>
                  </a:gs>
                </a:gsLst>
                <a:lin ang="5400000" scaled="1"/>
                <a:tileRect/>
              </a:gradFill>
            </a:endParaRPr>
          </a:p>
          <a:p>
            <a:r>
              <a:rPr lang="en-US" altLang="ko-KR"/>
              <a:t>yhat.shape: </a:t>
            </a:r>
          </a:p>
          <a:p>
            <a:r>
              <a:rPr lang="en-US" altLang="ko-KR"/>
              <a:t>ytest.shape: (100, )</a:t>
            </a:r>
            <a:endParaRPr kumimoji="1" lang="ko-KR" altLang="en-US" dirty="0"/>
          </a:p>
        </p:txBody>
      </p:sp>
      <p:sp>
        <p:nvSpPr>
          <p:cNvPr id="10" name="오른쪽 화살표[R] 9"/>
          <p:cNvSpPr/>
          <p:nvPr/>
        </p:nvSpPr>
        <p:spPr>
          <a:xfrm>
            <a:off x="7025545" y="4535994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BFEA92-EC44-449B-BEBA-2D671A522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2472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6825740" y="2954792"/>
            <a:ext cx="5436239" cy="301557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[R] 15"/>
          <p:cNvSpPr/>
          <p:nvPr/>
        </p:nvSpPr>
        <p:spPr>
          <a:xfrm>
            <a:off x="6416785" y="2922862"/>
            <a:ext cx="339188" cy="33348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5">
                <a:extLst>
                  <a:ext uri="{FF2B5EF4-FFF2-40B4-BE49-F238E27FC236}">
                    <a16:creationId xmlns:a16="http://schemas.microsoft.com/office/drawing/2014/main" id="{E73D7E72-ED32-4887-8CB6-801ACEAAD194}"/>
                  </a:ext>
                </a:extLst>
              </p:cNvPr>
              <p:cNvSpPr txBox="1"/>
              <p:nvPr/>
            </p:nvSpPr>
            <p:spPr>
              <a:xfrm>
                <a:off x="753060" y="3796342"/>
                <a:ext cx="5466305" cy="1902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2=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0.04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0.92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.86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0.53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.02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0.10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.10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0.95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0.08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.92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.05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0.03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.02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0.01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0.08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.08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0.96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.01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0.03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텍스트 상자 5">
                <a:extLst>
                  <a:ext uri="{FF2B5EF4-FFF2-40B4-BE49-F238E27FC236}">
                    <a16:creationId xmlns:a16="http://schemas.microsoft.com/office/drawing/2014/main" id="{E73D7E72-ED32-4887-8CB6-801ACEAAD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0" y="3796342"/>
                <a:ext cx="5466305" cy="19023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U자형 14">
            <a:extLst>
              <a:ext uri="{FF2B5EF4-FFF2-40B4-BE49-F238E27FC236}">
                <a16:creationId xmlns:a16="http://schemas.microsoft.com/office/drawing/2014/main" id="{45DD43A4-FE57-446D-AE5D-C6940ECCA7DB}"/>
              </a:ext>
            </a:extLst>
          </p:cNvPr>
          <p:cNvSpPr/>
          <p:nvPr/>
        </p:nvSpPr>
        <p:spPr>
          <a:xfrm rot="5400000">
            <a:off x="4679786" y="1758664"/>
            <a:ext cx="1224502" cy="818865"/>
          </a:xfrm>
          <a:prstGeom prst="uturnArrow">
            <a:avLst>
              <a:gd name="adj1" fmla="val 1667"/>
              <a:gd name="adj2" fmla="val 25000"/>
              <a:gd name="adj3" fmla="val 36667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오른쪽 화살표[R] 9">
            <a:extLst>
              <a:ext uri="{FF2B5EF4-FFF2-40B4-BE49-F238E27FC236}">
                <a16:creationId xmlns:a16="http://schemas.microsoft.com/office/drawing/2014/main" id="{C33E5E76-A2A9-465E-AD0E-8C14556E66E7}"/>
              </a:ext>
            </a:extLst>
          </p:cNvPr>
          <p:cNvSpPr/>
          <p:nvPr/>
        </p:nvSpPr>
        <p:spPr>
          <a:xfrm rot="7329040">
            <a:off x="10868374" y="3393062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사각형: 둥근 모서리 8">
            <a:extLst>
              <a:ext uri="{FF2B5EF4-FFF2-40B4-BE49-F238E27FC236}">
                <a16:creationId xmlns:a16="http://schemas.microsoft.com/office/drawing/2014/main" id="{7A0EF4F6-A88D-4C57-840E-533405A090F3}"/>
              </a:ext>
            </a:extLst>
          </p:cNvPr>
          <p:cNvSpPr/>
          <p:nvPr/>
        </p:nvSpPr>
        <p:spPr>
          <a:xfrm>
            <a:off x="7504266" y="4535995"/>
            <a:ext cx="4864195" cy="311470"/>
          </a:xfrm>
          <a:prstGeom prst="roundRect">
            <a:avLst/>
          </a:prstGeom>
          <a:solidFill>
            <a:srgbClr val="C00000">
              <a:alpha val="18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31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3712825"/>
            <a:ext cx="5866063" cy="195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pc="53">
                <a:ln>
                  <a:noFill/>
                  <a:prstDash val="solid"/>
                </a:ln>
              </a:rPr>
              <a:t>A2.shape: (10, 100)</a:t>
            </a:r>
            <a:endParaRPr kumimoji="1" lang="en-US" altLang="ko-KR" b="1" spc="53">
              <a:ln>
                <a:noFill/>
                <a:prstDash val="solid"/>
              </a:ln>
              <a:gradFill flip="none" rotWithShape="1">
                <a:gsLst>
                  <a:gs pos="0">
                    <a:srgbClr val="005466"/>
                  </a:gs>
                  <a:gs pos="26000">
                    <a:srgbClr val="005466"/>
                  </a:gs>
                  <a:gs pos="41000">
                    <a:srgbClr val="005466">
                      <a:shade val="90000"/>
                    </a:srgbClr>
                  </a:gs>
                  <a:gs pos="67000">
                    <a:srgbClr val="005466">
                      <a:shade val="50000"/>
                    </a:srgbClr>
                  </a:gs>
                  <a:gs pos="95000">
                    <a:srgbClr val="005466"/>
                  </a:gs>
                </a:gsLst>
                <a:lin ang="5400000" scaled="1"/>
                <a:tileRect/>
              </a:gradFill>
            </a:endParaRPr>
          </a:p>
          <a:p>
            <a:r>
              <a:rPr lang="en-US" altLang="ko-KR"/>
              <a:t>yhat.shape: </a:t>
            </a:r>
          </a:p>
          <a:p>
            <a:r>
              <a:rPr lang="en-US" altLang="ko-KR"/>
              <a:t>ytest.shape: (100, )</a:t>
            </a:r>
            <a:endParaRPr lang="ko-KR" altLang="en-US"/>
          </a:p>
          <a:p>
            <a:endParaRPr lang="ko-KR" altLang="en-US"/>
          </a:p>
          <a:p>
            <a:endParaRPr kumimoji="1" lang="ko-KR" altLang="en-US" dirty="0"/>
          </a:p>
        </p:txBody>
      </p:sp>
      <p:sp>
        <p:nvSpPr>
          <p:cNvPr id="10" name="오른쪽 화살표[R] 9"/>
          <p:cNvSpPr/>
          <p:nvPr/>
        </p:nvSpPr>
        <p:spPr>
          <a:xfrm>
            <a:off x="7025545" y="4808950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BFEA92-EC44-449B-BEBA-2D671A522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2472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6825740" y="2954792"/>
            <a:ext cx="5436239" cy="301557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[R] 15"/>
          <p:cNvSpPr/>
          <p:nvPr/>
        </p:nvSpPr>
        <p:spPr>
          <a:xfrm>
            <a:off x="6416785" y="2922862"/>
            <a:ext cx="339188" cy="33348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2BD20C81-5CFA-4F69-935E-B74AAF36B88B}"/>
              </a:ext>
            </a:extLst>
          </p:cNvPr>
          <p:cNvSpPr/>
          <p:nvPr/>
        </p:nvSpPr>
        <p:spPr>
          <a:xfrm rot="5400000">
            <a:off x="4679786" y="1758664"/>
            <a:ext cx="1224502" cy="818865"/>
          </a:xfrm>
          <a:prstGeom prst="uturnArrow">
            <a:avLst>
              <a:gd name="adj1" fmla="val 1667"/>
              <a:gd name="adj2" fmla="val 25000"/>
              <a:gd name="adj3" fmla="val 36667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5">
                <a:extLst>
                  <a:ext uri="{FF2B5EF4-FFF2-40B4-BE49-F238E27FC236}">
                    <a16:creationId xmlns:a16="http://schemas.microsoft.com/office/drawing/2014/main" id="{A9C1E478-A534-44AB-A574-4D04147B0C8B}"/>
                  </a:ext>
                </a:extLst>
              </p:cNvPr>
              <p:cNvSpPr txBox="1"/>
              <p:nvPr/>
            </p:nvSpPr>
            <p:spPr>
              <a:xfrm>
                <a:off x="753060" y="3796342"/>
                <a:ext cx="5466305" cy="1902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2=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0.04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0.92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.86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0.53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.02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0.10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.10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0.95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0.08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.92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.05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0.03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.02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0.01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0.08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.08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0.96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.01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0.03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텍스트 상자 5">
                <a:extLst>
                  <a:ext uri="{FF2B5EF4-FFF2-40B4-BE49-F238E27FC236}">
                    <a16:creationId xmlns:a16="http://schemas.microsoft.com/office/drawing/2014/main" id="{A9C1E478-A534-44AB-A574-4D04147B0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0" y="3796342"/>
                <a:ext cx="5466305" cy="19023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오른쪽 화살표[R] 9">
            <a:extLst>
              <a:ext uri="{FF2B5EF4-FFF2-40B4-BE49-F238E27FC236}">
                <a16:creationId xmlns:a16="http://schemas.microsoft.com/office/drawing/2014/main" id="{3D09234E-4BF3-49E7-837C-BF314BC1E6A1}"/>
              </a:ext>
            </a:extLst>
          </p:cNvPr>
          <p:cNvSpPr/>
          <p:nvPr/>
        </p:nvSpPr>
        <p:spPr>
          <a:xfrm rot="7329040">
            <a:off x="10868374" y="3393062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사각형: 둥근 모서리 8">
            <a:extLst>
              <a:ext uri="{FF2B5EF4-FFF2-40B4-BE49-F238E27FC236}">
                <a16:creationId xmlns:a16="http://schemas.microsoft.com/office/drawing/2014/main" id="{7AFA1AF0-172C-47A1-AA44-A0105074AE5D}"/>
              </a:ext>
            </a:extLst>
          </p:cNvPr>
          <p:cNvSpPr/>
          <p:nvPr/>
        </p:nvSpPr>
        <p:spPr>
          <a:xfrm>
            <a:off x="7504266" y="4819783"/>
            <a:ext cx="4864195" cy="311470"/>
          </a:xfrm>
          <a:prstGeom prst="roundRect">
            <a:avLst/>
          </a:prstGeom>
          <a:solidFill>
            <a:srgbClr val="C00000">
              <a:alpha val="18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5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경사하강법 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/>
              <a:t>배치 경사하강법</a:t>
            </a:r>
            <a:r>
              <a:rPr lang="en-US" altLang="ko-KR"/>
              <a:t>(Batch GD)</a:t>
            </a:r>
            <a:r>
              <a:rPr lang="ko-KR" altLang="en-US"/>
              <a:t>으로 학습의 정확도를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/>
              <a:t>확률적 경사하강법</a:t>
            </a:r>
            <a:r>
              <a:rPr lang="en-US" altLang="ko-KR"/>
              <a:t>(Stochastic GD)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학습의 효율성을 </a:t>
            </a:r>
            <a:r>
              <a:rPr lang="ko-KR" altLang="en-US" dirty="0"/>
              <a:t>이해한다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학습 내용</a:t>
            </a:r>
            <a:endParaRPr lang="en-US" altLang="ko-KR" dirty="0"/>
          </a:p>
          <a:p>
            <a:pPr lvl="1"/>
            <a:r>
              <a:rPr lang="en-US" altLang="ko-KR"/>
              <a:t>MNIST </a:t>
            </a:r>
            <a:r>
              <a:rPr lang="ko-KR" altLang="en-US"/>
              <a:t>자료셋에 대한 다양한 경사하강법 비교하기</a:t>
            </a:r>
            <a:endParaRPr lang="en-US" altLang="ko-KR"/>
          </a:p>
          <a:p>
            <a:pPr lvl="1"/>
            <a:r>
              <a:rPr lang="ko-KR" altLang="en-US"/>
              <a:t>배치 경사하강법</a:t>
            </a:r>
            <a:r>
              <a:rPr lang="en-US" altLang="ko-KR"/>
              <a:t>(Batch GD)</a:t>
            </a:r>
            <a:r>
              <a:rPr lang="ko-KR" altLang="en-US"/>
              <a:t>의 정확도 이해하기 </a:t>
            </a:r>
            <a:endParaRPr lang="en-US" altLang="ko-KR" dirty="0"/>
          </a:p>
          <a:p>
            <a:pPr lvl="1"/>
            <a:r>
              <a:rPr lang="ko-KR" altLang="en-US"/>
              <a:t>확률적 경사하강법</a:t>
            </a:r>
            <a:r>
              <a:rPr lang="en-US" altLang="ko-KR"/>
              <a:t>(Stochastic GD)</a:t>
            </a:r>
            <a:r>
              <a:rPr lang="ko-KR" altLang="en-US"/>
              <a:t>으로 학습하기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007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ko-KR" spc="53">
                <a:ln>
                  <a:noFill/>
                  <a:prstDash val="solid"/>
                </a:ln>
              </a:rPr>
              <a:t>A2.shape</a:t>
            </a:r>
            <a:r>
              <a:rPr kumimoji="1" lang="ko-KR" altLang="en-US" spc="53">
                <a:ln>
                  <a:noFill/>
                  <a:prstDash val="solid"/>
                </a:ln>
              </a:rPr>
              <a:t> </a:t>
            </a:r>
            <a:endParaRPr kumimoji="1" lang="en-US" altLang="ko-KR" b="1" spc="53">
              <a:ln>
                <a:noFill/>
                <a:prstDash val="solid"/>
              </a:ln>
              <a:gradFill flip="none" rotWithShape="1">
                <a:gsLst>
                  <a:gs pos="0">
                    <a:srgbClr val="005466"/>
                  </a:gs>
                  <a:gs pos="26000">
                    <a:srgbClr val="005466"/>
                  </a:gs>
                  <a:gs pos="41000">
                    <a:srgbClr val="005466">
                      <a:shade val="90000"/>
                    </a:srgbClr>
                  </a:gs>
                  <a:gs pos="67000">
                    <a:srgbClr val="005466">
                      <a:shade val="50000"/>
                    </a:srgbClr>
                  </a:gs>
                  <a:gs pos="95000">
                    <a:srgbClr val="005466"/>
                  </a:gs>
                </a:gsLst>
                <a:lin ang="5400000" scaled="1"/>
                <a:tileRect/>
              </a:gradFill>
            </a:endParaRPr>
          </a:p>
          <a:p>
            <a:r>
              <a:rPr lang="en-US" altLang="ko-KR"/>
              <a:t>yhat.shape</a:t>
            </a:r>
            <a:endParaRPr lang="ko-KR" altLang="en-US"/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1301917-1294-4DCF-9351-5E789C915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3712825"/>
            <a:ext cx="5866063" cy="195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6EC535E-97F5-488A-87D2-D4CE52CCB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2472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사각형: 둥근 모서리 8">
            <a:extLst>
              <a:ext uri="{FF2B5EF4-FFF2-40B4-BE49-F238E27FC236}">
                <a16:creationId xmlns:a16="http://schemas.microsoft.com/office/drawing/2014/main" id="{DB807309-72FA-47CF-97AE-12B44F534006}"/>
              </a:ext>
            </a:extLst>
          </p:cNvPr>
          <p:cNvSpPr/>
          <p:nvPr/>
        </p:nvSpPr>
        <p:spPr>
          <a:xfrm>
            <a:off x="6825740" y="2954792"/>
            <a:ext cx="5436239" cy="301557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[R] 15">
            <a:extLst>
              <a:ext uri="{FF2B5EF4-FFF2-40B4-BE49-F238E27FC236}">
                <a16:creationId xmlns:a16="http://schemas.microsoft.com/office/drawing/2014/main" id="{E8B792D6-99AF-44C1-862A-CA4A75F2B120}"/>
              </a:ext>
            </a:extLst>
          </p:cNvPr>
          <p:cNvSpPr/>
          <p:nvPr/>
        </p:nvSpPr>
        <p:spPr>
          <a:xfrm>
            <a:off x="6416785" y="2922862"/>
            <a:ext cx="339188" cy="33348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오른쪽 화살표[R] 9">
            <a:extLst>
              <a:ext uri="{FF2B5EF4-FFF2-40B4-BE49-F238E27FC236}">
                <a16:creationId xmlns:a16="http://schemas.microsoft.com/office/drawing/2014/main" id="{E05E8962-AA06-41F7-B7F4-60F73C43BB6C}"/>
              </a:ext>
            </a:extLst>
          </p:cNvPr>
          <p:cNvSpPr/>
          <p:nvPr/>
        </p:nvSpPr>
        <p:spPr>
          <a:xfrm>
            <a:off x="7025545" y="4808950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오른쪽 화살표[R] 9">
            <a:extLst>
              <a:ext uri="{FF2B5EF4-FFF2-40B4-BE49-F238E27FC236}">
                <a16:creationId xmlns:a16="http://schemas.microsoft.com/office/drawing/2014/main" id="{D2A91ECB-CA8F-4270-AC76-A0DB093362DA}"/>
              </a:ext>
            </a:extLst>
          </p:cNvPr>
          <p:cNvSpPr/>
          <p:nvPr/>
        </p:nvSpPr>
        <p:spPr>
          <a:xfrm rot="7329040">
            <a:off x="9784858" y="4489187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사각형: 둥근 모서리 8">
            <a:extLst>
              <a:ext uri="{FF2B5EF4-FFF2-40B4-BE49-F238E27FC236}">
                <a16:creationId xmlns:a16="http://schemas.microsoft.com/office/drawing/2014/main" id="{043FEA0D-DEA9-4ECA-B8C2-170BD8FA24A2}"/>
              </a:ext>
            </a:extLst>
          </p:cNvPr>
          <p:cNvSpPr/>
          <p:nvPr/>
        </p:nvSpPr>
        <p:spPr>
          <a:xfrm>
            <a:off x="7504266" y="4819783"/>
            <a:ext cx="4864195" cy="311470"/>
          </a:xfrm>
          <a:prstGeom prst="roundRect">
            <a:avLst/>
          </a:prstGeom>
          <a:solidFill>
            <a:srgbClr val="C00000">
              <a:alpha val="18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4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축</a:t>
            </a:r>
            <a:r>
              <a:rPr lang="en-US" altLang="ko-KR"/>
              <a:t>Axis</a:t>
            </a:r>
            <a:r>
              <a:rPr lang="ko-KR" altLang="en-US"/>
              <a:t>다루기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차원 배열 </a:t>
            </a:r>
            <a:r>
              <a:rPr lang="en-US" altLang="ko-KR" b="1" dirty="0"/>
              <a:t>Axis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C1B768-F624-4DA8-A8AD-F242A0E3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4249225"/>
            <a:ext cx="3095625" cy="2628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6F407D-59B4-4878-89B7-0DD4BB7EC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755" y="3821836"/>
            <a:ext cx="6791325" cy="1238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D68DD6-6689-4D67-A160-F3FDDEC03E36}"/>
              </a:ext>
            </a:extLst>
          </p:cNvPr>
          <p:cNvSpPr/>
          <p:nvPr/>
        </p:nvSpPr>
        <p:spPr>
          <a:xfrm>
            <a:off x="7042245" y="4517409"/>
            <a:ext cx="1310185" cy="4367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8ABF9A-14BC-40BF-89D1-22506503D486}"/>
              </a:ext>
            </a:extLst>
          </p:cNvPr>
          <p:cNvSpPr/>
          <p:nvPr/>
        </p:nvSpPr>
        <p:spPr>
          <a:xfrm>
            <a:off x="4987451" y="5271287"/>
            <a:ext cx="5310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/>
              <a:t>np.sum</a:t>
            </a:r>
            <a:r>
              <a:rPr lang="en-US" altLang="ko-KR" sz="3200" b="1" dirty="0"/>
              <a:t>(a, axis = 0</a:t>
            </a:r>
            <a:r>
              <a:rPr lang="en-US" altLang="ko-KR" sz="3200" b="1"/>
              <a:t>) = ?</a:t>
            </a:r>
            <a:endParaRPr lang="en-US" altLang="ko-KR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E2584B-150C-43F2-8F04-524C086D97D7}"/>
              </a:ext>
            </a:extLst>
          </p:cNvPr>
          <p:cNvSpPr/>
          <p:nvPr/>
        </p:nvSpPr>
        <p:spPr>
          <a:xfrm>
            <a:off x="10253272" y="5271287"/>
            <a:ext cx="199968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3200" b="1">
                <a:highlight>
                  <a:srgbClr val="FFFF00"/>
                </a:highlight>
              </a:rPr>
              <a:t>(3, 12)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CBC506-AD4D-4563-99FC-5A1482EEF942}"/>
              </a:ext>
            </a:extLst>
          </p:cNvPr>
          <p:cNvSpPr/>
          <p:nvPr/>
        </p:nvSpPr>
        <p:spPr>
          <a:xfrm>
            <a:off x="10253273" y="6064890"/>
            <a:ext cx="199968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3200" b="1">
                <a:highlight>
                  <a:srgbClr val="FFFF00"/>
                </a:highlight>
              </a:rPr>
              <a:t>(3, 5, 7)</a:t>
            </a:r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44154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축</a:t>
            </a:r>
            <a:r>
              <a:rPr lang="en-US" altLang="ko-KR"/>
              <a:t>Axis</a:t>
            </a:r>
            <a:r>
              <a:rPr lang="ko-KR" altLang="en-US"/>
              <a:t>다루기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차원 배열 </a:t>
            </a:r>
            <a:r>
              <a:rPr lang="en-US" altLang="ko-KR" b="1" dirty="0"/>
              <a:t>Axis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C1B768-F624-4DA8-A8AD-F242A0E3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4249225"/>
            <a:ext cx="3095625" cy="2628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6F407D-59B4-4878-89B7-0DD4BB7EC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755" y="3821836"/>
            <a:ext cx="6791325" cy="1238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3F21134F-91FE-DF48-8562-FB9485BF8E36}"/>
              </a:ext>
            </a:extLst>
          </p:cNvPr>
          <p:cNvSpPr/>
          <p:nvPr/>
        </p:nvSpPr>
        <p:spPr>
          <a:xfrm>
            <a:off x="1557867" y="5060086"/>
            <a:ext cx="270933" cy="74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FEF79B0A-C91D-4647-8262-16CC8743418A}"/>
              </a:ext>
            </a:extLst>
          </p:cNvPr>
          <p:cNvSpPr/>
          <p:nvPr/>
        </p:nvSpPr>
        <p:spPr>
          <a:xfrm>
            <a:off x="2319887" y="5075762"/>
            <a:ext cx="270933" cy="74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01C7E7FB-E7E7-8D44-8AC0-8A6CCEA9EC55}"/>
              </a:ext>
            </a:extLst>
          </p:cNvPr>
          <p:cNvSpPr/>
          <p:nvPr/>
        </p:nvSpPr>
        <p:spPr>
          <a:xfrm>
            <a:off x="3081908" y="5060086"/>
            <a:ext cx="270933" cy="74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446280A-E661-4AD9-9C94-042DA88E0DAA}"/>
              </a:ext>
            </a:extLst>
          </p:cNvPr>
          <p:cNvSpPr/>
          <p:nvPr/>
        </p:nvSpPr>
        <p:spPr>
          <a:xfrm>
            <a:off x="7042245" y="4517409"/>
            <a:ext cx="1310185" cy="4367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47AE9E-52B9-404E-BFAA-178CDE2AC343}"/>
              </a:ext>
            </a:extLst>
          </p:cNvPr>
          <p:cNvSpPr/>
          <p:nvPr/>
        </p:nvSpPr>
        <p:spPr>
          <a:xfrm>
            <a:off x="7042245" y="4517409"/>
            <a:ext cx="1310185" cy="4367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D5B55-9A13-476F-B468-B3B4D0556A3D}"/>
              </a:ext>
            </a:extLst>
          </p:cNvPr>
          <p:cNvSpPr/>
          <p:nvPr/>
        </p:nvSpPr>
        <p:spPr>
          <a:xfrm>
            <a:off x="4987451" y="5271287"/>
            <a:ext cx="5310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/>
              <a:t>np.sum</a:t>
            </a:r>
            <a:r>
              <a:rPr lang="en-US" altLang="ko-KR" sz="3200" b="1" dirty="0"/>
              <a:t>(a, axis = 0</a:t>
            </a:r>
            <a:r>
              <a:rPr lang="en-US" altLang="ko-KR" sz="3200" b="1"/>
              <a:t>) = ?</a:t>
            </a:r>
            <a:endParaRPr lang="en-US" altLang="ko-KR" sz="32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EF524A-7E01-455F-9C2D-D79DAD01D505}"/>
              </a:ext>
            </a:extLst>
          </p:cNvPr>
          <p:cNvSpPr/>
          <p:nvPr/>
        </p:nvSpPr>
        <p:spPr>
          <a:xfrm>
            <a:off x="10253272" y="5271287"/>
            <a:ext cx="199968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3200" b="1">
                <a:highlight>
                  <a:srgbClr val="FFFF00"/>
                </a:highlight>
              </a:rPr>
              <a:t>(3, 12)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0B1DAB-2397-4E3F-AED3-1EA93047BDFB}"/>
              </a:ext>
            </a:extLst>
          </p:cNvPr>
          <p:cNvSpPr/>
          <p:nvPr/>
        </p:nvSpPr>
        <p:spPr>
          <a:xfrm>
            <a:off x="10253273" y="6064890"/>
            <a:ext cx="199968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3200" b="1">
                <a:highlight>
                  <a:srgbClr val="FFFF00"/>
                </a:highlight>
              </a:rPr>
              <a:t>(3, 5, 7)</a:t>
            </a:r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24089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5BC28-3CEE-42D2-9F46-51F79020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65F0-34FD-488A-9DCC-CB1D3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축</a:t>
            </a:r>
            <a:r>
              <a:rPr lang="en-US" altLang="ko-KR"/>
              <a:t>Axis</a:t>
            </a:r>
            <a:r>
              <a:rPr lang="ko-KR" altLang="en-US"/>
              <a:t>다루기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824F0-C7EC-4BA1-A078-2C3939C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9" y="1164770"/>
            <a:ext cx="11643401" cy="5713355"/>
          </a:xfrm>
        </p:spPr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차원 배열 </a:t>
            </a:r>
            <a:r>
              <a:rPr lang="en-US" altLang="ko-KR" b="1" dirty="0"/>
              <a:t>Axis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C1B768-F624-4DA8-A8AD-F242A0E3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4249225"/>
            <a:ext cx="3095625" cy="2628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6F407D-59B4-4878-89B7-0DD4BB7EC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755" y="3821836"/>
            <a:ext cx="6791325" cy="1238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3F21134F-91FE-DF48-8562-FB9485BF8E36}"/>
              </a:ext>
            </a:extLst>
          </p:cNvPr>
          <p:cNvSpPr/>
          <p:nvPr/>
        </p:nvSpPr>
        <p:spPr>
          <a:xfrm>
            <a:off x="1557867" y="5060086"/>
            <a:ext cx="270933" cy="74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FEF79B0A-C91D-4647-8262-16CC8743418A}"/>
              </a:ext>
            </a:extLst>
          </p:cNvPr>
          <p:cNvSpPr/>
          <p:nvPr/>
        </p:nvSpPr>
        <p:spPr>
          <a:xfrm>
            <a:off x="2319887" y="5075762"/>
            <a:ext cx="270933" cy="74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01C7E7FB-E7E7-8D44-8AC0-8A6CCEA9EC55}"/>
              </a:ext>
            </a:extLst>
          </p:cNvPr>
          <p:cNvSpPr/>
          <p:nvPr/>
        </p:nvSpPr>
        <p:spPr>
          <a:xfrm>
            <a:off x="3081908" y="5060086"/>
            <a:ext cx="270933" cy="74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5E41D4-77E9-4DDD-BCE6-9AB9049B5FB7}"/>
              </a:ext>
            </a:extLst>
          </p:cNvPr>
          <p:cNvSpPr/>
          <p:nvPr/>
        </p:nvSpPr>
        <p:spPr>
          <a:xfrm>
            <a:off x="4987451" y="5271287"/>
            <a:ext cx="5310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/>
              <a:t>np.sum</a:t>
            </a:r>
            <a:r>
              <a:rPr lang="en-US" altLang="ko-KR" sz="3200" b="1" dirty="0"/>
              <a:t>(a, axis = 0</a:t>
            </a:r>
            <a:r>
              <a:rPr lang="en-US" altLang="ko-KR" sz="3200" b="1"/>
              <a:t>) =</a:t>
            </a:r>
            <a:endParaRPr lang="en-US" altLang="ko-KR" sz="32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613B1-1CBA-49BB-9FAF-EC31821ADEE6}"/>
              </a:ext>
            </a:extLst>
          </p:cNvPr>
          <p:cNvSpPr/>
          <p:nvPr/>
        </p:nvSpPr>
        <p:spPr>
          <a:xfrm>
            <a:off x="9810613" y="5239035"/>
            <a:ext cx="199968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3200" b="1">
                <a:highlight>
                  <a:srgbClr val="FFFF00"/>
                </a:highlight>
              </a:rPr>
              <a:t>(3, 5, 7)</a:t>
            </a:r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225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pc="53">
                <a:ln>
                  <a:noFill/>
                  <a:prstDash val="solid"/>
                </a:ln>
              </a:rPr>
              <a:t>A2.shape: (10, 100)</a:t>
            </a:r>
            <a:endParaRPr kumimoji="1" lang="en-US" altLang="ko-KR" b="1" spc="53">
              <a:ln>
                <a:noFill/>
                <a:prstDash val="solid"/>
              </a:ln>
              <a:gradFill flip="none" rotWithShape="1">
                <a:gsLst>
                  <a:gs pos="0">
                    <a:srgbClr val="005466"/>
                  </a:gs>
                  <a:gs pos="26000">
                    <a:srgbClr val="005466"/>
                  </a:gs>
                  <a:gs pos="41000">
                    <a:srgbClr val="005466">
                      <a:shade val="90000"/>
                    </a:srgbClr>
                  </a:gs>
                  <a:gs pos="67000">
                    <a:srgbClr val="005466">
                      <a:shade val="50000"/>
                    </a:srgbClr>
                  </a:gs>
                  <a:gs pos="95000">
                    <a:srgbClr val="005466"/>
                  </a:gs>
                </a:gsLst>
                <a:lin ang="5400000" scaled="1"/>
                <a:tileRect/>
              </a:gradFill>
            </a:endParaRPr>
          </a:p>
          <a:p>
            <a:r>
              <a:rPr lang="en-US" altLang="ko-KR"/>
              <a:t>yhat.shape: </a:t>
            </a:r>
          </a:p>
          <a:p>
            <a:r>
              <a:rPr lang="en-US" altLang="ko-KR"/>
              <a:t>ytest.shape: (100, )</a:t>
            </a:r>
            <a:endParaRPr lang="ko-KR" altLang="en-US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결과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ko-KR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상자 5">
                <a:extLst>
                  <a:ext uri="{FF2B5EF4-FFF2-40B4-BE49-F238E27FC236}">
                    <a16:creationId xmlns:a16="http://schemas.microsoft.com/office/drawing/2014/main" id="{A884B7E7-FC62-49E0-AA1B-4C985F6FDFC6}"/>
                  </a:ext>
                </a:extLst>
              </p:cNvPr>
              <p:cNvSpPr txBox="1"/>
              <p:nvPr/>
            </p:nvSpPr>
            <p:spPr>
              <a:xfrm>
                <a:off x="753060" y="3659858"/>
                <a:ext cx="5466305" cy="1902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2=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0.04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0.92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.86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0.53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.02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0.10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.10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0.95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0.08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.92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.05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0.03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.02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0.01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0.08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.08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0.96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.01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0.03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텍스트 상자 5">
                <a:extLst>
                  <a:ext uri="{FF2B5EF4-FFF2-40B4-BE49-F238E27FC236}">
                    <a16:creationId xmlns:a16="http://schemas.microsoft.com/office/drawing/2014/main" id="{A884B7E7-FC62-49E0-AA1B-4C985F6FD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0" y="3659858"/>
                <a:ext cx="5466305" cy="1902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52F12E01-AF42-4C8A-9F8C-553473BF6896}"/>
              </a:ext>
            </a:extLst>
          </p:cNvPr>
          <p:cNvSpPr/>
          <p:nvPr/>
        </p:nvSpPr>
        <p:spPr>
          <a:xfrm>
            <a:off x="1207852" y="3561762"/>
            <a:ext cx="1162369" cy="2165987"/>
          </a:xfrm>
          <a:prstGeom prst="downArrow">
            <a:avLst/>
          </a:prstGeom>
          <a:solidFill>
            <a:srgbClr val="FFFF00">
              <a:alpha val="2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E4FD5F-EDB1-4492-84FF-5F0718778F2D}"/>
              </a:ext>
            </a:extLst>
          </p:cNvPr>
          <p:cNvSpPr/>
          <p:nvPr/>
        </p:nvSpPr>
        <p:spPr>
          <a:xfrm>
            <a:off x="1207851" y="3148650"/>
            <a:ext cx="116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axis = 0</a:t>
            </a:r>
            <a:endParaRPr lang="ko-KR" altLang="en-US" sz="160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2F8ADEE-1935-42E0-A6B3-88CD8294E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3712825"/>
            <a:ext cx="5866063" cy="195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오른쪽 화살표[R] 9">
            <a:extLst>
              <a:ext uri="{FF2B5EF4-FFF2-40B4-BE49-F238E27FC236}">
                <a16:creationId xmlns:a16="http://schemas.microsoft.com/office/drawing/2014/main" id="{A7632845-F41A-4155-8586-4CF0667C9556}"/>
              </a:ext>
            </a:extLst>
          </p:cNvPr>
          <p:cNvSpPr/>
          <p:nvPr/>
        </p:nvSpPr>
        <p:spPr>
          <a:xfrm>
            <a:off x="7025545" y="4808950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사각형: 둥근 모서리 8">
            <a:extLst>
              <a:ext uri="{FF2B5EF4-FFF2-40B4-BE49-F238E27FC236}">
                <a16:creationId xmlns:a16="http://schemas.microsoft.com/office/drawing/2014/main" id="{BE14558D-7DBA-4DDB-A5D0-2D3CC796BFDB}"/>
              </a:ext>
            </a:extLst>
          </p:cNvPr>
          <p:cNvSpPr/>
          <p:nvPr/>
        </p:nvSpPr>
        <p:spPr>
          <a:xfrm>
            <a:off x="7504267" y="4808950"/>
            <a:ext cx="4757712" cy="333487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CFB5B2D-A42A-41D4-A5E6-03C2BDD61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399" y="1164770"/>
            <a:ext cx="5866063" cy="2472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사각형: 둥근 모서리 8">
            <a:extLst>
              <a:ext uri="{FF2B5EF4-FFF2-40B4-BE49-F238E27FC236}">
                <a16:creationId xmlns:a16="http://schemas.microsoft.com/office/drawing/2014/main" id="{C379D1EC-BAC6-4495-8E1F-9B404A80D283}"/>
              </a:ext>
            </a:extLst>
          </p:cNvPr>
          <p:cNvSpPr/>
          <p:nvPr/>
        </p:nvSpPr>
        <p:spPr>
          <a:xfrm>
            <a:off x="6825740" y="2954792"/>
            <a:ext cx="5436239" cy="301557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[R] 15">
            <a:extLst>
              <a:ext uri="{FF2B5EF4-FFF2-40B4-BE49-F238E27FC236}">
                <a16:creationId xmlns:a16="http://schemas.microsoft.com/office/drawing/2014/main" id="{F83694D8-CA8A-41B7-A127-1274E480512D}"/>
              </a:ext>
            </a:extLst>
          </p:cNvPr>
          <p:cNvSpPr/>
          <p:nvPr/>
        </p:nvSpPr>
        <p:spPr>
          <a:xfrm>
            <a:off x="6416785" y="2922862"/>
            <a:ext cx="339188" cy="33348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C0FC0F-D5BA-41BE-8C38-B993DCECF8BD}"/>
              </a:ext>
            </a:extLst>
          </p:cNvPr>
          <p:cNvSpPr/>
          <p:nvPr/>
        </p:nvSpPr>
        <p:spPr>
          <a:xfrm>
            <a:off x="481827" y="5690777"/>
            <a:ext cx="1286121" cy="46166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kumimoji="1" lang="en-US" altLang="ko-KR" sz="2400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yhat =  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8283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pc="53">
                <a:ln>
                  <a:noFill/>
                  <a:prstDash val="solid"/>
                </a:ln>
              </a:rPr>
              <a:t>A2.shape: (10, 100)</a:t>
            </a:r>
            <a:endParaRPr kumimoji="1" lang="en-US" altLang="ko-KR" b="1" spc="53">
              <a:ln>
                <a:noFill/>
                <a:prstDash val="solid"/>
              </a:ln>
              <a:gradFill flip="none" rotWithShape="1">
                <a:gsLst>
                  <a:gs pos="0">
                    <a:srgbClr val="005466"/>
                  </a:gs>
                  <a:gs pos="26000">
                    <a:srgbClr val="005466"/>
                  </a:gs>
                  <a:gs pos="41000">
                    <a:srgbClr val="005466">
                      <a:shade val="90000"/>
                    </a:srgbClr>
                  </a:gs>
                  <a:gs pos="67000">
                    <a:srgbClr val="005466">
                      <a:shade val="50000"/>
                    </a:srgbClr>
                  </a:gs>
                  <a:gs pos="95000">
                    <a:srgbClr val="005466"/>
                  </a:gs>
                </a:gsLst>
                <a:lin ang="5400000" scaled="1"/>
                <a:tileRect/>
              </a:gradFill>
            </a:endParaRPr>
          </a:p>
          <a:p>
            <a:r>
              <a:rPr lang="en-US" altLang="ko-KR"/>
              <a:t>yhat.shape: (100, )</a:t>
            </a:r>
          </a:p>
          <a:p>
            <a:r>
              <a:rPr lang="en-US" altLang="ko-KR"/>
              <a:t>ytest.shape: (100, )</a:t>
            </a:r>
            <a:endParaRPr lang="ko-KR" altLang="en-US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결과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ko-KR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상자 5">
                <a:extLst>
                  <a:ext uri="{FF2B5EF4-FFF2-40B4-BE49-F238E27FC236}">
                    <a16:creationId xmlns:a16="http://schemas.microsoft.com/office/drawing/2014/main" id="{A884B7E7-FC62-49E0-AA1B-4C985F6FDFC6}"/>
                  </a:ext>
                </a:extLst>
              </p:cNvPr>
              <p:cNvSpPr txBox="1"/>
              <p:nvPr/>
            </p:nvSpPr>
            <p:spPr>
              <a:xfrm>
                <a:off x="753060" y="3659858"/>
                <a:ext cx="5466305" cy="1902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2=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0.04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0.92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.86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0.53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.02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0.10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.10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0.95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0.08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.92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.05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0.03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.02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0.01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0.08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.08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0.96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.01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0.03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텍스트 상자 5">
                <a:extLst>
                  <a:ext uri="{FF2B5EF4-FFF2-40B4-BE49-F238E27FC236}">
                    <a16:creationId xmlns:a16="http://schemas.microsoft.com/office/drawing/2014/main" id="{A884B7E7-FC62-49E0-AA1B-4C985F6FD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0" y="3659858"/>
                <a:ext cx="5466305" cy="1902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52F12E01-AF42-4C8A-9F8C-553473BF6896}"/>
              </a:ext>
            </a:extLst>
          </p:cNvPr>
          <p:cNvSpPr/>
          <p:nvPr/>
        </p:nvSpPr>
        <p:spPr>
          <a:xfrm>
            <a:off x="1207852" y="3561762"/>
            <a:ext cx="1162369" cy="2165987"/>
          </a:xfrm>
          <a:prstGeom prst="downArrow">
            <a:avLst/>
          </a:prstGeom>
          <a:solidFill>
            <a:srgbClr val="FFFF00">
              <a:alpha val="2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E4FD5F-EDB1-4492-84FF-5F0718778F2D}"/>
              </a:ext>
            </a:extLst>
          </p:cNvPr>
          <p:cNvSpPr/>
          <p:nvPr/>
        </p:nvSpPr>
        <p:spPr>
          <a:xfrm>
            <a:off x="1207851" y="3148650"/>
            <a:ext cx="116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axis = 0</a:t>
            </a:r>
            <a:endParaRPr lang="ko-KR" altLang="en-US" sz="160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2F8ADEE-1935-42E0-A6B3-88CD8294E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3712825"/>
            <a:ext cx="5866063" cy="195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오른쪽 화살표[R] 9">
            <a:extLst>
              <a:ext uri="{FF2B5EF4-FFF2-40B4-BE49-F238E27FC236}">
                <a16:creationId xmlns:a16="http://schemas.microsoft.com/office/drawing/2014/main" id="{A7632845-F41A-4155-8586-4CF0667C9556}"/>
              </a:ext>
            </a:extLst>
          </p:cNvPr>
          <p:cNvSpPr/>
          <p:nvPr/>
        </p:nvSpPr>
        <p:spPr>
          <a:xfrm>
            <a:off x="7025545" y="4808950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CFB5B2D-A42A-41D4-A5E6-03C2BDD61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399" y="1164770"/>
            <a:ext cx="5866063" cy="2472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사각형: 둥근 모서리 8">
            <a:extLst>
              <a:ext uri="{FF2B5EF4-FFF2-40B4-BE49-F238E27FC236}">
                <a16:creationId xmlns:a16="http://schemas.microsoft.com/office/drawing/2014/main" id="{C379D1EC-BAC6-4495-8E1F-9B404A80D283}"/>
              </a:ext>
            </a:extLst>
          </p:cNvPr>
          <p:cNvSpPr/>
          <p:nvPr/>
        </p:nvSpPr>
        <p:spPr>
          <a:xfrm>
            <a:off x="6825740" y="2954792"/>
            <a:ext cx="5436239" cy="301557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[R] 15">
            <a:extLst>
              <a:ext uri="{FF2B5EF4-FFF2-40B4-BE49-F238E27FC236}">
                <a16:creationId xmlns:a16="http://schemas.microsoft.com/office/drawing/2014/main" id="{F83694D8-CA8A-41B7-A127-1274E480512D}"/>
              </a:ext>
            </a:extLst>
          </p:cNvPr>
          <p:cNvSpPr/>
          <p:nvPr/>
        </p:nvSpPr>
        <p:spPr>
          <a:xfrm>
            <a:off x="6416785" y="2922862"/>
            <a:ext cx="339188" cy="33348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화살표: U자형 15">
            <a:extLst>
              <a:ext uri="{FF2B5EF4-FFF2-40B4-BE49-F238E27FC236}">
                <a16:creationId xmlns:a16="http://schemas.microsoft.com/office/drawing/2014/main" id="{4A663F85-6D7E-4D87-B173-279695E97A4A}"/>
              </a:ext>
            </a:extLst>
          </p:cNvPr>
          <p:cNvSpPr/>
          <p:nvPr/>
        </p:nvSpPr>
        <p:spPr>
          <a:xfrm rot="5400000">
            <a:off x="4740506" y="1379521"/>
            <a:ext cx="611745" cy="818865"/>
          </a:xfrm>
          <a:prstGeom prst="uturnArrow">
            <a:avLst>
              <a:gd name="adj1" fmla="val 1667"/>
              <a:gd name="adj2" fmla="val 25000"/>
              <a:gd name="adj3" fmla="val 36667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345A11-9F8F-4F8C-BD0E-56D9F409B526}"/>
              </a:ext>
            </a:extLst>
          </p:cNvPr>
          <p:cNvSpPr/>
          <p:nvPr/>
        </p:nvSpPr>
        <p:spPr>
          <a:xfrm>
            <a:off x="481827" y="5690777"/>
            <a:ext cx="1286121" cy="46166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kumimoji="1" lang="en-US" altLang="ko-KR" sz="2400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yhat =  </a:t>
            </a:r>
            <a:endParaRPr lang="ko-KR" altLang="en-US" sz="1800"/>
          </a:p>
        </p:txBody>
      </p:sp>
      <p:sp>
        <p:nvSpPr>
          <p:cNvPr id="18" name="사각형: 둥근 모서리 8">
            <a:extLst>
              <a:ext uri="{FF2B5EF4-FFF2-40B4-BE49-F238E27FC236}">
                <a16:creationId xmlns:a16="http://schemas.microsoft.com/office/drawing/2014/main" id="{48F17289-1A40-498B-B394-5C8DD87951B8}"/>
              </a:ext>
            </a:extLst>
          </p:cNvPr>
          <p:cNvSpPr/>
          <p:nvPr/>
        </p:nvSpPr>
        <p:spPr>
          <a:xfrm>
            <a:off x="7504267" y="4808950"/>
            <a:ext cx="4757712" cy="333487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12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pc="53">
                <a:ln>
                  <a:noFill/>
                  <a:prstDash val="solid"/>
                </a:ln>
              </a:rPr>
              <a:t>A2.shape: (10, 100)</a:t>
            </a:r>
            <a:endParaRPr kumimoji="1" lang="en-US" altLang="ko-KR" b="1" spc="53">
              <a:ln>
                <a:noFill/>
                <a:prstDash val="solid"/>
              </a:ln>
              <a:gradFill flip="none" rotWithShape="1">
                <a:gsLst>
                  <a:gs pos="0">
                    <a:srgbClr val="005466"/>
                  </a:gs>
                  <a:gs pos="26000">
                    <a:srgbClr val="005466"/>
                  </a:gs>
                  <a:gs pos="41000">
                    <a:srgbClr val="005466">
                      <a:shade val="90000"/>
                    </a:srgbClr>
                  </a:gs>
                  <a:gs pos="67000">
                    <a:srgbClr val="005466">
                      <a:shade val="50000"/>
                    </a:srgbClr>
                  </a:gs>
                  <a:gs pos="95000">
                    <a:srgbClr val="005466"/>
                  </a:gs>
                </a:gsLst>
                <a:lin ang="5400000" scaled="1"/>
                <a:tileRect/>
              </a:gradFill>
            </a:endParaRPr>
          </a:p>
          <a:p>
            <a:r>
              <a:rPr lang="en-US" altLang="ko-KR"/>
              <a:t>yhat.shape: (100, )</a:t>
            </a:r>
          </a:p>
          <a:p>
            <a:r>
              <a:rPr lang="en-US" altLang="ko-KR"/>
              <a:t>ytest.shape: (100, )</a:t>
            </a:r>
            <a:endParaRPr lang="ko-KR" altLang="en-US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20"/>
              <p:cNvSpPr txBox="1"/>
              <p:nvPr/>
            </p:nvSpPr>
            <p:spPr>
              <a:xfrm>
                <a:off x="753060" y="3577980"/>
                <a:ext cx="5466305" cy="1902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2=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0.04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0.92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mr-IN" altLang="ko-KR" b="0" i="1" smtClean="0">
                                                      <a:latin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.03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0.01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.86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0.53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.02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mr-IN" altLang="ko-KR" i="1">
                                                      <a:latin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0.10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.10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mr-IN" altLang="ko-KR" i="1">
                                                            <a:latin typeface="Cambria Math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0.95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0.02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0.03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mr-IN" altLang="ko-KR" i="1">
                                                            <a:latin typeface="Cambria Math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0.08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.92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.05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0.03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.02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mr-IN" altLang="ko-KR" i="1">
                                                                  <a:latin typeface="Cambria Math" charset="0"/>
                                                                </a:rPr>
                                                                <m:t>⋮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0.01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mr-IN" altLang="ko-KR" i="1" smtClean="0">
                                                                  <a:latin typeface="Cambria Math" charset="0"/>
                                                                </a:rPr>
                                                                <m:t>⋯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.01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0.08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.08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0.96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.01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mr-IN" altLang="ko-KR" i="1">
                                                                  <a:latin typeface="Cambria Math" charset="0"/>
                                                                </a:rPr>
                                                                <m:t>⋮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0.03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텍스트 상자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0" y="3577980"/>
                <a:ext cx="5466305" cy="1902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결과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ko-KR" altLang="en-US" sz="2200" dirty="0"/>
          </a:p>
        </p:txBody>
      </p:sp>
      <p:sp>
        <p:nvSpPr>
          <p:cNvPr id="15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4295470" y="3606078"/>
            <a:ext cx="624469" cy="23161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2882578" y="5242081"/>
            <a:ext cx="636363" cy="20751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5436241" y="4422783"/>
            <a:ext cx="573737" cy="20182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2173616" y="4138526"/>
            <a:ext cx="636363" cy="23690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1539603" y="4405546"/>
            <a:ext cx="573172" cy="23629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3606066" y="4138526"/>
            <a:ext cx="624469" cy="2128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972D5C3-DB4D-42CB-B3EC-FA2744E48D21}"/>
              </a:ext>
            </a:extLst>
          </p:cNvPr>
          <p:cNvSpPr/>
          <p:nvPr/>
        </p:nvSpPr>
        <p:spPr>
          <a:xfrm>
            <a:off x="1207852" y="3479884"/>
            <a:ext cx="1162369" cy="2165987"/>
          </a:xfrm>
          <a:prstGeom prst="downArrow">
            <a:avLst/>
          </a:prstGeom>
          <a:solidFill>
            <a:srgbClr val="FFFF00">
              <a:alpha val="2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AE15C0-BC54-402B-998A-FC62185BE332}"/>
              </a:ext>
            </a:extLst>
          </p:cNvPr>
          <p:cNvSpPr/>
          <p:nvPr/>
        </p:nvSpPr>
        <p:spPr>
          <a:xfrm>
            <a:off x="1207851" y="3066772"/>
            <a:ext cx="116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axis = 0</a:t>
            </a:r>
            <a:endParaRPr lang="ko-KR" altLang="en-US" sz="160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B24A29E-7B6A-435B-8C27-EB2FCE42F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3712825"/>
            <a:ext cx="5866063" cy="195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5A1C5B3-D398-4212-B593-3E093EC15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399" y="1164770"/>
            <a:ext cx="5866063" cy="2472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사각형: 둥근 모서리 8">
            <a:extLst>
              <a:ext uri="{FF2B5EF4-FFF2-40B4-BE49-F238E27FC236}">
                <a16:creationId xmlns:a16="http://schemas.microsoft.com/office/drawing/2014/main" id="{E6C22548-9148-4442-BE71-F96876560C73}"/>
              </a:ext>
            </a:extLst>
          </p:cNvPr>
          <p:cNvSpPr/>
          <p:nvPr/>
        </p:nvSpPr>
        <p:spPr>
          <a:xfrm>
            <a:off x="6825740" y="2954792"/>
            <a:ext cx="5436239" cy="301557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[R] 15">
            <a:extLst>
              <a:ext uri="{FF2B5EF4-FFF2-40B4-BE49-F238E27FC236}">
                <a16:creationId xmlns:a16="http://schemas.microsoft.com/office/drawing/2014/main" id="{51C14A96-0811-44A7-A60B-79945EB1076D}"/>
              </a:ext>
            </a:extLst>
          </p:cNvPr>
          <p:cNvSpPr/>
          <p:nvPr/>
        </p:nvSpPr>
        <p:spPr>
          <a:xfrm>
            <a:off x="6416785" y="2922862"/>
            <a:ext cx="339188" cy="33348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843FEB-05BB-4AD2-B64A-63F7DADF1164}"/>
              </a:ext>
            </a:extLst>
          </p:cNvPr>
          <p:cNvSpPr/>
          <p:nvPr/>
        </p:nvSpPr>
        <p:spPr>
          <a:xfrm>
            <a:off x="481827" y="5690777"/>
            <a:ext cx="5326715" cy="46166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kumimoji="1" lang="en-US" altLang="ko-KR" sz="2400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yhat =  [3,     2,    9,     2,     0, …  3]</a:t>
            </a:r>
            <a:endParaRPr lang="ko-KR" altLang="en-US" sz="1800"/>
          </a:p>
        </p:txBody>
      </p:sp>
      <p:sp>
        <p:nvSpPr>
          <p:cNvPr id="38" name="화살표: U자형 37">
            <a:extLst>
              <a:ext uri="{FF2B5EF4-FFF2-40B4-BE49-F238E27FC236}">
                <a16:creationId xmlns:a16="http://schemas.microsoft.com/office/drawing/2014/main" id="{F10D7EF3-70E6-4B77-A1B2-FA7E7CF3253F}"/>
              </a:ext>
            </a:extLst>
          </p:cNvPr>
          <p:cNvSpPr/>
          <p:nvPr/>
        </p:nvSpPr>
        <p:spPr>
          <a:xfrm rot="5400000">
            <a:off x="4740506" y="1379521"/>
            <a:ext cx="611745" cy="818865"/>
          </a:xfrm>
          <a:prstGeom prst="uturnArrow">
            <a:avLst>
              <a:gd name="adj1" fmla="val 1667"/>
              <a:gd name="adj2" fmla="val 25000"/>
              <a:gd name="adj3" fmla="val 36667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52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FB0A3C-D5A7-4416-AE4C-A478B5530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3712825"/>
            <a:ext cx="5866063" cy="195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78037F3-5303-4F92-9AA3-41DDF90CD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2472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사각형: 둥근 모서리 8">
            <a:extLst>
              <a:ext uri="{FF2B5EF4-FFF2-40B4-BE49-F238E27FC236}">
                <a16:creationId xmlns:a16="http://schemas.microsoft.com/office/drawing/2014/main" id="{A095A0F2-771E-4725-82A0-560FF27D19AE}"/>
              </a:ext>
            </a:extLst>
          </p:cNvPr>
          <p:cNvSpPr/>
          <p:nvPr/>
        </p:nvSpPr>
        <p:spPr>
          <a:xfrm>
            <a:off x="6825740" y="2954792"/>
            <a:ext cx="5436239" cy="301557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[R] 15">
            <a:extLst>
              <a:ext uri="{FF2B5EF4-FFF2-40B4-BE49-F238E27FC236}">
                <a16:creationId xmlns:a16="http://schemas.microsoft.com/office/drawing/2014/main" id="{209763A8-27C2-4E6F-858F-9B1166EF8BEC}"/>
              </a:ext>
            </a:extLst>
          </p:cNvPr>
          <p:cNvSpPr/>
          <p:nvPr/>
        </p:nvSpPr>
        <p:spPr>
          <a:xfrm>
            <a:off x="6416785" y="2922862"/>
            <a:ext cx="339188" cy="33348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오른쪽 화살표[R] 9">
            <a:extLst>
              <a:ext uri="{FF2B5EF4-FFF2-40B4-BE49-F238E27FC236}">
                <a16:creationId xmlns:a16="http://schemas.microsoft.com/office/drawing/2014/main" id="{BD333730-1474-4332-AFC5-19DB46B43E9D}"/>
              </a:ext>
            </a:extLst>
          </p:cNvPr>
          <p:cNvSpPr/>
          <p:nvPr/>
        </p:nvSpPr>
        <p:spPr>
          <a:xfrm>
            <a:off x="7025545" y="5054613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사각형: 둥근 모서리 8">
            <a:extLst>
              <a:ext uri="{FF2B5EF4-FFF2-40B4-BE49-F238E27FC236}">
                <a16:creationId xmlns:a16="http://schemas.microsoft.com/office/drawing/2014/main" id="{7EE6AFB7-C8CE-4B6F-ACD6-5B92D2A16398}"/>
              </a:ext>
            </a:extLst>
          </p:cNvPr>
          <p:cNvSpPr/>
          <p:nvPr/>
        </p:nvSpPr>
        <p:spPr>
          <a:xfrm>
            <a:off x="7504267" y="5054613"/>
            <a:ext cx="4757712" cy="33348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1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16C207-4F7F-4637-90C3-603E25DE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3712825"/>
            <a:ext cx="5866063" cy="195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ADC0FA0-7BBA-4713-80DD-5ED3275B3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2472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사각형: 둥근 모서리 8">
            <a:extLst>
              <a:ext uri="{FF2B5EF4-FFF2-40B4-BE49-F238E27FC236}">
                <a16:creationId xmlns:a16="http://schemas.microsoft.com/office/drawing/2014/main" id="{0FF2C5C5-833A-4AD7-BA2E-E2F08ABC8C50}"/>
              </a:ext>
            </a:extLst>
          </p:cNvPr>
          <p:cNvSpPr/>
          <p:nvPr/>
        </p:nvSpPr>
        <p:spPr>
          <a:xfrm>
            <a:off x="6825740" y="2954792"/>
            <a:ext cx="5436239" cy="301557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[R] 15">
            <a:extLst>
              <a:ext uri="{FF2B5EF4-FFF2-40B4-BE49-F238E27FC236}">
                <a16:creationId xmlns:a16="http://schemas.microsoft.com/office/drawing/2014/main" id="{AB1F54D0-FAC1-4B7D-B0F0-93B6A9D9EA29}"/>
              </a:ext>
            </a:extLst>
          </p:cNvPr>
          <p:cNvSpPr/>
          <p:nvPr/>
        </p:nvSpPr>
        <p:spPr>
          <a:xfrm>
            <a:off x="6416785" y="2922862"/>
            <a:ext cx="339188" cy="33348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오른쪽 화살표[R] 9">
            <a:extLst>
              <a:ext uri="{FF2B5EF4-FFF2-40B4-BE49-F238E27FC236}">
                <a16:creationId xmlns:a16="http://schemas.microsoft.com/office/drawing/2014/main" id="{65770BAD-13BB-4E8E-A158-C7E062C8FF5F}"/>
              </a:ext>
            </a:extLst>
          </p:cNvPr>
          <p:cNvSpPr/>
          <p:nvPr/>
        </p:nvSpPr>
        <p:spPr>
          <a:xfrm>
            <a:off x="7025545" y="5327572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사각형: 둥근 모서리 8">
            <a:extLst>
              <a:ext uri="{FF2B5EF4-FFF2-40B4-BE49-F238E27FC236}">
                <a16:creationId xmlns:a16="http://schemas.microsoft.com/office/drawing/2014/main" id="{CA42AEE6-1FAC-45FA-8D97-ED4FACA9C378}"/>
              </a:ext>
            </a:extLst>
          </p:cNvPr>
          <p:cNvSpPr/>
          <p:nvPr/>
        </p:nvSpPr>
        <p:spPr>
          <a:xfrm>
            <a:off x="7504267" y="5327572"/>
            <a:ext cx="4757712" cy="33348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85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5789252"/>
            <a:ext cx="2692184" cy="5384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A68BC4-CBA5-4A59-AC47-778371A6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3712825"/>
            <a:ext cx="5866063" cy="195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5693CF2-0970-4C33-830E-46552ED62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399" y="1164770"/>
            <a:ext cx="5866063" cy="2472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사각형: 둥근 모서리 8">
            <a:extLst>
              <a:ext uri="{FF2B5EF4-FFF2-40B4-BE49-F238E27FC236}">
                <a16:creationId xmlns:a16="http://schemas.microsoft.com/office/drawing/2014/main" id="{AE416D83-F2FC-407B-A11E-D71F44940D00}"/>
              </a:ext>
            </a:extLst>
          </p:cNvPr>
          <p:cNvSpPr/>
          <p:nvPr/>
        </p:nvSpPr>
        <p:spPr>
          <a:xfrm>
            <a:off x="6825740" y="2954792"/>
            <a:ext cx="5436239" cy="301557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[R] 15">
            <a:extLst>
              <a:ext uri="{FF2B5EF4-FFF2-40B4-BE49-F238E27FC236}">
                <a16:creationId xmlns:a16="http://schemas.microsoft.com/office/drawing/2014/main" id="{FABF51B6-18A6-4E10-99B0-52CF039632B8}"/>
              </a:ext>
            </a:extLst>
          </p:cNvPr>
          <p:cNvSpPr/>
          <p:nvPr/>
        </p:nvSpPr>
        <p:spPr>
          <a:xfrm>
            <a:off x="6416785" y="2922862"/>
            <a:ext cx="339188" cy="33348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오른쪽 화살표[R] 9">
            <a:extLst>
              <a:ext uri="{FF2B5EF4-FFF2-40B4-BE49-F238E27FC236}">
                <a16:creationId xmlns:a16="http://schemas.microsoft.com/office/drawing/2014/main" id="{B7233558-4382-4937-ADC2-BEB49186ECA2}"/>
              </a:ext>
            </a:extLst>
          </p:cNvPr>
          <p:cNvSpPr/>
          <p:nvPr/>
        </p:nvSpPr>
        <p:spPr>
          <a:xfrm>
            <a:off x="7025545" y="5327572"/>
            <a:ext cx="339188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사각형: 둥근 모서리 8">
            <a:extLst>
              <a:ext uri="{FF2B5EF4-FFF2-40B4-BE49-F238E27FC236}">
                <a16:creationId xmlns:a16="http://schemas.microsoft.com/office/drawing/2014/main" id="{B1AA122F-AB85-480A-8E20-087FCA7D0805}"/>
              </a:ext>
            </a:extLst>
          </p:cNvPr>
          <p:cNvSpPr/>
          <p:nvPr/>
        </p:nvSpPr>
        <p:spPr>
          <a:xfrm>
            <a:off x="7504267" y="5327572"/>
            <a:ext cx="4757712" cy="33348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9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</a:t>
            </a:r>
            <a:r>
              <a:rPr kumimoji="1" lang="en-US" altLang="ko-KR"/>
              <a:t>: </a:t>
            </a:r>
            <a:r>
              <a:rPr kumimoji="1" lang="ko-KR" altLang="en-US" dirty="0"/>
              <a:t>오차함수</a:t>
            </a:r>
            <a:r>
              <a:rPr kumimoji="1" lang="en-US" altLang="ko-KR" dirty="0"/>
              <a:t> J(w)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409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14539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655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14539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8" y="2680716"/>
            <a:ext cx="5866063" cy="41953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8887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1. Batch GD: </a:t>
            </a:r>
            <a:r>
              <a:rPr kumimoji="1" lang="ko-KR" altLang="en-US" dirty="0"/>
              <a:t>단점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09560" y="1164770"/>
                <a:ext cx="5595955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nary>
                        <m:naryPr>
                          <m:chr m:val="∑"/>
                          <m:ctrlPr>
                            <a:rPr kumimoji="1" lang="is-I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ko-KR" sz="28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kumimoji="1" lang="en-US" altLang="ko-KR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ko-KR" sz="28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5595955" cy="11762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각형: 둥근 모서리 5">
            <a:extLst>
              <a:ext uri="{FF2B5EF4-FFF2-40B4-BE49-F238E27FC236}">
                <a16:creationId xmlns:a16="http://schemas.microsoft.com/office/drawing/2014/main" id="{577FC54E-362C-4AFE-A8CD-B274CCC7710A}"/>
              </a:ext>
            </a:extLst>
          </p:cNvPr>
          <p:cNvSpPr/>
          <p:nvPr/>
        </p:nvSpPr>
        <p:spPr>
          <a:xfrm>
            <a:off x="2586275" y="1164769"/>
            <a:ext cx="587231" cy="1252417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67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1. Batch GD: </a:t>
            </a:r>
            <a:r>
              <a:rPr kumimoji="1" lang="ko-KR" altLang="en-US" dirty="0"/>
              <a:t>단점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09560" y="1164770"/>
                <a:ext cx="5595955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nary>
                        <m:naryPr>
                          <m:chr m:val="∑"/>
                          <m:ctrlPr>
                            <a:rPr kumimoji="1" lang="is-I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ko-KR" sz="28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kumimoji="1" lang="en-US" altLang="ko-KR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ko-KR" sz="28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5595955" cy="11762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609559" y="2417187"/>
                <a:ext cx="4887364" cy="597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d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9" y="2417187"/>
                <a:ext cx="4887364" cy="5972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5">
            <a:extLst>
              <a:ext uri="{FF2B5EF4-FFF2-40B4-BE49-F238E27FC236}">
                <a16:creationId xmlns:a16="http://schemas.microsoft.com/office/drawing/2014/main" id="{577FC54E-362C-4AFE-A8CD-B274CCC7710A}"/>
              </a:ext>
            </a:extLst>
          </p:cNvPr>
          <p:cNvSpPr/>
          <p:nvPr/>
        </p:nvSpPr>
        <p:spPr>
          <a:xfrm>
            <a:off x="609557" y="2417188"/>
            <a:ext cx="4887365" cy="72525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29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2. Stochastic GD: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학습 코드 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013EDF-8057-48BA-AF2D-A82F32669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1" y="1164770"/>
            <a:ext cx="4988266" cy="57133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오른쪽 화살표[R] 6"/>
          <p:cNvSpPr/>
          <p:nvPr/>
        </p:nvSpPr>
        <p:spPr>
          <a:xfrm>
            <a:off x="6761637" y="2209648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207165" y="2164966"/>
            <a:ext cx="4283501" cy="422852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59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2. Stochastic GD: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학습 코드 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393A61-C236-420B-852F-EED910B85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1" y="1164770"/>
            <a:ext cx="4988266" cy="57133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오른쪽 화살표[R] 6"/>
          <p:cNvSpPr/>
          <p:nvPr/>
        </p:nvSpPr>
        <p:spPr>
          <a:xfrm>
            <a:off x="7559376" y="2636576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CA8D63-9519-4E1B-915A-F0F93025C0A4}"/>
              </a:ext>
            </a:extLst>
          </p:cNvPr>
          <p:cNvSpPr/>
          <p:nvPr/>
        </p:nvSpPr>
        <p:spPr>
          <a:xfrm>
            <a:off x="8183880" y="2529840"/>
            <a:ext cx="3306787" cy="529588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50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2. Stochastic GD: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학습 코드 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7373AD-A460-42B8-BB89-43D87CB4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1" y="1164770"/>
            <a:ext cx="4988266" cy="57133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오른쪽 화살표[R] 11"/>
          <p:cNvSpPr/>
          <p:nvPr/>
        </p:nvSpPr>
        <p:spPr>
          <a:xfrm>
            <a:off x="7567614" y="5695285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792D2D37-F5B4-4F1F-9342-C962667AD2C0}"/>
              </a:ext>
            </a:extLst>
          </p:cNvPr>
          <p:cNvSpPr/>
          <p:nvPr/>
        </p:nvSpPr>
        <p:spPr>
          <a:xfrm>
            <a:off x="8111739" y="5547360"/>
            <a:ext cx="3378928" cy="598932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0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2. Stochastic GD: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학습 결과 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아래쪽 화살표[D] 7"/>
          <p:cNvSpPr/>
          <p:nvPr/>
        </p:nvSpPr>
        <p:spPr>
          <a:xfrm>
            <a:off x="9194583" y="4870972"/>
            <a:ext cx="481693" cy="464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34" y="1209016"/>
            <a:ext cx="5866063" cy="20531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3460840"/>
            <a:ext cx="5866063" cy="195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634" y="5662571"/>
            <a:ext cx="2692185" cy="4845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39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2. Stochastic GD: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학습 결과 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14061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2797385"/>
            <a:ext cx="5866063" cy="40807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825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2. Stochastic GD: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학습 결과 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𝑒𝑝𝑜𝑐h𝑠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 × 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𝑛𝑢𝑚𝑏𝑒𝑟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𝑜𝑓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𝑠𝑎𝑚𝑝𝑙𝑒𝑠</m:t>
                    </m:r>
                  </m:oMath>
                </a14:m>
                <a:endParaRPr kumimoji="1" lang="en-US" altLang="ko-KR" b="0" dirty="0"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20 × 1000=20000</m:t>
                    </m:r>
                  </m:oMath>
                </a14:m>
                <a:endParaRPr kumimoji="1" lang="en-US" altLang="ko-KR" b="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164770"/>
            <a:ext cx="5866063" cy="14061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27A041-F587-4504-BA99-C781EA3B8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399" y="2797385"/>
            <a:ext cx="5866063" cy="40807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689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ko-KR" altLang="en-US" dirty="0"/>
              <a:t>오차함수</a:t>
            </a:r>
            <a:r>
              <a:rPr kumimoji="1" lang="en-US" altLang="ko-KR" dirty="0"/>
              <a:t> J(w)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09560" y="1448976"/>
                <a:ext cx="2519664" cy="942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48976"/>
                <a:ext cx="2519664" cy="9422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164770"/>
            <a:ext cx="5866063" cy="48032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사각형: 둥근 모서리 5">
            <a:extLst>
              <a:ext uri="{FF2B5EF4-FFF2-40B4-BE49-F238E27FC236}">
                <a16:creationId xmlns:a16="http://schemas.microsoft.com/office/drawing/2014/main" id="{577FC54E-362C-4AFE-A8CD-B274CCC7710A}"/>
              </a:ext>
            </a:extLst>
          </p:cNvPr>
          <p:cNvSpPr/>
          <p:nvPr/>
        </p:nvSpPr>
        <p:spPr>
          <a:xfrm>
            <a:off x="609561" y="1382751"/>
            <a:ext cx="2659198" cy="1077951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5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29" y="3149259"/>
            <a:ext cx="5230379" cy="37123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2. Stochastic GD: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학습 결과 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631" y="3149259"/>
            <a:ext cx="5307600" cy="37205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327" y="1160631"/>
            <a:ext cx="5897135" cy="19165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사각형: 둥근 모서리 5">
            <a:extLst>
              <a:ext uri="{FF2B5EF4-FFF2-40B4-BE49-F238E27FC236}">
                <a16:creationId xmlns:a16="http://schemas.microsoft.com/office/drawing/2014/main" id="{6CD1DF88-5F59-446D-9BB8-452F48AFB984}"/>
              </a:ext>
            </a:extLst>
          </p:cNvPr>
          <p:cNvSpPr/>
          <p:nvPr/>
        </p:nvSpPr>
        <p:spPr>
          <a:xfrm>
            <a:off x="6781631" y="3375377"/>
            <a:ext cx="656661" cy="3204580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5">
            <a:extLst>
              <a:ext uri="{FF2B5EF4-FFF2-40B4-BE49-F238E27FC236}">
                <a16:creationId xmlns:a16="http://schemas.microsoft.com/office/drawing/2014/main" id="{0C36198E-38FF-478C-AD64-5EFBE3A90116}"/>
              </a:ext>
            </a:extLst>
          </p:cNvPr>
          <p:cNvSpPr/>
          <p:nvPr/>
        </p:nvSpPr>
        <p:spPr>
          <a:xfrm>
            <a:off x="884229" y="3375377"/>
            <a:ext cx="487371" cy="3204580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94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Batch GD, Stochastic GD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 dirty="0"/>
              <a:t>학습 정리</a:t>
            </a:r>
            <a:endParaRPr lang="en-US" altLang="ko-KR" dirty="0"/>
          </a:p>
          <a:p>
            <a:pPr lvl="1"/>
            <a:r>
              <a:rPr lang="ko-KR" altLang="en-US"/>
              <a:t>배치 경사하강법</a:t>
            </a:r>
            <a:r>
              <a:rPr lang="en-US" altLang="ko-KR"/>
              <a:t>(Batch GD)</a:t>
            </a:r>
            <a:r>
              <a:rPr lang="ko-KR" altLang="en-US"/>
              <a:t>으로 학습의 정확도를  </a:t>
            </a:r>
            <a:r>
              <a:rPr lang="ko-KR" altLang="en-US" dirty="0"/>
              <a:t>이해하기</a:t>
            </a:r>
            <a:endParaRPr lang="en-US" altLang="ko-KR" dirty="0"/>
          </a:p>
          <a:p>
            <a:pPr lvl="1"/>
            <a:r>
              <a:rPr lang="ko-KR" altLang="en-US"/>
              <a:t>확률적 경사하강법</a:t>
            </a:r>
            <a:r>
              <a:rPr lang="en-US" altLang="ko-KR"/>
              <a:t>(Stochastic GD)</a:t>
            </a:r>
            <a:r>
              <a:rPr lang="ko-KR" altLang="en-US"/>
              <a:t>으로 학습의 효율성을 이해하기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/>
              <a:t>차시 예고</a:t>
            </a:r>
            <a:endParaRPr lang="en-US" altLang="ko-KR"/>
          </a:p>
          <a:p>
            <a:pPr lvl="1"/>
            <a:r>
              <a:rPr lang="en-US" altLang="ko-KR"/>
              <a:t>12-1 </a:t>
            </a:r>
            <a:r>
              <a:rPr lang="ko-KR" altLang="en-US"/>
              <a:t>경사하강법 </a:t>
            </a:r>
            <a:r>
              <a:rPr lang="en-US" altLang="ko-KR"/>
              <a:t>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6333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11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(3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5F63B2-C4FF-407E-96BA-E48B56A5D74A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/>
            <a:r>
              <a:rPr lang="ko-KR" altLang="en-US" sz="4400">
                <a:solidFill>
                  <a:schemeClr val="bg1"/>
                </a:solidFill>
              </a:rPr>
              <a:t>경사하강법 </a:t>
            </a:r>
            <a:r>
              <a:rPr lang="en-US" altLang="ko-KR" sz="4400">
                <a:solidFill>
                  <a:schemeClr val="bg1"/>
                </a:solidFill>
              </a:rPr>
              <a:t>1</a:t>
            </a:r>
            <a:br>
              <a:rPr lang="en-US" altLang="ko-KR" sz="4400">
                <a:solidFill>
                  <a:schemeClr val="bg1"/>
                </a:solidFill>
              </a:rPr>
            </a:br>
            <a:endParaRPr lang="en-US" altLang="ko-K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3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ko-KR" altLang="en-US" dirty="0"/>
              <a:t>오차함수</a:t>
            </a:r>
            <a:r>
              <a:rPr kumimoji="1" lang="en-US" altLang="ko-KR" dirty="0"/>
              <a:t> J(w)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09560" y="1448976"/>
                <a:ext cx="2519664" cy="942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48976"/>
                <a:ext cx="2519664" cy="9422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164770"/>
            <a:ext cx="5866063" cy="48032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609560" y="2703493"/>
                <a:ext cx="4726550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28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kumimoji="1"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kumimoji="1"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ko-KR" sz="2800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2703493"/>
                <a:ext cx="4726550" cy="10455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5">
            <a:extLst>
              <a:ext uri="{FF2B5EF4-FFF2-40B4-BE49-F238E27FC236}">
                <a16:creationId xmlns:a16="http://schemas.microsoft.com/office/drawing/2014/main" id="{577FC54E-362C-4AFE-A8CD-B274CCC7710A}"/>
              </a:ext>
            </a:extLst>
          </p:cNvPr>
          <p:cNvSpPr/>
          <p:nvPr/>
        </p:nvSpPr>
        <p:spPr>
          <a:xfrm>
            <a:off x="545284" y="2735796"/>
            <a:ext cx="4790826" cy="1077951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ko-KR" altLang="en-US" dirty="0"/>
              <a:t>오차함수</a:t>
            </a:r>
            <a:r>
              <a:rPr kumimoji="1" lang="en-US" altLang="ko-KR" dirty="0"/>
              <a:t> J(w)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/>
          </a:p>
          <a:p>
            <a:endParaRPr kumimoji="1" lang="en-US" altLang="ko-KR"/>
          </a:p>
          <a:p>
            <a:r>
              <a:rPr kumimoji="1" lang="ko-KR" altLang="en-US"/>
              <a:t>평균제곱오차</a:t>
            </a:r>
            <a:r>
              <a:rPr kumimoji="1" lang="en-US" altLang="ko-KR"/>
              <a:t>(MSE)</a:t>
            </a:r>
            <a:endParaRPr kumimoji="1" lang="en-US" altLang="ko-KR" dirty="0"/>
          </a:p>
          <a:p>
            <a:pPr lvl="1"/>
            <a:r>
              <a:rPr kumimoji="1" lang="en-US" altLang="ko-KR"/>
              <a:t>Mean squared erro</a:t>
            </a:r>
            <a:r>
              <a:rPr kumimoji="1" lang="en-US" altLang="ko-KR" dirty="0"/>
              <a:t>r</a:t>
            </a:r>
            <a:endParaRPr kumimoji="1" lang="en-US" altLang="ko-KR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09560" y="1448976"/>
                <a:ext cx="2519664" cy="942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48976"/>
                <a:ext cx="2519664" cy="9422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164770"/>
            <a:ext cx="5866063" cy="48032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609560" y="2703493"/>
                <a:ext cx="4726550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28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kumimoji="1"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kumimoji="1"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ko-KR" sz="2800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2703493"/>
                <a:ext cx="4726550" cy="10455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673836" y="4154819"/>
                <a:ext cx="5034070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28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kumimoji="1"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kumimoji="1" lang="en-US" altLang="ko-K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ko-KR" sz="2800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36" y="4154819"/>
                <a:ext cx="5034070" cy="10455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577FC54E-362C-4AFE-A8CD-B274CCC7710A}"/>
              </a:ext>
            </a:extLst>
          </p:cNvPr>
          <p:cNvSpPr/>
          <p:nvPr/>
        </p:nvSpPr>
        <p:spPr>
          <a:xfrm>
            <a:off x="609560" y="4187122"/>
            <a:ext cx="5098346" cy="1077951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1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코드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43B92A-9ED2-433E-BC69-269DEE95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32193" cy="57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4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코드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B642B7-62DC-416F-8FB8-4B268B669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32193" cy="5713355"/>
          </a:xfrm>
          <a:prstGeom prst="rect">
            <a:avLst/>
          </a:prstGeom>
        </p:spPr>
      </p:pic>
      <p:sp>
        <p:nvSpPr>
          <p:cNvPr id="11" name="오른쪽 화살표[R] 10"/>
          <p:cNvSpPr/>
          <p:nvPr/>
        </p:nvSpPr>
        <p:spPr>
          <a:xfrm>
            <a:off x="6719943" y="1764066"/>
            <a:ext cx="313868" cy="281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087713" y="1725768"/>
            <a:ext cx="5246879" cy="319713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838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1. Batch GD:</a:t>
            </a:r>
            <a:r>
              <a:rPr kumimoji="1" lang="en-US" altLang="ko-KR"/>
              <a:t>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학습 코드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609560" y="1895339"/>
                <a:ext cx="4104713" cy="2354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mr-IN" altLang="ko-KR" b="0" i="1" smtClean="0">
                                                      <a:latin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mr-IN" altLang="ko-KR" i="1">
                                                      <a:latin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mr-IN" altLang="ko-KR" i="1">
                                                            <a:latin typeface="Cambria Math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mr-IN" altLang="ko-KR" i="1">
                                                            <a:latin typeface="Cambria Math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mr-IN" altLang="ko-KR" i="1">
                                                                  <a:latin typeface="Cambria Math" charset="0"/>
                                                                </a:rPr>
                                                                <m:t>⋮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kumimoji="1" lang="mr-IN" altLang="ko-KR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m:rPr>
                                                                        <m:brk m:alnAt="7"/>
                                                                      </m:rPr>
                                                                      <a:rPr kumimoji="1" lang="en-US" altLang="ko-KR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a:rPr kumimoji="1" lang="en-US" altLang="ko-KR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mr-IN" altLang="ko-KR" i="1" smtClean="0">
                                                                  <a:latin typeface="Cambria Math" charset="0"/>
                                                                </a:rPr>
                                                                <m:t>⋯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kumimoji="1" lang="mr-IN" altLang="ko-KR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mr-IN" altLang="ko-KR" i="1">
                                                                  <a:latin typeface="Cambria Math" charset="0"/>
                                                                </a:rPr>
                                                                <m:t>⋮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kumimoji="1" lang="mr-IN" altLang="ko-KR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m:rPr>
                                                                        <m:brk m:alnAt="7"/>
                                                                      </m:rPr>
                                                                      <a:rPr kumimoji="1" lang="en-US" altLang="ko-KR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a:rPr kumimoji="1" lang="en-US" altLang="ko-KR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1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mr-IN" altLang="ko-KR" i="1">
                                                <a:latin typeface="Cambria Math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mr-IN" altLang="ko-KR" i="1">
                                                      <a:latin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mr-IN" altLang="ko-KR" i="1">
                                                      <a:latin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895339"/>
                <a:ext cx="4104713" cy="23541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909493" y="4325643"/>
                <a:ext cx="3664144" cy="245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mr-IN" altLang="ko-KR" i="1" smtClean="0">
                                                      <a:latin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mr-IN" altLang="ko-KR" i="1">
                                                      <a:latin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mr-IN" altLang="ko-KR" i="1">
                                                            <a:latin typeface="Cambria Math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mr-IN" altLang="ko-KR" i="1">
                                                            <a:latin typeface="Cambria Math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mr-IN" altLang="ko-KR" i="1">
                                                                  <a:latin typeface="Cambria Math" charset="0"/>
                                                                </a:rPr>
                                                                <m:t>⋮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kumimoji="1" lang="mr-IN" altLang="ko-KR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m:rPr>
                                                                        <m:brk m:alnAt="7"/>
                                                                      </m:rPr>
                                                                      <a:rPr kumimoji="1" lang="en-US" altLang="ko-KR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a:rPr kumimoji="1" lang="en-US" altLang="ko-KR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a:rPr kumimoji="1" lang="en-US" altLang="ko-KR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mr-IN" altLang="ko-KR" i="1">
                                                                  <a:latin typeface="Cambria Math" charset="0"/>
                                                                </a:rPr>
                                                                <m:t>⋮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kumimoji="1" lang="mr-IN" altLang="ko-KR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m:rPr>
                                                                        <m:brk m:alnAt="7"/>
                                                                      </m:rPr>
                                                                      <a:rPr kumimoji="1" lang="en-US" altLang="ko-KR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a:rPr kumimoji="1" lang="en-US" altLang="ko-KR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a:rPr kumimoji="1" lang="en-US" altLang="ko-KR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kumimoji="1" lang="mr-IN" altLang="ko-KR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a:rPr kumimoji="1" lang="mr-IN" altLang="ko-KR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⋯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  <m:mr>
                                                                  <m:e>
                                                                    <m:m>
                                                                      <m:mPr>
                                                                        <m:mcs>
                                                                          <m:mc>
                                                                            <m:mcPr>
                                                                              <m:count m:val="1"/>
                                                                              <m:mcJc m:val="center"/>
                                                                            </m:mcPr>
                                                                          </m:mc>
                                                                        </m:mcs>
                                                                        <m:ctrlPr>
                                                                          <a:rPr kumimoji="1" lang="mr-IN" altLang="ko-KR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mPr>
                                                                      <m:mr>
                                                                        <m:e/>
                                                                      </m:mr>
                                                                      <m:mr>
                                                                        <m:e/>
                                                                      </m:mr>
                                                                      <m:mr>
                                                                        <m:e/>
                                                                      </m:mr>
                                                                    </m:m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kumimoji="1" lang="mr-IN" altLang="ko-KR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m:rPr>
                                                                        <m:brk m:alnAt="7"/>
                                                                      </m:rPr>
                                                                      <a:rPr kumimoji="1" lang="en-US" altLang="ko-KR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1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a:rPr kumimoji="1" lang="mr-IN" altLang="ko-KR" i="1">
                                                                        <a:latin typeface="Cambria Math" charset="0"/>
                                                                      </a:rPr>
                                                                      <m:t>⋮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  <m:mr>
                                                                  <m:e>
                                                                    <m:m>
                                                                      <m:mPr>
                                                                        <m:mcs>
                                                                          <m:mc>
                                                                            <m:mcPr>
                                                                              <m:count m:val="1"/>
                                                                              <m:mcJc m:val="center"/>
                                                                            </m:mcPr>
                                                                          </m:mc>
                                                                        </m:mcs>
                                                                        <m:ctrlPr>
                                                                          <a:rPr kumimoji="1" lang="mr-IN" altLang="ko-KR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mPr>
                                                                      <m:mr>
                                                                        <m:e>
                                                                          <m:r>
                                                                            <m:rPr>
                                                                              <m:brk m:alnAt="7"/>
                                                                            </m:rPr>
                                                                            <a:rPr kumimoji="1" lang="en-US" altLang="ko-KR" b="0" i="1" smtClean="0">
                                                                              <a:latin typeface="Cambria Math" charset="0"/>
                                                                            </a:rPr>
                                                                            <m:t>0</m:t>
                                                                          </m:r>
                                                                        </m:e>
                                                                      </m:mr>
                                                                      <m:mr>
                                                                        <m:e>
                                                                          <m:r>
                                                                            <a:rPr kumimoji="1" lang="en-US" altLang="ko-KR" b="0" i="1" smtClean="0">
                                                                              <a:latin typeface="Cambria Math" charset="0"/>
                                                                            </a:rPr>
                                                                            <m:t>0</m:t>
                                                                          </m:r>
                                                                        </m:e>
                                                                      </m:mr>
                                                                      <m:mr>
                                                                        <m:e>
                                                                          <m:r>
                                                                            <a:rPr kumimoji="1" lang="en-US" altLang="ko-KR" b="0" i="1" smtClean="0">
                                                                              <a:latin typeface="Cambria Math" charset="0"/>
                                                                            </a:rPr>
                                                                            <m:t>0</m:t>
                                                                          </m:r>
                                                                        </m:e>
                                                                      </m:mr>
                                                                    </m:m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93" y="4325643"/>
                <a:ext cx="3664144" cy="24552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E90822C3-3D71-48D1-8F8A-1407A212C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400" y="1164770"/>
            <a:ext cx="5832193" cy="5713355"/>
          </a:xfrm>
          <a:prstGeom prst="rect">
            <a:avLst/>
          </a:prstGeom>
        </p:spPr>
      </p:pic>
      <p:sp>
        <p:nvSpPr>
          <p:cNvPr id="13" name="오른쪽 화살표[R] 12"/>
          <p:cNvSpPr/>
          <p:nvPr/>
        </p:nvSpPr>
        <p:spPr>
          <a:xfrm>
            <a:off x="7300041" y="4202499"/>
            <a:ext cx="305995" cy="33348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828800" y="4155554"/>
            <a:ext cx="4505792" cy="333487"/>
          </a:xfrm>
          <a:prstGeom prst="roundRect">
            <a:avLst/>
          </a:prstGeom>
          <a:solidFill>
            <a:srgbClr val="C00000">
              <a:alpha val="12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[R] 10">
            <a:extLst>
              <a:ext uri="{FF2B5EF4-FFF2-40B4-BE49-F238E27FC236}">
                <a16:creationId xmlns:a16="http://schemas.microsoft.com/office/drawing/2014/main" id="{FDBA4BAB-5AC0-4E45-82E4-684CA579CE21}"/>
              </a:ext>
            </a:extLst>
          </p:cNvPr>
          <p:cNvSpPr/>
          <p:nvPr/>
        </p:nvSpPr>
        <p:spPr>
          <a:xfrm>
            <a:off x="6719943" y="1764066"/>
            <a:ext cx="313868" cy="281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9B8180E1-FC78-4BA5-A76B-CE6E1EA8E9D2}"/>
              </a:ext>
            </a:extLst>
          </p:cNvPr>
          <p:cNvSpPr/>
          <p:nvPr/>
        </p:nvSpPr>
        <p:spPr>
          <a:xfrm>
            <a:off x="7087713" y="1725768"/>
            <a:ext cx="5246879" cy="319713"/>
          </a:xfrm>
          <a:prstGeom prst="roundRect">
            <a:avLst/>
          </a:prstGeom>
          <a:solidFill>
            <a:srgbClr val="FFFF00">
              <a:alpha val="20000"/>
            </a:srgbClr>
          </a:solidFill>
          <a:ln w="28575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38947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12070</TotalTime>
  <Words>2303</Words>
  <Application>Microsoft Office PowerPoint</Application>
  <PresentationFormat>사용자 지정</PresentationFormat>
  <Paragraphs>433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4" baseType="lpstr">
      <vt:lpstr>굴림</vt:lpstr>
      <vt:lpstr>나눔고딕</vt:lpstr>
      <vt:lpstr>맑은 고딕</vt:lpstr>
      <vt:lpstr>Arial</vt:lpstr>
      <vt:lpstr>Arial Black</vt:lpstr>
      <vt:lpstr>Arial Rounded MT Bold</vt:lpstr>
      <vt:lpstr>Cambria Math</vt:lpstr>
      <vt:lpstr>Candara</vt:lpstr>
      <vt:lpstr>Helvetica</vt:lpstr>
      <vt:lpstr>Mangal</vt:lpstr>
      <vt:lpstr>Wingdings</vt:lpstr>
      <vt:lpstr>1_고려청자</vt:lpstr>
      <vt:lpstr>PowerPoint 프레젠테이션</vt:lpstr>
      <vt:lpstr>경사하강법 1</vt:lpstr>
      <vt:lpstr>1. Batch GD: 오차함수 J(w)</vt:lpstr>
      <vt:lpstr>1. Batch GD: 오차함수 J(w)</vt:lpstr>
      <vt:lpstr>1. Batch GD: 오차함수 J(w)</vt:lpstr>
      <vt:lpstr>1. Batch GD: 오차함수 J(w)</vt:lpstr>
      <vt:lpstr>1. Batch GD: MNIST 학습 코드</vt:lpstr>
      <vt:lpstr>1. Batch GD: MNIST 학습 코드</vt:lpstr>
      <vt:lpstr>1. Batch GD: MNIST 학습 코드</vt:lpstr>
      <vt:lpstr>1. Batch GD: MNIST 학습 코드</vt:lpstr>
      <vt:lpstr>1. Batch GD: MNIST 학습 코드</vt:lpstr>
      <vt:lpstr>1. Batch GD: MNIST 학습 결과</vt:lpstr>
      <vt:lpstr>1. Batch GD: MNIST 학습 결과</vt:lpstr>
      <vt:lpstr>1. Batch GD: MNIST 학습 결과</vt:lpstr>
      <vt:lpstr>1. Batch GD: MNIST 학습 결과</vt:lpstr>
      <vt:lpstr>1. Batch GD: MNIST 학습 결과</vt:lpstr>
      <vt:lpstr>1. Batch GD: MNIST 학습 결과</vt:lpstr>
      <vt:lpstr>1. Batch GD: MNIST 학습 결과</vt:lpstr>
      <vt:lpstr>1. Batch GD: MNIST 학습 결과</vt:lpstr>
      <vt:lpstr>1. Batch GD: MNIST 학습 결과</vt:lpstr>
      <vt:lpstr>배열의 축Axis다루기</vt:lpstr>
      <vt:lpstr>배열의 축Axis다루기</vt:lpstr>
      <vt:lpstr>배열의 축Axis다루기</vt:lpstr>
      <vt:lpstr>1. Batch GD: MNIST 학습 결과</vt:lpstr>
      <vt:lpstr>1. Batch GD: MNIST 학습 결과</vt:lpstr>
      <vt:lpstr>1. Batch GD: MNIST 학습 결과</vt:lpstr>
      <vt:lpstr>1. Batch GD: MNIST 학습 결과</vt:lpstr>
      <vt:lpstr>1. Batch GD: MNIST 학습 결과</vt:lpstr>
      <vt:lpstr>1. Batch GD: MNIST 학습 결과</vt:lpstr>
      <vt:lpstr>1. Batch GD: MNIST 학습 결과</vt:lpstr>
      <vt:lpstr>1. Batch GD: MNIST 학습 결과</vt:lpstr>
      <vt:lpstr>1. Batch GD: 단점</vt:lpstr>
      <vt:lpstr>1. Batch GD: 단점</vt:lpstr>
      <vt:lpstr>2. Stochastic GD: 학습 코드 </vt:lpstr>
      <vt:lpstr>2. Stochastic GD: 학습 코드 </vt:lpstr>
      <vt:lpstr>2. Stochastic GD: 학습 코드 </vt:lpstr>
      <vt:lpstr>2. Stochastic GD: 학습 결과 </vt:lpstr>
      <vt:lpstr>2. Stochastic GD: 학습 결과 </vt:lpstr>
      <vt:lpstr>2. Stochastic GD: 학습 결과 </vt:lpstr>
      <vt:lpstr>2. Stochastic GD: 학습 결과 </vt:lpstr>
      <vt:lpstr>Batch GD, Stochastic GD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cp:lastModifiedBy>Youngsup Kim</cp:lastModifiedBy>
  <cp:revision>1117</cp:revision>
  <dcterms:modified xsi:type="dcterms:W3CDTF">2018-11-16T07:08:37Z</dcterms:modified>
</cp:coreProperties>
</file>