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30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2200030505/APSSDC_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3812" y="3320175"/>
            <a:ext cx="10291825" cy="1986441"/>
          </a:xfrm>
          <a:prstGeom prst="rect">
            <a:avLst/>
          </a:prstGeom>
        </p:spPr>
        <p:txBody>
          <a:bodyPr vert="horz" wrap="square" lIns="0" tIns="16510" rIns="0" bIns="0" rtlCol="0">
            <a:spAutoFit/>
          </a:bodyPr>
          <a:lstStyle/>
          <a:p>
            <a:pPr marL="3213735">
              <a:spcBef>
                <a:spcPts val="130"/>
              </a:spcBef>
            </a:pPr>
            <a:r>
              <a:rPr lang="en-IN" spc="15" dirty="0"/>
              <a:t>YALAVARTHI SRI SAI KRISHNA PRAGNA</a:t>
            </a:r>
            <a:br>
              <a:rPr lang="en-IN" spc="15" dirty="0"/>
            </a:br>
            <a:br>
              <a:rPr lang="en-IN" spc="15" dirty="0"/>
            </a:br>
            <a:r>
              <a:rPr lang="en-IN" spc="15" dirty="0"/>
              <a:t>                                 </a:t>
            </a:r>
            <a:r>
              <a:rPr lang="en-IN" sz="3200" b="1" spc="10" dirty="0">
                <a:solidFill>
                  <a:srgbClr val="2D936B"/>
                </a:solidFill>
                <a:latin typeface="Trebuchet MS"/>
                <a:cs typeface="Trebuchet MS"/>
              </a:rPr>
              <a:t>Final</a:t>
            </a:r>
            <a:r>
              <a:rPr lang="en-IN" sz="3200" b="1" spc="-165" dirty="0">
                <a:solidFill>
                  <a:srgbClr val="2D936B"/>
                </a:solidFill>
                <a:latin typeface="Trebuchet MS"/>
                <a:cs typeface="Trebuchet MS"/>
              </a:rPr>
              <a:t> </a:t>
            </a:r>
            <a:r>
              <a:rPr lang="en-IN" sz="3200" b="1" spc="-5" dirty="0">
                <a:solidFill>
                  <a:srgbClr val="2D936B"/>
                </a:solidFill>
                <a:latin typeface="Trebuchet MS"/>
                <a:cs typeface="Trebuchet MS"/>
              </a:rPr>
              <a:t>Project</a:t>
            </a:r>
            <a:br>
              <a:rPr lang="en-IN" sz="3200" dirty="0">
                <a:latin typeface="Trebuchet MS"/>
                <a:cs typeface="Trebuchet MS"/>
              </a:rPr>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0899C53B-D38B-5BCC-B87C-4E72B12261FF}"/>
              </a:ext>
            </a:extLst>
          </p:cNvPr>
          <p:cNvSpPr txBox="1"/>
          <p:nvPr/>
        </p:nvSpPr>
        <p:spPr>
          <a:xfrm>
            <a:off x="752475" y="2057399"/>
            <a:ext cx="8396238" cy="3919022"/>
          </a:xfrm>
          <a:prstGeom prst="rect">
            <a:avLst/>
          </a:prstGeom>
          <a:noFill/>
        </p:spPr>
        <p:txBody>
          <a:bodyPr wrap="square">
            <a:spAutoFit/>
          </a:bodyPr>
          <a:lstStyle/>
          <a:p>
            <a:pPr marL="0" indent="0" algn="l" fontAlgn="base">
              <a:lnSpc>
                <a:spcPct val="150000"/>
              </a:lnSpc>
              <a:spcBef>
                <a:spcPts val="0"/>
              </a:spcBef>
              <a:spcAft>
                <a:spcPts val="0"/>
              </a:spcAft>
              <a:buNone/>
            </a:pPr>
            <a:r>
              <a:rPr lang="en-US" altLang="zh-CN" sz="1800" b="0" i="0" u="none" strike="noStrike" kern="1200" cap="none" spc="0" baseline="0" dirty="0">
                <a:solidFill>
                  <a:schemeClr val="tx1"/>
                </a:solidFill>
                <a:latin typeface="Arial" pitchFamily="34" charset="0"/>
                <a:ea typeface="宋体" charset="0"/>
                <a:cs typeface="Arial" pitchFamily="34" charset="0"/>
              </a:rPr>
              <a:t>Our multifaceted security strategy significantly reduces keylogger attack risks. </a:t>
            </a:r>
          </a:p>
          <a:p>
            <a:pPr marL="0" indent="0" algn="l" fontAlgn="base">
              <a:lnSpc>
                <a:spcPct val="150000"/>
              </a:lnSpc>
              <a:spcBef>
                <a:spcPts val="0"/>
              </a:spcBef>
              <a:spcAft>
                <a:spcPts val="0"/>
              </a:spcAft>
              <a:buNone/>
            </a:pPr>
            <a:r>
              <a:rPr lang="en-US" altLang="zh-CN" sz="1800" b="0" i="0" u="none" strike="noStrike" kern="1200" cap="none" spc="0" baseline="0" dirty="0">
                <a:solidFill>
                  <a:schemeClr val="tx1"/>
                </a:solidFill>
                <a:latin typeface="Arial" pitchFamily="34" charset="0"/>
                <a:ea typeface="宋体" charset="0"/>
                <a:cs typeface="Arial" pitchFamily="34" charset="0"/>
              </a:rPr>
              <a:t>Enhanced awareness and preparedness empower users to identify and avoid threats. With advanced detection tools and proactive measures, we ensure robust protection, complemented by clear incident response plans for swift action. The result is peace of mind, cost savings, reduced risk, and enhanced trust, effectively safeguarding financial and reputational integrity.</a:t>
            </a:r>
          </a:p>
          <a:p>
            <a:pPr marL="0" indent="0" algn="l" fontAlgn="base">
              <a:lnSpc>
                <a:spcPct val="150000"/>
              </a:lnSpc>
              <a:spcBef>
                <a:spcPts val="0"/>
              </a:spcBef>
              <a:spcAft>
                <a:spcPts val="0"/>
              </a:spcAft>
              <a:buNone/>
            </a:pPr>
            <a:r>
              <a:rPr lang="en-US" altLang="zh-CN" sz="1800" b="0" i="0" u="none" strike="noStrike" kern="1200" cap="none" spc="0" baseline="0" dirty="0">
                <a:solidFill>
                  <a:schemeClr val="tx1"/>
                </a:solidFill>
                <a:latin typeface="Calibri" charset="0"/>
                <a:ea typeface="宋体" charset="0"/>
                <a:cs typeface="Calibri" charset="0"/>
              </a:rPr>
              <a:t>               </a:t>
            </a:r>
          </a:p>
          <a:p>
            <a:pPr marL="0" indent="0" algn="l" fontAlgn="base">
              <a:lnSpc>
                <a:spcPct val="150000"/>
              </a:lnSpc>
              <a:spcBef>
                <a:spcPts val="0"/>
              </a:spcBef>
              <a:spcAft>
                <a:spcPts val="0"/>
              </a:spcAft>
              <a:buNone/>
            </a:pPr>
            <a:r>
              <a:rPr lang="en-US" altLang="zh-CN" sz="2400" b="1" i="0" u="none" strike="noStrike" kern="1200" cap="none" spc="0" baseline="0" dirty="0">
                <a:solidFill>
                  <a:schemeClr val="tx1"/>
                </a:solidFill>
                <a:latin typeface="Arial Rounded MT Bold" pitchFamily="34" charset="0"/>
                <a:ea typeface="宋体" charset="0"/>
                <a:cs typeface="Calibri" charset="0"/>
              </a:rPr>
              <a:t>                      “Block Keyloggers, Boost Security.”</a:t>
            </a:r>
          </a:p>
          <a:p>
            <a:pPr marL="0" indent="0" algn="l" fontAlgn="base">
              <a:lnSpc>
                <a:spcPct val="150000"/>
              </a:lnSpc>
              <a:spcBef>
                <a:spcPts val="0"/>
              </a:spcBef>
              <a:spcAft>
                <a:spcPts val="0"/>
              </a:spcAft>
              <a:buNone/>
            </a:pPr>
            <a:endParaRPr lang="zh-CN" altLang="en-US" sz="1800" b="0" i="0" u="none" strike="noStrike" kern="1200" cap="none" spc="0" baseline="0" dirty="0">
              <a:solidFill>
                <a:schemeClr val="tx1"/>
              </a:solidFill>
              <a:latin typeface="Arial" pitchFamily="34" charset="0"/>
              <a:ea typeface="宋体"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8D9E21B-8969-3DF3-8D2B-BE5542EE8977}"/>
              </a:ext>
            </a:extLst>
          </p:cNvPr>
          <p:cNvSpPr>
            <a:spLocks noGrp="1"/>
          </p:cNvSpPr>
          <p:nvPr>
            <p:ph type="title"/>
          </p:nvPr>
        </p:nvSpPr>
        <p:spPr>
          <a:prstGeom prst="rect">
            <a:avLst/>
          </a:prstGeom>
          <a:noFill/>
          <a:ln w="12700" cap="flat" cmpd="sng">
            <a:noFill/>
            <a:prstDash val="solid"/>
            <a:miter/>
          </a:ln>
        </p:spPr>
        <p:txBody>
          <a:bodyPr vert="horz" wrap="square" lIns="0" tIns="0" rIns="0" bIns="0" anchor="t" anchorCtr="0">
            <a:prstTxWarp prst="textNoShape">
              <a:avLst/>
            </a:prstTxWarp>
            <a:spAutoFit/>
          </a:bodyPr>
          <a:lstStyle>
            <a:lvl1pPr defTabSz="914400" fontAlgn="auto" hangingPunct="1">
              <a:buNone/>
              <a:defRPr sz="1800">
                <a:latin typeface="Calibri" charset="0"/>
                <a:ea typeface="宋体" charset="0"/>
                <a:cs typeface="Calibri" charset="0"/>
              </a:defRPr>
            </a:lvl1pPr>
          </a:lstStyle>
          <a:p>
            <a:r>
              <a:rPr lang="en-US" sz="4800" dirty="0"/>
              <a:t>Git-hub link :</a:t>
            </a:r>
            <a:endParaRPr lang="en-IN" sz="4800" dirty="0"/>
          </a:p>
        </p:txBody>
      </p:sp>
      <p:sp>
        <p:nvSpPr>
          <p:cNvPr id="7" name="TextBox 6">
            <a:extLst>
              <a:ext uri="{FF2B5EF4-FFF2-40B4-BE49-F238E27FC236}">
                <a16:creationId xmlns:a16="http://schemas.microsoft.com/office/drawing/2014/main" id="{BC203ABC-4E70-E9CD-E4C0-8B3E5B783E1D}"/>
              </a:ext>
            </a:extLst>
          </p:cNvPr>
          <p:cNvSpPr txBox="1"/>
          <p:nvPr/>
        </p:nvSpPr>
        <p:spPr>
          <a:xfrm flipV="1">
            <a:off x="1447800" y="1569148"/>
            <a:ext cx="7700913" cy="992836"/>
          </a:xfrm>
          <a:prstGeom prst="rect">
            <a:avLst/>
          </a:prstGeom>
          <a:noFill/>
        </p:spPr>
        <p:txBody>
          <a:bodyPr wrap="square">
            <a:spAutoFit/>
          </a:bodyPr>
          <a:lstStyle/>
          <a:p>
            <a:pPr marL="0" indent="0" algn="l" fontAlgn="base">
              <a:lnSpc>
                <a:spcPct val="150000"/>
              </a:lnSpc>
              <a:spcBef>
                <a:spcPts val="0"/>
              </a:spcBef>
              <a:spcAft>
                <a:spcPts val="0"/>
              </a:spcAft>
              <a:buNone/>
            </a:pPr>
            <a:endParaRPr lang="en-US" altLang="zh-CN" sz="1800" b="0" i="0" u="none" strike="noStrike" kern="1200" cap="none" spc="0" baseline="0" dirty="0">
              <a:solidFill>
                <a:schemeClr val="tx1"/>
              </a:solidFill>
              <a:latin typeface="Calibri" charset="0"/>
              <a:ea typeface="宋体" charset="0"/>
              <a:cs typeface="Calibri" charset="0"/>
            </a:endParaRPr>
          </a:p>
          <a:p>
            <a:pPr marL="0" indent="0" algn="l" fontAlgn="base">
              <a:lnSpc>
                <a:spcPct val="150000"/>
              </a:lnSpc>
              <a:spcBef>
                <a:spcPts val="0"/>
              </a:spcBef>
              <a:spcAft>
                <a:spcPts val="0"/>
              </a:spcAft>
              <a:buNone/>
            </a:pPr>
            <a:r>
              <a:rPr lang="en-US" altLang="zh-CN" sz="2400" b="1" i="0" u="none" strike="noStrike" kern="1200" cap="none" spc="0" baseline="0" dirty="0">
                <a:solidFill>
                  <a:schemeClr val="tx1"/>
                </a:solidFill>
                <a:latin typeface="Arial Rounded MT Bold" pitchFamily="34" charset="0"/>
                <a:ea typeface="宋体" charset="0"/>
                <a:cs typeface="Calibri" charset="0"/>
              </a:rPr>
              <a:t>                      </a:t>
            </a:r>
            <a:endParaRPr lang="zh-CN" altLang="en-US" sz="1800" b="0" i="0" u="none" strike="noStrike" kern="1200" cap="none" spc="0" baseline="0" dirty="0">
              <a:solidFill>
                <a:schemeClr val="tx1"/>
              </a:solidFill>
              <a:latin typeface="Arial" pitchFamily="34" charset="0"/>
              <a:ea typeface="宋体" charset="0"/>
              <a:cs typeface="Arial" pitchFamily="34" charset="0"/>
            </a:endParaRPr>
          </a:p>
        </p:txBody>
      </p:sp>
      <p:sp>
        <p:nvSpPr>
          <p:cNvPr id="9" name="TextBox 8">
            <a:extLst>
              <a:ext uri="{FF2B5EF4-FFF2-40B4-BE49-F238E27FC236}">
                <a16:creationId xmlns:a16="http://schemas.microsoft.com/office/drawing/2014/main" id="{C3C51131-362C-447E-346A-9EA0BAD38974}"/>
              </a:ext>
            </a:extLst>
          </p:cNvPr>
          <p:cNvSpPr txBox="1"/>
          <p:nvPr/>
        </p:nvSpPr>
        <p:spPr>
          <a:xfrm>
            <a:off x="2209800" y="2667000"/>
            <a:ext cx="7548513" cy="506292"/>
          </a:xfrm>
          <a:prstGeom prst="rect">
            <a:avLst/>
          </a:prstGeom>
          <a:noFill/>
        </p:spPr>
        <p:txBody>
          <a:bodyPr wrap="square">
            <a:spAutoFit/>
          </a:bodyPr>
          <a:lstStyle/>
          <a:p>
            <a:pPr fontAlgn="base">
              <a:lnSpc>
                <a:spcPct val="150000"/>
              </a:lnSpc>
            </a:pPr>
            <a:r>
              <a:rPr lang="en-IN" altLang="zh-CN" sz="1800" b="0" i="0" u="none" strike="noStrike" kern="1200" cap="none" spc="0" baseline="0" dirty="0">
                <a:solidFill>
                  <a:schemeClr val="tx1"/>
                </a:solidFill>
                <a:latin typeface="Arial" pitchFamily="34" charset="0"/>
                <a:ea typeface="宋体" charset="0"/>
                <a:cs typeface="Arial" pitchFamily="34" charset="0"/>
                <a:hlinkClick r:id="rId2"/>
              </a:rPr>
              <a:t>https://github.com/2200030505/APSSDC_</a:t>
            </a:r>
            <a:r>
              <a:rPr lang="en-IN" altLang="zh-CN" sz="2000" b="0"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project</a:t>
            </a:r>
            <a:r>
              <a:rPr lang="en-IN" altLang="zh-CN" sz="1800" b="0" i="0" u="none" strike="noStrike" kern="1200" cap="none" spc="0" baseline="0" dirty="0">
                <a:solidFill>
                  <a:schemeClr val="tx1"/>
                </a:solidFill>
                <a:latin typeface="Arial" pitchFamily="34" charset="0"/>
                <a:ea typeface="宋体" charset="0"/>
                <a:cs typeface="Arial" pitchFamily="34" charset="0"/>
                <a:hlinkClick r:id="rId2"/>
              </a:rPr>
              <a:t>.git</a:t>
            </a:r>
            <a:endParaRPr lang="zh-CN" altLang="en-US" sz="1800" b="0" i="0" u="none" strike="noStrike" kern="1200" cap="none" spc="0" baseline="0" dirty="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230640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9433E0A2-7629-C613-2C18-18DD59D4D481}"/>
              </a:ext>
            </a:extLst>
          </p:cNvPr>
          <p:cNvSpPr txBox="1"/>
          <p:nvPr/>
        </p:nvSpPr>
        <p:spPr>
          <a:xfrm>
            <a:off x="3049571" y="3251404"/>
            <a:ext cx="6099142" cy="707886"/>
          </a:xfrm>
          <a:prstGeom prst="rect">
            <a:avLst/>
          </a:prstGeom>
          <a:noFill/>
        </p:spPr>
        <p:txBody>
          <a:bodyPr wrap="square">
            <a:spAutoFit/>
          </a:bodyPr>
          <a:lstStyle/>
          <a:p>
            <a:r>
              <a:rPr lang="en-US" altLang="zh-CN" sz="800" b="0" i="0" u="none" strike="noStrike" kern="1200" cap="none" spc="0" baseline="0" dirty="0">
                <a:solidFill>
                  <a:schemeClr val="tx1"/>
                </a:solidFill>
                <a:latin typeface="Calibri" charset="0"/>
                <a:ea typeface="宋体" charset="0"/>
                <a:cs typeface="Calibri" charset="0"/>
              </a:rPr>
              <a:t> </a:t>
            </a:r>
            <a:r>
              <a:rPr lang="en-US" altLang="zh-CN" sz="4000" b="1" i="0" u="none" strike="noStrike" kern="1200" cap="none" spc="0" baseline="0" dirty="0">
                <a:solidFill>
                  <a:schemeClr val="tx1"/>
                </a:solidFill>
                <a:latin typeface="Calibri" charset="0"/>
                <a:ea typeface="宋体" charset="0"/>
                <a:cs typeface="Calibri" charset="0"/>
              </a:rPr>
              <a:t>KEYLOGGER AND  SECURITY     </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4041" y="-1095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sz="2000" dirty="0"/>
          </a:p>
          <a:p>
            <a:endParaRPr lang="en-GB" sz="2000" dirty="0"/>
          </a:p>
          <a:p>
            <a:endParaRPr lang="en-GB" sz="2000" dirty="0"/>
          </a:p>
          <a:p>
            <a:endParaRPr lang="en-GB" sz="2000" dirty="0"/>
          </a:p>
          <a:p>
            <a:endParaRPr lang="en-GB" sz="2000" dirty="0"/>
          </a:p>
          <a:p>
            <a:r>
              <a:rPr lang="en-GB" sz="2000" dirty="0"/>
              <a:t>         In this presentation, we will start with an introduction that provides an overview of key loggers and their significance in cybersecurity. We will then define key loggers, explaining the differences between software-based and hardware-based types. Next, we will delve into the various types of key loggers, discussing software-based key loggers such as kernel and API-based, as well as hardware-based key loggers like keyboard hardware and external devices.</a:t>
            </a:r>
          </a:p>
          <a:p>
            <a:r>
              <a:rPr lang="en-GB" sz="2000" dirty="0"/>
              <a:t>      </a:t>
            </a:r>
          </a:p>
          <a:p>
            <a:r>
              <a:rPr lang="en-GB" sz="2000" dirty="0"/>
              <a:t>                       Following this, we will explain how key loggers operate, focusing on the mechanisms they use to</a:t>
            </a:r>
          </a:p>
          <a:p>
            <a:r>
              <a:rPr lang="en-GB" sz="2000" dirty="0"/>
              <a:t>                       capture    keystrokes and how this data is transmitted to attackers. We will examine the potential impacts of                              </a:t>
            </a:r>
            <a:r>
              <a:rPr lang="en-GB" sz="2000" dirty="0" err="1"/>
              <a:t>of</a:t>
            </a:r>
            <a:r>
              <a:rPr lang="en-GB" sz="2000" dirty="0"/>
              <a:t> key loggers, including personal risks such as identity theft and financial loss, as well as corporate   risks                          risks like data breaches and intellectual property theft. We will also consider the broader                           I                                 Implications for  privacy and trust.</a:t>
            </a:r>
          </a:p>
          <a:p>
            <a:endParaRPr lang="en-GB" sz="2000" dirty="0"/>
          </a:p>
          <a:p>
            <a:r>
              <a:rPr lang="en-GB" sz="2000" dirty="0"/>
              <a:t>                                     </a:t>
            </a:r>
          </a:p>
          <a:p>
            <a:r>
              <a:rPr lang="en-GB" sz="2000" dirty="0"/>
              <a:t>                                     Lastly, we will discuss how to detect key loggers by identifying symptoms and </a:t>
            </a:r>
          </a:p>
          <a:p>
            <a:r>
              <a:rPr lang="en-GB" sz="2000" dirty="0"/>
              <a:t>                                     using  detection tools and methods, as well as prevention strategies </a:t>
            </a:r>
          </a:p>
          <a:p>
            <a:r>
              <a:rPr lang="en-GB" sz="2000" dirty="0"/>
              <a:t>                                     to protect against key loggers.</a:t>
            </a:r>
          </a:p>
        </p:txBody>
      </p:sp>
      <p:grpSp>
        <p:nvGrpSpPr>
          <p:cNvPr id="3" name="object 3"/>
          <p:cNvGrpSpPr/>
          <p:nvPr/>
        </p:nvGrpSpPr>
        <p:grpSpPr>
          <a:xfrm>
            <a:off x="507056" y="-161925"/>
            <a:ext cx="11782635" cy="7024750"/>
            <a:chOff x="7448612" y="-161925"/>
            <a:chExt cx="4774262" cy="702475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flipH="1">
              <a:off x="12172421" y="4825"/>
              <a:ext cx="2759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flipH="1">
              <a:off x="12192407" y="0"/>
              <a:ext cx="18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10052858" y="3048000"/>
              <a:ext cx="2139142"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flipH="1">
              <a:off x="12161903" y="-161925"/>
              <a:ext cx="60971"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2115184" y="0"/>
              <a:ext cx="76816"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2135542" y="0"/>
              <a:ext cx="56735"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828846" y="3590925"/>
              <a:ext cx="1363153"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98501" y="358551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B589DD4B-4A88-9AEF-5C1A-CFB6AA83153D}"/>
              </a:ext>
            </a:extLst>
          </p:cNvPr>
          <p:cNvSpPr txBox="1"/>
          <p:nvPr/>
        </p:nvSpPr>
        <p:spPr>
          <a:xfrm>
            <a:off x="228600" y="1866559"/>
            <a:ext cx="8000999" cy="3170099"/>
          </a:xfrm>
          <a:prstGeom prst="rect">
            <a:avLst/>
          </a:prstGeom>
          <a:noFill/>
        </p:spPr>
        <p:txBody>
          <a:bodyPr wrap="square">
            <a:spAutoFit/>
          </a:bodyPr>
          <a:lstStyle/>
          <a:p>
            <a:r>
              <a:rPr lang="en-GB" sz="2000" dirty="0"/>
              <a:t>The increasing threat of key loggers presents serious dangers to our personal privacy, financial security, and the integrity of organizations. Cyber attackers are using advanced key logging techniques to steal sensitive information like passwords, credit card numbers, and confidential business data. It's crucial for both individuals and organizations to improve their understanding and application of effective security measures. This presentation will explain how key loggers work, discuss their potential impacts, and outline the steps needed to detect, prevent, and respond to key logger attacks. Our goal is to help create a safer digital environment for everyone.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B43F15D5-A8D4-CCF6-95C7-B10B96CF67A2}"/>
              </a:ext>
            </a:extLst>
          </p:cNvPr>
          <p:cNvSpPr txBox="1"/>
          <p:nvPr/>
        </p:nvSpPr>
        <p:spPr>
          <a:xfrm>
            <a:off x="676275" y="1828799"/>
            <a:ext cx="8477350" cy="3785652"/>
          </a:xfrm>
          <a:prstGeom prst="rect">
            <a:avLst/>
          </a:prstGeom>
          <a:noFill/>
        </p:spPr>
        <p:txBody>
          <a:bodyPr wrap="square">
            <a:spAutoFit/>
          </a:bodyPr>
          <a:lstStyle/>
          <a:p>
            <a:r>
              <a:rPr lang="en-GB" sz="2000" dirty="0"/>
              <a:t>This presentation, titled "Key Loggers and Security," aims to provide a comprehensive understanding of key loggers, their impact, and strategies to protect against them. We will begin with an introduction to key loggers, defining what they are and distinguishing between software-based and hardware-based types. Next, we will explore how key loggers operate, including the mechanisms they use to capture keystrokes and transmit this information to attackers.</a:t>
            </a:r>
          </a:p>
          <a:p>
            <a:r>
              <a:rPr lang="en-GB" sz="2000" dirty="0"/>
              <a:t>We will discuss the potential impacts of key loggers, covering personal risks like identity theft and financial loss, as well as corporate risks such as data breaches and intellectual property theft. Additionally, we will examine how to detect key loggers by identifying symptoms and indicators and using available detection tools. Finally, we will highlight preventive measures and advanced security strategies to protect against key loggers.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flipH="1">
            <a:off x="-1295400" y="-152400"/>
            <a:ext cx="89853" cy="76201"/>
          </a:xfrm>
          <a:prstGeom prst="rect">
            <a:avLst/>
          </a:prstGeom>
        </p:spPr>
        <p:txBody>
          <a:bodyPr vert="horz" wrap="square" lIns="0" tIns="16510" rIns="0" bIns="0" rtlCol="0">
            <a:spAutoFit/>
          </a:bodyPr>
          <a:lstStyle/>
          <a:p>
            <a:pPr marL="12700">
              <a:lnSpc>
                <a:spcPct val="100000"/>
              </a:lnSpc>
              <a:spcBef>
                <a:spcPts val="130"/>
              </a:spcBef>
            </a:pPr>
            <a:endParaRPr sz="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object 5">
            <a:extLst>
              <a:ext uri="{FF2B5EF4-FFF2-40B4-BE49-F238E27FC236}">
                <a16:creationId xmlns:a16="http://schemas.microsoft.com/office/drawing/2014/main" id="{121D0866-65D4-3C9E-36D7-6FF8C7723D9C}"/>
              </a:ext>
            </a:extLst>
          </p:cNvPr>
          <p:cNvSpPr txBox="1">
            <a:spLocks noGrp="1"/>
          </p:cNvSpPr>
          <p:nvPr/>
        </p:nvSpPr>
        <p:spPr>
          <a:xfrm>
            <a:off x="1123346" y="590318"/>
            <a:ext cx="5791196" cy="509110"/>
          </a:xfrm>
          <a:prstGeom prst="rect">
            <a:avLst/>
          </a:prstGeom>
          <a:noFill/>
          <a:ln>
            <a:noFill/>
          </a:ln>
        </p:spPr>
        <p:txBody>
          <a:bodyPr vert="horz" wrap="square" lIns="0" tIns="16514" rIns="0" bIns="0" anchor="b" anchorCtr="0" compatLnSpc="1">
            <a:spAutoFit/>
          </a:bodyPr>
          <a:lstStyle>
            <a:lvl1pPr marL="0" marR="0" lvl="0" indent="0" algn="l" defTabSz="914400" rtl="0" fontAlgn="auto" hangingPunct="1">
              <a:lnSpc>
                <a:spcPct val="100000"/>
              </a:lnSpc>
              <a:spcBef>
                <a:spcPts val="0"/>
              </a:spcBef>
              <a:spcAft>
                <a:spcPts val="0"/>
              </a:spcAft>
              <a:buNone/>
              <a:tabLst/>
              <a:defRPr lang="en-US" sz="5000" b="0" i="0" u="none" strike="noStrike" kern="1200" cap="none" spc="0" baseline="0">
                <a:solidFill>
                  <a:srgbClr val="04617B"/>
                </a:solidFill>
                <a:uFillTx/>
                <a:latin typeface="Calibri"/>
              </a:defRPr>
            </a:lvl1pPr>
          </a:lstStyle>
          <a:p>
            <a:pPr marL="12701" lvl="0" algn="just">
              <a:spcBef>
                <a:spcPts val="130"/>
              </a:spcBef>
            </a:pPr>
            <a:r>
              <a:rPr lang="en-US" sz="3200" spc="25" dirty="0">
                <a:latin typeface="Times New Roman" pitchFamily="18"/>
                <a:cs typeface="Times New Roman" pitchFamily="18"/>
              </a:rPr>
              <a:t>   W</a:t>
            </a:r>
            <a:r>
              <a:rPr lang="en-US" sz="3200" spc="-20" dirty="0">
                <a:latin typeface="Times New Roman" pitchFamily="18"/>
                <a:cs typeface="Times New Roman" pitchFamily="18"/>
              </a:rPr>
              <a:t>H</a:t>
            </a:r>
            <a:r>
              <a:rPr lang="en-US" sz="3200" spc="20" dirty="0">
                <a:latin typeface="Times New Roman" pitchFamily="18"/>
                <a:cs typeface="Times New Roman" pitchFamily="18"/>
              </a:rPr>
              <a:t>O</a:t>
            </a:r>
            <a:r>
              <a:rPr lang="en-US" sz="3200" spc="-235" dirty="0">
                <a:latin typeface="Times New Roman" pitchFamily="18"/>
                <a:cs typeface="Times New Roman" pitchFamily="18"/>
              </a:rPr>
              <a:t> </a:t>
            </a:r>
            <a:r>
              <a:rPr lang="en-US" sz="3200" spc="-10" dirty="0">
                <a:latin typeface="Times New Roman" pitchFamily="18"/>
                <a:cs typeface="Times New Roman" pitchFamily="18"/>
              </a:rPr>
              <a:t>AR</a:t>
            </a:r>
            <a:r>
              <a:rPr lang="en-US" sz="3200" spc="15" dirty="0">
                <a:latin typeface="Times New Roman" pitchFamily="18"/>
                <a:cs typeface="Times New Roman" pitchFamily="18"/>
              </a:rPr>
              <a:t>E</a:t>
            </a:r>
            <a:r>
              <a:rPr lang="en-US" sz="3200" spc="-35" dirty="0">
                <a:latin typeface="Times New Roman" pitchFamily="18"/>
                <a:cs typeface="Times New Roman" pitchFamily="18"/>
              </a:rPr>
              <a:t> </a:t>
            </a:r>
            <a:r>
              <a:rPr lang="en-US" sz="3200" spc="-10" dirty="0">
                <a:latin typeface="Times New Roman" pitchFamily="18"/>
                <a:cs typeface="Times New Roman" pitchFamily="18"/>
              </a:rPr>
              <a:t>T</a:t>
            </a:r>
            <a:r>
              <a:rPr lang="en-US" sz="3200" spc="-15" dirty="0">
                <a:latin typeface="Times New Roman" pitchFamily="18"/>
                <a:cs typeface="Times New Roman" pitchFamily="18"/>
              </a:rPr>
              <a:t>H</a:t>
            </a:r>
            <a:r>
              <a:rPr lang="en-US" sz="3200" spc="15" dirty="0">
                <a:latin typeface="Times New Roman" pitchFamily="18"/>
                <a:cs typeface="Times New Roman" pitchFamily="18"/>
              </a:rPr>
              <a:t>E</a:t>
            </a:r>
            <a:r>
              <a:rPr lang="en-US" sz="3200" spc="-35" dirty="0">
                <a:latin typeface="Times New Roman" pitchFamily="18"/>
                <a:cs typeface="Times New Roman" pitchFamily="18"/>
              </a:rPr>
              <a:t> </a:t>
            </a:r>
            <a:r>
              <a:rPr lang="en-US" sz="3200" spc="-20" dirty="0">
                <a:latin typeface="Times New Roman" pitchFamily="18"/>
                <a:cs typeface="Times New Roman" pitchFamily="18"/>
              </a:rPr>
              <a:t>E</a:t>
            </a:r>
            <a:r>
              <a:rPr lang="en-US" sz="3200" spc="30" dirty="0">
                <a:latin typeface="Times New Roman" pitchFamily="18"/>
                <a:cs typeface="Times New Roman" pitchFamily="18"/>
              </a:rPr>
              <a:t>N</a:t>
            </a:r>
            <a:r>
              <a:rPr lang="en-US" sz="3200" spc="15" dirty="0">
                <a:latin typeface="Times New Roman" pitchFamily="18"/>
                <a:cs typeface="Times New Roman" pitchFamily="18"/>
              </a:rPr>
              <a:t>D</a:t>
            </a:r>
            <a:r>
              <a:rPr lang="en-US" sz="3200" spc="-45" dirty="0">
                <a:latin typeface="Times New Roman" pitchFamily="18"/>
                <a:cs typeface="Times New Roman" pitchFamily="18"/>
              </a:rPr>
              <a:t> </a:t>
            </a:r>
            <a:r>
              <a:rPr lang="en-US" sz="3200" dirty="0">
                <a:latin typeface="Times New Roman" pitchFamily="18"/>
                <a:cs typeface="Times New Roman" pitchFamily="18"/>
              </a:rPr>
              <a:t>U</a:t>
            </a:r>
            <a:r>
              <a:rPr lang="en-US" sz="3200" spc="10" dirty="0">
                <a:latin typeface="Times New Roman" pitchFamily="18"/>
                <a:cs typeface="Times New Roman" pitchFamily="18"/>
              </a:rPr>
              <a:t>S</a:t>
            </a:r>
            <a:r>
              <a:rPr lang="en-US" sz="3200" spc="-25" dirty="0">
                <a:latin typeface="Times New Roman" pitchFamily="18"/>
                <a:cs typeface="Times New Roman" pitchFamily="18"/>
              </a:rPr>
              <a:t>E</a:t>
            </a:r>
            <a:r>
              <a:rPr lang="en-US" sz="3200" spc="-10" dirty="0">
                <a:latin typeface="Times New Roman" pitchFamily="18"/>
                <a:cs typeface="Times New Roman" pitchFamily="18"/>
              </a:rPr>
              <a:t>R</a:t>
            </a:r>
            <a:r>
              <a:rPr lang="en-US" sz="3200" spc="5" dirty="0">
                <a:latin typeface="Times New Roman" pitchFamily="18"/>
                <a:cs typeface="Times New Roman" pitchFamily="18"/>
              </a:rPr>
              <a:t>S?</a:t>
            </a:r>
            <a:endParaRPr lang="en-US" sz="3200" dirty="0">
              <a:latin typeface="Times New Roman" pitchFamily="18"/>
              <a:cs typeface="Times New Roman" pitchFamily="18"/>
            </a:endParaRPr>
          </a:p>
        </p:txBody>
      </p:sp>
      <p:sp>
        <p:nvSpPr>
          <p:cNvPr id="12" name="object 8">
            <a:extLst>
              <a:ext uri="{FF2B5EF4-FFF2-40B4-BE49-F238E27FC236}">
                <a16:creationId xmlns:a16="http://schemas.microsoft.com/office/drawing/2014/main" id="{B98BB6E9-5AD2-2064-5F86-DB5EDD858509}"/>
              </a:ext>
            </a:extLst>
          </p:cNvPr>
          <p:cNvSpPr txBox="1">
            <a:spLocks noGrp="1"/>
          </p:cNvSpPr>
          <p:nvPr/>
        </p:nvSpPr>
        <p:spPr>
          <a:xfrm>
            <a:off x="10699154" y="5902553"/>
            <a:ext cx="1015998" cy="365129"/>
          </a:xfrm>
          <a:prstGeom prst="rect">
            <a:avLst/>
          </a:prstGeom>
          <a:noFill/>
          <a:ln>
            <a:noFill/>
          </a:ln>
        </p:spPr>
        <p:txBody>
          <a:bodyPr vert="horz" wrap="square" lIns="0" tIns="6986" rIns="0" bIns="0" anchor="b" anchorCtr="0" compatLnSpc="1">
            <a:spAutoFit/>
          </a:bodyPr>
          <a:lstStyle>
            <a:defPPr>
              <a:defRPr lang="en-US"/>
            </a:defPPr>
            <a:lvl1pPr marL="38103" marR="0" lvl="0" indent="0" algn="r" defTabSz="457200" rtl="0" eaLnBrk="1" fontAlgn="auto" latinLnBrk="0" hangingPunct="1">
              <a:lnSpc>
                <a:spcPct val="100000"/>
              </a:lnSpc>
              <a:spcBef>
                <a:spcPts val="55"/>
              </a:spcBef>
              <a:spcAft>
                <a:spcPts val="0"/>
              </a:spcAft>
              <a:buNone/>
              <a:tabLst/>
              <a:defRPr lang="en-IN" sz="1200" b="0" i="0" u="none" strike="noStrike" kern="1200" cap="none" spc="10" baseline="0">
                <a:solidFill>
                  <a:srgbClr val="045C75"/>
                </a:solidFill>
                <a:uFillTx/>
                <a:latin typeface="Constanti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FBF11600-3B8A-435B-8429-6A47701A4EB3}" type="slidenum">
              <a:rPr/>
              <a:pPr lvl="0"/>
              <a:t>6</a:t>
            </a:fld>
            <a:endParaRPr lang="en-IN"/>
          </a:p>
        </p:txBody>
      </p:sp>
      <p:pic>
        <p:nvPicPr>
          <p:cNvPr id="13" name="object 6">
            <a:extLst>
              <a:ext uri="{FF2B5EF4-FFF2-40B4-BE49-F238E27FC236}">
                <a16:creationId xmlns:a16="http://schemas.microsoft.com/office/drawing/2014/main" id="{39754BE1-EC05-EF9C-A6BF-0106C25B1F03}"/>
              </a:ext>
            </a:extLst>
          </p:cNvPr>
          <p:cNvPicPr>
            <a:picLocks noChangeAspect="1"/>
          </p:cNvPicPr>
          <p:nvPr/>
        </p:nvPicPr>
        <p:blipFill>
          <a:blip r:embed="rId2"/>
          <a:stretch>
            <a:fillRect/>
          </a:stretch>
        </p:blipFill>
        <p:spPr>
          <a:xfrm>
            <a:off x="856653" y="5718402"/>
            <a:ext cx="2181228" cy="485775"/>
          </a:xfrm>
          <a:prstGeom prst="rect">
            <a:avLst/>
          </a:prstGeom>
          <a:noFill/>
          <a:ln cap="flat">
            <a:noFill/>
          </a:ln>
        </p:spPr>
      </p:pic>
      <p:sp>
        <p:nvSpPr>
          <p:cNvPr id="14" name="TextBox 8">
            <a:extLst>
              <a:ext uri="{FF2B5EF4-FFF2-40B4-BE49-F238E27FC236}">
                <a16:creationId xmlns:a16="http://schemas.microsoft.com/office/drawing/2014/main" id="{16184E5F-80CC-4AE9-FF05-9FA7C35F8846}"/>
              </a:ext>
            </a:extLst>
          </p:cNvPr>
          <p:cNvSpPr txBox="1"/>
          <p:nvPr/>
        </p:nvSpPr>
        <p:spPr>
          <a:xfrm>
            <a:off x="476847" y="1451198"/>
            <a:ext cx="8952296" cy="4401208"/>
          </a:xfrm>
          <a:prstGeom prst="rect">
            <a:avLst/>
          </a:prstGeom>
          <a:noFill/>
          <a:ln cap="flat">
            <a:noFill/>
          </a:ln>
        </p:spPr>
        <p:txBody>
          <a:bodyPr vert="horz" wrap="square" lIns="91440" tIns="45720" rIns="91440" bIns="45720" anchor="t" anchorCtr="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457200" rtl="0" fontAlgn="auto" hangingPunct="1">
              <a:lnSpc>
                <a:spcPct val="15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2800" b="0" i="0" u="none" strike="noStrike" kern="1200" cap="none" spc="0" baseline="0" dirty="0">
                <a:solidFill>
                  <a:srgbClr val="000000"/>
                </a:solidFill>
                <a:uFillTx/>
                <a:latin typeface="Times New Roman" pitchFamily="18"/>
                <a:ea typeface="Constantia"/>
                <a:cs typeface="Times New Roman" pitchFamily="18"/>
              </a:rPr>
              <a:t>Identification of Potential End Users: Individuals, Businesses, Organizations</a:t>
            </a:r>
            <a:endParaRPr lang="en-US" sz="2800" b="0" i="0" u="none" strike="noStrike" kern="1200" cap="none" spc="0" baseline="0" dirty="0">
              <a:solidFill>
                <a:srgbClr val="000000"/>
              </a:solidFill>
              <a:uFillTx/>
              <a:latin typeface="Times New Roman" pitchFamily="18"/>
              <a:ea typeface="Calibri"/>
              <a:cs typeface="Times New Roman" pitchFamily="18"/>
            </a:endParaRPr>
          </a:p>
          <a:p>
            <a:pPr marL="285750" marR="0" lvl="0" indent="-285750" algn="just" defTabSz="457200" rtl="0" fontAlgn="auto" hangingPunct="1">
              <a:lnSpc>
                <a:spcPct val="15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2800" b="0" i="0" u="none" strike="noStrike" kern="1200" cap="none" spc="0" baseline="0" dirty="0">
                <a:solidFill>
                  <a:srgbClr val="000000"/>
                </a:solidFill>
                <a:uFillTx/>
                <a:latin typeface="Times New Roman" pitchFamily="18"/>
                <a:ea typeface="Constantia"/>
                <a:cs typeface="Times New Roman" pitchFamily="18"/>
              </a:rPr>
              <a:t>Understanding Their Needs and Concerns Regarding Keylogger Protection</a:t>
            </a:r>
            <a:endParaRPr lang="en-US" sz="2800" b="0" i="0" u="none" strike="noStrike" kern="1200" cap="none" spc="0" baseline="0" dirty="0">
              <a:solidFill>
                <a:srgbClr val="000000"/>
              </a:solidFill>
              <a:uFillTx/>
              <a:latin typeface="Times New Roman" pitchFamily="18"/>
              <a:ea typeface="Calibri"/>
              <a:cs typeface="Times New Roman" pitchFamily="18"/>
            </a:endParaRPr>
          </a:p>
          <a:p>
            <a:pPr marL="285750" marR="0" lvl="0" indent="-285750" algn="just" defTabSz="457200" rtl="0" fontAlgn="auto" hangingPunct="1">
              <a:lnSpc>
                <a:spcPct val="15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2800" b="0" i="0" u="none" strike="noStrike" kern="1200" cap="none" spc="0" baseline="0" dirty="0">
                <a:solidFill>
                  <a:srgbClr val="000000"/>
                </a:solidFill>
                <a:uFillTx/>
                <a:latin typeface="Times New Roman" pitchFamily="18"/>
                <a:ea typeface="Constantia"/>
                <a:cs typeface="Times New Roman" pitchFamily="18"/>
              </a:rPr>
              <a:t>Tailoring Solutions to Meet the Requirements of Various User Groups</a:t>
            </a:r>
            <a:endParaRPr lang="en-US" sz="2800" b="0" i="0" u="none" strike="noStrike" kern="1200" cap="none" spc="0" baseline="0" dirty="0">
              <a:solidFill>
                <a:srgbClr val="000000"/>
              </a:solidFill>
              <a:uFillTx/>
              <a:latin typeface="Times New Roman" pitchFamily="18"/>
              <a:ea typeface="Calibri"/>
              <a:cs typeface="Times New Roman" pitchFamily="18"/>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dirty="0">
              <a:solidFill>
                <a:srgbClr val="000000"/>
              </a:solidFill>
              <a:uFillTx/>
              <a:latin typeface="Constantia"/>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E8B312E7-AD48-DF7B-4D0B-D4304DF6FD2D}"/>
              </a:ext>
            </a:extLst>
          </p:cNvPr>
          <p:cNvSpPr txBox="1"/>
          <p:nvPr/>
        </p:nvSpPr>
        <p:spPr>
          <a:xfrm>
            <a:off x="2971800" y="1906250"/>
            <a:ext cx="7467599" cy="3477875"/>
          </a:xfrm>
          <a:prstGeom prst="rect">
            <a:avLst/>
          </a:prstGeom>
          <a:noFill/>
        </p:spPr>
        <p:txBody>
          <a:bodyPr wrap="square">
            <a:spAutoFit/>
          </a:bodyPr>
          <a:lstStyle/>
          <a:p>
            <a:r>
              <a:rPr lang="en-IN" sz="2000" dirty="0"/>
              <a:t>My strategy to combat key loggers is thorough and multifaceted. It combines education, advanced detection tools, preventive measures, and strong incident response plans. We focus on raising awareness through regular training sessions and educational materials, emphasizing the importance of safe online practices. To detect and remove threats, we use advanced anti-malware software and real-time monitoring. Additionally, we advocate for keeping software up-to-date, using multi-factor authentication, and employing encryption to prevent vulnerabilities. Finally, our clear incident response protocols, informed by real-world case studies, ensure we can take effective action as soon as a key logger is detected.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a:extLst>
              <a:ext uri="{FF2B5EF4-FFF2-40B4-BE49-F238E27FC236}">
                <a16:creationId xmlns:a16="http://schemas.microsoft.com/office/drawing/2014/main" id="{B308D713-ED03-9022-DAE7-EDE30E82FEEE}"/>
              </a:ext>
            </a:extLst>
          </p:cNvPr>
          <p:cNvSpPr txBox="1"/>
          <p:nvPr/>
        </p:nvSpPr>
        <p:spPr>
          <a:xfrm>
            <a:off x="2446354" y="1859339"/>
            <a:ext cx="6907195" cy="3477875"/>
          </a:xfrm>
          <a:prstGeom prst="rect">
            <a:avLst/>
          </a:prstGeom>
          <a:noFill/>
        </p:spPr>
        <p:txBody>
          <a:bodyPr wrap="square">
            <a:spAutoFit/>
          </a:bodyPr>
          <a:lstStyle/>
          <a:p>
            <a:r>
              <a:rPr lang="en-GB" sz="2000" dirty="0"/>
              <a:t>My approach to fighting key loggers is comprehensive and layered. It starts with education: we regularly conduct training sessions and provide materials to emphasize the importance of safe online practices. For detecting and eliminating threats, we rely on advanced anti-malware software and real-time monitoring. We also stress the importance of keeping software updated, using multi-factor authentication, and employing encryption to protect against vulnerabilities. Lastly, we have clear incident response protocols, backed by real-world examples, to ensure we can act swiftly and effectively if a key logger is found.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矩形">
            <a:extLst>
              <a:ext uri="{FF2B5EF4-FFF2-40B4-BE49-F238E27FC236}">
                <a16:creationId xmlns:a16="http://schemas.microsoft.com/office/drawing/2014/main" id="{FEE88259-5A31-82F9-A189-99C8E79A1024}"/>
              </a:ext>
            </a:extLst>
          </p:cNvPr>
          <p:cNvSpPr>
            <a:spLocks/>
          </p:cNvSpPr>
          <p:nvPr/>
        </p:nvSpPr>
        <p:spPr>
          <a:xfrm>
            <a:off x="725678" y="6436911"/>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1" name="图片">
            <a:extLst>
              <a:ext uri="{FF2B5EF4-FFF2-40B4-BE49-F238E27FC236}">
                <a16:creationId xmlns:a16="http://schemas.microsoft.com/office/drawing/2014/main" id="{2277B4BE-865F-CB7B-EF23-BDA196797C6B}"/>
              </a:ext>
            </a:extLst>
          </p:cNvPr>
          <p:cNvPicPr>
            <a:picLocks/>
          </p:cNvPicPr>
          <p:nvPr/>
        </p:nvPicPr>
        <p:blipFill>
          <a:blip r:embed="rId2" cstate="print"/>
          <a:stretch>
            <a:fillRect/>
          </a:stretch>
        </p:blipFill>
        <p:spPr>
          <a:xfrm>
            <a:off x="1640078" y="6418349"/>
            <a:ext cx="76200" cy="177799"/>
          </a:xfrm>
          <a:prstGeom prst="rect">
            <a:avLst/>
          </a:prstGeom>
          <a:noFill/>
          <a:ln w="12700" cap="flat" cmpd="sng">
            <a:noFill/>
            <a:prstDash val="solid"/>
            <a:miter/>
          </a:ln>
        </p:spPr>
      </p:pic>
      <p:sp>
        <p:nvSpPr>
          <p:cNvPr id="12" name="矩形">
            <a:extLst>
              <a:ext uri="{FF2B5EF4-FFF2-40B4-BE49-F238E27FC236}">
                <a16:creationId xmlns:a16="http://schemas.microsoft.com/office/drawing/2014/main" id="{989D3599-2655-C2BF-8314-6B5DDFC28927}"/>
              </a:ext>
            </a:extLst>
          </p:cNvPr>
          <p:cNvSpPr>
            <a:spLocks/>
          </p:cNvSpPr>
          <p:nvPr/>
        </p:nvSpPr>
        <p:spPr>
          <a:xfrm>
            <a:off x="11250422" y="6424210"/>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 name="矩形">
            <a:extLst>
              <a:ext uri="{FF2B5EF4-FFF2-40B4-BE49-F238E27FC236}">
                <a16:creationId xmlns:a16="http://schemas.microsoft.com/office/drawing/2014/main" id="{3ACF0197-8C49-FA33-3195-5602522473EF}"/>
              </a:ext>
            </a:extLst>
          </p:cNvPr>
          <p:cNvSpPr>
            <a:spLocks/>
          </p:cNvSpPr>
          <p:nvPr/>
        </p:nvSpPr>
        <p:spPr>
          <a:xfrm>
            <a:off x="712978" y="242021"/>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pic>
        <p:nvPicPr>
          <p:cNvPr id="14" name="图片">
            <a:extLst>
              <a:ext uri="{FF2B5EF4-FFF2-40B4-BE49-F238E27FC236}">
                <a16:creationId xmlns:a16="http://schemas.microsoft.com/office/drawing/2014/main" id="{32301E52-2770-C3A6-D780-146E3B60DDE0}"/>
              </a:ext>
            </a:extLst>
          </p:cNvPr>
          <p:cNvPicPr>
            <a:picLocks noChangeAspect="1"/>
          </p:cNvPicPr>
          <p:nvPr/>
        </p:nvPicPr>
        <p:blipFill>
          <a:blip r:embed="rId3" cstate="print"/>
          <a:stretch>
            <a:fillRect/>
          </a:stretch>
        </p:blipFill>
        <p:spPr>
          <a:xfrm>
            <a:off x="963804" y="1755911"/>
            <a:ext cx="8239125" cy="3838473"/>
          </a:xfrm>
          <a:prstGeom prst="rect">
            <a:avLst/>
          </a:prstGeom>
          <a:noFill/>
          <a:ln w="12700" cap="flat" cmpd="sng">
            <a:noFill/>
            <a:prstDash val="solid"/>
            <a:miter/>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881</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Calibri</vt:lpstr>
      <vt:lpstr>Constantia</vt:lpstr>
      <vt:lpstr>Times New Roman</vt:lpstr>
      <vt:lpstr>Trebuchet MS</vt:lpstr>
      <vt:lpstr>Office Theme</vt:lpstr>
      <vt:lpstr>YALAVARTHI SRI SAI KRISHNA PRAGNA                                   Final Project </vt:lpstr>
      <vt:lpstr>PROJECT TITLE</vt:lpstr>
      <vt:lpstr>AGENDA</vt:lpstr>
      <vt:lpstr>PROBLEM STATEMENT</vt:lpstr>
      <vt:lpstr>PROJECT OVERVIEW</vt:lpstr>
      <vt:lpstr>PowerPoint Presentation</vt:lpstr>
      <vt:lpstr>YOUR SOLUTION AND ITS VALUE PROPOSITION</vt:lpstr>
      <vt:lpstr>THE WOW IN YOUR SOLUTION</vt:lpstr>
      <vt:lpstr>PowerPoint Presentation</vt:lpstr>
      <vt:lpstr>RESULTS</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yalavarthi sri sai krishna pragna</cp:lastModifiedBy>
  <cp:revision>5</cp:revision>
  <dcterms:created xsi:type="dcterms:W3CDTF">2024-06-03T05:48:59Z</dcterms:created>
  <dcterms:modified xsi:type="dcterms:W3CDTF">2024-06-24T07:12:19Z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