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931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33701F8-9942-47C1-80A5-F74B6215AEE3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E28989C-81BD-4E57-9CC4-4CDAC0D736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861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01F8-9942-47C1-80A5-F74B6215AEE3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8989C-81BD-4E57-9CC4-4CDAC0D736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4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01F8-9942-47C1-80A5-F74B6215AEE3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8989C-81BD-4E57-9CC4-4CDAC0D736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161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01F8-9942-47C1-80A5-F74B6215AEE3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8989C-81BD-4E57-9CC4-4CDAC0D736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21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01F8-9942-47C1-80A5-F74B6215AEE3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8989C-81BD-4E57-9CC4-4CDAC0D736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782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01F8-9942-47C1-80A5-F74B6215AEE3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8989C-81BD-4E57-9CC4-4CDAC0D736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6699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01F8-9942-47C1-80A5-F74B6215AEE3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8989C-81BD-4E57-9CC4-4CDAC0D736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9760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33701F8-9942-47C1-80A5-F74B6215AEE3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8989C-81BD-4E57-9CC4-4CDAC0D736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961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33701F8-9942-47C1-80A5-F74B6215AEE3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8989C-81BD-4E57-9CC4-4CDAC0D736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568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BB07B-770E-ED99-0D71-47F4BA0CC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98AFB-08E4-BB71-EF2D-AC56EE4433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21E20-30ED-01FB-5D4C-044E5B1E0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FAE54-90C3-44A1-A2ED-93302187E97F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FD8FE-8531-985B-909B-C9B5FC75C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96ABE-CB36-D000-8CFE-A45CEAA2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7FF5-E70D-4A5C-AEAC-ABBE82AC84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89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01F8-9942-47C1-80A5-F74B6215AEE3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8989C-81BD-4E57-9CC4-4CDAC0D736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04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01F8-9942-47C1-80A5-F74B6215AEE3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8989C-81BD-4E57-9CC4-4CDAC0D736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0650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01F8-9942-47C1-80A5-F74B6215AEE3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8989C-81BD-4E57-9CC4-4CDAC0D736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632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01F8-9942-47C1-80A5-F74B6215AEE3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8989C-81BD-4E57-9CC4-4CDAC0D736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357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01F8-9942-47C1-80A5-F74B6215AEE3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8989C-81BD-4E57-9CC4-4CDAC0D736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422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01F8-9942-47C1-80A5-F74B6215AEE3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8989C-81BD-4E57-9CC4-4CDAC0D736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842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01F8-9942-47C1-80A5-F74B6215AEE3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8989C-81BD-4E57-9CC4-4CDAC0D736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26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01F8-9942-47C1-80A5-F74B6215AEE3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8989C-81BD-4E57-9CC4-4CDAC0D736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94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33701F8-9942-47C1-80A5-F74B6215AEE3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E28989C-81BD-4E57-9CC4-4CDAC0D736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655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134ED-64D4-53CD-30F3-BAAF8644B6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HANDLOOM FASHION PRODUCTS TO GLOBAL BUYERS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939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AD40893-4B35-EB8A-2640-140C68E9B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020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9992C29-2379-C9EA-7750-FCCBF1A3A7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493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773465-5F72-B5D4-3C78-A2A4E65D1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433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7294DC-4955-8941-76BC-5511142231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697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F9A5F-0C51-5735-4565-75BBE24E9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IN" b="1" i="0" u="none" strike="noStrike" kern="100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08EE8-BAC9-2F7A-7F3D-3036329057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1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Heading:</a:t>
            </a:r>
            <a:r>
              <a:rPr lang="en-US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 Handloom Fashion: The Future of Sustainable Fashion </a:t>
            </a:r>
          </a:p>
          <a:p>
            <a:pPr marR="0" lvl="0" rtl="0"/>
            <a:r>
              <a:rPr lang="en-IN" b="1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Content:</a:t>
            </a:r>
          </a:p>
          <a:p>
            <a:pPr marR="0" lvl="1" rtl="0"/>
            <a:r>
              <a:rPr lang="en-US" b="0" i="0" u="none" strike="noStrike" kern="100" baseline="0">
                <a:solidFill>
                  <a:srgbClr val="1F3763"/>
                </a:solidFill>
                <a:latin typeface="Times New Roman" panose="02020603050405020304" pitchFamily="18" charset="0"/>
              </a:rPr>
              <a:t>Recap of handloom’s potential to meet global fashion trends.</a:t>
            </a:r>
          </a:p>
          <a:p>
            <a:pPr marR="0" lvl="1" rtl="0"/>
            <a:r>
              <a:rPr lang="en-US" b="0" i="0" u="none" strike="noStrike" kern="100" baseline="0">
                <a:solidFill>
                  <a:srgbClr val="1F3763"/>
                </a:solidFill>
                <a:latin typeface="Times New Roman" panose="02020603050405020304" pitchFamily="18" charset="0"/>
              </a:rPr>
              <a:t>Importance of preserving traditional crafts while adapting to global demands.</a:t>
            </a:r>
          </a:p>
          <a:p>
            <a:pPr marR="0" lvl="1" rtl="0"/>
            <a:r>
              <a:rPr lang="en-US" b="0" i="0" u="none" strike="noStrike" kern="100" baseline="0">
                <a:solidFill>
                  <a:srgbClr val="1F3763"/>
                </a:solidFill>
                <a:latin typeface="Times New Roman" panose="02020603050405020304" pitchFamily="18" charset="0"/>
              </a:rPr>
              <a:t>Encouraging global buyers to embrace slow, sustainable fashion with handloom products.</a:t>
            </a:r>
          </a:p>
        </p:txBody>
      </p:sp>
    </p:spTree>
    <p:extLst>
      <p:ext uri="{BB962C8B-B14F-4D97-AF65-F5344CB8AC3E}">
        <p14:creationId xmlns:p14="http://schemas.microsoft.com/office/powerpoint/2010/main" val="4016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5130E-7A67-57A8-0E1D-4331ACEB0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IN" b="1" i="0" u="none" strike="noStrike" kern="100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Types of Handloom Products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612C9-FC93-63BB-4F29-0E050DF236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1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Heading:</a:t>
            </a:r>
            <a:r>
              <a:rPr lang="en-US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 Popular Handloom Fashion Products</a:t>
            </a:r>
          </a:p>
          <a:p>
            <a:pPr marR="0" lvl="0" rtl="0"/>
            <a:r>
              <a:rPr lang="en-IN" b="1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Content:</a:t>
            </a:r>
          </a:p>
          <a:p>
            <a:pPr marR="0" lvl="1" rtl="0"/>
            <a:r>
              <a:rPr lang="en-US" b="0" i="0" u="none" strike="noStrike" kern="100" baseline="0">
                <a:solidFill>
                  <a:srgbClr val="1F3763"/>
                </a:solidFill>
                <a:latin typeface="Times New Roman" panose="02020603050405020304" pitchFamily="18" charset="0"/>
              </a:rPr>
              <a:t>Sarees, scarves, stoles, shawls, and dupattas.</a:t>
            </a:r>
          </a:p>
          <a:p>
            <a:pPr marR="0" lvl="1" rtl="0"/>
            <a:r>
              <a:rPr lang="en-IN" b="0" i="0" u="none" strike="noStrike" kern="100" baseline="0">
                <a:solidFill>
                  <a:srgbClr val="1F3763"/>
                </a:solidFill>
                <a:latin typeface="Times New Roman" panose="02020603050405020304" pitchFamily="18" charset="0"/>
              </a:rPr>
              <a:t>Jackets, kurtas, and dresses.</a:t>
            </a:r>
          </a:p>
          <a:p>
            <a:pPr marR="0" lvl="1" rtl="0"/>
            <a:r>
              <a:rPr lang="en-US" b="0" i="0" u="none" strike="noStrike" kern="100" baseline="0">
                <a:solidFill>
                  <a:srgbClr val="1F3763"/>
                </a:solidFill>
                <a:latin typeface="Times New Roman" panose="02020603050405020304" pitchFamily="18" charset="0"/>
              </a:rPr>
              <a:t>Home decor items like cushion covers, bedspreads, and curtains.</a:t>
            </a:r>
          </a:p>
          <a:p>
            <a:pPr marR="0" lvl="1" rtl="0"/>
            <a:r>
              <a:rPr lang="en-US" b="0" i="0" u="none" strike="noStrike" kern="100" baseline="0">
                <a:solidFill>
                  <a:srgbClr val="1F3763"/>
                </a:solidFill>
                <a:latin typeface="Times New Roman" panose="02020603050405020304" pitchFamily="18" charset="0"/>
              </a:rPr>
              <a:t>Focus on diversity of fabric: silk, cotton, wool.</a:t>
            </a:r>
          </a:p>
        </p:txBody>
      </p:sp>
    </p:spTree>
    <p:extLst>
      <p:ext uri="{BB962C8B-B14F-4D97-AF65-F5344CB8AC3E}">
        <p14:creationId xmlns:p14="http://schemas.microsoft.com/office/powerpoint/2010/main" val="3083333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C5936-3605-EC19-2BB8-EF6A64BE3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kern="100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Key Features of Handloom Fashion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0B0591-7BB9-6D2F-7C15-8B688411A2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1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Heading:</a:t>
            </a:r>
            <a:r>
              <a:rPr lang="en-US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 Why Choose Handloom Fashion?</a:t>
            </a:r>
          </a:p>
          <a:p>
            <a:pPr marR="0" lvl="0" rtl="0"/>
            <a:r>
              <a:rPr lang="en-IN" b="1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Content:</a:t>
            </a:r>
          </a:p>
          <a:p>
            <a:pPr marR="0" lvl="1" rtl="0"/>
            <a:r>
              <a:rPr lang="en-IN" b="0" i="0" u="none" strike="noStrike" kern="100" baseline="0">
                <a:solidFill>
                  <a:srgbClr val="1F3763"/>
                </a:solidFill>
                <a:latin typeface="Times New Roman" panose="02020603050405020304" pitchFamily="18" charset="0"/>
              </a:rPr>
              <a:t>Unique craftsmanship, one-of-a-kind designs.</a:t>
            </a:r>
          </a:p>
          <a:p>
            <a:pPr marR="0" lvl="1" rtl="0"/>
            <a:r>
              <a:rPr lang="en-IN" b="0" i="0" u="none" strike="noStrike" kern="100" baseline="0">
                <a:solidFill>
                  <a:srgbClr val="1F3763"/>
                </a:solidFill>
                <a:latin typeface="Times New Roman" panose="02020603050405020304" pitchFamily="18" charset="0"/>
              </a:rPr>
              <a:t>Sustainability and eco-friendliness.</a:t>
            </a:r>
          </a:p>
          <a:p>
            <a:pPr marR="0" lvl="1" rtl="0"/>
            <a:r>
              <a:rPr lang="en-US" b="0" i="0" u="none" strike="noStrike" kern="100" baseline="0">
                <a:solidFill>
                  <a:srgbClr val="1F3763"/>
                </a:solidFill>
                <a:latin typeface="Times New Roman" panose="02020603050405020304" pitchFamily="18" charset="0"/>
              </a:rPr>
              <a:t>Cultural heritage and artisanal value.</a:t>
            </a:r>
          </a:p>
          <a:p>
            <a:pPr marR="0" lvl="1" rtl="0"/>
            <a:r>
              <a:rPr lang="en-IN" b="0" i="0" u="none" strike="noStrike" kern="100" baseline="0">
                <a:solidFill>
                  <a:srgbClr val="1F3763"/>
                </a:solidFill>
                <a:latin typeface="Times New Roman" panose="02020603050405020304" pitchFamily="18" charset="0"/>
              </a:rPr>
              <a:t>High quality and comfort.</a:t>
            </a:r>
          </a:p>
          <a:p>
            <a:pPr marR="0" lvl="1" rtl="0"/>
            <a:r>
              <a:rPr lang="en-US" b="0" i="0" u="none" strike="noStrike" kern="100" baseline="0">
                <a:solidFill>
                  <a:srgbClr val="1F3763"/>
                </a:solidFill>
                <a:latin typeface="Times New Roman" panose="02020603050405020304" pitchFamily="18" charset="0"/>
              </a:rPr>
              <a:t>Long-lasting durability and handwoven appeal.</a:t>
            </a:r>
          </a:p>
        </p:txBody>
      </p:sp>
    </p:spTree>
    <p:extLst>
      <p:ext uri="{BB962C8B-B14F-4D97-AF65-F5344CB8AC3E}">
        <p14:creationId xmlns:p14="http://schemas.microsoft.com/office/powerpoint/2010/main" val="1554916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25B4E-582A-53B4-4A7C-0F8CD6684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IN" b="1" i="0" u="none" strike="noStrike" kern="100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The Global Demand for Handloom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5703A-335B-CF94-A5D8-D4296CFC0B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1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Heading:</a:t>
            </a:r>
            <a:r>
              <a:rPr lang="en-US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 Global Appeal of Handloom Products</a:t>
            </a:r>
          </a:p>
          <a:p>
            <a:pPr marR="0" lvl="0" rtl="0"/>
            <a:r>
              <a:rPr lang="en-IN" b="1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Content:</a:t>
            </a:r>
          </a:p>
          <a:p>
            <a:pPr marR="0" lvl="1" rtl="0"/>
            <a:r>
              <a:rPr lang="en-US" b="0" i="0" u="none" strike="noStrike" kern="100" baseline="0">
                <a:solidFill>
                  <a:srgbClr val="1F3763"/>
                </a:solidFill>
                <a:latin typeface="Times New Roman" panose="02020603050405020304" pitchFamily="18" charset="0"/>
              </a:rPr>
              <a:t>Growing interest in ethical, sustainable fashion.</a:t>
            </a:r>
          </a:p>
          <a:p>
            <a:pPr marR="0" lvl="1" rtl="0"/>
            <a:r>
              <a:rPr lang="en-US" b="0" i="0" u="none" strike="noStrike" kern="100" baseline="0">
                <a:solidFill>
                  <a:srgbClr val="1F3763"/>
                </a:solidFill>
                <a:latin typeface="Times New Roman" panose="02020603050405020304" pitchFamily="18" charset="0"/>
              </a:rPr>
              <a:t>Increasing awareness of slow fashion and artisanal crafts.</a:t>
            </a:r>
          </a:p>
          <a:p>
            <a:pPr marR="0" lvl="1" rtl="0"/>
            <a:r>
              <a:rPr lang="en-US" b="0" i="0" u="none" strike="noStrike" kern="100" baseline="0">
                <a:solidFill>
                  <a:srgbClr val="1F3763"/>
                </a:solidFill>
                <a:latin typeface="Times New Roman" panose="02020603050405020304" pitchFamily="18" charset="0"/>
              </a:rPr>
              <a:t>Global buyers seeking handmade, eco-conscious products.</a:t>
            </a:r>
          </a:p>
          <a:p>
            <a:pPr marR="0" lvl="1" rtl="0"/>
            <a:r>
              <a:rPr lang="en-US" b="0" i="0" u="none" strike="noStrike" kern="100" baseline="0">
                <a:solidFill>
                  <a:srgbClr val="1F3763"/>
                </a:solidFill>
                <a:latin typeface="Times New Roman" panose="02020603050405020304" pitchFamily="18" charset="0"/>
              </a:rPr>
              <a:t>Market trends in Europe, USA, and Asia for handloom textiles.</a:t>
            </a:r>
          </a:p>
        </p:txBody>
      </p:sp>
    </p:spTree>
    <p:extLst>
      <p:ext uri="{BB962C8B-B14F-4D97-AF65-F5344CB8AC3E}">
        <p14:creationId xmlns:p14="http://schemas.microsoft.com/office/powerpoint/2010/main" val="3837187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9AB5E-116C-FF55-86AC-361EE93DA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IN" b="1" i="0" u="none" strike="noStrike" kern="100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Handloom and Sustainable Fashion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3D0E7-D3A5-DBEF-971D-DE82D9F9C1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1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Heading:</a:t>
            </a:r>
            <a:r>
              <a:rPr lang="en-US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 Handloom: A Green Alternative</a:t>
            </a:r>
          </a:p>
          <a:p>
            <a:pPr marR="0" lvl="0" rtl="0"/>
            <a:r>
              <a:rPr lang="en-IN" b="1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Content:</a:t>
            </a:r>
          </a:p>
          <a:p>
            <a:pPr marR="0" lvl="1" rtl="0"/>
            <a:r>
              <a:rPr lang="en-US" b="0" i="0" u="none" strike="noStrike" kern="100" baseline="0">
                <a:solidFill>
                  <a:srgbClr val="1F3763"/>
                </a:solidFill>
                <a:latin typeface="Times New Roman" panose="02020603050405020304" pitchFamily="18" charset="0"/>
              </a:rPr>
              <a:t>Low carbon footprint compared to fast fashion.</a:t>
            </a:r>
          </a:p>
          <a:p>
            <a:pPr marR="0" lvl="1" rtl="0"/>
            <a:r>
              <a:rPr lang="en-US" b="0" i="0" u="none" strike="noStrike" kern="100" baseline="0">
                <a:solidFill>
                  <a:srgbClr val="1F3763"/>
                </a:solidFill>
                <a:latin typeface="Times New Roman" panose="02020603050405020304" pitchFamily="18" charset="0"/>
              </a:rPr>
              <a:t>No use of electricity in weaving.</a:t>
            </a:r>
          </a:p>
          <a:p>
            <a:pPr marR="0" lvl="1" rtl="0"/>
            <a:r>
              <a:rPr lang="en-US" b="0" i="0" u="none" strike="noStrike" kern="100" baseline="0">
                <a:solidFill>
                  <a:srgbClr val="1F3763"/>
                </a:solidFill>
                <a:latin typeface="Times New Roman" panose="02020603050405020304" pitchFamily="18" charset="0"/>
              </a:rPr>
              <a:t>Biodegradable and natural dyes used in production.</a:t>
            </a:r>
          </a:p>
          <a:p>
            <a:pPr marR="0" lvl="1" rtl="0"/>
            <a:r>
              <a:rPr lang="en-US" b="0" i="0" u="none" strike="noStrike" kern="100" baseline="0">
                <a:solidFill>
                  <a:srgbClr val="1F3763"/>
                </a:solidFill>
                <a:latin typeface="Times New Roman" panose="02020603050405020304" pitchFamily="18" charset="0"/>
              </a:rPr>
              <a:t>Supporting local weavers and artisans promotes fair trade.</a:t>
            </a:r>
          </a:p>
        </p:txBody>
      </p:sp>
    </p:spTree>
    <p:extLst>
      <p:ext uri="{BB962C8B-B14F-4D97-AF65-F5344CB8AC3E}">
        <p14:creationId xmlns:p14="http://schemas.microsoft.com/office/powerpoint/2010/main" val="1692373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E0FBF-4B0B-07CB-8FAC-8E0AD1C64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kern="100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Challenges in Reaching Global Buyers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C8A5A-C155-DD67-9533-9E8AE8DFA8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1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Heading:</a:t>
            </a:r>
            <a:r>
              <a:rPr lang="en-US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 Challenges in Marketing Handloom Fashion</a:t>
            </a:r>
          </a:p>
          <a:p>
            <a:pPr marR="0" lvl="0" rtl="0"/>
            <a:r>
              <a:rPr lang="en-IN" b="1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Content:</a:t>
            </a:r>
          </a:p>
          <a:p>
            <a:pPr marR="0" lvl="1" rtl="0"/>
            <a:r>
              <a:rPr lang="en-US" b="0" i="0" u="none" strike="noStrike" kern="100" baseline="0">
                <a:solidFill>
                  <a:srgbClr val="1F3763"/>
                </a:solidFill>
                <a:latin typeface="Times New Roman" panose="02020603050405020304" pitchFamily="18" charset="0"/>
              </a:rPr>
              <a:t>Lack of digital presence for many artisans.</a:t>
            </a:r>
          </a:p>
          <a:p>
            <a:pPr marR="0" lvl="1" rtl="0"/>
            <a:r>
              <a:rPr lang="en-US" b="0" i="0" u="none" strike="noStrike" kern="100" baseline="0">
                <a:solidFill>
                  <a:srgbClr val="1F3763"/>
                </a:solidFill>
                <a:latin typeface="Times New Roman" panose="02020603050405020304" pitchFamily="18" charset="0"/>
              </a:rPr>
              <a:t>Competition with mass-produced, cheaper alternatives.</a:t>
            </a:r>
          </a:p>
          <a:p>
            <a:pPr marR="0" lvl="1" rtl="0"/>
            <a:r>
              <a:rPr lang="en-US" b="0" i="0" u="none" strike="noStrike" kern="100" baseline="0">
                <a:solidFill>
                  <a:srgbClr val="1F3763"/>
                </a:solidFill>
                <a:latin typeface="Times New Roman" panose="02020603050405020304" pitchFamily="18" charset="0"/>
              </a:rPr>
              <a:t>Logistic barriers and export regulations.</a:t>
            </a:r>
          </a:p>
          <a:p>
            <a:pPr marR="0" lvl="1" rtl="0"/>
            <a:r>
              <a:rPr lang="en-US" b="0" i="0" u="none" strike="noStrike" kern="100" baseline="0">
                <a:solidFill>
                  <a:srgbClr val="1F3763"/>
                </a:solidFill>
                <a:latin typeface="Times New Roman" panose="02020603050405020304" pitchFamily="18" charset="0"/>
              </a:rPr>
              <a:t>Difficulty in maintaining the balance between traditional techniques and global trends.</a:t>
            </a:r>
          </a:p>
        </p:txBody>
      </p:sp>
    </p:spTree>
    <p:extLst>
      <p:ext uri="{BB962C8B-B14F-4D97-AF65-F5344CB8AC3E}">
        <p14:creationId xmlns:p14="http://schemas.microsoft.com/office/powerpoint/2010/main" val="1865393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202E0-D3B4-058A-1413-ED589E08D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IN" b="1" i="0" u="none" strike="noStrike" kern="100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Opportunities for Expansion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61C18E-AFB4-6804-B690-1BEA1995BE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1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Heading:</a:t>
            </a:r>
            <a:r>
              <a:rPr lang="en-US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 Expanding Handloom Fashion Globally</a:t>
            </a:r>
          </a:p>
          <a:p>
            <a:pPr marR="0" lvl="0" rtl="0"/>
            <a:r>
              <a:rPr lang="en-IN" b="1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Content:</a:t>
            </a:r>
          </a:p>
          <a:p>
            <a:pPr marR="0" lvl="1" rtl="0"/>
            <a:r>
              <a:rPr lang="en-US" b="0" i="0" u="none" strike="noStrike" kern="100" baseline="0">
                <a:solidFill>
                  <a:srgbClr val="1F3763"/>
                </a:solidFill>
                <a:latin typeface="Times New Roman" panose="02020603050405020304" pitchFamily="18" charset="0"/>
              </a:rPr>
              <a:t>Utilizing e-commerce platforms for global reach.</a:t>
            </a:r>
          </a:p>
          <a:p>
            <a:pPr marR="0" lvl="1" rtl="0"/>
            <a:r>
              <a:rPr lang="en-US" b="0" i="0" u="none" strike="noStrike" kern="100" baseline="0">
                <a:solidFill>
                  <a:srgbClr val="1F3763"/>
                </a:solidFill>
                <a:latin typeface="Times New Roman" panose="02020603050405020304" pitchFamily="18" charset="0"/>
              </a:rPr>
              <a:t>Collaborating with international designers and influencers.</a:t>
            </a:r>
          </a:p>
          <a:p>
            <a:pPr marR="0" lvl="1" rtl="0"/>
            <a:r>
              <a:rPr lang="en-US" b="0" i="0" u="none" strike="noStrike" kern="100" baseline="0">
                <a:solidFill>
                  <a:srgbClr val="1F3763"/>
                </a:solidFill>
                <a:latin typeface="Times New Roman" panose="02020603050405020304" pitchFamily="18" charset="0"/>
              </a:rPr>
              <a:t>Leveraging social media to tell the story of artisans.</a:t>
            </a:r>
          </a:p>
          <a:p>
            <a:pPr marR="0" lvl="1" rtl="0"/>
            <a:r>
              <a:rPr lang="en-US" b="0" i="0" u="none" strike="noStrike" kern="100" baseline="0">
                <a:solidFill>
                  <a:srgbClr val="1F3763"/>
                </a:solidFill>
                <a:latin typeface="Times New Roman" panose="02020603050405020304" pitchFamily="18" charset="0"/>
              </a:rPr>
              <a:t>Investment in sustainable fashion initiatives and fair trade certifications.</a:t>
            </a:r>
          </a:p>
        </p:txBody>
      </p:sp>
    </p:spTree>
    <p:extLst>
      <p:ext uri="{BB962C8B-B14F-4D97-AF65-F5344CB8AC3E}">
        <p14:creationId xmlns:p14="http://schemas.microsoft.com/office/powerpoint/2010/main" val="123584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B0548-11E1-17B5-E7D2-18BD43D3C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IN" b="1" i="0" u="none" strike="noStrike" kern="100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Case Study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A9C32-30FA-0406-1B4E-0A91530558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1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Heading:</a:t>
            </a:r>
            <a:r>
              <a:rPr lang="en-US" b="0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 Successful Handloom Brand Example (You can choose an actual example or create a fictional one)</a:t>
            </a:r>
          </a:p>
          <a:p>
            <a:pPr marR="0" lvl="0" rtl="0"/>
            <a:r>
              <a:rPr lang="en-IN" b="1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Content:</a:t>
            </a:r>
          </a:p>
          <a:p>
            <a:pPr marR="0" lvl="1" rtl="0"/>
            <a:r>
              <a:rPr lang="en-US" b="0" i="0" u="none" strike="noStrike" kern="100" baseline="0" dirty="0">
                <a:solidFill>
                  <a:srgbClr val="1F3763"/>
                </a:solidFill>
                <a:latin typeface="Times New Roman" panose="02020603050405020304" pitchFamily="18" charset="0"/>
              </a:rPr>
              <a:t>Case study of a brand or initiative successfully exporting handloom products.</a:t>
            </a:r>
          </a:p>
          <a:p>
            <a:pPr marR="0" lvl="1" rtl="0"/>
            <a:r>
              <a:rPr lang="en-US" b="0" i="0" u="none" strike="noStrike" kern="100" baseline="0" dirty="0">
                <a:solidFill>
                  <a:srgbClr val="1F3763"/>
                </a:solidFill>
                <a:latin typeface="Times New Roman" panose="02020603050405020304" pitchFamily="18" charset="0"/>
              </a:rPr>
              <a:t>Discuss their business model, marketing strategies, and impact on global buyers.</a:t>
            </a:r>
          </a:p>
        </p:txBody>
      </p:sp>
    </p:spTree>
    <p:extLst>
      <p:ext uri="{BB962C8B-B14F-4D97-AF65-F5344CB8AC3E}">
        <p14:creationId xmlns:p14="http://schemas.microsoft.com/office/powerpoint/2010/main" val="3993886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1D7E259-6CBA-C5E1-1E22-B402CF4CD8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1336"/>
            <a:ext cx="12192000" cy="717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932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33</TotalTime>
  <Words>386</Words>
  <Application>Microsoft Office PowerPoint</Application>
  <PresentationFormat>Widescreen</PresentationFormat>
  <Paragraphs>55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Times New Roman</vt:lpstr>
      <vt:lpstr>Wingdings 3</vt:lpstr>
      <vt:lpstr>Ion Boardroom</vt:lpstr>
      <vt:lpstr>HANDLOOM FASHION PRODUCTS TO GLOBAL BUYERS</vt:lpstr>
      <vt:lpstr>Types of Handloom Products</vt:lpstr>
      <vt:lpstr>Key Features of Handloom Fashion</vt:lpstr>
      <vt:lpstr>The Global Demand for Handloom</vt:lpstr>
      <vt:lpstr>Handloom and Sustainable Fashion</vt:lpstr>
      <vt:lpstr>Challenges in Reaching Global Buyers</vt:lpstr>
      <vt:lpstr>Opportunities for Expansion</vt:lpstr>
      <vt:lpstr>Case Study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DEEPIKA VEERAVALLI</dc:creator>
  <cp:lastModifiedBy>DEEPIKA VEERAVALLI</cp:lastModifiedBy>
  <cp:revision>1</cp:revision>
  <dcterms:created xsi:type="dcterms:W3CDTF">2024-09-29T10:35:14Z</dcterms:created>
  <dcterms:modified xsi:type="dcterms:W3CDTF">2024-09-29T11:09:09Z</dcterms:modified>
</cp:coreProperties>
</file>