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12" r:id="rId9"/>
    <p:sldId id="313" r:id="rId10"/>
    <p:sldId id="314" r:id="rId11"/>
    <p:sldId id="315" r:id="rId12"/>
    <p:sldId id="316" r:id="rId13"/>
    <p:sldId id="317" r:id="rId14"/>
    <p:sldId id="318" r:id="rId15"/>
    <p:sldId id="320" r:id="rId16"/>
    <p:sldId id="31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varScale="1">
        <p:scale>
          <a:sx n="79" d="100"/>
          <a:sy n="79" d="100"/>
        </p:scale>
        <p:origin x="86"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644081" y="2902595"/>
            <a:ext cx="4898991" cy="1231293"/>
          </a:xfrm>
        </p:spPr>
        <p:txBody>
          <a:bodyPr>
            <a:normAutofit fontScale="90000"/>
          </a:bodyPr>
          <a:lstStyle/>
          <a:p>
            <a:r>
              <a:rPr lang="en-US" sz="2400" dirty="0">
                <a:latin typeface="Abadi" panose="020B0604020104020204" pitchFamily="34" charset="0"/>
              </a:rPr>
              <a:t>Final Project </a:t>
            </a:r>
            <a:br>
              <a:rPr lang="en-US" sz="2400" dirty="0">
                <a:latin typeface="Abadi" panose="020B0604020104020204" pitchFamily="34" charset="0"/>
              </a:rPr>
            </a:br>
            <a:r>
              <a:rPr lang="en-US" sz="2400" dirty="0">
                <a:latin typeface="Abadi" panose="020B0604020104020204" pitchFamily="34" charset="0"/>
              </a:rPr>
              <a:t>D. </a:t>
            </a:r>
            <a:r>
              <a:rPr lang="en-US" sz="2400" dirty="0" err="1">
                <a:latin typeface="Abadi" panose="020B0604020104020204" pitchFamily="34" charset="0"/>
              </a:rPr>
              <a:t>Manobhi</a:t>
            </a:r>
            <a:r>
              <a:rPr lang="en-US" sz="2400" dirty="0">
                <a:latin typeface="Abadi" panose="020B0604020104020204" pitchFamily="34" charset="0"/>
              </a:rPr>
              <a:t> Ramcharan</a:t>
            </a:r>
            <a:br>
              <a:rPr lang="en-US" sz="2400" dirty="0">
                <a:latin typeface="Abadi" panose="020B0604020104020204" pitchFamily="34" charset="0"/>
              </a:rPr>
            </a:br>
            <a:r>
              <a:rPr lang="en-US" sz="2400" dirty="0">
                <a:latin typeface="Abadi" panose="020B0604020104020204" pitchFamily="34" charset="0"/>
              </a:rPr>
              <a:t>mail id: manobhiramcharandasari@gmail.com</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E1E-2767-E33A-99F5-E9F2993D55B4}"/>
              </a:ext>
            </a:extLst>
          </p:cNvPr>
          <p:cNvSpPr>
            <a:spLocks noGrp="1"/>
          </p:cNvSpPr>
          <p:nvPr>
            <p:ph type="title"/>
          </p:nvPr>
        </p:nvSpPr>
        <p:spPr/>
        <p:txBody>
          <a:bodyPr>
            <a:normAutofit/>
          </a:bodyPr>
          <a:lstStyle/>
          <a:p>
            <a:r>
              <a:rPr lang="en-US" sz="4250" spc="15" dirty="0">
                <a:latin typeface="Trebuchet MS" panose="020B0603020202020204" pitchFamily="34" charset="0"/>
              </a:rPr>
              <a:t>THE</a:t>
            </a:r>
            <a:r>
              <a:rPr lang="en-US" sz="4250" spc="20" dirty="0">
                <a:latin typeface="Trebuchet MS" panose="020B0603020202020204" pitchFamily="34" charset="0"/>
              </a:rPr>
              <a:t> </a:t>
            </a:r>
            <a:r>
              <a:rPr lang="en-US" sz="4250" spc="10" dirty="0">
                <a:latin typeface="Trebuchet MS" panose="020B0603020202020204" pitchFamily="34" charset="0"/>
              </a:rPr>
              <a:t>WOW</a:t>
            </a:r>
            <a:r>
              <a:rPr lang="en-US" sz="4250" spc="85" dirty="0">
                <a:latin typeface="Trebuchet MS" panose="020B0603020202020204" pitchFamily="34" charset="0"/>
              </a:rPr>
              <a:t> </a:t>
            </a:r>
            <a:r>
              <a:rPr lang="en-US" sz="4250" spc="10" dirty="0">
                <a:latin typeface="Trebuchet MS" panose="020B0603020202020204" pitchFamily="34" charset="0"/>
              </a:rPr>
              <a:t>IN</a:t>
            </a:r>
            <a:r>
              <a:rPr lang="en-US" sz="4250" spc="-5" dirty="0">
                <a:latin typeface="Trebuchet MS" panose="020B0603020202020204" pitchFamily="34" charset="0"/>
              </a:rPr>
              <a:t> </a:t>
            </a:r>
            <a:r>
              <a:rPr lang="en-US" sz="4250" spc="15" dirty="0">
                <a:latin typeface="Trebuchet MS" panose="020B0603020202020204" pitchFamily="34" charset="0"/>
              </a:rPr>
              <a:t>YOUR</a:t>
            </a:r>
            <a:r>
              <a:rPr lang="en-US" sz="4250" spc="-10" dirty="0">
                <a:latin typeface="Trebuchet MS" panose="020B0603020202020204" pitchFamily="34" charset="0"/>
              </a:rPr>
              <a:t> </a:t>
            </a:r>
            <a:r>
              <a:rPr lang="en-US" sz="4250" spc="20" dirty="0">
                <a:latin typeface="Trebuchet MS" panose="020B0603020202020204" pitchFamily="34" charset="0"/>
              </a:rPr>
              <a:t>SOLUTION</a:t>
            </a:r>
            <a:endParaRPr lang="en-IN" sz="4250" dirty="0">
              <a:latin typeface="Trebuchet MS" panose="020B0603020202020204" pitchFamily="34" charset="0"/>
            </a:endParaRPr>
          </a:p>
        </p:txBody>
      </p:sp>
      <p:sp>
        <p:nvSpPr>
          <p:cNvPr id="4" name="Rectangle 1">
            <a:extLst>
              <a:ext uri="{FF2B5EF4-FFF2-40B4-BE49-F238E27FC236}">
                <a16:creationId xmlns:a16="http://schemas.microsoft.com/office/drawing/2014/main" id="{08C78B03-445A-82FF-8A77-F8C7376B033D}"/>
              </a:ext>
            </a:extLst>
          </p:cNvPr>
          <p:cNvSpPr>
            <a:spLocks noGrp="1" noChangeArrowheads="1"/>
          </p:cNvSpPr>
          <p:nvPr>
            <p:ph idx="1"/>
          </p:nvPr>
        </p:nvSpPr>
        <p:spPr bwMode="auto">
          <a:xfrm>
            <a:off x="1097279" y="1971070"/>
            <a:ext cx="1019430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Threat Detection:</a:t>
            </a:r>
            <a:r>
              <a:rPr kumimoji="0" lang="en-US" altLang="en-US" sz="1800" b="0" i="0" u="none" strike="noStrike" cap="none" normalizeH="0" baseline="0" dirty="0">
                <a:ln>
                  <a:noFill/>
                </a:ln>
                <a:solidFill>
                  <a:schemeClr val="tx1"/>
                </a:solidFill>
                <a:effectLst/>
                <a:latin typeface="Arial" panose="020B0604020202020204" pitchFamily="34" charset="0"/>
              </a:rPr>
              <a:t> Utilizing cutting-edge antivirus and anti-malware technology with heuristic analysis and behavior monitoring to detect and block sophisticated keyloggers before they can compromise sensitive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Multi-layered Defense:</a:t>
            </a:r>
            <a:r>
              <a:rPr kumimoji="0" lang="en-US" altLang="en-US" sz="1800" b="0" i="0" u="none" strike="noStrike" cap="none" normalizeH="0" baseline="0" dirty="0">
                <a:ln>
                  <a:noFill/>
                </a:ln>
                <a:solidFill>
                  <a:schemeClr val="tx1"/>
                </a:solidFill>
                <a:effectLst/>
                <a:latin typeface="Arial" panose="020B0604020202020204" pitchFamily="34" charset="0"/>
              </a:rPr>
              <a:t> Implementing a multi-faceted defense strategy that includes firewall protection, endpoint security solutions, and regular updates to software and operating systems, ensuring robust protection against a wide range of cyber threats, including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Empowerment:</a:t>
            </a:r>
            <a:r>
              <a:rPr kumimoji="0" lang="en-US" altLang="en-US" sz="1800" b="0" i="0" u="none" strike="noStrike" cap="none" normalizeH="0" baseline="0" dirty="0">
                <a:ln>
                  <a:noFill/>
                </a:ln>
                <a:solidFill>
                  <a:schemeClr val="tx1"/>
                </a:solidFill>
                <a:effectLst/>
                <a:latin typeface="Arial" panose="020B0604020202020204" pitchFamily="34" charset="0"/>
              </a:rPr>
              <a:t> Empowering users through education and awareness programs on phishing prevention, safe browsing practices, and the use of secure authentication methods like two-factor authentication (2FA), thereby reducing human error as a vulnerability in cybersecurity defenses.</a:t>
            </a:r>
          </a:p>
        </p:txBody>
      </p:sp>
    </p:spTree>
    <p:extLst>
      <p:ext uri="{BB962C8B-B14F-4D97-AF65-F5344CB8AC3E}">
        <p14:creationId xmlns:p14="http://schemas.microsoft.com/office/powerpoint/2010/main" val="14969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76F2B-9CE1-21B7-D258-16FE6D388DA0}"/>
              </a:ext>
            </a:extLst>
          </p:cNvPr>
          <p:cNvSpPr>
            <a:spLocks noGrp="1"/>
          </p:cNvSpPr>
          <p:nvPr>
            <p:ph type="title"/>
          </p:nvPr>
        </p:nvSpPr>
        <p:spPr>
          <a:xfrm>
            <a:off x="1097280" y="286603"/>
            <a:ext cx="10058400" cy="1450757"/>
          </a:xfrm>
        </p:spPr>
        <p:txBody>
          <a:bodyPr>
            <a:normAutofit/>
          </a:bodyPr>
          <a:lstStyle/>
          <a:p>
            <a:r>
              <a:rPr lang="en-US">
                <a:latin typeface="Trebuchet MS" panose="020B0603020202020204" pitchFamily="34" charset="0"/>
              </a:rPr>
              <a:t>OUTPUTS</a:t>
            </a:r>
            <a:endParaRPr lang="en-IN">
              <a:latin typeface="Trebuchet MS" panose="020B0603020202020204" pitchFamily="34" charset="0"/>
            </a:endParaRPr>
          </a:p>
        </p:txBody>
      </p:sp>
      <p:cxnSp>
        <p:nvCxnSpPr>
          <p:cNvPr id="2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 name="Content Placeholder 7">
            <a:extLst>
              <a:ext uri="{FF2B5EF4-FFF2-40B4-BE49-F238E27FC236}">
                <a16:creationId xmlns:a16="http://schemas.microsoft.com/office/drawing/2014/main" id="{AF4C2183-B76C-79D7-DE8B-BB63EF0C725C}"/>
              </a:ext>
            </a:extLst>
          </p:cNvPr>
          <p:cNvPicPr>
            <a:picLocks noGrp="1" noChangeAspect="1"/>
          </p:cNvPicPr>
          <p:nvPr>
            <p:ph idx="1"/>
          </p:nvPr>
        </p:nvPicPr>
        <p:blipFill>
          <a:blip r:embed="rId2"/>
          <a:stretch>
            <a:fillRect/>
          </a:stretch>
        </p:blipFill>
        <p:spPr>
          <a:xfrm>
            <a:off x="341598" y="2354776"/>
            <a:ext cx="4917093" cy="2765865"/>
          </a:xfrm>
        </p:spPr>
      </p:pic>
      <p:pic>
        <p:nvPicPr>
          <p:cNvPr id="6" name="Picture 5">
            <a:extLst>
              <a:ext uri="{FF2B5EF4-FFF2-40B4-BE49-F238E27FC236}">
                <a16:creationId xmlns:a16="http://schemas.microsoft.com/office/drawing/2014/main" id="{04271F78-166C-3D2E-B31D-195C32CB560C}"/>
              </a:ext>
            </a:extLst>
          </p:cNvPr>
          <p:cNvPicPr>
            <a:picLocks noChangeAspect="1"/>
          </p:cNvPicPr>
          <p:nvPr/>
        </p:nvPicPr>
        <p:blipFill>
          <a:blip r:embed="rId3"/>
          <a:stretch>
            <a:fillRect/>
          </a:stretch>
        </p:blipFill>
        <p:spPr>
          <a:xfrm>
            <a:off x="5330757" y="2275528"/>
            <a:ext cx="5505856" cy="3097045"/>
          </a:xfrm>
          <a:prstGeom prst="rect">
            <a:avLst/>
          </a:prstGeom>
        </p:spPr>
      </p:pic>
    </p:spTree>
    <p:extLst>
      <p:ext uri="{BB962C8B-B14F-4D97-AF65-F5344CB8AC3E}">
        <p14:creationId xmlns:p14="http://schemas.microsoft.com/office/powerpoint/2010/main" val="399094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2584-F17A-7851-7FBC-0669F698403C}"/>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7A86FF57-A45A-4C50-D8DC-C234484D2483}"/>
              </a:ext>
            </a:extLst>
          </p:cNvPr>
          <p:cNvSpPr>
            <a:spLocks noGrp="1"/>
          </p:cNvSpPr>
          <p:nvPr>
            <p:ph idx="1"/>
          </p:nvPr>
        </p:nvSpPr>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https://github.com/2200032010/APSSDC-Key.git</a:t>
            </a:r>
          </a:p>
        </p:txBody>
      </p:sp>
    </p:spTree>
    <p:extLst>
      <p:ext uri="{BB962C8B-B14F-4D97-AF65-F5344CB8AC3E}">
        <p14:creationId xmlns:p14="http://schemas.microsoft.com/office/powerpoint/2010/main" val="389266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D0D9-3B4E-A725-A84E-F309505387EA}"/>
              </a:ext>
            </a:extLst>
          </p:cNvPr>
          <p:cNvSpPr>
            <a:spLocks noGrp="1"/>
          </p:cNvSpPr>
          <p:nvPr>
            <p:ph type="title"/>
          </p:nvPr>
        </p:nvSpPr>
        <p:spPr/>
        <p:txBody>
          <a:bodyPr>
            <a:normAutofit/>
          </a:bodyPr>
          <a:lstStyle/>
          <a:p>
            <a:r>
              <a:rPr lang="en-US" sz="4800" dirty="0">
                <a:latin typeface="Trebuchet MS" panose="020B0603020202020204" pitchFamily="34" charset="0"/>
              </a:rPr>
              <a:t>RESULTS</a:t>
            </a:r>
            <a:endParaRPr lang="en-IN" sz="4800" dirty="0">
              <a:latin typeface="Trebuchet MS" panose="020B0603020202020204" pitchFamily="34" charset="0"/>
            </a:endParaRPr>
          </a:p>
        </p:txBody>
      </p:sp>
      <p:sp>
        <p:nvSpPr>
          <p:cNvPr id="4" name="Rectangle 1">
            <a:extLst>
              <a:ext uri="{FF2B5EF4-FFF2-40B4-BE49-F238E27FC236}">
                <a16:creationId xmlns:a16="http://schemas.microsoft.com/office/drawing/2014/main" id="{D6B90455-3609-458E-0CA5-64E77CA100A0}"/>
              </a:ext>
            </a:extLst>
          </p:cNvPr>
          <p:cNvSpPr>
            <a:spLocks noGrp="1" noChangeArrowheads="1"/>
          </p:cNvSpPr>
          <p:nvPr>
            <p:ph idx="1"/>
          </p:nvPr>
        </p:nvSpPr>
        <p:spPr bwMode="auto">
          <a:xfrm>
            <a:off x="897622" y="2322842"/>
            <a:ext cx="104235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 Posture:</a:t>
            </a:r>
            <a:r>
              <a:rPr kumimoji="0" lang="en-US" altLang="en-US" sz="1800" b="0" i="0" u="none" strike="noStrike" cap="none" normalizeH="0" baseline="0" dirty="0">
                <a:ln>
                  <a:noFill/>
                </a:ln>
                <a:solidFill>
                  <a:schemeClr val="tx1"/>
                </a:solidFill>
                <a:effectLst/>
                <a:latin typeface="Arial" panose="020B0604020202020204" pitchFamily="34" charset="0"/>
              </a:rPr>
              <a:t> Organizations can achieve a heightened level of protection against keyloggers and other cyber threats, reducing the risk of data breaches, financial losses, and reputational damage.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Compliance:</a:t>
            </a:r>
            <a:r>
              <a:rPr kumimoji="0" lang="en-US" altLang="en-US" sz="1800" b="0" i="0" u="none" strike="noStrike" cap="none" normalizeH="0" baseline="0" dirty="0">
                <a:ln>
                  <a:noFill/>
                </a:ln>
                <a:solidFill>
                  <a:schemeClr val="tx1"/>
                </a:solidFill>
                <a:effectLst/>
                <a:latin typeface="Arial" panose="020B0604020202020204" pitchFamily="34" charset="0"/>
              </a:rPr>
              <a:t> Meeting regulatory requirements and industry standards related to cybersecurity, thereby avoiding potential fines, penalties, and legal liabilities associated with data breaches.</a:t>
            </a:r>
          </a:p>
        </p:txBody>
      </p:sp>
    </p:spTree>
    <p:extLst>
      <p:ext uri="{BB962C8B-B14F-4D97-AF65-F5344CB8AC3E}">
        <p14:creationId xmlns:p14="http://schemas.microsoft.com/office/powerpoint/2010/main" val="117948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191236" y="251671"/>
            <a:ext cx="9964443" cy="662729"/>
          </a:xfrm>
        </p:spPr>
        <p:txBody>
          <a:bodyPr>
            <a:normAutofit/>
          </a:bodyPr>
          <a:lstStyle/>
          <a:p>
            <a:r>
              <a:rPr lang="en-US" sz="2400" dirty="0">
                <a:latin typeface="Trebuchet MS" panose="020B0603020202020204" pitchFamily="34" charset="0"/>
              </a:rPr>
              <a:t>Title: </a:t>
            </a:r>
            <a:r>
              <a:rPr lang="en-IN" sz="2400" spc="5" dirty="0">
                <a:latin typeface="Trebuchet MS" panose="020B0603020202020204" pitchFamily="34" charset="0"/>
              </a:rPr>
              <a:t>keyloggers in security</a:t>
            </a:r>
            <a:r>
              <a:rPr lang="en-US" sz="2400" dirty="0">
                <a:latin typeface="Trebuchet MS" panose="020B0603020202020204" pitchFamily="34" charset="0"/>
              </a:rPr>
              <a:t> </a:t>
            </a:r>
          </a:p>
        </p:txBody>
      </p:sp>
      <p:sp>
        <p:nvSpPr>
          <p:cNvPr id="5" name="Content Placeholder 4">
            <a:extLst>
              <a:ext uri="{FF2B5EF4-FFF2-40B4-BE49-F238E27FC236}">
                <a16:creationId xmlns:a16="http://schemas.microsoft.com/office/drawing/2014/main" id="{D54A4F9C-9A51-B2D9-AB33-3B0B1CC107FF}"/>
              </a:ext>
            </a:extLst>
          </p:cNvPr>
          <p:cNvSpPr>
            <a:spLocks noGrp="1"/>
          </p:cNvSpPr>
          <p:nvPr>
            <p:ph idx="1"/>
          </p:nvPr>
        </p:nvSpPr>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Keyloggers represent a potent security concern due to their ability to covertly capture and transmit keystrokes, compromising sensitive information such as passwords, financial data, and personal details. They can be deployed through various vectors, including malicious software downloads, phishing attacks, or physical installation on compromised devices. Once active, keyloggers operate silently in the background, logging every keystroke made by a user, which can then be accessed remotely by cybercriminals.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7C86-0906-CBE2-0656-F74539BF2984}"/>
              </a:ext>
            </a:extLst>
          </p:cNvPr>
          <p:cNvSpPr>
            <a:spLocks noGrp="1"/>
          </p:cNvSpPr>
          <p:nvPr>
            <p:ph type="title"/>
          </p:nvPr>
        </p:nvSpPr>
        <p:spPr/>
        <p:txBody>
          <a:bodyPr>
            <a:normAutofit/>
          </a:bodyPr>
          <a:lstStyle/>
          <a:p>
            <a:r>
              <a:rPr lang="en-US" sz="4800" dirty="0">
                <a:latin typeface="Trebuchet MS" panose="020B0603020202020204" pitchFamily="34" charset="0"/>
              </a:rPr>
              <a:t>AGENDA</a:t>
            </a:r>
            <a:endParaRPr lang="en-IN" sz="480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A55FEFC2-3D8D-B2EB-028A-C49FE0010D58}"/>
              </a:ext>
            </a:extLst>
          </p:cNvPr>
          <p:cNvSpPr>
            <a:spLocks noGrp="1"/>
          </p:cNvSpPr>
          <p:nvPr>
            <p:ph idx="1"/>
          </p:nvPr>
        </p:nvSpPr>
        <p:spPr>
          <a:xfrm>
            <a:off x="1216404" y="2108202"/>
            <a:ext cx="4488110" cy="206951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 and Value Proposition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Unique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9265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3FF2-6D8B-C80D-074F-347FB3B61C08}"/>
              </a:ext>
            </a:extLst>
          </p:cNvPr>
          <p:cNvSpPr>
            <a:spLocks noGrp="1"/>
          </p:cNvSpPr>
          <p:nvPr>
            <p:ph type="title"/>
          </p:nvPr>
        </p:nvSpPr>
        <p:spPr>
          <a:xfrm>
            <a:off x="1097280" y="286603"/>
            <a:ext cx="10058400" cy="1189859"/>
          </a:xfrm>
        </p:spPr>
        <p:txBody>
          <a:bodyPr>
            <a:normAutofit/>
          </a:bodyPr>
          <a:lstStyle/>
          <a:p>
            <a:r>
              <a:rPr lang="en-IN" sz="4250" spc="-20" dirty="0">
                <a:latin typeface="Trebuchet MS" panose="020B0603020202020204" pitchFamily="34" charset="0"/>
              </a:rPr>
              <a:t>P</a:t>
            </a:r>
            <a:r>
              <a:rPr lang="en-IN" sz="4250" spc="15" dirty="0">
                <a:latin typeface="Trebuchet MS" panose="020B0603020202020204" pitchFamily="34" charset="0"/>
              </a:rPr>
              <a:t>ROB</a:t>
            </a:r>
            <a:r>
              <a:rPr lang="en-IN" sz="4250" spc="55" dirty="0">
                <a:latin typeface="Trebuchet MS" panose="020B0603020202020204" pitchFamily="34" charset="0"/>
              </a:rPr>
              <a:t>L</a:t>
            </a:r>
            <a:r>
              <a:rPr lang="en-IN" sz="4250" spc="-20" dirty="0">
                <a:latin typeface="Trebuchet MS" panose="020B0603020202020204" pitchFamily="34" charset="0"/>
              </a:rPr>
              <a:t>E</a:t>
            </a:r>
            <a:r>
              <a:rPr lang="en-IN" sz="4250" spc="20" dirty="0">
                <a:latin typeface="Trebuchet MS" panose="020B0603020202020204" pitchFamily="34" charset="0"/>
              </a:rPr>
              <a:t>M</a:t>
            </a:r>
            <a:r>
              <a:rPr lang="en-IN" sz="4250" dirty="0">
                <a:latin typeface="Trebuchet MS" panose="020B0603020202020204" pitchFamily="34" charset="0"/>
              </a:rPr>
              <a:t>	</a:t>
            </a:r>
            <a:r>
              <a:rPr lang="en-IN" sz="4250" spc="10" dirty="0">
                <a:latin typeface="Trebuchet MS" panose="020B0603020202020204" pitchFamily="34" charset="0"/>
              </a:rPr>
              <a:t>S</a:t>
            </a:r>
            <a:r>
              <a:rPr lang="en-IN" sz="4250" spc="-370" dirty="0">
                <a:latin typeface="Trebuchet MS" panose="020B0603020202020204" pitchFamily="34" charset="0"/>
              </a:rPr>
              <a:t>T</a:t>
            </a:r>
            <a:r>
              <a:rPr lang="en-IN" sz="4250" spc="-375" dirty="0">
                <a:latin typeface="Trebuchet MS" panose="020B0603020202020204" pitchFamily="34" charset="0"/>
              </a:rPr>
              <a:t>A</a:t>
            </a:r>
            <a:r>
              <a:rPr lang="en-IN" sz="4250" spc="15" dirty="0">
                <a:latin typeface="Trebuchet MS" panose="020B0603020202020204" pitchFamily="34" charset="0"/>
              </a:rPr>
              <a:t>T</a:t>
            </a:r>
            <a:r>
              <a:rPr lang="en-IN" sz="4250" spc="-10" dirty="0">
                <a:latin typeface="Trebuchet MS" panose="020B0603020202020204" pitchFamily="34" charset="0"/>
              </a:rPr>
              <a:t>E</a:t>
            </a:r>
            <a:r>
              <a:rPr lang="en-IN" sz="4250" spc="-20" dirty="0">
                <a:latin typeface="Trebuchet MS" panose="020B0603020202020204" pitchFamily="34" charset="0"/>
              </a:rPr>
              <a:t>ME</a:t>
            </a:r>
            <a:r>
              <a:rPr lang="en-IN" sz="4250" spc="10" dirty="0">
                <a:latin typeface="Trebuchet MS" panose="020B0603020202020204" pitchFamily="34" charset="0"/>
              </a:rPr>
              <a:t>NT</a:t>
            </a:r>
            <a:endParaRPr lang="en-IN" sz="425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0EAC02DD-1EAA-9DBE-E026-F2D972F1DD01}"/>
              </a:ext>
            </a:extLst>
          </p:cNvPr>
          <p:cNvSpPr>
            <a:spLocks noGrp="1"/>
          </p:cNvSpPr>
          <p:nvPr>
            <p:ph idx="1"/>
          </p:nvPr>
        </p:nvSpPr>
        <p:spPr>
          <a:xfrm>
            <a:off x="1097280" y="2108201"/>
            <a:ext cx="10058400" cy="2379909"/>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Keyloggers pose a significant threat to cybersecurity by surreptitiously capturing and transmitting sensitive information, including passwords, financial details, and personal data. Their deployment can lead to severe consequences such as identity theft, financial fraud, and compromise of confidential business information in corporate environments. Detecting and mitigating these threats remains a critical challenge, requiring robust security measures and proactive strategies to safeguard against potential breaches and their far-reaching impacts on individuals and organizations alike.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664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FFEF-DDF6-D2DB-ABCA-6A33AF863EF7}"/>
              </a:ext>
            </a:extLst>
          </p:cNvPr>
          <p:cNvSpPr>
            <a:spLocks noGrp="1"/>
          </p:cNvSpPr>
          <p:nvPr>
            <p:ph type="title"/>
          </p:nvPr>
        </p:nvSpPr>
        <p:spPr>
          <a:xfrm>
            <a:off x="1097280" y="251670"/>
            <a:ext cx="10058400" cy="1560352"/>
          </a:xfrm>
        </p:spPr>
        <p:txBody>
          <a:bodyPr>
            <a:normAutofit/>
          </a:bodyPr>
          <a:lstStyle/>
          <a:p>
            <a:r>
              <a:rPr lang="en-US" sz="4250" dirty="0">
                <a:latin typeface="Trebuchet MS" panose="020B0603020202020204" pitchFamily="34" charset="0"/>
              </a:rPr>
              <a:t>PROJECT OVERVIEW</a:t>
            </a:r>
            <a:endParaRPr lang="en-IN" sz="4250" dirty="0">
              <a:latin typeface="Trebuchet MS" panose="020B0603020202020204" pitchFamily="34" charset="0"/>
            </a:endParaRPr>
          </a:p>
        </p:txBody>
      </p:sp>
      <p:sp>
        <p:nvSpPr>
          <p:cNvPr id="4" name="Rectangle 1">
            <a:extLst>
              <a:ext uri="{FF2B5EF4-FFF2-40B4-BE49-F238E27FC236}">
                <a16:creationId xmlns:a16="http://schemas.microsoft.com/office/drawing/2014/main" id="{8118962C-CB01-F103-43D3-947396AD5B9C}"/>
              </a:ext>
            </a:extLst>
          </p:cNvPr>
          <p:cNvSpPr>
            <a:spLocks noGrp="1" noChangeArrowheads="1"/>
          </p:cNvSpPr>
          <p:nvPr>
            <p:ph idx="1"/>
          </p:nvPr>
        </p:nvSpPr>
        <p:spPr bwMode="auto">
          <a:xfrm>
            <a:off x="1097280" y="2064093"/>
            <a:ext cx="94728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Detection Development: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advanced detection mechanisms to identify and mitigate keyloggers across different operating systems and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Preventive Measures: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proactive security measures to prevent keylogger installation through phishing, malware, and physical access vectors.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Awareness: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Educate users about keylogger risks and best practices to recognize and mitigate potential threats in personal and professional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Corporate Protection: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Secure corporate networks and endpoints against keylogger attacks to safeguard sensitive business information, trade secrets,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Monitoring and Response: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Establish real-time monitoring and incident response protocols to swiftly detect and neutralize keylogger threats, minimizing potential damage and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Compliance and Regulation: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adherence to cybersecurity standards and regulatory requirements to protect against legal liabilities and maintain operational integrity.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Language programming: Python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339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3ECE-48E4-BB95-5A0E-7B11BBF29318}"/>
              </a:ext>
            </a:extLst>
          </p:cNvPr>
          <p:cNvSpPr>
            <a:spLocks noGrp="1"/>
          </p:cNvSpPr>
          <p:nvPr>
            <p:ph type="title"/>
          </p:nvPr>
        </p:nvSpPr>
        <p:spPr>
          <a:xfrm>
            <a:off x="1057013" y="286603"/>
            <a:ext cx="10098667" cy="963357"/>
          </a:xfrm>
        </p:spPr>
        <p:txBody>
          <a:bodyPr>
            <a:normAutofit/>
          </a:bodyPr>
          <a:lstStyle/>
          <a:p>
            <a:r>
              <a:rPr lang="en-US" sz="4250" spc="25" dirty="0">
                <a:latin typeface="Trebuchet MS" panose="020B0603020202020204" pitchFamily="34" charset="0"/>
              </a:rPr>
              <a:t>W</a:t>
            </a:r>
            <a:r>
              <a:rPr lang="en-US" sz="4250" spc="-20" dirty="0">
                <a:latin typeface="Trebuchet MS" panose="020B0603020202020204" pitchFamily="34" charset="0"/>
              </a:rPr>
              <a:t>H</a:t>
            </a:r>
            <a:r>
              <a:rPr lang="en-US" sz="4250" spc="20" dirty="0">
                <a:latin typeface="Trebuchet MS" panose="020B0603020202020204" pitchFamily="34" charset="0"/>
              </a:rPr>
              <a:t>O</a:t>
            </a:r>
            <a:r>
              <a:rPr lang="en-US" sz="4250" spc="-235" dirty="0">
                <a:latin typeface="Trebuchet MS" panose="020B0603020202020204" pitchFamily="34" charset="0"/>
              </a:rPr>
              <a:t> </a:t>
            </a:r>
            <a:r>
              <a:rPr lang="en-US" sz="4250" spc="-10" dirty="0">
                <a:latin typeface="Trebuchet MS" panose="020B0603020202020204" pitchFamily="34" charset="0"/>
              </a:rPr>
              <a:t>AR</a:t>
            </a:r>
            <a:r>
              <a:rPr lang="en-US" sz="4250" spc="15" dirty="0">
                <a:latin typeface="Trebuchet MS" panose="020B0603020202020204" pitchFamily="34" charset="0"/>
              </a:rPr>
              <a:t>E</a:t>
            </a:r>
            <a:r>
              <a:rPr lang="en-US" sz="4250" spc="-35" dirty="0">
                <a:latin typeface="Trebuchet MS" panose="020B0603020202020204" pitchFamily="34" charset="0"/>
              </a:rPr>
              <a:t> </a:t>
            </a:r>
            <a:r>
              <a:rPr lang="en-US" sz="4250" spc="-10" dirty="0">
                <a:latin typeface="Trebuchet MS" panose="020B0603020202020204" pitchFamily="34" charset="0"/>
              </a:rPr>
              <a:t>T</a:t>
            </a:r>
            <a:r>
              <a:rPr lang="en-US" sz="4250" spc="-15" dirty="0">
                <a:latin typeface="Trebuchet MS" panose="020B0603020202020204" pitchFamily="34" charset="0"/>
              </a:rPr>
              <a:t>H</a:t>
            </a:r>
            <a:r>
              <a:rPr lang="en-US" sz="4250" spc="15" dirty="0">
                <a:latin typeface="Trebuchet MS" panose="020B0603020202020204" pitchFamily="34" charset="0"/>
              </a:rPr>
              <a:t>E</a:t>
            </a:r>
            <a:r>
              <a:rPr lang="en-US" sz="4250" spc="-35" dirty="0">
                <a:latin typeface="Trebuchet MS" panose="020B0603020202020204" pitchFamily="34" charset="0"/>
              </a:rPr>
              <a:t> </a:t>
            </a:r>
            <a:r>
              <a:rPr lang="en-US" sz="4250" spc="-20" dirty="0">
                <a:latin typeface="Trebuchet MS" panose="020B0603020202020204" pitchFamily="34" charset="0"/>
              </a:rPr>
              <a:t>E</a:t>
            </a:r>
            <a:r>
              <a:rPr lang="en-US" sz="4250" spc="30" dirty="0">
                <a:latin typeface="Trebuchet MS" panose="020B0603020202020204" pitchFamily="34" charset="0"/>
              </a:rPr>
              <a:t>N</a:t>
            </a:r>
            <a:r>
              <a:rPr lang="en-US" sz="4250" spc="15" dirty="0">
                <a:latin typeface="Trebuchet MS" panose="020B0603020202020204" pitchFamily="34" charset="0"/>
              </a:rPr>
              <a:t>D</a:t>
            </a:r>
            <a:r>
              <a:rPr lang="en-US" sz="4250" spc="-45" dirty="0">
                <a:latin typeface="Trebuchet MS" panose="020B0603020202020204" pitchFamily="34" charset="0"/>
              </a:rPr>
              <a:t> </a:t>
            </a:r>
            <a:r>
              <a:rPr lang="en-US" sz="4250" dirty="0">
                <a:latin typeface="Trebuchet MS" panose="020B0603020202020204" pitchFamily="34" charset="0"/>
              </a:rPr>
              <a:t>U</a:t>
            </a:r>
            <a:r>
              <a:rPr lang="en-US" sz="4250" spc="10" dirty="0">
                <a:latin typeface="Trebuchet MS" panose="020B0603020202020204" pitchFamily="34" charset="0"/>
              </a:rPr>
              <a:t>S</a:t>
            </a:r>
            <a:r>
              <a:rPr lang="en-US" sz="4250" spc="-25" dirty="0">
                <a:latin typeface="Trebuchet MS" panose="020B0603020202020204" pitchFamily="34" charset="0"/>
              </a:rPr>
              <a:t>E</a:t>
            </a:r>
            <a:r>
              <a:rPr lang="en-US" sz="4250" spc="-10" dirty="0">
                <a:latin typeface="Trebuchet MS" panose="020B0603020202020204" pitchFamily="34" charset="0"/>
              </a:rPr>
              <a:t>R</a:t>
            </a:r>
            <a:r>
              <a:rPr lang="en-US" sz="4250" spc="5" dirty="0">
                <a:latin typeface="Trebuchet MS" panose="020B0603020202020204" pitchFamily="34" charset="0"/>
              </a:rPr>
              <a:t>S</a:t>
            </a:r>
            <a:endParaRPr lang="en-IN" sz="4250"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1A684C0F-C4CF-7CB1-F81B-C22CD523C850}"/>
              </a:ext>
            </a:extLst>
          </p:cNvPr>
          <p:cNvSpPr>
            <a:spLocks noGrp="1"/>
          </p:cNvSpPr>
          <p:nvPr>
            <p:ph idx="1"/>
          </p:nvPr>
        </p:nvSpPr>
        <p:spPr>
          <a:xfrm>
            <a:off x="1057012" y="1996580"/>
            <a:ext cx="9964443" cy="4379053"/>
          </a:xfrm>
        </p:spPr>
        <p:txBody>
          <a:bodyPr>
            <a:normAutofit fontScale="85000" lnSpcReduction="20000"/>
          </a:bodyPr>
          <a:lstStyle/>
          <a:p>
            <a:r>
              <a:rPr lang="en-US" b="1" dirty="0">
                <a:latin typeface="Arial" panose="020B0604020202020204" pitchFamily="34" charset="0"/>
                <a:cs typeface="Arial" panose="020B0604020202020204" pitchFamily="34" charset="0"/>
              </a:rPr>
              <a:t>Individual Consumers: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Individuals concerned about protecting their personal information such as passwords, banking details, and online activities from being captured by malicious keyloggers.</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Small and Medium-Sized Enterprises (SMEs):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SMEs looking to safeguard their business-critical information, including customer data, financial records, and proprietary information from unauthorized access through keyloggers.</a:t>
            </a:r>
          </a:p>
          <a:p>
            <a:r>
              <a:rPr lang="en-US" b="1" dirty="0">
                <a:latin typeface="Arial" panose="020B0604020202020204" pitchFamily="34" charset="0"/>
                <a:cs typeface="Arial" panose="020B0604020202020204" pitchFamily="34" charset="0"/>
              </a:rPr>
              <a:t>Large Enterprises and Corporations: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Large organizations aiming to protect their extensive network of endpoints, servers, and cloud environments from sophisticated cyber threats like keyloggers.</a:t>
            </a:r>
          </a:p>
          <a:p>
            <a:r>
              <a:rPr lang="en-US" b="1" dirty="0">
                <a:latin typeface="Arial" panose="020B0604020202020204" pitchFamily="34" charset="0"/>
                <a:cs typeface="Arial" panose="020B0604020202020204" pitchFamily="34" charset="0"/>
              </a:rPr>
              <a:t>Government and Public Sector Organizations: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Government agencies and public sector organizations concerned with protecting confidential information, national security data, and citizen records from unauthorized access through keyloggers.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20839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9A03-4C28-B962-D624-16C53AF77B72}"/>
              </a:ext>
            </a:extLst>
          </p:cNvPr>
          <p:cNvSpPr>
            <a:spLocks noGrp="1"/>
          </p:cNvSpPr>
          <p:nvPr>
            <p:ph type="title"/>
          </p:nvPr>
        </p:nvSpPr>
        <p:spPr/>
        <p:txBody>
          <a:bodyPr>
            <a:normAutofit/>
          </a:bodyPr>
          <a:lstStyle/>
          <a:p>
            <a:r>
              <a:rPr lang="en-US" sz="3200" dirty="0">
                <a:latin typeface="Trebuchet MS" panose="020B0603020202020204" pitchFamily="34" charset="0"/>
              </a:rPr>
              <a:t>Threats of Keyloggers from Hackers</a:t>
            </a:r>
            <a:endParaRPr lang="en-IN" sz="3200" dirty="0">
              <a:latin typeface="Trebuchet MS" panose="020B0603020202020204" pitchFamily="34" charset="0"/>
            </a:endParaRPr>
          </a:p>
        </p:txBody>
      </p:sp>
      <p:sp>
        <p:nvSpPr>
          <p:cNvPr id="4" name="Rectangle 1">
            <a:extLst>
              <a:ext uri="{FF2B5EF4-FFF2-40B4-BE49-F238E27FC236}">
                <a16:creationId xmlns:a16="http://schemas.microsoft.com/office/drawing/2014/main" id="{292E7067-8ABA-FF47-0F4E-60427C14C1BC}"/>
              </a:ext>
            </a:extLst>
          </p:cNvPr>
          <p:cNvSpPr>
            <a:spLocks noGrp="1" noChangeArrowheads="1"/>
          </p:cNvSpPr>
          <p:nvPr>
            <p:ph idx="1"/>
          </p:nvPr>
        </p:nvSpPr>
        <p:spPr bwMode="auto">
          <a:xfrm>
            <a:off x="1097279" y="2249644"/>
            <a:ext cx="1095538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Theft:</a:t>
            </a:r>
            <a:r>
              <a:rPr kumimoji="0" lang="en-US" altLang="en-US" sz="1800" b="0" i="0" u="none" strike="noStrike" cap="none" normalizeH="0" baseline="0" dirty="0">
                <a:ln>
                  <a:noFill/>
                </a:ln>
                <a:solidFill>
                  <a:schemeClr val="tx1"/>
                </a:solidFill>
                <a:effectLst/>
                <a:latin typeface="Arial" panose="020B0604020202020204" pitchFamily="34" charset="0"/>
              </a:rPr>
              <a:t> Hackers can use keyloggers to capture sensitive information such as passwords, credit card numbers, and personal identification details entered by users. This stolen data can then be used for identity theft, financial fraud, or sold on the dark 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Espionage and Surveillance:</a:t>
            </a:r>
            <a:r>
              <a:rPr kumimoji="0" lang="en-US" altLang="en-US" sz="1800" b="0" i="0" u="none" strike="noStrike" cap="none" normalizeH="0" baseline="0" dirty="0">
                <a:ln>
                  <a:noFill/>
                </a:ln>
                <a:solidFill>
                  <a:schemeClr val="tx1"/>
                </a:solidFill>
                <a:effectLst/>
                <a:latin typeface="Arial" panose="020B0604020202020204" pitchFamily="34" charset="0"/>
              </a:rPr>
              <a:t> Keyloggers can be deployed by hackers for espionage purposes, allowing them to monitor and record keystrokes to gather confidential business information, trade secrets, and strategic plans from targeted organizations or individuals.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Credential Harvesting:</a:t>
            </a:r>
            <a:r>
              <a:rPr kumimoji="0" lang="en-US" altLang="en-US" sz="1800" b="0" i="0" u="none" strike="noStrike" cap="none" normalizeH="0" baseline="0" dirty="0">
                <a:ln>
                  <a:noFill/>
                </a:ln>
                <a:solidFill>
                  <a:schemeClr val="tx1"/>
                </a:solidFill>
                <a:effectLst/>
                <a:latin typeface="Arial" panose="020B0604020202020204" pitchFamily="34" charset="0"/>
              </a:rPr>
              <a:t> By logging keystrokes, keyloggers can capture login credentials for various accounts, including email, banking, and social media. Hackers can exploit this information to gain unauthorized access to sensitive accounts or conduct further malicious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Remote Access:</a:t>
            </a:r>
            <a:r>
              <a:rPr kumimoji="0" lang="en-US" altLang="en-US" sz="1800" b="0" i="0" u="none" strike="noStrike" cap="none" normalizeH="0" baseline="0" dirty="0">
                <a:ln>
                  <a:noFill/>
                </a:ln>
                <a:solidFill>
                  <a:schemeClr val="tx1"/>
                </a:solidFill>
                <a:effectLst/>
                <a:latin typeface="Arial" panose="020B0604020202020204" pitchFamily="34" charset="0"/>
              </a:rPr>
              <a:t> Some advanced keyloggers allow hackers to remotely access and control infected devices. This capability enables them to execute commands, install additional malware, or exfiltrate sensitive data without the user's knowledge.</a:t>
            </a:r>
          </a:p>
        </p:txBody>
      </p:sp>
    </p:spTree>
    <p:extLst>
      <p:ext uri="{BB962C8B-B14F-4D97-AF65-F5344CB8AC3E}">
        <p14:creationId xmlns:p14="http://schemas.microsoft.com/office/powerpoint/2010/main" val="316759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E229-BDAB-BFF3-A539-7460D0F624CC}"/>
              </a:ext>
            </a:extLst>
          </p:cNvPr>
          <p:cNvSpPr>
            <a:spLocks noGrp="1"/>
          </p:cNvSpPr>
          <p:nvPr>
            <p:ph type="title"/>
          </p:nvPr>
        </p:nvSpPr>
        <p:spPr/>
        <p:txBody>
          <a:bodyPr>
            <a:normAutofit/>
          </a:bodyPr>
          <a:lstStyle/>
          <a:p>
            <a:r>
              <a:rPr lang="en-US" sz="3200" dirty="0">
                <a:latin typeface="Trebuchet MS" panose="020B0603020202020204" pitchFamily="34" charset="0"/>
              </a:rPr>
              <a:t>Prevention Measures for keyloggers from hackers</a:t>
            </a:r>
            <a:endParaRPr lang="en-IN" sz="3200" dirty="0">
              <a:latin typeface="Trebuchet MS" panose="020B0603020202020204" pitchFamily="34" charset="0"/>
            </a:endParaRPr>
          </a:p>
        </p:txBody>
      </p:sp>
      <p:sp>
        <p:nvSpPr>
          <p:cNvPr id="4" name="Rectangle 1">
            <a:extLst>
              <a:ext uri="{FF2B5EF4-FFF2-40B4-BE49-F238E27FC236}">
                <a16:creationId xmlns:a16="http://schemas.microsoft.com/office/drawing/2014/main" id="{A51A30A6-A4F1-0114-18B7-BAB59CA79A9A}"/>
              </a:ext>
            </a:extLst>
          </p:cNvPr>
          <p:cNvSpPr>
            <a:spLocks noGrp="1" noChangeArrowheads="1"/>
          </p:cNvSpPr>
          <p:nvPr>
            <p:ph idx="1"/>
          </p:nvPr>
        </p:nvSpPr>
        <p:spPr bwMode="auto">
          <a:xfrm>
            <a:off x="1097279" y="2342759"/>
            <a:ext cx="1090313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Antivirus and Anti-malware Software: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 reputable antivirus and anti-malware solutions that can detect and block keyloggers and other malicious software. Ensure these programs are regularly updated to protect against new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 Firewall Protection:</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Activate and properly configure firewalls on all devices and network perimeters to monitor and control incoming and outgoing traffic. This helps prevent unauthorized access and communication with command-and-control servers used by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Keep Operating Systems and Software Updated:</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Regularly update operating systems, applications, and software to patch vulnerabilities that hackers could exploit to install keyloggers. Enable automatic updates where possible to ensure timely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Endpoint Security Solutions: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endpoint security solutions that offer features such as behavior monitoring, heuristic analysis, and sandboxing to detect and block suspicious activities associated with keyloggers.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098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EA53-2346-917B-C98C-5F6526E9C18D}"/>
              </a:ext>
            </a:extLst>
          </p:cNvPr>
          <p:cNvSpPr>
            <a:spLocks noGrp="1"/>
          </p:cNvSpPr>
          <p:nvPr>
            <p:ph type="title"/>
          </p:nvPr>
        </p:nvSpPr>
        <p:spPr/>
        <p:txBody>
          <a:bodyPr>
            <a:normAutofit/>
          </a:bodyPr>
          <a:lstStyle/>
          <a:p>
            <a:r>
              <a:rPr lang="en-US" sz="3200" spc="-40" dirty="0">
                <a:latin typeface="Trebuchet MS" panose="020B0603020202020204" pitchFamily="34" charset="0"/>
              </a:rPr>
              <a:t>Y</a:t>
            </a:r>
            <a:r>
              <a:rPr lang="en-US" sz="3200" spc="10" dirty="0">
                <a:latin typeface="Trebuchet MS" panose="020B0603020202020204" pitchFamily="34" charset="0"/>
              </a:rPr>
              <a:t>O</a:t>
            </a:r>
            <a:r>
              <a:rPr lang="en-US" sz="3200" spc="25" dirty="0">
                <a:latin typeface="Trebuchet MS" panose="020B0603020202020204" pitchFamily="34" charset="0"/>
              </a:rPr>
              <a:t>U</a:t>
            </a:r>
            <a:r>
              <a:rPr lang="en-US" sz="3200" dirty="0">
                <a:latin typeface="Trebuchet MS" panose="020B0603020202020204" pitchFamily="34" charset="0"/>
              </a:rPr>
              <a:t>R</a:t>
            </a:r>
            <a:r>
              <a:rPr lang="en-US" sz="3200" spc="5" dirty="0">
                <a:latin typeface="Trebuchet MS" panose="020B0603020202020204" pitchFamily="34" charset="0"/>
              </a:rPr>
              <a:t> </a:t>
            </a:r>
            <a:r>
              <a:rPr lang="en-US" sz="3200" spc="25" dirty="0">
                <a:latin typeface="Trebuchet MS" panose="020B0603020202020204" pitchFamily="34" charset="0"/>
              </a:rPr>
              <a:t>S</a:t>
            </a:r>
            <a:r>
              <a:rPr lang="en-US" sz="3200" spc="10" dirty="0">
                <a:latin typeface="Trebuchet MS" panose="020B0603020202020204" pitchFamily="34" charset="0"/>
              </a:rPr>
              <a:t>O</a:t>
            </a:r>
            <a:r>
              <a:rPr lang="en-US" sz="3200" spc="25" dirty="0">
                <a:latin typeface="Trebuchet MS" panose="020B0603020202020204" pitchFamily="34" charset="0"/>
              </a:rPr>
              <a:t>LU</a:t>
            </a:r>
            <a:r>
              <a:rPr lang="en-US" sz="3200" spc="-35" dirty="0">
                <a:latin typeface="Trebuchet MS" panose="020B0603020202020204" pitchFamily="34" charset="0"/>
              </a:rPr>
              <a:t>T</a:t>
            </a:r>
            <a:r>
              <a:rPr lang="en-US" sz="3200" spc="-30" dirty="0">
                <a:latin typeface="Trebuchet MS" panose="020B0603020202020204" pitchFamily="34" charset="0"/>
              </a:rPr>
              <a:t>I</a:t>
            </a:r>
            <a:r>
              <a:rPr lang="en-US" sz="3200" spc="10" dirty="0">
                <a:latin typeface="Trebuchet MS" panose="020B0603020202020204" pitchFamily="34" charset="0"/>
              </a:rPr>
              <a:t>O</a:t>
            </a:r>
            <a:r>
              <a:rPr lang="en-US" sz="3200" dirty="0">
                <a:latin typeface="Trebuchet MS" panose="020B0603020202020204" pitchFamily="34" charset="0"/>
              </a:rPr>
              <a:t>N</a:t>
            </a:r>
            <a:r>
              <a:rPr lang="en-US" sz="3200" spc="-345" dirty="0">
                <a:latin typeface="Trebuchet MS" panose="020B0603020202020204" pitchFamily="34" charset="0"/>
              </a:rPr>
              <a:t> </a:t>
            </a:r>
            <a:r>
              <a:rPr lang="en-US" sz="3200" spc="-35" dirty="0">
                <a:latin typeface="Trebuchet MS" panose="020B0603020202020204" pitchFamily="34" charset="0"/>
              </a:rPr>
              <a:t>A</a:t>
            </a:r>
            <a:r>
              <a:rPr lang="en-US" sz="3200" spc="-5" dirty="0">
                <a:latin typeface="Trebuchet MS" panose="020B0603020202020204" pitchFamily="34" charset="0"/>
              </a:rPr>
              <a:t>N</a:t>
            </a:r>
            <a:r>
              <a:rPr lang="en-US" sz="3200" dirty="0">
                <a:latin typeface="Trebuchet MS" panose="020B0603020202020204" pitchFamily="34" charset="0"/>
              </a:rPr>
              <a:t>D</a:t>
            </a:r>
            <a:r>
              <a:rPr lang="en-US" sz="3200" spc="35" dirty="0">
                <a:latin typeface="Trebuchet MS" panose="020B0603020202020204" pitchFamily="34" charset="0"/>
              </a:rPr>
              <a:t> </a:t>
            </a:r>
            <a:r>
              <a:rPr lang="en-US" sz="3200" spc="-30" dirty="0">
                <a:latin typeface="Trebuchet MS" panose="020B0603020202020204" pitchFamily="34" charset="0"/>
              </a:rPr>
              <a:t>I</a:t>
            </a:r>
            <a:r>
              <a:rPr lang="en-US" sz="3200" spc="-35" dirty="0">
                <a:latin typeface="Trebuchet MS" panose="020B0603020202020204" pitchFamily="34" charset="0"/>
              </a:rPr>
              <a:t>T</a:t>
            </a:r>
            <a:r>
              <a:rPr lang="en-US" sz="3200" dirty="0">
                <a:latin typeface="Trebuchet MS" panose="020B0603020202020204" pitchFamily="34" charset="0"/>
              </a:rPr>
              <a:t>S</a:t>
            </a:r>
            <a:r>
              <a:rPr lang="en-US" sz="3200" spc="60" dirty="0">
                <a:latin typeface="Trebuchet MS" panose="020B0603020202020204" pitchFamily="34" charset="0"/>
              </a:rPr>
              <a:t> </a:t>
            </a:r>
            <a:r>
              <a:rPr lang="en-US" sz="3200" spc="-295" dirty="0">
                <a:latin typeface="Trebuchet MS" panose="020B0603020202020204" pitchFamily="34" charset="0"/>
              </a:rPr>
              <a:t>V</a:t>
            </a:r>
            <a:r>
              <a:rPr lang="en-US" sz="3200" spc="-35" dirty="0">
                <a:latin typeface="Trebuchet MS" panose="020B0603020202020204" pitchFamily="34" charset="0"/>
              </a:rPr>
              <a:t>A</a:t>
            </a:r>
            <a:r>
              <a:rPr lang="en-US" sz="3200" spc="25" dirty="0">
                <a:latin typeface="Trebuchet MS" panose="020B0603020202020204" pitchFamily="34" charset="0"/>
              </a:rPr>
              <a:t>LU</a:t>
            </a:r>
            <a:r>
              <a:rPr lang="en-US" sz="3200" dirty="0">
                <a:latin typeface="Trebuchet MS" panose="020B0603020202020204" pitchFamily="34" charset="0"/>
              </a:rPr>
              <a:t>E</a:t>
            </a:r>
            <a:r>
              <a:rPr lang="en-US" sz="3200" spc="-65" dirty="0">
                <a:latin typeface="Trebuchet MS" panose="020B0603020202020204" pitchFamily="34" charset="0"/>
              </a:rPr>
              <a:t> </a:t>
            </a:r>
            <a:r>
              <a:rPr lang="en-US" sz="3200" spc="-15" dirty="0">
                <a:latin typeface="Trebuchet MS" panose="020B0603020202020204" pitchFamily="34" charset="0"/>
              </a:rPr>
              <a:t>P</a:t>
            </a:r>
            <a:r>
              <a:rPr lang="en-US" sz="3200" spc="-30" dirty="0">
                <a:latin typeface="Trebuchet MS" panose="020B0603020202020204" pitchFamily="34" charset="0"/>
              </a:rPr>
              <a:t>R</a:t>
            </a:r>
            <a:r>
              <a:rPr lang="en-US" sz="3200" spc="10" dirty="0">
                <a:latin typeface="Trebuchet MS" panose="020B0603020202020204" pitchFamily="34" charset="0"/>
              </a:rPr>
              <a:t>O</a:t>
            </a:r>
            <a:r>
              <a:rPr lang="en-US" sz="3200" spc="-15" dirty="0">
                <a:latin typeface="Trebuchet MS" panose="020B0603020202020204" pitchFamily="34" charset="0"/>
              </a:rPr>
              <a:t>P</a:t>
            </a:r>
            <a:r>
              <a:rPr lang="en-US" sz="3200" spc="10" dirty="0">
                <a:latin typeface="Trebuchet MS" panose="020B0603020202020204" pitchFamily="34" charset="0"/>
              </a:rPr>
              <a:t>O</a:t>
            </a:r>
            <a:r>
              <a:rPr lang="en-US" sz="3200" spc="25" dirty="0">
                <a:latin typeface="Trebuchet MS" panose="020B0603020202020204" pitchFamily="34" charset="0"/>
              </a:rPr>
              <a:t>S</a:t>
            </a:r>
            <a:r>
              <a:rPr lang="en-US" sz="3200" spc="-30" dirty="0">
                <a:latin typeface="Trebuchet MS" panose="020B0603020202020204" pitchFamily="34" charset="0"/>
              </a:rPr>
              <a:t>I</a:t>
            </a:r>
            <a:r>
              <a:rPr lang="en-US" sz="3200" spc="-35" dirty="0">
                <a:latin typeface="Trebuchet MS" panose="020B0603020202020204" pitchFamily="34" charset="0"/>
              </a:rPr>
              <a:t>T</a:t>
            </a:r>
            <a:r>
              <a:rPr lang="en-US" sz="3200" spc="-30" dirty="0">
                <a:latin typeface="Trebuchet MS" panose="020B0603020202020204" pitchFamily="34" charset="0"/>
              </a:rPr>
              <a:t>I</a:t>
            </a:r>
            <a:r>
              <a:rPr lang="en-US" sz="3200" spc="10" dirty="0">
                <a:latin typeface="Trebuchet MS" panose="020B0603020202020204" pitchFamily="34" charset="0"/>
              </a:rPr>
              <a:t>O</a:t>
            </a:r>
            <a:r>
              <a:rPr lang="en-US" sz="3200" dirty="0">
                <a:latin typeface="Trebuchet MS" panose="020B0603020202020204" pitchFamily="34" charset="0"/>
              </a:rPr>
              <a:t>N</a:t>
            </a:r>
            <a:endParaRPr lang="en-IN" sz="3200" dirty="0">
              <a:latin typeface="Trebuchet MS" panose="020B0603020202020204" pitchFamily="34" charset="0"/>
            </a:endParaRPr>
          </a:p>
        </p:txBody>
      </p:sp>
      <p:sp>
        <p:nvSpPr>
          <p:cNvPr id="4" name="Rectangle 1">
            <a:extLst>
              <a:ext uri="{FF2B5EF4-FFF2-40B4-BE49-F238E27FC236}">
                <a16:creationId xmlns:a16="http://schemas.microsoft.com/office/drawing/2014/main" id="{EFBA69AF-4DC4-3060-2EF6-ECDC6CCB831D}"/>
              </a:ext>
            </a:extLst>
          </p:cNvPr>
          <p:cNvSpPr>
            <a:spLocks noGrp="1" noChangeArrowheads="1"/>
          </p:cNvSpPr>
          <p:nvPr>
            <p:ph idx="1"/>
          </p:nvPr>
        </p:nvSpPr>
        <p:spPr bwMode="auto">
          <a:xfrm>
            <a:off x="1097280" y="1890751"/>
            <a:ext cx="102412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Technical Controls: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Antivirus and Anti-malware: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Robust antivirus software with real-time scanning and heuristic analysis detects and blocks known and unknown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Firewall Protection: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Configured firewalls prevent unauthorized communication with malicious command-and-control servers, hindering keylogger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Endpoint Security: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Endpoint security solutions monitor device behavior, detect anomalies, and prevent keyloggers from executing malicious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 Best Practices: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Regular Updates: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Timely patching of operating systems and software closes vulnerabilities exploited by keyloggers, enhancing overall system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Least Privilege: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Limiting user privileges reduces the impact of keylogger infections, minimizing unauthorized access and data exposure.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Two-Factor Authentication: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Adding an extra layer of authentication mitigates the risk of compromised passwords due to keyloggers, strengthening access security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35725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{CBBE29FF-DA1D-4306-A926-62966E4D7658}tf11437505_win32</Template>
  <TotalTime>44</TotalTime>
  <Words>1115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vt:lpstr>
      <vt:lpstr>Arial</vt:lpstr>
      <vt:lpstr>Calibri</vt:lpstr>
      <vt:lpstr>Georgia Pro Cond Light</vt:lpstr>
      <vt:lpstr>Speak Pro</vt:lpstr>
      <vt:lpstr>Trebuchet MS</vt:lpstr>
      <vt:lpstr>RetrospectVTI</vt:lpstr>
      <vt:lpstr>Final Project  D. Manobhi Ramcharan mail id: manobhiramcharandasari@gmail.com</vt:lpstr>
      <vt:lpstr>Title: keyloggers in security </vt:lpstr>
      <vt:lpstr>AGENDA</vt:lpstr>
      <vt:lpstr>PROBLEM STATEMENT</vt:lpstr>
      <vt:lpstr>PROJECT OVERVIEW</vt:lpstr>
      <vt:lpstr>WHO ARE THE END USERS</vt:lpstr>
      <vt:lpstr>Threats of Keyloggers from Hackers</vt:lpstr>
      <vt:lpstr>Prevention Measures for keyloggers from hackers</vt:lpstr>
      <vt:lpstr>YOUR SOLUTION AND ITS VALUE PROPOSITION</vt:lpstr>
      <vt:lpstr>THE WOW IN YOUR SOLUTION</vt:lpstr>
      <vt:lpstr>OUTPUTS</vt:lpstr>
      <vt:lpstr>GITHUB LINK:</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Manobhiramcharan</dc:creator>
  <cp:lastModifiedBy>D Manobhiramcharan</cp:lastModifiedBy>
  <cp:revision>3</cp:revision>
  <dcterms:created xsi:type="dcterms:W3CDTF">2024-06-13T14:51:09Z</dcterms:created>
  <dcterms:modified xsi:type="dcterms:W3CDTF">2024-06-20T07:05:58Z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