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3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00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00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00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0000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391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024" y="758825"/>
            <a:ext cx="10181950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00002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879" y="2824073"/>
            <a:ext cx="5847715" cy="2054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2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21E402-8367-4DF0-BAD5-3573C6808965}"/>
              </a:ext>
            </a:extLst>
          </p:cNvPr>
          <p:cNvSpPr txBox="1"/>
          <p:nvPr/>
        </p:nvSpPr>
        <p:spPr>
          <a:xfrm>
            <a:off x="2438400" y="708025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CLOUD DEVOPS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473B9-BB6B-4258-ACBE-C12325675786}"/>
              </a:ext>
            </a:extLst>
          </p:cNvPr>
          <p:cNvSpPr txBox="1"/>
          <p:nvPr/>
        </p:nvSpPr>
        <p:spPr>
          <a:xfrm>
            <a:off x="1143000" y="1988781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 SemiBold" panose="020B0502040204020203" pitchFamily="34" charset="0"/>
              </a:rPr>
              <a:t>TITLE: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7A76F-1C7B-4247-A9CE-A5718CD6DDF6}"/>
              </a:ext>
            </a:extLst>
          </p:cNvPr>
          <p:cNvSpPr txBox="1"/>
          <p:nvPr/>
        </p:nvSpPr>
        <p:spPr>
          <a:xfrm>
            <a:off x="1143000" y="2765425"/>
            <a:ext cx="952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Title: To perform continuous testing and continuous deployment using Jenkins, dockers and selenium</a:t>
            </a:r>
          </a:p>
          <a:p>
            <a:r>
              <a:rPr lang="en-GB" sz="2400" dirty="0"/>
              <a:t>Tools: Git, Jenkins, Docker, Selenium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9BE2A-1316-493C-AAC2-3B9987B354B3}"/>
              </a:ext>
            </a:extLst>
          </p:cNvPr>
          <p:cNvSpPr txBox="1"/>
          <p:nvPr/>
        </p:nvSpPr>
        <p:spPr>
          <a:xfrm>
            <a:off x="1219200" y="4365625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2200030203 - </a:t>
            </a:r>
            <a:r>
              <a:rPr lang="en-US" dirty="0" err="1"/>
              <a:t>vignesh</a:t>
            </a:r>
            <a:endParaRPr lang="en-US" dirty="0"/>
          </a:p>
          <a:p>
            <a:r>
              <a:rPr lang="en-US" dirty="0"/>
              <a:t>2200032433 - </a:t>
            </a:r>
            <a:r>
              <a:rPr lang="en-US" dirty="0" err="1"/>
              <a:t>prudvi</a:t>
            </a:r>
            <a:r>
              <a:rPr lang="en-US" dirty="0"/>
              <a:t> raj</a:t>
            </a:r>
          </a:p>
          <a:p>
            <a:r>
              <a:rPr lang="en-US" dirty="0"/>
              <a:t>2200032535 - </a:t>
            </a:r>
            <a:r>
              <a:rPr lang="en-US" dirty="0" err="1"/>
              <a:t>yaswanth</a:t>
            </a:r>
            <a:r>
              <a:rPr lang="en-US" dirty="0"/>
              <a:t> </a:t>
            </a:r>
          </a:p>
          <a:p>
            <a:r>
              <a:rPr lang="en-US" dirty="0"/>
              <a:t>2200080173-Sravya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00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897894-134D-407E-BBFC-777F7579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4262" y="327025"/>
            <a:ext cx="10881321" cy="10626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30"/>
              </a:spcBef>
            </a:pPr>
            <a:r>
              <a:rPr spc="-20" dirty="0"/>
              <a:t>Continuous</a:t>
            </a:r>
            <a:r>
              <a:rPr spc="-195" dirty="0"/>
              <a:t> </a:t>
            </a:r>
            <a:r>
              <a:rPr spc="-10" dirty="0"/>
              <a:t>Testing</a:t>
            </a:r>
            <a:r>
              <a:rPr spc="-190" dirty="0"/>
              <a:t> </a:t>
            </a:r>
            <a:r>
              <a:rPr spc="-25" dirty="0"/>
              <a:t>and </a:t>
            </a:r>
            <a:r>
              <a:rPr dirty="0"/>
              <a:t>Deployment</a:t>
            </a:r>
            <a:r>
              <a:rPr spc="-165" dirty="0"/>
              <a:t> </a:t>
            </a:r>
            <a:r>
              <a:rPr dirty="0"/>
              <a:t>with</a:t>
            </a:r>
            <a:r>
              <a:rPr spc="-175" dirty="0"/>
              <a:t> </a:t>
            </a:r>
            <a:r>
              <a:rPr spc="-165" dirty="0"/>
              <a:t>Jenkins, </a:t>
            </a:r>
            <a:r>
              <a:rPr spc="-100" dirty="0"/>
              <a:t>Docker,</a:t>
            </a:r>
            <a:r>
              <a:rPr spc="-120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Selenium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496" y="1927225"/>
            <a:ext cx="5921904" cy="2269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sz="1600" spc="-85" dirty="0">
                <a:solidFill>
                  <a:srgbClr val="00002E"/>
                </a:solidFill>
                <a:latin typeface="Verdana"/>
                <a:cs typeface="Verdana"/>
              </a:rPr>
              <a:t>This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002E"/>
                </a:solidFill>
                <a:latin typeface="Verdana"/>
                <a:cs typeface="Verdana"/>
              </a:rPr>
              <a:t>presentation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00002E"/>
                </a:solidFill>
                <a:latin typeface="Verdana"/>
                <a:cs typeface="Verdana"/>
              </a:rPr>
              <a:t>outlines</a:t>
            </a:r>
            <a:r>
              <a:rPr sz="16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00002E"/>
                </a:solidFill>
                <a:latin typeface="Verdana"/>
                <a:cs typeface="Verdana"/>
              </a:rPr>
              <a:t>comprehensive</a:t>
            </a:r>
            <a:r>
              <a:rPr sz="16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approach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002E"/>
                </a:solidFill>
                <a:latin typeface="Verdana"/>
                <a:cs typeface="Verdana"/>
              </a:rPr>
              <a:t>continuous</a:t>
            </a:r>
            <a:r>
              <a:rPr sz="16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002E"/>
                </a:solidFill>
                <a:latin typeface="Verdana"/>
                <a:cs typeface="Verdana"/>
              </a:rPr>
              <a:t>testing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002E"/>
                </a:solidFill>
                <a:latin typeface="Verdana"/>
                <a:cs typeface="Verdana"/>
              </a:rPr>
              <a:t>continuous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0002E"/>
                </a:solidFill>
                <a:latin typeface="Verdana"/>
                <a:cs typeface="Verdana"/>
              </a:rPr>
              <a:t>deployment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90" dirty="0">
                <a:solidFill>
                  <a:srgbClr val="00002E"/>
                </a:solidFill>
                <a:latin typeface="Verdana"/>
                <a:cs typeface="Verdana"/>
              </a:rPr>
              <a:t>(CI/CD)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00002E"/>
                </a:solidFill>
                <a:latin typeface="Verdana"/>
                <a:cs typeface="Verdana"/>
              </a:rPr>
              <a:t>using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0002E"/>
                </a:solidFill>
                <a:latin typeface="Verdana"/>
                <a:cs typeface="Verdana"/>
              </a:rPr>
              <a:t>powerful</a:t>
            </a:r>
            <a:r>
              <a:rPr sz="16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002E"/>
                </a:solidFill>
                <a:latin typeface="Verdana"/>
                <a:cs typeface="Verdana"/>
              </a:rPr>
              <a:t>combination</a:t>
            </a:r>
            <a:r>
              <a:rPr sz="1600" spc="-70" dirty="0">
                <a:solidFill>
                  <a:srgbClr val="00002E"/>
                </a:solidFill>
                <a:latin typeface="Verdana"/>
                <a:cs typeface="Verdana"/>
              </a:rPr>
              <a:t> of </a:t>
            </a:r>
            <a:r>
              <a:rPr sz="1600" spc="-10" dirty="0">
                <a:solidFill>
                  <a:srgbClr val="00002E"/>
                </a:solidFill>
                <a:latin typeface="Verdana"/>
                <a:cs typeface="Verdana"/>
              </a:rPr>
              <a:t>tools: </a:t>
            </a:r>
            <a:r>
              <a:rPr sz="1600" spc="-125" dirty="0">
                <a:solidFill>
                  <a:srgbClr val="00002E"/>
                </a:solidFill>
                <a:latin typeface="Verdana"/>
                <a:cs typeface="Verdana"/>
              </a:rPr>
              <a:t>Git,</a:t>
            </a:r>
            <a:r>
              <a:rPr sz="1600" spc="-1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40" dirty="0">
                <a:solidFill>
                  <a:srgbClr val="00002E"/>
                </a:solidFill>
                <a:latin typeface="Verdana"/>
                <a:cs typeface="Verdana"/>
              </a:rPr>
              <a:t>Jenkins,</a:t>
            </a:r>
            <a:r>
              <a:rPr sz="1600" spc="-1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50" dirty="0">
                <a:solidFill>
                  <a:srgbClr val="00002E"/>
                </a:solidFill>
                <a:latin typeface="Verdana"/>
                <a:cs typeface="Verdana"/>
              </a:rPr>
              <a:t>Docker,</a:t>
            </a:r>
            <a:r>
              <a:rPr sz="1600" spc="-1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002E"/>
                </a:solidFill>
                <a:latin typeface="Verdana"/>
                <a:cs typeface="Verdana"/>
              </a:rPr>
              <a:t>Selenium.</a:t>
            </a:r>
            <a:r>
              <a:rPr sz="1600" spc="-22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0002E"/>
                </a:solidFill>
                <a:latin typeface="Verdana"/>
                <a:cs typeface="Verdana"/>
              </a:rPr>
              <a:t>We'll</a:t>
            </a:r>
            <a:r>
              <a:rPr sz="16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00002E"/>
                </a:solidFill>
                <a:latin typeface="Verdana"/>
                <a:cs typeface="Verdana"/>
              </a:rPr>
              <a:t>explore</a:t>
            </a:r>
            <a:r>
              <a:rPr sz="16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0002E"/>
                </a:solidFill>
                <a:latin typeface="Verdana"/>
                <a:cs typeface="Verdana"/>
              </a:rPr>
              <a:t>how</a:t>
            </a:r>
            <a:r>
              <a:rPr sz="1600" spc="-1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0002E"/>
                </a:solidFill>
                <a:latin typeface="Verdana"/>
                <a:cs typeface="Verdana"/>
              </a:rPr>
              <a:t>these</a:t>
            </a:r>
            <a:r>
              <a:rPr sz="16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2E"/>
                </a:solidFill>
                <a:latin typeface="Verdana"/>
                <a:cs typeface="Verdana"/>
              </a:rPr>
              <a:t>technologies </a:t>
            </a:r>
            <a:r>
              <a:rPr sz="1600" spc="-114" dirty="0">
                <a:solidFill>
                  <a:srgbClr val="00002E"/>
                </a:solidFill>
                <a:latin typeface="Verdana"/>
                <a:cs typeface="Verdana"/>
              </a:rPr>
              <a:t>can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4" dirty="0">
                <a:solidFill>
                  <a:srgbClr val="00002E"/>
                </a:solidFill>
                <a:latin typeface="Verdana"/>
                <a:cs typeface="Verdana"/>
              </a:rPr>
              <a:t>be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0002E"/>
                </a:solidFill>
                <a:latin typeface="Verdana"/>
                <a:cs typeface="Verdana"/>
              </a:rPr>
              <a:t>integrated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002E"/>
                </a:solidFill>
                <a:latin typeface="Verdana"/>
                <a:cs typeface="Verdana"/>
              </a:rPr>
              <a:t>automate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0002E"/>
                </a:solidFill>
                <a:latin typeface="Verdana"/>
                <a:cs typeface="Verdana"/>
              </a:rPr>
              <a:t>software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10" dirty="0">
                <a:solidFill>
                  <a:srgbClr val="00002E"/>
                </a:solidFill>
                <a:latin typeface="Verdana"/>
                <a:cs typeface="Verdana"/>
              </a:rPr>
              <a:t>release</a:t>
            </a:r>
            <a:r>
              <a:rPr sz="16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90" dirty="0">
                <a:solidFill>
                  <a:srgbClr val="00002E"/>
                </a:solidFill>
                <a:latin typeface="Verdana"/>
                <a:cs typeface="Verdana"/>
              </a:rPr>
              <a:t>pipeline,</a:t>
            </a:r>
            <a:r>
              <a:rPr sz="1600" spc="-2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2E"/>
                </a:solidFill>
                <a:latin typeface="Verdana"/>
                <a:cs typeface="Verdana"/>
              </a:rPr>
              <a:t>ensuring </a:t>
            </a:r>
            <a:r>
              <a:rPr sz="1600" spc="-110" dirty="0">
                <a:solidFill>
                  <a:srgbClr val="00002E"/>
                </a:solidFill>
                <a:latin typeface="Verdana"/>
                <a:cs typeface="Verdana"/>
              </a:rPr>
              <a:t>faster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002E"/>
                </a:solidFill>
                <a:latin typeface="Verdana"/>
                <a:cs typeface="Verdana"/>
              </a:rPr>
              <a:t>delivery,</a:t>
            </a:r>
            <a:r>
              <a:rPr sz="1600" spc="-1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5" dirty="0">
                <a:solidFill>
                  <a:srgbClr val="00002E"/>
                </a:solidFill>
                <a:latin typeface="Verdana"/>
                <a:cs typeface="Verdana"/>
              </a:rPr>
              <a:t>improved</a:t>
            </a:r>
            <a:r>
              <a:rPr sz="16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quality,</a:t>
            </a:r>
            <a:r>
              <a:rPr sz="1600" spc="-1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6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20" dirty="0">
                <a:solidFill>
                  <a:srgbClr val="00002E"/>
                </a:solidFill>
                <a:latin typeface="Verdana"/>
                <a:cs typeface="Verdana"/>
              </a:rPr>
              <a:t>reduced</a:t>
            </a:r>
            <a:r>
              <a:rPr sz="16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002E"/>
                </a:solidFill>
                <a:latin typeface="Verdana"/>
                <a:cs typeface="Verdana"/>
              </a:rPr>
              <a:t>risk.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400" dirty="0">
              <a:latin typeface="Verdana"/>
              <a:cs typeface="Verdan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37E75E-40E1-4A05-823B-6F99A919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3709" y="3099404"/>
            <a:ext cx="4811874" cy="3145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10660" cy="643935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-305282" y="12094"/>
            <a:ext cx="9915941" cy="6439535"/>
          </a:xfrm>
          <a:custGeom>
            <a:avLst/>
            <a:gdLst/>
            <a:ahLst/>
            <a:cxnLst/>
            <a:rect l="l" t="t" r="r" b="b"/>
            <a:pathLst>
              <a:path w="9610725" h="6439535">
                <a:moveTo>
                  <a:pt x="9610660" y="0"/>
                </a:moveTo>
                <a:lnTo>
                  <a:pt x="0" y="0"/>
                </a:lnTo>
                <a:lnTo>
                  <a:pt x="0" y="6439142"/>
                </a:lnTo>
                <a:lnTo>
                  <a:pt x="9610660" y="6439142"/>
                </a:lnTo>
                <a:lnTo>
                  <a:pt x="961066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3394" y="363717"/>
            <a:ext cx="3705225" cy="938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0"/>
              </a:spcBef>
            </a:pPr>
            <a:r>
              <a:rPr sz="2800" dirty="0"/>
              <a:t>Overview</a:t>
            </a:r>
            <a:r>
              <a:rPr sz="2800" spc="-175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-40" dirty="0"/>
              <a:t>the</a:t>
            </a:r>
            <a:r>
              <a:rPr sz="2800" spc="-170" dirty="0"/>
              <a:t> </a:t>
            </a:r>
            <a:r>
              <a:rPr sz="2800" spc="70" dirty="0"/>
              <a:t>CI/CD </a:t>
            </a:r>
            <a:r>
              <a:rPr sz="2800" spc="-10" dirty="0"/>
              <a:t>Pipeline</a:t>
            </a:r>
            <a:endParaRPr sz="2800"/>
          </a:p>
        </p:txBody>
      </p:sp>
      <p:grpSp>
        <p:nvGrpSpPr>
          <p:cNvPr id="8" name="object 8"/>
          <p:cNvGrpSpPr/>
          <p:nvPr/>
        </p:nvGrpSpPr>
        <p:grpSpPr>
          <a:xfrm>
            <a:off x="526752" y="1551889"/>
            <a:ext cx="786130" cy="1133475"/>
            <a:chOff x="526752" y="1551889"/>
            <a:chExt cx="786130" cy="1133475"/>
          </a:xfrm>
        </p:grpSpPr>
        <p:sp>
          <p:nvSpPr>
            <p:cNvPr id="9" name="object 9"/>
            <p:cNvSpPr/>
            <p:nvPr/>
          </p:nvSpPr>
          <p:spPr>
            <a:xfrm>
              <a:off x="536595" y="1561732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765852" y="0"/>
                  </a:move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6595" y="1561732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0" y="960318"/>
                  </a:move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close/>
                </a:path>
              </a:pathLst>
            </a:custGeom>
            <a:ln w="19146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7368" y="1944030"/>
            <a:ext cx="16383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2E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8999" y="1689187"/>
            <a:ext cx="155575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solidFill>
                  <a:srgbClr val="00002E"/>
                </a:solidFill>
                <a:latin typeface="Trebuchet MS"/>
                <a:cs typeface="Trebuchet MS"/>
              </a:rPr>
              <a:t>Code</a:t>
            </a:r>
            <a:r>
              <a:rPr sz="1400" b="1" spc="-25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002E"/>
                </a:solidFill>
                <a:latin typeface="Trebuchet MS"/>
                <a:cs typeface="Trebuchet MS"/>
              </a:rPr>
              <a:t>Commit</a:t>
            </a:r>
            <a:r>
              <a:rPr sz="1400" b="1" spc="-20" dirty="0">
                <a:solidFill>
                  <a:srgbClr val="00002E"/>
                </a:solidFill>
                <a:latin typeface="Trebuchet MS"/>
                <a:cs typeface="Trebuchet MS"/>
              </a:rPr>
              <a:t> (Git)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18999" y="1972093"/>
            <a:ext cx="3446779" cy="521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95"/>
              </a:spcBef>
            </a:pPr>
            <a:r>
              <a:rPr sz="1200" spc="-114" dirty="0">
                <a:solidFill>
                  <a:srgbClr val="00002E"/>
                </a:solidFill>
                <a:latin typeface="Verdana"/>
                <a:cs typeface="Verdana"/>
              </a:rPr>
              <a:t>Developers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00002E"/>
                </a:solidFill>
                <a:latin typeface="Verdana"/>
                <a:cs typeface="Verdana"/>
              </a:rPr>
              <a:t>commit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002E"/>
                </a:solidFill>
                <a:latin typeface="Verdana"/>
                <a:cs typeface="Verdana"/>
              </a:rPr>
              <a:t>code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00002E"/>
                </a:solidFill>
                <a:latin typeface="Verdana"/>
                <a:cs typeface="Verdana"/>
              </a:rPr>
              <a:t>changes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35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0002E"/>
                </a:solidFill>
                <a:latin typeface="Verdana"/>
                <a:cs typeface="Verdana"/>
              </a:rPr>
              <a:t>Git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00002E"/>
                </a:solidFill>
                <a:latin typeface="Verdana"/>
                <a:cs typeface="Verdana"/>
              </a:rPr>
              <a:t>repository, triggering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55" dirty="0">
                <a:solidFill>
                  <a:srgbClr val="00002E"/>
                </a:solidFill>
                <a:latin typeface="Verdana"/>
                <a:cs typeface="Verdana"/>
              </a:rPr>
              <a:t>CI/CD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2E"/>
                </a:solidFill>
                <a:latin typeface="Verdana"/>
                <a:cs typeface="Verdana"/>
              </a:rPr>
              <a:t>pipeline.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6752" y="2665124"/>
            <a:ext cx="786130" cy="1133475"/>
            <a:chOff x="526752" y="2665124"/>
            <a:chExt cx="786130" cy="1133475"/>
          </a:xfrm>
        </p:grpSpPr>
        <p:sp>
          <p:nvSpPr>
            <p:cNvPr id="15" name="object 15"/>
            <p:cNvSpPr/>
            <p:nvPr/>
          </p:nvSpPr>
          <p:spPr>
            <a:xfrm>
              <a:off x="536595" y="2674967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765852" y="0"/>
                  </a:move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6595" y="2674967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0" y="960318"/>
                  </a:move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close/>
                </a:path>
              </a:pathLst>
            </a:custGeom>
            <a:ln w="19146">
              <a:solidFill>
                <a:srgbClr val="008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7368" y="3057265"/>
            <a:ext cx="16383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2E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8691" y="2802422"/>
            <a:ext cx="3784600" cy="805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solidFill>
                  <a:srgbClr val="00002E"/>
                </a:solidFill>
                <a:latin typeface="Trebuchet MS"/>
                <a:cs typeface="Trebuchet MS"/>
              </a:rPr>
              <a:t>Build</a:t>
            </a:r>
            <a:r>
              <a:rPr sz="1400" b="1" spc="-2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00002E"/>
                </a:solidFill>
                <a:latin typeface="Trebuchet MS"/>
                <a:cs typeface="Trebuchet MS"/>
              </a:rPr>
              <a:t>&amp;</a:t>
            </a:r>
            <a:r>
              <a:rPr sz="1400" b="1" spc="-20" dirty="0">
                <a:solidFill>
                  <a:srgbClr val="00002E"/>
                </a:solidFill>
                <a:latin typeface="Trebuchet MS"/>
                <a:cs typeface="Trebuchet MS"/>
              </a:rPr>
              <a:t> Test</a:t>
            </a:r>
            <a:r>
              <a:rPr sz="1400" b="1" spc="-1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00002E"/>
                </a:solidFill>
                <a:latin typeface="Trebuchet MS"/>
                <a:cs typeface="Trebuchet MS"/>
              </a:rPr>
              <a:t>(Jenkins,</a:t>
            </a:r>
            <a:r>
              <a:rPr sz="1400" b="1" spc="-2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002E"/>
                </a:solidFill>
                <a:latin typeface="Trebuchet MS"/>
                <a:cs typeface="Trebuchet MS"/>
              </a:rPr>
              <a:t>Selenium)</a:t>
            </a:r>
            <a:endParaRPr sz="1400">
              <a:latin typeface="Trebuchet MS"/>
              <a:cs typeface="Trebuchet MS"/>
            </a:endParaRPr>
          </a:p>
          <a:p>
            <a:pPr marL="12700" marR="5080" indent="-635">
              <a:lnSpc>
                <a:spcPct val="135800"/>
              </a:lnSpc>
              <a:spcBef>
                <a:spcPts val="530"/>
              </a:spcBef>
            </a:pP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automates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002E"/>
                </a:solidFill>
                <a:latin typeface="Verdana"/>
                <a:cs typeface="Verdana"/>
              </a:rPr>
              <a:t>building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002E"/>
                </a:solidFill>
                <a:latin typeface="Verdana"/>
                <a:cs typeface="Verdana"/>
              </a:rPr>
              <a:t>application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executing </a:t>
            </a:r>
            <a:r>
              <a:rPr sz="1200" spc="-114" dirty="0">
                <a:solidFill>
                  <a:srgbClr val="00002E"/>
                </a:solidFill>
                <a:latin typeface="Verdana"/>
                <a:cs typeface="Verdana"/>
              </a:rPr>
              <a:t>Selenium-</a:t>
            </a: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based</a:t>
            </a:r>
            <a:r>
              <a:rPr sz="1200" spc="1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2E"/>
                </a:solidFill>
                <a:latin typeface="Verdana"/>
                <a:cs typeface="Verdana"/>
              </a:rPr>
              <a:t>tests.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6752" y="3778359"/>
            <a:ext cx="786130" cy="1133475"/>
            <a:chOff x="526752" y="3778359"/>
            <a:chExt cx="786130" cy="1133475"/>
          </a:xfrm>
        </p:grpSpPr>
        <p:sp>
          <p:nvSpPr>
            <p:cNvPr id="20" name="object 20"/>
            <p:cNvSpPr/>
            <p:nvPr/>
          </p:nvSpPr>
          <p:spPr>
            <a:xfrm>
              <a:off x="536595" y="3788202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765852" y="0"/>
                  </a:move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6595" y="3788202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0" y="960318"/>
                  </a:moveTo>
                  <a:lnTo>
                    <a:pt x="382925" y="1113491"/>
                  </a:lnTo>
                  <a:lnTo>
                    <a:pt x="765852" y="960318"/>
                  </a:lnTo>
                  <a:lnTo>
                    <a:pt x="765852" y="0"/>
                  </a:lnTo>
                  <a:lnTo>
                    <a:pt x="382925" y="153172"/>
                  </a:lnTo>
                  <a:lnTo>
                    <a:pt x="0" y="0"/>
                  </a:lnTo>
                  <a:lnTo>
                    <a:pt x="0" y="960318"/>
                  </a:lnTo>
                  <a:close/>
                </a:path>
              </a:pathLst>
            </a:custGeom>
            <a:ln w="19146">
              <a:solidFill>
                <a:srgbClr val="DA32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37368" y="4170500"/>
            <a:ext cx="16383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2E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18999" y="3915657"/>
            <a:ext cx="3866515" cy="805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30" dirty="0">
                <a:solidFill>
                  <a:srgbClr val="00002E"/>
                </a:solidFill>
                <a:latin typeface="Trebuchet MS"/>
                <a:cs typeface="Trebuchet MS"/>
              </a:rPr>
              <a:t>Containerization</a:t>
            </a:r>
            <a:r>
              <a:rPr sz="1400" b="1" spc="1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002E"/>
                </a:solidFill>
                <a:latin typeface="Trebuchet MS"/>
                <a:cs typeface="Trebuchet MS"/>
              </a:rPr>
              <a:t>(Docker)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35800"/>
              </a:lnSpc>
              <a:spcBef>
                <a:spcPts val="530"/>
              </a:spcBef>
            </a:pPr>
            <a:r>
              <a:rPr sz="1200" spc="-120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packages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002E"/>
                </a:solidFill>
                <a:latin typeface="Verdana"/>
                <a:cs typeface="Verdana"/>
              </a:rPr>
              <a:t>application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002E"/>
                </a:solidFill>
                <a:latin typeface="Verdana"/>
                <a:cs typeface="Verdana"/>
              </a:rPr>
              <a:t>its</a:t>
            </a:r>
            <a:r>
              <a:rPr sz="12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002E"/>
                </a:solidFill>
                <a:latin typeface="Verdana"/>
                <a:cs typeface="Verdana"/>
              </a:rPr>
              <a:t>dependencies</a:t>
            </a:r>
            <a:r>
              <a:rPr sz="12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002E"/>
                </a:solidFill>
                <a:latin typeface="Verdana"/>
                <a:cs typeface="Verdana"/>
              </a:rPr>
              <a:t>into </a:t>
            </a:r>
            <a:r>
              <a:rPr sz="1200" spc="-135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2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002E"/>
                </a:solidFill>
                <a:latin typeface="Verdana"/>
                <a:cs typeface="Verdana"/>
              </a:rPr>
              <a:t>portable</a:t>
            </a:r>
            <a:r>
              <a:rPr sz="12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002E"/>
                </a:solidFill>
                <a:latin typeface="Verdana"/>
                <a:cs typeface="Verdana"/>
              </a:rPr>
              <a:t>container.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7022" y="4891863"/>
            <a:ext cx="785495" cy="1132840"/>
            <a:chOff x="527022" y="4891863"/>
            <a:chExt cx="785495" cy="1132840"/>
          </a:xfrm>
        </p:grpSpPr>
        <p:sp>
          <p:nvSpPr>
            <p:cNvPr id="25" name="object 25"/>
            <p:cNvSpPr/>
            <p:nvPr/>
          </p:nvSpPr>
          <p:spPr>
            <a:xfrm>
              <a:off x="536595" y="4901436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765852" y="0"/>
                  </a:moveTo>
                  <a:lnTo>
                    <a:pt x="382925" y="153172"/>
                  </a:lnTo>
                  <a:lnTo>
                    <a:pt x="0" y="0"/>
                  </a:lnTo>
                  <a:lnTo>
                    <a:pt x="0" y="960316"/>
                  </a:lnTo>
                  <a:lnTo>
                    <a:pt x="382925" y="1113485"/>
                  </a:lnTo>
                  <a:lnTo>
                    <a:pt x="765852" y="960316"/>
                  </a:lnTo>
                  <a:lnTo>
                    <a:pt x="76585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6595" y="4901436"/>
              <a:ext cx="766445" cy="1113790"/>
            </a:xfrm>
            <a:custGeom>
              <a:avLst/>
              <a:gdLst/>
              <a:ahLst/>
              <a:cxnLst/>
              <a:rect l="l" t="t" r="r" b="b"/>
              <a:pathLst>
                <a:path w="766444" h="1113789">
                  <a:moveTo>
                    <a:pt x="0" y="960316"/>
                  </a:moveTo>
                  <a:lnTo>
                    <a:pt x="382925" y="1113485"/>
                  </a:lnTo>
                  <a:lnTo>
                    <a:pt x="765852" y="960316"/>
                  </a:lnTo>
                  <a:lnTo>
                    <a:pt x="765852" y="0"/>
                  </a:lnTo>
                  <a:lnTo>
                    <a:pt x="382925" y="153172"/>
                  </a:lnTo>
                  <a:lnTo>
                    <a:pt x="0" y="0"/>
                  </a:lnTo>
                  <a:lnTo>
                    <a:pt x="0" y="960316"/>
                  </a:lnTo>
                  <a:close/>
                </a:path>
              </a:pathLst>
            </a:custGeom>
            <a:ln w="19146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37368" y="5283736"/>
            <a:ext cx="163830" cy="30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solidFill>
                  <a:srgbClr val="00002E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518691" y="5028893"/>
            <a:ext cx="3300729" cy="805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dirty="0">
                <a:solidFill>
                  <a:srgbClr val="00002E"/>
                </a:solidFill>
                <a:latin typeface="Trebuchet MS"/>
                <a:cs typeface="Trebuchet MS"/>
              </a:rPr>
              <a:t>Deployment</a:t>
            </a:r>
            <a:r>
              <a:rPr sz="1400" b="1" spc="1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00002E"/>
                </a:solidFill>
                <a:latin typeface="Trebuchet MS"/>
                <a:cs typeface="Trebuchet MS"/>
              </a:rPr>
              <a:t>(Jenkins)</a:t>
            </a:r>
            <a:endParaRPr sz="1400">
              <a:latin typeface="Trebuchet MS"/>
              <a:cs typeface="Trebuchet MS"/>
            </a:endParaRPr>
          </a:p>
          <a:p>
            <a:pPr marL="12700" marR="5080" indent="-635">
              <a:lnSpc>
                <a:spcPct val="135800"/>
              </a:lnSpc>
              <a:spcBef>
                <a:spcPts val="530"/>
              </a:spcBef>
            </a:pPr>
            <a:r>
              <a:rPr sz="12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deploys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20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00002E"/>
                </a:solidFill>
                <a:latin typeface="Verdana"/>
                <a:cs typeface="Verdana"/>
              </a:rPr>
              <a:t>container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2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00002E"/>
                </a:solidFill>
                <a:latin typeface="Verdana"/>
                <a:cs typeface="Verdana"/>
              </a:rPr>
              <a:t> target </a:t>
            </a:r>
            <a:r>
              <a:rPr sz="1200" spc="-114" dirty="0">
                <a:solidFill>
                  <a:srgbClr val="00002E"/>
                </a:solidFill>
                <a:latin typeface="Verdana"/>
                <a:cs typeface="Verdana"/>
              </a:rPr>
              <a:t>environment</a:t>
            </a:r>
            <a:r>
              <a:rPr sz="1200" spc="-2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60" dirty="0">
                <a:solidFill>
                  <a:srgbClr val="00002E"/>
                </a:solidFill>
                <a:latin typeface="Verdana"/>
                <a:cs typeface="Verdana"/>
              </a:rPr>
              <a:t>(e.g.,</a:t>
            </a:r>
            <a:r>
              <a:rPr sz="1200" spc="-14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002E"/>
                </a:solidFill>
                <a:latin typeface="Verdana"/>
                <a:cs typeface="Verdana"/>
              </a:rPr>
              <a:t>staging,</a:t>
            </a:r>
            <a:r>
              <a:rPr sz="1200" spc="-13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002E"/>
                </a:solidFill>
                <a:latin typeface="Verdana"/>
                <a:cs typeface="Verdana"/>
              </a:rPr>
              <a:t>production).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36EDCF-69D2-4535-90A8-930A72CD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78" y="842526"/>
            <a:ext cx="6419533" cy="22147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1797050"/>
            <a:ext cx="75241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25" dirty="0"/>
              <a:t>Git:</a:t>
            </a:r>
            <a:r>
              <a:rPr spc="-130" dirty="0"/>
              <a:t> </a:t>
            </a:r>
            <a:r>
              <a:rPr dirty="0"/>
              <a:t>The</a:t>
            </a:r>
            <a:r>
              <a:rPr spc="-210" dirty="0"/>
              <a:t> </a:t>
            </a:r>
            <a:r>
              <a:rPr spc="-55" dirty="0"/>
              <a:t>Foundation</a:t>
            </a:r>
            <a:r>
              <a:rPr spc="-165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35" dirty="0"/>
              <a:t>Version</a:t>
            </a:r>
            <a:r>
              <a:rPr spc="-17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879" y="2801937"/>
            <a:ext cx="2879725" cy="1609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Source</a:t>
            </a:r>
            <a:r>
              <a:rPr sz="1650" b="1" spc="-35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Code</a:t>
            </a:r>
            <a:r>
              <a:rPr sz="1650" b="1" spc="-3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Management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250"/>
              </a:spcBef>
            </a:pP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Git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is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distributed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version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control </a:t>
            </a:r>
            <a:r>
              <a:rPr sz="1400" spc="-145" dirty="0">
                <a:solidFill>
                  <a:srgbClr val="00002E"/>
                </a:solidFill>
                <a:latin typeface="Verdana"/>
                <a:cs typeface="Verdana"/>
              </a:rPr>
              <a:t>system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that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tracks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changes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source </a:t>
            </a:r>
            <a:r>
              <a:rPr sz="1400" spc="-135" dirty="0">
                <a:solidFill>
                  <a:srgbClr val="00002E"/>
                </a:solidFill>
                <a:latin typeface="Verdana"/>
                <a:cs typeface="Verdana"/>
              </a:rPr>
              <a:t>code,</a:t>
            </a:r>
            <a:r>
              <a:rPr sz="1400" spc="-1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enabling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collaboration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preventing</a:t>
            </a:r>
            <a:r>
              <a:rPr sz="1400" spc="-3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conflicts.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66985" y="2801937"/>
            <a:ext cx="2465705" cy="16097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Branching</a:t>
            </a:r>
            <a:r>
              <a:rPr sz="1650" b="1" spc="4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and</a:t>
            </a:r>
            <a:r>
              <a:rPr sz="1650" b="1" spc="4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35" dirty="0">
                <a:solidFill>
                  <a:srgbClr val="00002E"/>
                </a:solidFill>
                <a:latin typeface="Trebuchet MS"/>
                <a:cs typeface="Trebuchet MS"/>
              </a:rPr>
              <a:t>Merging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1250"/>
              </a:spcBef>
            </a:pP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Git's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branching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allows </a:t>
            </a: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developers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work</a:t>
            </a:r>
            <a:r>
              <a:rPr sz="1400" spc="-13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on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features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independently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merge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them </a:t>
            </a:r>
            <a:r>
              <a:rPr sz="1400" spc="-45" dirty="0">
                <a:solidFill>
                  <a:srgbClr val="00002E"/>
                </a:solidFill>
                <a:latin typeface="Verdana"/>
                <a:cs typeface="Verdana"/>
              </a:rPr>
              <a:t>seamlessly.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9091" y="2801937"/>
            <a:ext cx="3098165" cy="1314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Collaboration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200"/>
              </a:lnSpc>
              <a:spcBef>
                <a:spcPts val="1265"/>
              </a:spcBef>
            </a:pP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Git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facilitates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collaborative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development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through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pull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requests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code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reviews.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4024" y="758825"/>
            <a:ext cx="482219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335" marR="5080" indent="-1270">
              <a:lnSpc>
                <a:spcPts val="4200"/>
              </a:lnSpc>
              <a:spcBef>
                <a:spcPts val="50"/>
              </a:spcBef>
            </a:pPr>
            <a:r>
              <a:rPr spc="-175" dirty="0"/>
              <a:t>Jenkins:</a:t>
            </a:r>
            <a:r>
              <a:rPr spc="-11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spc="-10" dirty="0"/>
              <a:t>Automation Server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38175" y="2143124"/>
            <a:ext cx="2838450" cy="1952625"/>
            <a:chOff x="638175" y="2143124"/>
            <a:chExt cx="2838450" cy="1952625"/>
          </a:xfrm>
        </p:grpSpPr>
        <p:sp>
          <p:nvSpPr>
            <p:cNvPr id="8" name="object 8"/>
            <p:cNvSpPr/>
            <p:nvPr/>
          </p:nvSpPr>
          <p:spPr>
            <a:xfrm>
              <a:off x="647700" y="2152649"/>
              <a:ext cx="2819400" cy="1933575"/>
            </a:xfrm>
            <a:custGeom>
              <a:avLst/>
              <a:gdLst/>
              <a:ahLst/>
              <a:cxnLst/>
              <a:rect l="l" t="t" r="r" b="b"/>
              <a:pathLst>
                <a:path w="2819400" h="1933575">
                  <a:moveTo>
                    <a:pt x="2608364" y="0"/>
                  </a:moveTo>
                  <a:lnTo>
                    <a:pt x="211038" y="0"/>
                  </a:lnTo>
                  <a:lnTo>
                    <a:pt x="203909" y="342"/>
                  </a:lnTo>
                  <a:lnTo>
                    <a:pt x="161687" y="7315"/>
                  </a:lnTo>
                  <a:lnTo>
                    <a:pt x="121631" y="22390"/>
                  </a:lnTo>
                  <a:lnTo>
                    <a:pt x="85293" y="44996"/>
                  </a:lnTo>
                  <a:lnTo>
                    <a:pt x="54058" y="74244"/>
                  </a:lnTo>
                  <a:lnTo>
                    <a:pt x="29131" y="109029"/>
                  </a:lnTo>
                  <a:lnTo>
                    <a:pt x="11469" y="148005"/>
                  </a:lnTo>
                  <a:lnTo>
                    <a:pt x="1751" y="189687"/>
                  </a:lnTo>
                  <a:lnTo>
                    <a:pt x="0" y="211035"/>
                  </a:lnTo>
                  <a:lnTo>
                    <a:pt x="0" y="1715389"/>
                  </a:lnTo>
                  <a:lnTo>
                    <a:pt x="0" y="1722539"/>
                  </a:lnTo>
                  <a:lnTo>
                    <a:pt x="5585" y="1764969"/>
                  </a:lnTo>
                  <a:lnTo>
                    <a:pt x="19342" y="1805495"/>
                  </a:lnTo>
                  <a:lnTo>
                    <a:pt x="40739" y="1842541"/>
                  </a:lnTo>
                  <a:lnTo>
                    <a:pt x="68957" y="1874723"/>
                  </a:lnTo>
                  <a:lnTo>
                    <a:pt x="102909" y="1900770"/>
                  </a:lnTo>
                  <a:lnTo>
                    <a:pt x="141287" y="1919693"/>
                  </a:lnTo>
                  <a:lnTo>
                    <a:pt x="182627" y="1930781"/>
                  </a:lnTo>
                  <a:lnTo>
                    <a:pt x="211038" y="1933575"/>
                  </a:lnTo>
                  <a:lnTo>
                    <a:pt x="2608364" y="1933575"/>
                  </a:lnTo>
                  <a:lnTo>
                    <a:pt x="2650794" y="1927987"/>
                  </a:lnTo>
                  <a:lnTo>
                    <a:pt x="2691307" y="1914232"/>
                  </a:lnTo>
                  <a:lnTo>
                    <a:pt x="2728379" y="1892833"/>
                  </a:lnTo>
                  <a:lnTo>
                    <a:pt x="2760548" y="1864614"/>
                  </a:lnTo>
                  <a:lnTo>
                    <a:pt x="2786595" y="1830666"/>
                  </a:lnTo>
                  <a:lnTo>
                    <a:pt x="2805518" y="1792287"/>
                  </a:lnTo>
                  <a:lnTo>
                    <a:pt x="2816606" y="1750949"/>
                  </a:lnTo>
                  <a:lnTo>
                    <a:pt x="2819400" y="1722539"/>
                  </a:lnTo>
                  <a:lnTo>
                    <a:pt x="2819400" y="211035"/>
                  </a:lnTo>
                  <a:lnTo>
                    <a:pt x="2813812" y="168605"/>
                  </a:lnTo>
                  <a:lnTo>
                    <a:pt x="2800057" y="128092"/>
                  </a:lnTo>
                  <a:lnTo>
                    <a:pt x="2778658" y="91020"/>
                  </a:lnTo>
                  <a:lnTo>
                    <a:pt x="2750439" y="58851"/>
                  </a:lnTo>
                  <a:lnTo>
                    <a:pt x="2716491" y="32791"/>
                  </a:lnTo>
                  <a:lnTo>
                    <a:pt x="2678112" y="13868"/>
                  </a:lnTo>
                  <a:lnTo>
                    <a:pt x="2636774" y="2794"/>
                  </a:lnTo>
                  <a:lnTo>
                    <a:pt x="2615488" y="342"/>
                  </a:lnTo>
                  <a:lnTo>
                    <a:pt x="2608364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7700" y="2152649"/>
              <a:ext cx="2819400" cy="1933575"/>
            </a:xfrm>
            <a:custGeom>
              <a:avLst/>
              <a:gdLst/>
              <a:ahLst/>
              <a:cxnLst/>
              <a:rect l="l" t="t" r="r" b="b"/>
              <a:pathLst>
                <a:path w="2819400" h="1933575">
                  <a:moveTo>
                    <a:pt x="0" y="1715389"/>
                  </a:moveTo>
                  <a:lnTo>
                    <a:pt x="0" y="218186"/>
                  </a:lnTo>
                  <a:lnTo>
                    <a:pt x="0" y="211035"/>
                  </a:lnTo>
                  <a:lnTo>
                    <a:pt x="351" y="203911"/>
                  </a:lnTo>
                  <a:lnTo>
                    <a:pt x="1051" y="196799"/>
                  </a:lnTo>
                  <a:lnTo>
                    <a:pt x="1751" y="189687"/>
                  </a:lnTo>
                  <a:lnTo>
                    <a:pt x="2797" y="182626"/>
                  </a:lnTo>
                  <a:lnTo>
                    <a:pt x="4192" y="175615"/>
                  </a:lnTo>
                  <a:lnTo>
                    <a:pt x="5585" y="168605"/>
                  </a:lnTo>
                  <a:lnTo>
                    <a:pt x="7322" y="161683"/>
                  </a:lnTo>
                  <a:lnTo>
                    <a:pt x="9395" y="154851"/>
                  </a:lnTo>
                  <a:lnTo>
                    <a:pt x="11469" y="148005"/>
                  </a:lnTo>
                  <a:lnTo>
                    <a:pt x="29131" y="109029"/>
                  </a:lnTo>
                  <a:lnTo>
                    <a:pt x="36770" y="96964"/>
                  </a:lnTo>
                  <a:lnTo>
                    <a:pt x="40739" y="91020"/>
                  </a:lnTo>
                  <a:lnTo>
                    <a:pt x="68957" y="58851"/>
                  </a:lnTo>
                  <a:lnTo>
                    <a:pt x="79767" y="49530"/>
                  </a:lnTo>
                  <a:lnTo>
                    <a:pt x="85293" y="44996"/>
                  </a:lnTo>
                  <a:lnTo>
                    <a:pt x="91023" y="40741"/>
                  </a:lnTo>
                  <a:lnTo>
                    <a:pt x="96967" y="36766"/>
                  </a:lnTo>
                  <a:lnTo>
                    <a:pt x="102909" y="32791"/>
                  </a:lnTo>
                  <a:lnTo>
                    <a:pt x="109032" y="29133"/>
                  </a:lnTo>
                  <a:lnTo>
                    <a:pt x="115332" y="25768"/>
                  </a:lnTo>
                  <a:lnTo>
                    <a:pt x="121631" y="22390"/>
                  </a:lnTo>
                  <a:lnTo>
                    <a:pt x="154846" y="9398"/>
                  </a:lnTo>
                  <a:lnTo>
                    <a:pt x="161687" y="7315"/>
                  </a:lnTo>
                  <a:lnTo>
                    <a:pt x="203909" y="342"/>
                  </a:lnTo>
                  <a:lnTo>
                    <a:pt x="211038" y="0"/>
                  </a:lnTo>
                  <a:lnTo>
                    <a:pt x="218182" y="0"/>
                  </a:lnTo>
                  <a:lnTo>
                    <a:pt x="2601214" y="0"/>
                  </a:lnTo>
                  <a:lnTo>
                    <a:pt x="2608364" y="0"/>
                  </a:lnTo>
                  <a:lnTo>
                    <a:pt x="2615488" y="342"/>
                  </a:lnTo>
                  <a:lnTo>
                    <a:pt x="2657716" y="7315"/>
                  </a:lnTo>
                  <a:lnTo>
                    <a:pt x="2664548" y="9398"/>
                  </a:lnTo>
                  <a:lnTo>
                    <a:pt x="2671394" y="11468"/>
                  </a:lnTo>
                  <a:lnTo>
                    <a:pt x="2704071" y="25768"/>
                  </a:lnTo>
                  <a:lnTo>
                    <a:pt x="2710370" y="29133"/>
                  </a:lnTo>
                  <a:lnTo>
                    <a:pt x="2739631" y="49530"/>
                  </a:lnTo>
                  <a:lnTo>
                    <a:pt x="2745155" y="54051"/>
                  </a:lnTo>
                  <a:lnTo>
                    <a:pt x="2750439" y="58851"/>
                  </a:lnTo>
                  <a:lnTo>
                    <a:pt x="2755493" y="63906"/>
                  </a:lnTo>
                  <a:lnTo>
                    <a:pt x="2760548" y="68961"/>
                  </a:lnTo>
                  <a:lnTo>
                    <a:pt x="2786595" y="102908"/>
                  </a:lnTo>
                  <a:lnTo>
                    <a:pt x="2793631" y="115328"/>
                  </a:lnTo>
                  <a:lnTo>
                    <a:pt x="2797009" y="121627"/>
                  </a:lnTo>
                  <a:lnTo>
                    <a:pt x="2810002" y="154851"/>
                  </a:lnTo>
                  <a:lnTo>
                    <a:pt x="2812072" y="161683"/>
                  </a:lnTo>
                  <a:lnTo>
                    <a:pt x="2813812" y="168605"/>
                  </a:lnTo>
                  <a:lnTo>
                    <a:pt x="2815209" y="175615"/>
                  </a:lnTo>
                  <a:lnTo>
                    <a:pt x="2816606" y="182626"/>
                  </a:lnTo>
                  <a:lnTo>
                    <a:pt x="2817647" y="189687"/>
                  </a:lnTo>
                  <a:lnTo>
                    <a:pt x="2818345" y="196799"/>
                  </a:lnTo>
                  <a:lnTo>
                    <a:pt x="2819044" y="203911"/>
                  </a:lnTo>
                  <a:lnTo>
                    <a:pt x="2819400" y="211035"/>
                  </a:lnTo>
                  <a:lnTo>
                    <a:pt x="2819400" y="218186"/>
                  </a:lnTo>
                  <a:lnTo>
                    <a:pt x="2819400" y="1715389"/>
                  </a:lnTo>
                  <a:lnTo>
                    <a:pt x="2819400" y="1722539"/>
                  </a:lnTo>
                  <a:lnTo>
                    <a:pt x="2819044" y="1729663"/>
                  </a:lnTo>
                  <a:lnTo>
                    <a:pt x="2818345" y="1736775"/>
                  </a:lnTo>
                  <a:lnTo>
                    <a:pt x="2817647" y="1743887"/>
                  </a:lnTo>
                  <a:lnTo>
                    <a:pt x="2816606" y="1750949"/>
                  </a:lnTo>
                  <a:lnTo>
                    <a:pt x="2815209" y="1757959"/>
                  </a:lnTo>
                  <a:lnTo>
                    <a:pt x="2813812" y="1764969"/>
                  </a:lnTo>
                  <a:lnTo>
                    <a:pt x="2812072" y="1771891"/>
                  </a:lnTo>
                  <a:lnTo>
                    <a:pt x="2810002" y="1778723"/>
                  </a:lnTo>
                  <a:lnTo>
                    <a:pt x="2807931" y="1785569"/>
                  </a:lnTo>
                  <a:lnTo>
                    <a:pt x="2793631" y="1818246"/>
                  </a:lnTo>
                  <a:lnTo>
                    <a:pt x="2790266" y="1824545"/>
                  </a:lnTo>
                  <a:lnTo>
                    <a:pt x="2769870" y="1853806"/>
                  </a:lnTo>
                  <a:lnTo>
                    <a:pt x="2765336" y="1859330"/>
                  </a:lnTo>
                  <a:lnTo>
                    <a:pt x="2760548" y="1864614"/>
                  </a:lnTo>
                  <a:lnTo>
                    <a:pt x="2755493" y="1869668"/>
                  </a:lnTo>
                  <a:lnTo>
                    <a:pt x="2750439" y="1874723"/>
                  </a:lnTo>
                  <a:lnTo>
                    <a:pt x="2716491" y="1900770"/>
                  </a:lnTo>
                  <a:lnTo>
                    <a:pt x="2678112" y="1919693"/>
                  </a:lnTo>
                  <a:lnTo>
                    <a:pt x="2664548" y="1924177"/>
                  </a:lnTo>
                  <a:lnTo>
                    <a:pt x="2657716" y="1926259"/>
                  </a:lnTo>
                  <a:lnTo>
                    <a:pt x="2650794" y="1927987"/>
                  </a:lnTo>
                  <a:lnTo>
                    <a:pt x="2643784" y="1929384"/>
                  </a:lnTo>
                  <a:lnTo>
                    <a:pt x="2636774" y="1930781"/>
                  </a:lnTo>
                  <a:lnTo>
                    <a:pt x="2629712" y="1931822"/>
                  </a:lnTo>
                  <a:lnTo>
                    <a:pt x="2622600" y="1932520"/>
                  </a:lnTo>
                  <a:lnTo>
                    <a:pt x="2615488" y="1933219"/>
                  </a:lnTo>
                  <a:lnTo>
                    <a:pt x="2608364" y="1933575"/>
                  </a:lnTo>
                  <a:lnTo>
                    <a:pt x="2601214" y="1933575"/>
                  </a:lnTo>
                  <a:lnTo>
                    <a:pt x="218182" y="1933575"/>
                  </a:lnTo>
                  <a:lnTo>
                    <a:pt x="211038" y="1933575"/>
                  </a:lnTo>
                  <a:lnTo>
                    <a:pt x="203909" y="1933219"/>
                  </a:lnTo>
                  <a:lnTo>
                    <a:pt x="161687" y="1926259"/>
                  </a:lnTo>
                  <a:lnTo>
                    <a:pt x="154846" y="1924177"/>
                  </a:lnTo>
                  <a:lnTo>
                    <a:pt x="148009" y="1922106"/>
                  </a:lnTo>
                  <a:lnTo>
                    <a:pt x="141287" y="1919693"/>
                  </a:lnTo>
                  <a:lnTo>
                    <a:pt x="134689" y="1916963"/>
                  </a:lnTo>
                  <a:lnTo>
                    <a:pt x="128085" y="1914232"/>
                  </a:lnTo>
                  <a:lnTo>
                    <a:pt x="91023" y="1892833"/>
                  </a:lnTo>
                  <a:lnTo>
                    <a:pt x="58851" y="1864614"/>
                  </a:lnTo>
                  <a:lnTo>
                    <a:pt x="32801" y="1830666"/>
                  </a:lnTo>
                  <a:lnTo>
                    <a:pt x="13876" y="1792287"/>
                  </a:lnTo>
                  <a:lnTo>
                    <a:pt x="9395" y="1778723"/>
                  </a:lnTo>
                  <a:lnTo>
                    <a:pt x="7322" y="1771891"/>
                  </a:lnTo>
                  <a:lnTo>
                    <a:pt x="5585" y="1764969"/>
                  </a:lnTo>
                  <a:lnTo>
                    <a:pt x="4192" y="1757959"/>
                  </a:lnTo>
                  <a:lnTo>
                    <a:pt x="2797" y="1750949"/>
                  </a:lnTo>
                  <a:lnTo>
                    <a:pt x="1751" y="1743887"/>
                  </a:lnTo>
                  <a:lnTo>
                    <a:pt x="1051" y="1736775"/>
                  </a:lnTo>
                  <a:lnTo>
                    <a:pt x="351" y="1729663"/>
                  </a:lnTo>
                  <a:lnTo>
                    <a:pt x="0" y="1722539"/>
                  </a:lnTo>
                  <a:lnTo>
                    <a:pt x="0" y="1715389"/>
                  </a:lnTo>
                  <a:close/>
                </a:path>
              </a:pathLst>
            </a:custGeom>
            <a:ln w="19050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5730" y="2325687"/>
            <a:ext cx="2259965" cy="1533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Continuous</a:t>
            </a:r>
            <a:r>
              <a:rPr sz="1650" b="1" spc="-25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Integration</a:t>
            </a:r>
            <a:endParaRPr sz="1650">
              <a:latin typeface="Trebuchet MS"/>
              <a:cs typeface="Trebuchet MS"/>
            </a:endParaRPr>
          </a:p>
          <a:p>
            <a:pPr marL="12700" marR="32384" indent="-635">
              <a:lnSpc>
                <a:spcPct val="136900"/>
              </a:lnSpc>
              <a:spcBef>
                <a:spcPts val="650"/>
              </a:spcBef>
            </a:pP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00002E"/>
                </a:solidFill>
                <a:latin typeface="Verdana"/>
                <a:cs typeface="Verdana"/>
              </a:rPr>
              <a:t>automates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build,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test,</a:t>
            </a:r>
            <a:r>
              <a:rPr sz="1400" spc="-204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integration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002E"/>
                </a:solidFill>
                <a:latin typeface="Verdana"/>
                <a:cs typeface="Verdana"/>
              </a:rPr>
              <a:t>code </a:t>
            </a:r>
            <a:r>
              <a:rPr sz="1400" spc="-135" dirty="0">
                <a:solidFill>
                  <a:srgbClr val="00002E"/>
                </a:solidFill>
                <a:latin typeface="Verdana"/>
                <a:cs typeface="Verdana"/>
              </a:rPr>
              <a:t>changes,</a:t>
            </a:r>
            <a:r>
              <a:rPr sz="1400" spc="-1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providing</a:t>
            </a:r>
            <a:r>
              <a:rPr sz="1400" spc="-20" dirty="0">
                <a:solidFill>
                  <a:srgbClr val="00002E"/>
                </a:solidFill>
                <a:latin typeface="Verdana"/>
                <a:cs typeface="Verdana"/>
              </a:rPr>
              <a:t> rapid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feedback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002E"/>
                </a:solidFill>
                <a:latin typeface="Verdana"/>
                <a:cs typeface="Verdana"/>
              </a:rPr>
              <a:t>developers.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67125" y="2143124"/>
            <a:ext cx="2838450" cy="1952625"/>
            <a:chOff x="3667125" y="2143124"/>
            <a:chExt cx="2838450" cy="1952625"/>
          </a:xfrm>
        </p:grpSpPr>
        <p:sp>
          <p:nvSpPr>
            <p:cNvPr id="12" name="object 12"/>
            <p:cNvSpPr/>
            <p:nvPr/>
          </p:nvSpPr>
          <p:spPr>
            <a:xfrm>
              <a:off x="3676650" y="2152649"/>
              <a:ext cx="2819400" cy="1933575"/>
            </a:xfrm>
            <a:custGeom>
              <a:avLst/>
              <a:gdLst/>
              <a:ahLst/>
              <a:cxnLst/>
              <a:rect l="l" t="t" r="r" b="b"/>
              <a:pathLst>
                <a:path w="2819400" h="1933575">
                  <a:moveTo>
                    <a:pt x="2608364" y="0"/>
                  </a:moveTo>
                  <a:lnTo>
                    <a:pt x="211035" y="0"/>
                  </a:lnTo>
                  <a:lnTo>
                    <a:pt x="203911" y="342"/>
                  </a:lnTo>
                  <a:lnTo>
                    <a:pt x="161683" y="7315"/>
                  </a:lnTo>
                  <a:lnTo>
                    <a:pt x="121627" y="22390"/>
                  </a:lnTo>
                  <a:lnTo>
                    <a:pt x="85293" y="44996"/>
                  </a:lnTo>
                  <a:lnTo>
                    <a:pt x="54063" y="74244"/>
                  </a:lnTo>
                  <a:lnTo>
                    <a:pt x="29133" y="109029"/>
                  </a:lnTo>
                  <a:lnTo>
                    <a:pt x="11468" y="148005"/>
                  </a:lnTo>
                  <a:lnTo>
                    <a:pt x="1752" y="189687"/>
                  </a:lnTo>
                  <a:lnTo>
                    <a:pt x="0" y="211035"/>
                  </a:lnTo>
                  <a:lnTo>
                    <a:pt x="0" y="1715389"/>
                  </a:lnTo>
                  <a:lnTo>
                    <a:pt x="0" y="1722539"/>
                  </a:lnTo>
                  <a:lnTo>
                    <a:pt x="5588" y="1764969"/>
                  </a:lnTo>
                  <a:lnTo>
                    <a:pt x="19342" y="1805495"/>
                  </a:lnTo>
                  <a:lnTo>
                    <a:pt x="40741" y="1842541"/>
                  </a:lnTo>
                  <a:lnTo>
                    <a:pt x="68961" y="1874723"/>
                  </a:lnTo>
                  <a:lnTo>
                    <a:pt x="102908" y="1900770"/>
                  </a:lnTo>
                  <a:lnTo>
                    <a:pt x="141287" y="1919693"/>
                  </a:lnTo>
                  <a:lnTo>
                    <a:pt x="182626" y="1930781"/>
                  </a:lnTo>
                  <a:lnTo>
                    <a:pt x="211035" y="1933575"/>
                  </a:lnTo>
                  <a:lnTo>
                    <a:pt x="2608364" y="1933575"/>
                  </a:lnTo>
                  <a:lnTo>
                    <a:pt x="2650794" y="1927987"/>
                  </a:lnTo>
                  <a:lnTo>
                    <a:pt x="2691307" y="1914232"/>
                  </a:lnTo>
                  <a:lnTo>
                    <a:pt x="2728379" y="1892833"/>
                  </a:lnTo>
                  <a:lnTo>
                    <a:pt x="2760548" y="1864614"/>
                  </a:lnTo>
                  <a:lnTo>
                    <a:pt x="2786595" y="1830666"/>
                  </a:lnTo>
                  <a:lnTo>
                    <a:pt x="2805518" y="1792287"/>
                  </a:lnTo>
                  <a:lnTo>
                    <a:pt x="2816606" y="1750949"/>
                  </a:lnTo>
                  <a:lnTo>
                    <a:pt x="2819400" y="1722539"/>
                  </a:lnTo>
                  <a:lnTo>
                    <a:pt x="2819400" y="211035"/>
                  </a:lnTo>
                  <a:lnTo>
                    <a:pt x="2813812" y="168605"/>
                  </a:lnTo>
                  <a:lnTo>
                    <a:pt x="2800057" y="128092"/>
                  </a:lnTo>
                  <a:lnTo>
                    <a:pt x="2778658" y="91020"/>
                  </a:lnTo>
                  <a:lnTo>
                    <a:pt x="2750439" y="58851"/>
                  </a:lnTo>
                  <a:lnTo>
                    <a:pt x="2716491" y="32791"/>
                  </a:lnTo>
                  <a:lnTo>
                    <a:pt x="2678112" y="13868"/>
                  </a:lnTo>
                  <a:lnTo>
                    <a:pt x="2636774" y="2794"/>
                  </a:lnTo>
                  <a:lnTo>
                    <a:pt x="2615488" y="342"/>
                  </a:lnTo>
                  <a:lnTo>
                    <a:pt x="2608364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6650" y="2152649"/>
              <a:ext cx="2819400" cy="1933575"/>
            </a:xfrm>
            <a:custGeom>
              <a:avLst/>
              <a:gdLst/>
              <a:ahLst/>
              <a:cxnLst/>
              <a:rect l="l" t="t" r="r" b="b"/>
              <a:pathLst>
                <a:path w="2819400" h="1933575">
                  <a:moveTo>
                    <a:pt x="0" y="1715389"/>
                  </a:moveTo>
                  <a:lnTo>
                    <a:pt x="0" y="218186"/>
                  </a:lnTo>
                  <a:lnTo>
                    <a:pt x="0" y="211035"/>
                  </a:lnTo>
                  <a:lnTo>
                    <a:pt x="355" y="203911"/>
                  </a:lnTo>
                  <a:lnTo>
                    <a:pt x="1054" y="196799"/>
                  </a:lnTo>
                  <a:lnTo>
                    <a:pt x="1752" y="189687"/>
                  </a:lnTo>
                  <a:lnTo>
                    <a:pt x="2794" y="182626"/>
                  </a:lnTo>
                  <a:lnTo>
                    <a:pt x="4191" y="175615"/>
                  </a:lnTo>
                  <a:lnTo>
                    <a:pt x="5588" y="168605"/>
                  </a:lnTo>
                  <a:lnTo>
                    <a:pt x="7327" y="161683"/>
                  </a:lnTo>
                  <a:lnTo>
                    <a:pt x="9398" y="154851"/>
                  </a:lnTo>
                  <a:lnTo>
                    <a:pt x="11468" y="148005"/>
                  </a:lnTo>
                  <a:lnTo>
                    <a:pt x="25768" y="115328"/>
                  </a:lnTo>
                  <a:lnTo>
                    <a:pt x="29133" y="109029"/>
                  </a:lnTo>
                  <a:lnTo>
                    <a:pt x="54063" y="74244"/>
                  </a:lnTo>
                  <a:lnTo>
                    <a:pt x="63906" y="63906"/>
                  </a:lnTo>
                  <a:lnTo>
                    <a:pt x="68961" y="58851"/>
                  </a:lnTo>
                  <a:lnTo>
                    <a:pt x="74244" y="54051"/>
                  </a:lnTo>
                  <a:lnTo>
                    <a:pt x="79768" y="49530"/>
                  </a:lnTo>
                  <a:lnTo>
                    <a:pt x="85293" y="44996"/>
                  </a:lnTo>
                  <a:lnTo>
                    <a:pt x="115328" y="25768"/>
                  </a:lnTo>
                  <a:lnTo>
                    <a:pt x="121627" y="22390"/>
                  </a:lnTo>
                  <a:lnTo>
                    <a:pt x="154851" y="9398"/>
                  </a:lnTo>
                  <a:lnTo>
                    <a:pt x="161683" y="7315"/>
                  </a:lnTo>
                  <a:lnTo>
                    <a:pt x="203911" y="342"/>
                  </a:lnTo>
                  <a:lnTo>
                    <a:pt x="211035" y="0"/>
                  </a:lnTo>
                  <a:lnTo>
                    <a:pt x="218186" y="0"/>
                  </a:lnTo>
                  <a:lnTo>
                    <a:pt x="2601214" y="0"/>
                  </a:lnTo>
                  <a:lnTo>
                    <a:pt x="2608364" y="0"/>
                  </a:lnTo>
                  <a:lnTo>
                    <a:pt x="2615488" y="342"/>
                  </a:lnTo>
                  <a:lnTo>
                    <a:pt x="2657716" y="7315"/>
                  </a:lnTo>
                  <a:lnTo>
                    <a:pt x="2664548" y="9398"/>
                  </a:lnTo>
                  <a:lnTo>
                    <a:pt x="2671394" y="11468"/>
                  </a:lnTo>
                  <a:lnTo>
                    <a:pt x="2704071" y="25768"/>
                  </a:lnTo>
                  <a:lnTo>
                    <a:pt x="2710370" y="29133"/>
                  </a:lnTo>
                  <a:lnTo>
                    <a:pt x="2716491" y="32791"/>
                  </a:lnTo>
                  <a:lnTo>
                    <a:pt x="2722435" y="36766"/>
                  </a:lnTo>
                  <a:lnTo>
                    <a:pt x="2728379" y="40741"/>
                  </a:lnTo>
                  <a:lnTo>
                    <a:pt x="2734106" y="44996"/>
                  </a:lnTo>
                  <a:lnTo>
                    <a:pt x="2739631" y="49530"/>
                  </a:lnTo>
                  <a:lnTo>
                    <a:pt x="2745155" y="54051"/>
                  </a:lnTo>
                  <a:lnTo>
                    <a:pt x="2774403" y="85293"/>
                  </a:lnTo>
                  <a:lnTo>
                    <a:pt x="2793631" y="115328"/>
                  </a:lnTo>
                  <a:lnTo>
                    <a:pt x="2797009" y="121627"/>
                  </a:lnTo>
                  <a:lnTo>
                    <a:pt x="2810002" y="154851"/>
                  </a:lnTo>
                  <a:lnTo>
                    <a:pt x="2812072" y="161683"/>
                  </a:lnTo>
                  <a:lnTo>
                    <a:pt x="2813812" y="168605"/>
                  </a:lnTo>
                  <a:lnTo>
                    <a:pt x="2815209" y="175615"/>
                  </a:lnTo>
                  <a:lnTo>
                    <a:pt x="2816606" y="182626"/>
                  </a:lnTo>
                  <a:lnTo>
                    <a:pt x="2817647" y="189687"/>
                  </a:lnTo>
                  <a:lnTo>
                    <a:pt x="2818345" y="196799"/>
                  </a:lnTo>
                  <a:lnTo>
                    <a:pt x="2819044" y="203911"/>
                  </a:lnTo>
                  <a:lnTo>
                    <a:pt x="2819400" y="211035"/>
                  </a:lnTo>
                  <a:lnTo>
                    <a:pt x="2819400" y="218186"/>
                  </a:lnTo>
                  <a:lnTo>
                    <a:pt x="2819400" y="1715389"/>
                  </a:lnTo>
                  <a:lnTo>
                    <a:pt x="2819400" y="1722539"/>
                  </a:lnTo>
                  <a:lnTo>
                    <a:pt x="2819044" y="1729663"/>
                  </a:lnTo>
                  <a:lnTo>
                    <a:pt x="2818345" y="1736775"/>
                  </a:lnTo>
                  <a:lnTo>
                    <a:pt x="2817647" y="1743887"/>
                  </a:lnTo>
                  <a:lnTo>
                    <a:pt x="2816606" y="1750949"/>
                  </a:lnTo>
                  <a:lnTo>
                    <a:pt x="2815209" y="1757959"/>
                  </a:lnTo>
                  <a:lnTo>
                    <a:pt x="2813812" y="1764969"/>
                  </a:lnTo>
                  <a:lnTo>
                    <a:pt x="2812072" y="1771891"/>
                  </a:lnTo>
                  <a:lnTo>
                    <a:pt x="2810002" y="1778723"/>
                  </a:lnTo>
                  <a:lnTo>
                    <a:pt x="2807931" y="1785569"/>
                  </a:lnTo>
                  <a:lnTo>
                    <a:pt x="2793631" y="1818246"/>
                  </a:lnTo>
                  <a:lnTo>
                    <a:pt x="2790266" y="1824545"/>
                  </a:lnTo>
                  <a:lnTo>
                    <a:pt x="2769870" y="1853806"/>
                  </a:lnTo>
                  <a:lnTo>
                    <a:pt x="2765336" y="1859330"/>
                  </a:lnTo>
                  <a:lnTo>
                    <a:pt x="2739631" y="1884045"/>
                  </a:lnTo>
                  <a:lnTo>
                    <a:pt x="2734106" y="1888578"/>
                  </a:lnTo>
                  <a:lnTo>
                    <a:pt x="2697772" y="1911184"/>
                  </a:lnTo>
                  <a:lnTo>
                    <a:pt x="2664548" y="1924177"/>
                  </a:lnTo>
                  <a:lnTo>
                    <a:pt x="2657716" y="1926259"/>
                  </a:lnTo>
                  <a:lnTo>
                    <a:pt x="2615488" y="1933219"/>
                  </a:lnTo>
                  <a:lnTo>
                    <a:pt x="2608364" y="1933575"/>
                  </a:lnTo>
                  <a:lnTo>
                    <a:pt x="2601214" y="1933575"/>
                  </a:lnTo>
                  <a:lnTo>
                    <a:pt x="218186" y="1933575"/>
                  </a:lnTo>
                  <a:lnTo>
                    <a:pt x="211035" y="1933575"/>
                  </a:lnTo>
                  <a:lnTo>
                    <a:pt x="203911" y="1933219"/>
                  </a:lnTo>
                  <a:lnTo>
                    <a:pt x="196799" y="1932520"/>
                  </a:lnTo>
                  <a:lnTo>
                    <a:pt x="189687" y="1931822"/>
                  </a:lnTo>
                  <a:lnTo>
                    <a:pt x="182626" y="1930781"/>
                  </a:lnTo>
                  <a:lnTo>
                    <a:pt x="175615" y="1929384"/>
                  </a:lnTo>
                  <a:lnTo>
                    <a:pt x="168605" y="1927987"/>
                  </a:lnTo>
                  <a:lnTo>
                    <a:pt x="161683" y="1926259"/>
                  </a:lnTo>
                  <a:lnTo>
                    <a:pt x="154851" y="1924177"/>
                  </a:lnTo>
                  <a:lnTo>
                    <a:pt x="148005" y="1922106"/>
                  </a:lnTo>
                  <a:lnTo>
                    <a:pt x="109029" y="1904441"/>
                  </a:lnTo>
                  <a:lnTo>
                    <a:pt x="74244" y="1879511"/>
                  </a:lnTo>
                  <a:lnTo>
                    <a:pt x="63906" y="1869668"/>
                  </a:lnTo>
                  <a:lnTo>
                    <a:pt x="58851" y="1864614"/>
                  </a:lnTo>
                  <a:lnTo>
                    <a:pt x="54063" y="1859330"/>
                  </a:lnTo>
                  <a:lnTo>
                    <a:pt x="49530" y="1853806"/>
                  </a:lnTo>
                  <a:lnTo>
                    <a:pt x="44996" y="1848281"/>
                  </a:lnTo>
                  <a:lnTo>
                    <a:pt x="25768" y="1818246"/>
                  </a:lnTo>
                  <a:lnTo>
                    <a:pt x="22390" y="1811934"/>
                  </a:lnTo>
                  <a:lnTo>
                    <a:pt x="19342" y="1805495"/>
                  </a:lnTo>
                  <a:lnTo>
                    <a:pt x="16611" y="1798891"/>
                  </a:lnTo>
                  <a:lnTo>
                    <a:pt x="13868" y="1792287"/>
                  </a:lnTo>
                  <a:lnTo>
                    <a:pt x="11468" y="1785569"/>
                  </a:lnTo>
                  <a:lnTo>
                    <a:pt x="9398" y="1778723"/>
                  </a:lnTo>
                  <a:lnTo>
                    <a:pt x="7327" y="1771891"/>
                  </a:lnTo>
                  <a:lnTo>
                    <a:pt x="5588" y="1764969"/>
                  </a:lnTo>
                  <a:lnTo>
                    <a:pt x="4191" y="1757959"/>
                  </a:lnTo>
                  <a:lnTo>
                    <a:pt x="2794" y="1750949"/>
                  </a:lnTo>
                  <a:lnTo>
                    <a:pt x="1752" y="1743887"/>
                  </a:lnTo>
                  <a:lnTo>
                    <a:pt x="1054" y="1736775"/>
                  </a:lnTo>
                  <a:lnTo>
                    <a:pt x="355" y="1729663"/>
                  </a:lnTo>
                  <a:lnTo>
                    <a:pt x="0" y="1722539"/>
                  </a:lnTo>
                  <a:lnTo>
                    <a:pt x="0" y="1715389"/>
                  </a:lnTo>
                  <a:close/>
                </a:path>
              </a:pathLst>
            </a:custGeom>
            <a:ln w="19050">
              <a:solidFill>
                <a:srgbClr val="008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51112" y="2325687"/>
            <a:ext cx="2420620" cy="12382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Continuous</a:t>
            </a:r>
            <a:r>
              <a:rPr sz="1650" b="1" spc="-25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Delivery</a:t>
            </a:r>
            <a:endParaRPr sz="1650">
              <a:latin typeface="Trebuchet MS"/>
              <a:cs typeface="Trebuchet MS"/>
            </a:endParaRPr>
          </a:p>
          <a:p>
            <a:pPr marL="12700" marR="5080" indent="-635" algn="just">
              <a:lnSpc>
                <a:spcPct val="136200"/>
              </a:lnSpc>
              <a:spcBef>
                <a:spcPts val="665"/>
              </a:spcBef>
            </a:pPr>
            <a:r>
              <a:rPr sz="1400" spc="-14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002E"/>
                </a:solidFill>
                <a:latin typeface="Verdana"/>
                <a:cs typeface="Verdana"/>
              </a:rPr>
              <a:t>automates</a:t>
            </a:r>
            <a:r>
              <a:rPr sz="1400" spc="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400" spc="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release </a:t>
            </a:r>
            <a:r>
              <a:rPr sz="1400" spc="-165" dirty="0">
                <a:solidFill>
                  <a:srgbClr val="00002E"/>
                </a:solidFill>
                <a:latin typeface="Verdana"/>
                <a:cs typeface="Verdana"/>
              </a:rPr>
              <a:t>process,</a:t>
            </a:r>
            <a:r>
              <a:rPr sz="1400" spc="4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enabling</a:t>
            </a:r>
            <a:r>
              <a:rPr sz="1400" spc="-2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frequent</a:t>
            </a:r>
            <a:r>
              <a:rPr sz="1400" spc="1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002E"/>
                </a:solidFill>
                <a:latin typeface="Verdana"/>
                <a:cs typeface="Verdana"/>
              </a:rPr>
              <a:t>and 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reliable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software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deployments.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8175" y="4276725"/>
            <a:ext cx="5867400" cy="1362075"/>
            <a:chOff x="638175" y="4276725"/>
            <a:chExt cx="5867400" cy="1362075"/>
          </a:xfrm>
        </p:grpSpPr>
        <p:sp>
          <p:nvSpPr>
            <p:cNvPr id="16" name="object 16"/>
            <p:cNvSpPr/>
            <p:nvPr/>
          </p:nvSpPr>
          <p:spPr>
            <a:xfrm>
              <a:off x="647700" y="4286250"/>
              <a:ext cx="5848350" cy="1343025"/>
            </a:xfrm>
            <a:custGeom>
              <a:avLst/>
              <a:gdLst/>
              <a:ahLst/>
              <a:cxnLst/>
              <a:rect l="l" t="t" r="r" b="b"/>
              <a:pathLst>
                <a:path w="5848350" h="1343025">
                  <a:moveTo>
                    <a:pt x="5637314" y="0"/>
                  </a:moveTo>
                  <a:lnTo>
                    <a:pt x="211038" y="0"/>
                  </a:lnTo>
                  <a:lnTo>
                    <a:pt x="203909" y="342"/>
                  </a:lnTo>
                  <a:lnTo>
                    <a:pt x="161687" y="7315"/>
                  </a:lnTo>
                  <a:lnTo>
                    <a:pt x="121631" y="22390"/>
                  </a:lnTo>
                  <a:lnTo>
                    <a:pt x="85293" y="44996"/>
                  </a:lnTo>
                  <a:lnTo>
                    <a:pt x="54058" y="74244"/>
                  </a:lnTo>
                  <a:lnTo>
                    <a:pt x="29131" y="109029"/>
                  </a:lnTo>
                  <a:lnTo>
                    <a:pt x="11469" y="148005"/>
                  </a:lnTo>
                  <a:lnTo>
                    <a:pt x="1751" y="189687"/>
                  </a:lnTo>
                  <a:lnTo>
                    <a:pt x="0" y="211035"/>
                  </a:lnTo>
                  <a:lnTo>
                    <a:pt x="0" y="1124844"/>
                  </a:lnTo>
                  <a:lnTo>
                    <a:pt x="0" y="1131987"/>
                  </a:lnTo>
                  <a:lnTo>
                    <a:pt x="5585" y="1174413"/>
                  </a:lnTo>
                  <a:lnTo>
                    <a:pt x="19342" y="1214939"/>
                  </a:lnTo>
                  <a:lnTo>
                    <a:pt x="40739" y="1251997"/>
                  </a:lnTo>
                  <a:lnTo>
                    <a:pt x="68957" y="1284174"/>
                  </a:lnTo>
                  <a:lnTo>
                    <a:pt x="102909" y="1310224"/>
                  </a:lnTo>
                  <a:lnTo>
                    <a:pt x="141287" y="1329150"/>
                  </a:lnTo>
                  <a:lnTo>
                    <a:pt x="182627" y="1340223"/>
                  </a:lnTo>
                  <a:lnTo>
                    <a:pt x="211038" y="1343026"/>
                  </a:lnTo>
                  <a:lnTo>
                    <a:pt x="5637314" y="1343026"/>
                  </a:lnTo>
                  <a:lnTo>
                    <a:pt x="5679744" y="1337434"/>
                  </a:lnTo>
                  <a:lnTo>
                    <a:pt x="5720257" y="1323682"/>
                  </a:lnTo>
                  <a:lnTo>
                    <a:pt x="5757329" y="1302282"/>
                  </a:lnTo>
                  <a:lnTo>
                    <a:pt x="5789498" y="1274069"/>
                  </a:lnTo>
                  <a:lnTo>
                    <a:pt x="5815545" y="1240116"/>
                  </a:lnTo>
                  <a:lnTo>
                    <a:pt x="5834468" y="1201733"/>
                  </a:lnTo>
                  <a:lnTo>
                    <a:pt x="5845556" y="1160399"/>
                  </a:lnTo>
                  <a:lnTo>
                    <a:pt x="5848350" y="1131987"/>
                  </a:lnTo>
                  <a:lnTo>
                    <a:pt x="5848350" y="211035"/>
                  </a:lnTo>
                  <a:lnTo>
                    <a:pt x="5842762" y="168605"/>
                  </a:lnTo>
                  <a:lnTo>
                    <a:pt x="5829007" y="128079"/>
                  </a:lnTo>
                  <a:lnTo>
                    <a:pt x="5807608" y="91020"/>
                  </a:lnTo>
                  <a:lnTo>
                    <a:pt x="5779389" y="58851"/>
                  </a:lnTo>
                  <a:lnTo>
                    <a:pt x="5745441" y="32791"/>
                  </a:lnTo>
                  <a:lnTo>
                    <a:pt x="5707062" y="13868"/>
                  </a:lnTo>
                  <a:lnTo>
                    <a:pt x="5665724" y="2794"/>
                  </a:lnTo>
                  <a:lnTo>
                    <a:pt x="5644438" y="342"/>
                  </a:lnTo>
                  <a:lnTo>
                    <a:pt x="5637314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7700" y="4286250"/>
              <a:ext cx="5848350" cy="1343025"/>
            </a:xfrm>
            <a:custGeom>
              <a:avLst/>
              <a:gdLst/>
              <a:ahLst/>
              <a:cxnLst/>
              <a:rect l="l" t="t" r="r" b="b"/>
              <a:pathLst>
                <a:path w="5848350" h="1343025">
                  <a:moveTo>
                    <a:pt x="0" y="1124844"/>
                  </a:moveTo>
                  <a:lnTo>
                    <a:pt x="0" y="218186"/>
                  </a:lnTo>
                  <a:lnTo>
                    <a:pt x="0" y="211035"/>
                  </a:lnTo>
                  <a:lnTo>
                    <a:pt x="351" y="203911"/>
                  </a:lnTo>
                  <a:lnTo>
                    <a:pt x="1051" y="196799"/>
                  </a:lnTo>
                  <a:lnTo>
                    <a:pt x="1751" y="189687"/>
                  </a:lnTo>
                  <a:lnTo>
                    <a:pt x="2797" y="182626"/>
                  </a:lnTo>
                  <a:lnTo>
                    <a:pt x="4192" y="175615"/>
                  </a:lnTo>
                  <a:lnTo>
                    <a:pt x="5585" y="168605"/>
                  </a:lnTo>
                  <a:lnTo>
                    <a:pt x="7322" y="161683"/>
                  </a:lnTo>
                  <a:lnTo>
                    <a:pt x="9395" y="154851"/>
                  </a:lnTo>
                  <a:lnTo>
                    <a:pt x="11469" y="148005"/>
                  </a:lnTo>
                  <a:lnTo>
                    <a:pt x="29131" y="109029"/>
                  </a:lnTo>
                  <a:lnTo>
                    <a:pt x="36770" y="96964"/>
                  </a:lnTo>
                  <a:lnTo>
                    <a:pt x="40739" y="91020"/>
                  </a:lnTo>
                  <a:lnTo>
                    <a:pt x="68957" y="58851"/>
                  </a:lnTo>
                  <a:lnTo>
                    <a:pt x="79767" y="49530"/>
                  </a:lnTo>
                  <a:lnTo>
                    <a:pt x="85293" y="44996"/>
                  </a:lnTo>
                  <a:lnTo>
                    <a:pt x="91023" y="40741"/>
                  </a:lnTo>
                  <a:lnTo>
                    <a:pt x="96967" y="36766"/>
                  </a:lnTo>
                  <a:lnTo>
                    <a:pt x="102909" y="32791"/>
                  </a:lnTo>
                  <a:lnTo>
                    <a:pt x="109032" y="29133"/>
                  </a:lnTo>
                  <a:lnTo>
                    <a:pt x="115332" y="25768"/>
                  </a:lnTo>
                  <a:lnTo>
                    <a:pt x="121631" y="22390"/>
                  </a:lnTo>
                  <a:lnTo>
                    <a:pt x="154846" y="9398"/>
                  </a:lnTo>
                  <a:lnTo>
                    <a:pt x="161687" y="7315"/>
                  </a:lnTo>
                  <a:lnTo>
                    <a:pt x="196795" y="1054"/>
                  </a:lnTo>
                  <a:lnTo>
                    <a:pt x="203909" y="342"/>
                  </a:lnTo>
                  <a:lnTo>
                    <a:pt x="211038" y="0"/>
                  </a:lnTo>
                  <a:lnTo>
                    <a:pt x="218182" y="0"/>
                  </a:lnTo>
                  <a:lnTo>
                    <a:pt x="5630164" y="0"/>
                  </a:lnTo>
                  <a:lnTo>
                    <a:pt x="5637314" y="0"/>
                  </a:lnTo>
                  <a:lnTo>
                    <a:pt x="5644438" y="342"/>
                  </a:lnTo>
                  <a:lnTo>
                    <a:pt x="5651550" y="1054"/>
                  </a:lnTo>
                  <a:lnTo>
                    <a:pt x="5658662" y="1752"/>
                  </a:lnTo>
                  <a:lnTo>
                    <a:pt x="5693498" y="9398"/>
                  </a:lnTo>
                  <a:lnTo>
                    <a:pt x="5700344" y="11468"/>
                  </a:lnTo>
                  <a:lnTo>
                    <a:pt x="5733021" y="25768"/>
                  </a:lnTo>
                  <a:lnTo>
                    <a:pt x="5739320" y="29133"/>
                  </a:lnTo>
                  <a:lnTo>
                    <a:pt x="5745441" y="32791"/>
                  </a:lnTo>
                  <a:lnTo>
                    <a:pt x="5751385" y="36766"/>
                  </a:lnTo>
                  <a:lnTo>
                    <a:pt x="5757329" y="40741"/>
                  </a:lnTo>
                  <a:lnTo>
                    <a:pt x="5763056" y="44996"/>
                  </a:lnTo>
                  <a:lnTo>
                    <a:pt x="5768581" y="49530"/>
                  </a:lnTo>
                  <a:lnTo>
                    <a:pt x="5774105" y="54051"/>
                  </a:lnTo>
                  <a:lnTo>
                    <a:pt x="5803353" y="85293"/>
                  </a:lnTo>
                  <a:lnTo>
                    <a:pt x="5822581" y="115328"/>
                  </a:lnTo>
                  <a:lnTo>
                    <a:pt x="5825959" y="121627"/>
                  </a:lnTo>
                  <a:lnTo>
                    <a:pt x="5838952" y="154851"/>
                  </a:lnTo>
                  <a:lnTo>
                    <a:pt x="5841022" y="161683"/>
                  </a:lnTo>
                  <a:lnTo>
                    <a:pt x="5842762" y="168605"/>
                  </a:lnTo>
                  <a:lnTo>
                    <a:pt x="5844159" y="175615"/>
                  </a:lnTo>
                  <a:lnTo>
                    <a:pt x="5845556" y="182626"/>
                  </a:lnTo>
                  <a:lnTo>
                    <a:pt x="5846597" y="189687"/>
                  </a:lnTo>
                  <a:lnTo>
                    <a:pt x="5847295" y="196799"/>
                  </a:lnTo>
                  <a:lnTo>
                    <a:pt x="5847994" y="203911"/>
                  </a:lnTo>
                  <a:lnTo>
                    <a:pt x="5848350" y="211035"/>
                  </a:lnTo>
                  <a:lnTo>
                    <a:pt x="5848350" y="218186"/>
                  </a:lnTo>
                  <a:lnTo>
                    <a:pt x="5848350" y="1124844"/>
                  </a:lnTo>
                  <a:lnTo>
                    <a:pt x="5848350" y="1131987"/>
                  </a:lnTo>
                  <a:lnTo>
                    <a:pt x="5847994" y="1139116"/>
                  </a:lnTo>
                  <a:lnTo>
                    <a:pt x="5847295" y="1146225"/>
                  </a:lnTo>
                  <a:lnTo>
                    <a:pt x="5846597" y="1153339"/>
                  </a:lnTo>
                  <a:lnTo>
                    <a:pt x="5838952" y="1188175"/>
                  </a:lnTo>
                  <a:lnTo>
                    <a:pt x="5836881" y="1195016"/>
                  </a:lnTo>
                  <a:lnTo>
                    <a:pt x="5822581" y="1227693"/>
                  </a:lnTo>
                  <a:lnTo>
                    <a:pt x="5819216" y="1233994"/>
                  </a:lnTo>
                  <a:lnTo>
                    <a:pt x="5798820" y="1263253"/>
                  </a:lnTo>
                  <a:lnTo>
                    <a:pt x="5794286" y="1268780"/>
                  </a:lnTo>
                  <a:lnTo>
                    <a:pt x="5789498" y="1274069"/>
                  </a:lnTo>
                  <a:lnTo>
                    <a:pt x="5784443" y="1279118"/>
                  </a:lnTo>
                  <a:lnTo>
                    <a:pt x="5779389" y="1284174"/>
                  </a:lnTo>
                  <a:lnTo>
                    <a:pt x="5745441" y="1310224"/>
                  </a:lnTo>
                  <a:lnTo>
                    <a:pt x="5707062" y="1329150"/>
                  </a:lnTo>
                  <a:lnTo>
                    <a:pt x="5693498" y="1333629"/>
                  </a:lnTo>
                  <a:lnTo>
                    <a:pt x="5686666" y="1335703"/>
                  </a:lnTo>
                  <a:lnTo>
                    <a:pt x="5679744" y="1337434"/>
                  </a:lnTo>
                  <a:lnTo>
                    <a:pt x="5672734" y="1338828"/>
                  </a:lnTo>
                  <a:lnTo>
                    <a:pt x="5665724" y="1340223"/>
                  </a:lnTo>
                  <a:lnTo>
                    <a:pt x="5658662" y="1341274"/>
                  </a:lnTo>
                  <a:lnTo>
                    <a:pt x="5651550" y="1341974"/>
                  </a:lnTo>
                  <a:lnTo>
                    <a:pt x="5644438" y="1342673"/>
                  </a:lnTo>
                  <a:lnTo>
                    <a:pt x="5637314" y="1343026"/>
                  </a:lnTo>
                  <a:lnTo>
                    <a:pt x="5630164" y="1343026"/>
                  </a:lnTo>
                  <a:lnTo>
                    <a:pt x="218182" y="1343026"/>
                  </a:lnTo>
                  <a:lnTo>
                    <a:pt x="211038" y="1343026"/>
                  </a:lnTo>
                  <a:lnTo>
                    <a:pt x="203909" y="1342673"/>
                  </a:lnTo>
                  <a:lnTo>
                    <a:pt x="161687" y="1335703"/>
                  </a:lnTo>
                  <a:lnTo>
                    <a:pt x="134689" y="1326417"/>
                  </a:lnTo>
                  <a:lnTo>
                    <a:pt x="128085" y="1323682"/>
                  </a:lnTo>
                  <a:lnTo>
                    <a:pt x="91023" y="1302282"/>
                  </a:lnTo>
                  <a:lnTo>
                    <a:pt x="63901" y="1279118"/>
                  </a:lnTo>
                  <a:lnTo>
                    <a:pt x="58851" y="1274069"/>
                  </a:lnTo>
                  <a:lnTo>
                    <a:pt x="54058" y="1268780"/>
                  </a:lnTo>
                  <a:lnTo>
                    <a:pt x="49524" y="1263253"/>
                  </a:lnTo>
                  <a:lnTo>
                    <a:pt x="44991" y="1257733"/>
                  </a:lnTo>
                  <a:lnTo>
                    <a:pt x="22393" y="1221388"/>
                  </a:lnTo>
                  <a:lnTo>
                    <a:pt x="16609" y="1208336"/>
                  </a:lnTo>
                  <a:lnTo>
                    <a:pt x="13876" y="1201733"/>
                  </a:lnTo>
                  <a:lnTo>
                    <a:pt x="11469" y="1195016"/>
                  </a:lnTo>
                  <a:lnTo>
                    <a:pt x="9395" y="1188175"/>
                  </a:lnTo>
                  <a:lnTo>
                    <a:pt x="7322" y="1181338"/>
                  </a:lnTo>
                  <a:lnTo>
                    <a:pt x="5585" y="1174413"/>
                  </a:lnTo>
                  <a:lnTo>
                    <a:pt x="4192" y="1167409"/>
                  </a:lnTo>
                  <a:lnTo>
                    <a:pt x="2797" y="1160399"/>
                  </a:lnTo>
                  <a:lnTo>
                    <a:pt x="1751" y="1153339"/>
                  </a:lnTo>
                  <a:lnTo>
                    <a:pt x="1051" y="1146225"/>
                  </a:lnTo>
                  <a:lnTo>
                    <a:pt x="351" y="1139116"/>
                  </a:lnTo>
                  <a:lnTo>
                    <a:pt x="0" y="1131987"/>
                  </a:lnTo>
                  <a:lnTo>
                    <a:pt x="0" y="1124844"/>
                  </a:lnTo>
                  <a:close/>
                </a:path>
              </a:pathLst>
            </a:custGeom>
            <a:ln w="19050">
              <a:solidFill>
                <a:srgbClr val="DA32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5730" y="4449762"/>
            <a:ext cx="5164455" cy="952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Extensibility</a:t>
            </a:r>
            <a:endParaRPr sz="1650">
              <a:latin typeface="Trebuchet MS"/>
              <a:cs typeface="Trebuchet MS"/>
            </a:endParaRPr>
          </a:p>
          <a:p>
            <a:pPr marL="12700" marR="5080" indent="-635">
              <a:lnSpc>
                <a:spcPct val="138400"/>
              </a:lnSpc>
              <a:spcBef>
                <a:spcPts val="625"/>
              </a:spcBef>
            </a:pP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00002E"/>
                </a:solidFill>
                <a:latin typeface="Verdana"/>
                <a:cs typeface="Verdana"/>
              </a:rPr>
              <a:t>has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rich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ecosystem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plugins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that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integrate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with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0002E"/>
                </a:solidFill>
                <a:latin typeface="Verdana"/>
                <a:cs typeface="Verdana"/>
              </a:rPr>
              <a:t>various 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tools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2E"/>
                </a:solidFill>
                <a:latin typeface="Verdana"/>
                <a:cs typeface="Verdana"/>
              </a:rPr>
              <a:t>technologies.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C7834C-8F06-4EDF-A05C-89E27440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804" y="1011237"/>
            <a:ext cx="4908717" cy="51053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97992" cy="64343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"/>
            <a:ext cx="10998200" cy="6433820"/>
          </a:xfrm>
          <a:custGeom>
            <a:avLst/>
            <a:gdLst/>
            <a:ahLst/>
            <a:cxnLst/>
            <a:rect l="l" t="t" r="r" b="b"/>
            <a:pathLst>
              <a:path w="10998200" h="6433820">
                <a:moveTo>
                  <a:pt x="10997992" y="0"/>
                </a:moveTo>
                <a:lnTo>
                  <a:pt x="0" y="0"/>
                </a:lnTo>
                <a:lnTo>
                  <a:pt x="0" y="6433825"/>
                </a:lnTo>
                <a:lnTo>
                  <a:pt x="10997992" y="6433825"/>
                </a:lnTo>
                <a:lnTo>
                  <a:pt x="10997992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8"/>
            <a:ext cx="4124247" cy="64333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25027" y="445549"/>
            <a:ext cx="5247640" cy="10337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ts val="4040"/>
              </a:lnSpc>
              <a:spcBef>
                <a:spcPts val="55"/>
              </a:spcBef>
            </a:pPr>
            <a:r>
              <a:rPr sz="3250" spc="-100" dirty="0"/>
              <a:t>Docker:</a:t>
            </a:r>
            <a:r>
              <a:rPr sz="3250" spc="-125" dirty="0"/>
              <a:t> </a:t>
            </a:r>
            <a:r>
              <a:rPr sz="3250" spc="-85" dirty="0"/>
              <a:t>Containerization</a:t>
            </a:r>
            <a:r>
              <a:rPr sz="3250" spc="-125" dirty="0"/>
              <a:t> </a:t>
            </a:r>
            <a:r>
              <a:rPr sz="3250" spc="-50" dirty="0"/>
              <a:t>for </a:t>
            </a:r>
            <a:r>
              <a:rPr sz="3250" spc="-10" dirty="0"/>
              <a:t>Consistency</a:t>
            </a:r>
            <a:endParaRPr sz="3250"/>
          </a:p>
        </p:txBody>
      </p:sp>
      <p:grpSp>
        <p:nvGrpSpPr>
          <p:cNvPr id="6" name="object 6"/>
          <p:cNvGrpSpPr/>
          <p:nvPr/>
        </p:nvGrpSpPr>
        <p:grpSpPr>
          <a:xfrm>
            <a:off x="4733530" y="1778008"/>
            <a:ext cx="907415" cy="4170679"/>
            <a:chOff x="4733530" y="1778008"/>
            <a:chExt cx="907415" cy="4170679"/>
          </a:xfrm>
        </p:grpSpPr>
        <p:sp>
          <p:nvSpPr>
            <p:cNvPr id="7" name="object 7"/>
            <p:cNvSpPr/>
            <p:nvPr/>
          </p:nvSpPr>
          <p:spPr>
            <a:xfrm>
              <a:off x="4930766" y="1778008"/>
              <a:ext cx="18415" cy="4170679"/>
            </a:xfrm>
            <a:custGeom>
              <a:avLst/>
              <a:gdLst/>
              <a:ahLst/>
              <a:cxnLst/>
              <a:rect l="l" t="t" r="r" b="b"/>
              <a:pathLst>
                <a:path w="18414" h="4170679">
                  <a:moveTo>
                    <a:pt x="11694" y="0"/>
                  </a:moveTo>
                  <a:lnTo>
                    <a:pt x="6635" y="0"/>
                  </a:lnTo>
                  <a:lnTo>
                    <a:pt x="4472" y="892"/>
                  </a:lnTo>
                  <a:lnTo>
                    <a:pt x="892" y="4472"/>
                  </a:lnTo>
                  <a:lnTo>
                    <a:pt x="0" y="6635"/>
                  </a:lnTo>
                  <a:lnTo>
                    <a:pt x="0" y="4160904"/>
                  </a:lnTo>
                  <a:lnTo>
                    <a:pt x="0" y="4163439"/>
                  </a:lnTo>
                  <a:lnTo>
                    <a:pt x="892" y="4165595"/>
                  </a:lnTo>
                  <a:lnTo>
                    <a:pt x="4472" y="4169176"/>
                  </a:lnTo>
                  <a:lnTo>
                    <a:pt x="6635" y="4170069"/>
                  </a:lnTo>
                  <a:lnTo>
                    <a:pt x="11694" y="4170069"/>
                  </a:lnTo>
                  <a:lnTo>
                    <a:pt x="13857" y="4169176"/>
                  </a:lnTo>
                  <a:lnTo>
                    <a:pt x="17437" y="4165595"/>
                  </a:lnTo>
                  <a:lnTo>
                    <a:pt x="18329" y="4163439"/>
                  </a:lnTo>
                  <a:lnTo>
                    <a:pt x="18329" y="6635"/>
                  </a:lnTo>
                  <a:lnTo>
                    <a:pt x="17437" y="4472"/>
                  </a:lnTo>
                  <a:lnTo>
                    <a:pt x="13857" y="892"/>
                  </a:lnTo>
                  <a:lnTo>
                    <a:pt x="11694" y="0"/>
                  </a:lnTo>
                  <a:close/>
                </a:path>
              </a:pathLst>
            </a:custGeom>
            <a:solidFill>
              <a:srgbClr val="00000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09337" y="2162938"/>
              <a:ext cx="532130" cy="18415"/>
            </a:xfrm>
            <a:custGeom>
              <a:avLst/>
              <a:gdLst/>
              <a:ahLst/>
              <a:cxnLst/>
              <a:rect l="l" t="t" r="r" b="b"/>
              <a:pathLst>
                <a:path w="532129" h="18414">
                  <a:moveTo>
                    <a:pt x="524934" y="0"/>
                  </a:moveTo>
                  <a:lnTo>
                    <a:pt x="6635" y="0"/>
                  </a:lnTo>
                  <a:lnTo>
                    <a:pt x="4472" y="892"/>
                  </a:lnTo>
                  <a:lnTo>
                    <a:pt x="892" y="4472"/>
                  </a:lnTo>
                  <a:lnTo>
                    <a:pt x="0" y="6635"/>
                  </a:lnTo>
                  <a:lnTo>
                    <a:pt x="0" y="9164"/>
                  </a:lnTo>
                  <a:lnTo>
                    <a:pt x="0" y="11694"/>
                  </a:lnTo>
                  <a:lnTo>
                    <a:pt x="892" y="13857"/>
                  </a:lnTo>
                  <a:lnTo>
                    <a:pt x="4472" y="17437"/>
                  </a:lnTo>
                  <a:lnTo>
                    <a:pt x="6635" y="18329"/>
                  </a:lnTo>
                  <a:lnTo>
                    <a:pt x="524934" y="18329"/>
                  </a:lnTo>
                  <a:lnTo>
                    <a:pt x="527097" y="17437"/>
                  </a:lnTo>
                  <a:lnTo>
                    <a:pt x="530677" y="13857"/>
                  </a:lnTo>
                  <a:lnTo>
                    <a:pt x="531569" y="11694"/>
                  </a:lnTo>
                  <a:lnTo>
                    <a:pt x="531569" y="6635"/>
                  </a:lnTo>
                  <a:lnTo>
                    <a:pt x="530677" y="4472"/>
                  </a:lnTo>
                  <a:lnTo>
                    <a:pt x="527097" y="892"/>
                  </a:lnTo>
                  <a:lnTo>
                    <a:pt x="524934" y="0"/>
                  </a:lnTo>
                  <a:close/>
                </a:path>
              </a:pathLst>
            </a:custGeom>
            <a:solidFill>
              <a:srgbClr val="2D4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2737" y="1979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187882" y="0"/>
                  </a:moveTo>
                  <a:lnTo>
                    <a:pt x="142220" y="5627"/>
                  </a:lnTo>
                  <a:lnTo>
                    <a:pt x="99319" y="22182"/>
                  </a:lnTo>
                  <a:lnTo>
                    <a:pt x="61714" y="48659"/>
                  </a:lnTo>
                  <a:lnTo>
                    <a:pt x="31661" y="83499"/>
                  </a:lnTo>
                  <a:lnTo>
                    <a:pt x="10980" y="124595"/>
                  </a:lnTo>
                  <a:lnTo>
                    <a:pt x="905" y="169466"/>
                  </a:lnTo>
                  <a:lnTo>
                    <a:pt x="0" y="187882"/>
                  </a:lnTo>
                  <a:lnTo>
                    <a:pt x="226" y="197115"/>
                  </a:lnTo>
                  <a:lnTo>
                    <a:pt x="8088" y="242423"/>
                  </a:lnTo>
                  <a:lnTo>
                    <a:pt x="26721" y="284463"/>
                  </a:lnTo>
                  <a:lnTo>
                    <a:pt x="55026" y="320738"/>
                  </a:lnTo>
                  <a:lnTo>
                    <a:pt x="91303" y="349042"/>
                  </a:lnTo>
                  <a:lnTo>
                    <a:pt x="133343" y="367676"/>
                  </a:lnTo>
                  <a:lnTo>
                    <a:pt x="178655" y="375538"/>
                  </a:lnTo>
                  <a:lnTo>
                    <a:pt x="187882" y="375764"/>
                  </a:lnTo>
                  <a:lnTo>
                    <a:pt x="197116" y="375538"/>
                  </a:lnTo>
                  <a:lnTo>
                    <a:pt x="242424" y="367676"/>
                  </a:lnTo>
                  <a:lnTo>
                    <a:pt x="284468" y="349042"/>
                  </a:lnTo>
                  <a:lnTo>
                    <a:pt x="320738" y="320738"/>
                  </a:lnTo>
                  <a:lnTo>
                    <a:pt x="349044" y="284463"/>
                  </a:lnTo>
                  <a:lnTo>
                    <a:pt x="367679" y="242423"/>
                  </a:lnTo>
                  <a:lnTo>
                    <a:pt x="375539" y="197115"/>
                  </a:lnTo>
                  <a:lnTo>
                    <a:pt x="375764" y="187882"/>
                  </a:lnTo>
                  <a:lnTo>
                    <a:pt x="375539" y="178650"/>
                  </a:lnTo>
                  <a:lnTo>
                    <a:pt x="367679" y="133341"/>
                  </a:lnTo>
                  <a:lnTo>
                    <a:pt x="349044" y="91296"/>
                  </a:lnTo>
                  <a:lnTo>
                    <a:pt x="320738" y="55026"/>
                  </a:lnTo>
                  <a:lnTo>
                    <a:pt x="284468" y="26721"/>
                  </a:lnTo>
                  <a:lnTo>
                    <a:pt x="242424" y="8085"/>
                  </a:lnTo>
                  <a:lnTo>
                    <a:pt x="197116" y="226"/>
                  </a:lnTo>
                  <a:lnTo>
                    <a:pt x="18788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42737" y="1979638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19">
                  <a:moveTo>
                    <a:pt x="375764" y="187882"/>
                  </a:moveTo>
                  <a:lnTo>
                    <a:pt x="370136" y="233544"/>
                  </a:lnTo>
                  <a:lnTo>
                    <a:pt x="353586" y="276451"/>
                  </a:lnTo>
                  <a:lnTo>
                    <a:pt x="327105" y="314050"/>
                  </a:lnTo>
                  <a:lnTo>
                    <a:pt x="292265" y="344102"/>
                  </a:lnTo>
                  <a:lnTo>
                    <a:pt x="251169" y="364784"/>
                  </a:lnTo>
                  <a:lnTo>
                    <a:pt x="206304" y="374858"/>
                  </a:lnTo>
                  <a:lnTo>
                    <a:pt x="187882" y="375764"/>
                  </a:lnTo>
                  <a:lnTo>
                    <a:pt x="178655" y="375538"/>
                  </a:lnTo>
                  <a:lnTo>
                    <a:pt x="133343" y="367676"/>
                  </a:lnTo>
                  <a:lnTo>
                    <a:pt x="91303" y="349042"/>
                  </a:lnTo>
                  <a:lnTo>
                    <a:pt x="55026" y="320738"/>
                  </a:lnTo>
                  <a:lnTo>
                    <a:pt x="26721" y="284463"/>
                  </a:lnTo>
                  <a:lnTo>
                    <a:pt x="8088" y="242423"/>
                  </a:lnTo>
                  <a:lnTo>
                    <a:pt x="226" y="197115"/>
                  </a:lnTo>
                  <a:lnTo>
                    <a:pt x="0" y="187882"/>
                  </a:lnTo>
                  <a:lnTo>
                    <a:pt x="226" y="178650"/>
                  </a:lnTo>
                  <a:lnTo>
                    <a:pt x="8088" y="133341"/>
                  </a:lnTo>
                  <a:lnTo>
                    <a:pt x="26721" y="91296"/>
                  </a:lnTo>
                  <a:lnTo>
                    <a:pt x="55026" y="55026"/>
                  </a:lnTo>
                  <a:lnTo>
                    <a:pt x="91303" y="26721"/>
                  </a:lnTo>
                  <a:lnTo>
                    <a:pt x="133343" y="8085"/>
                  </a:lnTo>
                  <a:lnTo>
                    <a:pt x="178655" y="226"/>
                  </a:lnTo>
                  <a:lnTo>
                    <a:pt x="187882" y="0"/>
                  </a:lnTo>
                  <a:lnTo>
                    <a:pt x="197116" y="226"/>
                  </a:lnTo>
                  <a:lnTo>
                    <a:pt x="242424" y="8085"/>
                  </a:lnTo>
                  <a:lnTo>
                    <a:pt x="284468" y="26721"/>
                  </a:lnTo>
                  <a:lnTo>
                    <a:pt x="320738" y="55026"/>
                  </a:lnTo>
                  <a:lnTo>
                    <a:pt x="349044" y="91296"/>
                  </a:lnTo>
                  <a:lnTo>
                    <a:pt x="367679" y="133341"/>
                  </a:lnTo>
                  <a:lnTo>
                    <a:pt x="375539" y="178650"/>
                  </a:lnTo>
                  <a:lnTo>
                    <a:pt x="375764" y="187882"/>
                  </a:lnTo>
                  <a:close/>
                </a:path>
              </a:pathLst>
            </a:custGeom>
            <a:ln w="18329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47899" y="1986416"/>
            <a:ext cx="17399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0" dirty="0">
                <a:solidFill>
                  <a:srgbClr val="00002E"/>
                </a:solidFill>
                <a:latin typeface="Trebuchet MS"/>
                <a:cs typeface="Trebuchet MS"/>
              </a:rPr>
              <a:t>1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98624" y="1925698"/>
            <a:ext cx="4479925" cy="917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0" dirty="0">
                <a:solidFill>
                  <a:srgbClr val="00002E"/>
                </a:solidFill>
                <a:latin typeface="Trebuchet MS"/>
                <a:cs typeface="Trebuchet MS"/>
              </a:rPr>
              <a:t>Isolation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3600"/>
              </a:lnSpc>
              <a:spcBef>
                <a:spcPts val="745"/>
              </a:spcBef>
            </a:pPr>
            <a:r>
              <a:rPr sz="1350" spc="-125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35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00002E"/>
                </a:solidFill>
                <a:latin typeface="Verdana"/>
                <a:cs typeface="Verdana"/>
              </a:rPr>
              <a:t>containers</a:t>
            </a:r>
            <a:r>
              <a:rPr sz="135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00002E"/>
                </a:solidFill>
                <a:latin typeface="Verdana"/>
                <a:cs typeface="Verdana"/>
              </a:rPr>
              <a:t>provide</a:t>
            </a:r>
            <a:r>
              <a:rPr sz="135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00002E"/>
                </a:solidFill>
                <a:latin typeface="Verdana"/>
                <a:cs typeface="Verdana"/>
              </a:rPr>
              <a:t>isolation,</a:t>
            </a:r>
            <a:r>
              <a:rPr sz="1350" spc="-1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00002E"/>
                </a:solidFill>
                <a:latin typeface="Verdana"/>
                <a:cs typeface="Verdana"/>
              </a:rPr>
              <a:t>ensuring</a:t>
            </a:r>
            <a:r>
              <a:rPr sz="135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00002E"/>
                </a:solidFill>
                <a:latin typeface="Verdana"/>
                <a:cs typeface="Verdana"/>
              </a:rPr>
              <a:t>that 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applications</a:t>
            </a:r>
            <a:r>
              <a:rPr sz="135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00002E"/>
                </a:solidFill>
                <a:latin typeface="Verdana"/>
                <a:cs typeface="Verdana"/>
              </a:rPr>
              <a:t>run</a:t>
            </a:r>
            <a:r>
              <a:rPr sz="135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00002E"/>
                </a:solidFill>
                <a:latin typeface="Verdana"/>
                <a:cs typeface="Verdana"/>
              </a:rPr>
              <a:t>consistently</a:t>
            </a:r>
            <a:r>
              <a:rPr sz="1350" spc="-120" dirty="0">
                <a:solidFill>
                  <a:srgbClr val="00002E"/>
                </a:solidFill>
                <a:latin typeface="Verdana"/>
                <a:cs typeface="Verdana"/>
              </a:rPr>
              <a:t> across</a:t>
            </a:r>
            <a:r>
              <a:rPr sz="135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different</a:t>
            </a:r>
            <a:r>
              <a:rPr sz="135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00002E"/>
                </a:solidFill>
                <a:latin typeface="Verdana"/>
                <a:cs typeface="Verdana"/>
              </a:rPr>
              <a:t>environments.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33530" y="3427664"/>
            <a:ext cx="907415" cy="394335"/>
            <a:chOff x="4733530" y="3427664"/>
            <a:chExt cx="907415" cy="394335"/>
          </a:xfrm>
        </p:grpSpPr>
        <p:sp>
          <p:nvSpPr>
            <p:cNvPr id="14" name="object 14"/>
            <p:cNvSpPr/>
            <p:nvPr/>
          </p:nvSpPr>
          <p:spPr>
            <a:xfrm>
              <a:off x="5109337" y="3611007"/>
              <a:ext cx="532130" cy="18415"/>
            </a:xfrm>
            <a:custGeom>
              <a:avLst/>
              <a:gdLst/>
              <a:ahLst/>
              <a:cxnLst/>
              <a:rect l="l" t="t" r="r" b="b"/>
              <a:pathLst>
                <a:path w="532129" h="18414">
                  <a:moveTo>
                    <a:pt x="524934" y="0"/>
                  </a:moveTo>
                  <a:lnTo>
                    <a:pt x="6635" y="0"/>
                  </a:lnTo>
                  <a:lnTo>
                    <a:pt x="4472" y="892"/>
                  </a:lnTo>
                  <a:lnTo>
                    <a:pt x="892" y="4472"/>
                  </a:lnTo>
                  <a:lnTo>
                    <a:pt x="0" y="6635"/>
                  </a:lnTo>
                  <a:lnTo>
                    <a:pt x="0" y="9164"/>
                  </a:lnTo>
                  <a:lnTo>
                    <a:pt x="0" y="11694"/>
                  </a:lnTo>
                  <a:lnTo>
                    <a:pt x="892" y="13857"/>
                  </a:lnTo>
                  <a:lnTo>
                    <a:pt x="4472" y="17437"/>
                  </a:lnTo>
                  <a:lnTo>
                    <a:pt x="6635" y="18329"/>
                  </a:lnTo>
                  <a:lnTo>
                    <a:pt x="524934" y="18329"/>
                  </a:lnTo>
                  <a:lnTo>
                    <a:pt x="527097" y="17437"/>
                  </a:lnTo>
                  <a:lnTo>
                    <a:pt x="530677" y="13857"/>
                  </a:lnTo>
                  <a:lnTo>
                    <a:pt x="531569" y="11694"/>
                  </a:lnTo>
                  <a:lnTo>
                    <a:pt x="531569" y="6635"/>
                  </a:lnTo>
                  <a:lnTo>
                    <a:pt x="530677" y="4472"/>
                  </a:lnTo>
                  <a:lnTo>
                    <a:pt x="527097" y="892"/>
                  </a:lnTo>
                  <a:lnTo>
                    <a:pt x="524934" y="0"/>
                  </a:lnTo>
                  <a:close/>
                </a:path>
              </a:pathLst>
            </a:custGeom>
            <a:solidFill>
              <a:srgbClr val="008B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42737" y="3436872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187882" y="0"/>
                  </a:moveTo>
                  <a:lnTo>
                    <a:pt x="142220" y="5627"/>
                  </a:lnTo>
                  <a:lnTo>
                    <a:pt x="99319" y="22182"/>
                  </a:lnTo>
                  <a:lnTo>
                    <a:pt x="61714" y="48659"/>
                  </a:lnTo>
                  <a:lnTo>
                    <a:pt x="31661" y="83499"/>
                  </a:lnTo>
                  <a:lnTo>
                    <a:pt x="10980" y="124595"/>
                  </a:lnTo>
                  <a:lnTo>
                    <a:pt x="905" y="169466"/>
                  </a:lnTo>
                  <a:lnTo>
                    <a:pt x="0" y="187882"/>
                  </a:lnTo>
                  <a:lnTo>
                    <a:pt x="226" y="197115"/>
                  </a:lnTo>
                  <a:lnTo>
                    <a:pt x="8088" y="242423"/>
                  </a:lnTo>
                  <a:lnTo>
                    <a:pt x="26721" y="284463"/>
                  </a:lnTo>
                  <a:lnTo>
                    <a:pt x="55026" y="320738"/>
                  </a:lnTo>
                  <a:lnTo>
                    <a:pt x="91303" y="349042"/>
                  </a:lnTo>
                  <a:lnTo>
                    <a:pt x="133343" y="367676"/>
                  </a:lnTo>
                  <a:lnTo>
                    <a:pt x="178655" y="375538"/>
                  </a:lnTo>
                  <a:lnTo>
                    <a:pt x="187882" y="375764"/>
                  </a:lnTo>
                  <a:lnTo>
                    <a:pt x="197116" y="375538"/>
                  </a:lnTo>
                  <a:lnTo>
                    <a:pt x="242424" y="367676"/>
                  </a:lnTo>
                  <a:lnTo>
                    <a:pt x="284468" y="349042"/>
                  </a:lnTo>
                  <a:lnTo>
                    <a:pt x="320738" y="320738"/>
                  </a:lnTo>
                  <a:lnTo>
                    <a:pt x="349044" y="284463"/>
                  </a:lnTo>
                  <a:lnTo>
                    <a:pt x="367679" y="242423"/>
                  </a:lnTo>
                  <a:lnTo>
                    <a:pt x="375539" y="197115"/>
                  </a:lnTo>
                  <a:lnTo>
                    <a:pt x="375764" y="187882"/>
                  </a:lnTo>
                  <a:lnTo>
                    <a:pt x="375539" y="178650"/>
                  </a:lnTo>
                  <a:lnTo>
                    <a:pt x="367679" y="133341"/>
                  </a:lnTo>
                  <a:lnTo>
                    <a:pt x="349044" y="91296"/>
                  </a:lnTo>
                  <a:lnTo>
                    <a:pt x="320738" y="55026"/>
                  </a:lnTo>
                  <a:lnTo>
                    <a:pt x="284468" y="26721"/>
                  </a:lnTo>
                  <a:lnTo>
                    <a:pt x="242424" y="8085"/>
                  </a:lnTo>
                  <a:lnTo>
                    <a:pt x="197116" y="226"/>
                  </a:lnTo>
                  <a:lnTo>
                    <a:pt x="18788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2737" y="3436872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375764" y="187882"/>
                  </a:moveTo>
                  <a:lnTo>
                    <a:pt x="370136" y="233544"/>
                  </a:lnTo>
                  <a:lnTo>
                    <a:pt x="353586" y="276451"/>
                  </a:lnTo>
                  <a:lnTo>
                    <a:pt x="327105" y="314050"/>
                  </a:lnTo>
                  <a:lnTo>
                    <a:pt x="292265" y="344102"/>
                  </a:lnTo>
                  <a:lnTo>
                    <a:pt x="251169" y="364784"/>
                  </a:lnTo>
                  <a:lnTo>
                    <a:pt x="206304" y="374858"/>
                  </a:lnTo>
                  <a:lnTo>
                    <a:pt x="187882" y="375764"/>
                  </a:lnTo>
                  <a:lnTo>
                    <a:pt x="178655" y="375538"/>
                  </a:lnTo>
                  <a:lnTo>
                    <a:pt x="133343" y="367676"/>
                  </a:lnTo>
                  <a:lnTo>
                    <a:pt x="91303" y="349042"/>
                  </a:lnTo>
                  <a:lnTo>
                    <a:pt x="55026" y="320738"/>
                  </a:lnTo>
                  <a:lnTo>
                    <a:pt x="26721" y="284463"/>
                  </a:lnTo>
                  <a:lnTo>
                    <a:pt x="8088" y="242423"/>
                  </a:lnTo>
                  <a:lnTo>
                    <a:pt x="226" y="197115"/>
                  </a:lnTo>
                  <a:lnTo>
                    <a:pt x="0" y="187882"/>
                  </a:lnTo>
                  <a:lnTo>
                    <a:pt x="226" y="178650"/>
                  </a:lnTo>
                  <a:lnTo>
                    <a:pt x="8088" y="133341"/>
                  </a:lnTo>
                  <a:lnTo>
                    <a:pt x="26721" y="91296"/>
                  </a:lnTo>
                  <a:lnTo>
                    <a:pt x="55026" y="55026"/>
                  </a:lnTo>
                  <a:lnTo>
                    <a:pt x="91303" y="26721"/>
                  </a:lnTo>
                  <a:lnTo>
                    <a:pt x="133343" y="8085"/>
                  </a:lnTo>
                  <a:lnTo>
                    <a:pt x="178655" y="226"/>
                  </a:lnTo>
                  <a:lnTo>
                    <a:pt x="187882" y="0"/>
                  </a:lnTo>
                  <a:lnTo>
                    <a:pt x="197116" y="226"/>
                  </a:lnTo>
                  <a:lnTo>
                    <a:pt x="242424" y="8085"/>
                  </a:lnTo>
                  <a:lnTo>
                    <a:pt x="284468" y="26721"/>
                  </a:lnTo>
                  <a:lnTo>
                    <a:pt x="320738" y="55026"/>
                  </a:lnTo>
                  <a:lnTo>
                    <a:pt x="349044" y="91296"/>
                  </a:lnTo>
                  <a:lnTo>
                    <a:pt x="367679" y="133341"/>
                  </a:lnTo>
                  <a:lnTo>
                    <a:pt x="375539" y="178650"/>
                  </a:lnTo>
                  <a:lnTo>
                    <a:pt x="375764" y="187882"/>
                  </a:lnTo>
                  <a:close/>
                </a:path>
              </a:pathLst>
            </a:custGeom>
            <a:ln w="18329">
              <a:solidFill>
                <a:srgbClr val="008B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47899" y="3434486"/>
            <a:ext cx="17399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0" dirty="0">
                <a:solidFill>
                  <a:srgbClr val="00002E"/>
                </a:solidFill>
                <a:latin typeface="Trebuchet MS"/>
                <a:cs typeface="Trebuchet MS"/>
              </a:rPr>
              <a:t>2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8624" y="3373768"/>
            <a:ext cx="4223385" cy="917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0" dirty="0">
                <a:solidFill>
                  <a:srgbClr val="00002E"/>
                </a:solidFill>
                <a:latin typeface="Trebuchet MS"/>
                <a:cs typeface="Trebuchet MS"/>
              </a:rPr>
              <a:t>Portability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3600"/>
              </a:lnSpc>
              <a:spcBef>
                <a:spcPts val="745"/>
              </a:spcBef>
            </a:pPr>
            <a:r>
              <a:rPr sz="1350" spc="-125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00002E"/>
                </a:solidFill>
                <a:latin typeface="Verdana"/>
                <a:cs typeface="Verdana"/>
              </a:rPr>
              <a:t>containers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20" dirty="0">
                <a:solidFill>
                  <a:srgbClr val="00002E"/>
                </a:solidFill>
                <a:latin typeface="Verdana"/>
                <a:cs typeface="Verdana"/>
              </a:rPr>
              <a:t>are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00002E"/>
                </a:solidFill>
                <a:latin typeface="Verdana"/>
                <a:cs typeface="Verdana"/>
              </a:rPr>
              <a:t>portable,</a:t>
            </a:r>
            <a:r>
              <a:rPr sz="1350" spc="-1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25" dirty="0">
                <a:solidFill>
                  <a:srgbClr val="00002E"/>
                </a:solidFill>
                <a:latin typeface="Verdana"/>
                <a:cs typeface="Verdana"/>
              </a:rPr>
              <a:t>making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00002E"/>
                </a:solidFill>
                <a:latin typeface="Verdana"/>
                <a:cs typeface="Verdana"/>
              </a:rPr>
              <a:t>it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40" dirty="0">
                <a:solidFill>
                  <a:srgbClr val="00002E"/>
                </a:solidFill>
                <a:latin typeface="Verdana"/>
                <a:cs typeface="Verdana"/>
              </a:rPr>
              <a:t>easy</a:t>
            </a:r>
            <a:r>
              <a:rPr sz="1350" spc="-13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rgbClr val="00002E"/>
                </a:solidFill>
                <a:latin typeface="Verdana"/>
                <a:cs typeface="Verdana"/>
              </a:rPr>
              <a:t>deploy 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applications</a:t>
            </a:r>
            <a:r>
              <a:rPr sz="135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0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35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00002E"/>
                </a:solidFill>
                <a:latin typeface="Verdana"/>
                <a:cs typeface="Verdana"/>
              </a:rPr>
              <a:t>various</a:t>
            </a:r>
            <a:r>
              <a:rPr sz="135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00002E"/>
                </a:solidFill>
                <a:latin typeface="Verdana"/>
                <a:cs typeface="Verdana"/>
              </a:rPr>
              <a:t>platforms.</a:t>
            </a:r>
            <a:endParaRPr sz="135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33572" y="4875776"/>
            <a:ext cx="907415" cy="394335"/>
            <a:chOff x="4733572" y="4875776"/>
            <a:chExt cx="907415" cy="394335"/>
          </a:xfrm>
        </p:grpSpPr>
        <p:sp>
          <p:nvSpPr>
            <p:cNvPr id="20" name="object 20"/>
            <p:cNvSpPr/>
            <p:nvPr/>
          </p:nvSpPr>
          <p:spPr>
            <a:xfrm>
              <a:off x="5109337" y="5059076"/>
              <a:ext cx="532130" cy="18415"/>
            </a:xfrm>
            <a:custGeom>
              <a:avLst/>
              <a:gdLst/>
              <a:ahLst/>
              <a:cxnLst/>
              <a:rect l="l" t="t" r="r" b="b"/>
              <a:pathLst>
                <a:path w="532129" h="18414">
                  <a:moveTo>
                    <a:pt x="524934" y="0"/>
                  </a:moveTo>
                  <a:lnTo>
                    <a:pt x="6635" y="0"/>
                  </a:lnTo>
                  <a:lnTo>
                    <a:pt x="4472" y="892"/>
                  </a:lnTo>
                  <a:lnTo>
                    <a:pt x="892" y="4472"/>
                  </a:lnTo>
                  <a:lnTo>
                    <a:pt x="0" y="6635"/>
                  </a:lnTo>
                  <a:lnTo>
                    <a:pt x="0" y="9164"/>
                  </a:lnTo>
                  <a:lnTo>
                    <a:pt x="0" y="11694"/>
                  </a:lnTo>
                  <a:lnTo>
                    <a:pt x="892" y="13857"/>
                  </a:lnTo>
                  <a:lnTo>
                    <a:pt x="4472" y="17437"/>
                  </a:lnTo>
                  <a:lnTo>
                    <a:pt x="6635" y="18329"/>
                  </a:lnTo>
                  <a:lnTo>
                    <a:pt x="524934" y="18329"/>
                  </a:lnTo>
                  <a:lnTo>
                    <a:pt x="527097" y="17437"/>
                  </a:lnTo>
                  <a:lnTo>
                    <a:pt x="530677" y="13857"/>
                  </a:lnTo>
                  <a:lnTo>
                    <a:pt x="531569" y="11694"/>
                  </a:lnTo>
                  <a:lnTo>
                    <a:pt x="531569" y="6635"/>
                  </a:lnTo>
                  <a:lnTo>
                    <a:pt x="530677" y="4472"/>
                  </a:lnTo>
                  <a:lnTo>
                    <a:pt x="527097" y="892"/>
                  </a:lnTo>
                  <a:lnTo>
                    <a:pt x="524934" y="0"/>
                  </a:lnTo>
                  <a:close/>
                </a:path>
              </a:pathLst>
            </a:custGeom>
            <a:solidFill>
              <a:srgbClr val="DA32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42737" y="4884941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187882" y="0"/>
                  </a:moveTo>
                  <a:lnTo>
                    <a:pt x="142220" y="5627"/>
                  </a:lnTo>
                  <a:lnTo>
                    <a:pt x="99319" y="22182"/>
                  </a:lnTo>
                  <a:lnTo>
                    <a:pt x="61714" y="48659"/>
                  </a:lnTo>
                  <a:lnTo>
                    <a:pt x="31661" y="83499"/>
                  </a:lnTo>
                  <a:lnTo>
                    <a:pt x="10980" y="124595"/>
                  </a:lnTo>
                  <a:lnTo>
                    <a:pt x="905" y="169466"/>
                  </a:lnTo>
                  <a:lnTo>
                    <a:pt x="0" y="187882"/>
                  </a:lnTo>
                  <a:lnTo>
                    <a:pt x="226" y="197115"/>
                  </a:lnTo>
                  <a:lnTo>
                    <a:pt x="8088" y="242423"/>
                  </a:lnTo>
                  <a:lnTo>
                    <a:pt x="26721" y="284463"/>
                  </a:lnTo>
                  <a:lnTo>
                    <a:pt x="55026" y="320738"/>
                  </a:lnTo>
                  <a:lnTo>
                    <a:pt x="91303" y="349040"/>
                  </a:lnTo>
                  <a:lnTo>
                    <a:pt x="133343" y="367675"/>
                  </a:lnTo>
                  <a:lnTo>
                    <a:pt x="178655" y="375540"/>
                  </a:lnTo>
                  <a:lnTo>
                    <a:pt x="187882" y="375767"/>
                  </a:lnTo>
                  <a:lnTo>
                    <a:pt x="197116" y="375540"/>
                  </a:lnTo>
                  <a:lnTo>
                    <a:pt x="242424" y="367675"/>
                  </a:lnTo>
                  <a:lnTo>
                    <a:pt x="284468" y="349040"/>
                  </a:lnTo>
                  <a:lnTo>
                    <a:pt x="320738" y="320738"/>
                  </a:lnTo>
                  <a:lnTo>
                    <a:pt x="349044" y="284463"/>
                  </a:lnTo>
                  <a:lnTo>
                    <a:pt x="367679" y="242423"/>
                  </a:lnTo>
                  <a:lnTo>
                    <a:pt x="375539" y="197115"/>
                  </a:lnTo>
                  <a:lnTo>
                    <a:pt x="375764" y="187882"/>
                  </a:lnTo>
                  <a:lnTo>
                    <a:pt x="375539" y="178650"/>
                  </a:lnTo>
                  <a:lnTo>
                    <a:pt x="367679" y="133341"/>
                  </a:lnTo>
                  <a:lnTo>
                    <a:pt x="349044" y="91296"/>
                  </a:lnTo>
                  <a:lnTo>
                    <a:pt x="320738" y="55026"/>
                  </a:lnTo>
                  <a:lnTo>
                    <a:pt x="284468" y="26721"/>
                  </a:lnTo>
                  <a:lnTo>
                    <a:pt x="242424" y="8085"/>
                  </a:lnTo>
                  <a:lnTo>
                    <a:pt x="197116" y="226"/>
                  </a:lnTo>
                  <a:lnTo>
                    <a:pt x="18788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42737" y="4884941"/>
              <a:ext cx="375920" cy="375920"/>
            </a:xfrm>
            <a:custGeom>
              <a:avLst/>
              <a:gdLst/>
              <a:ahLst/>
              <a:cxnLst/>
              <a:rect l="l" t="t" r="r" b="b"/>
              <a:pathLst>
                <a:path w="375920" h="375920">
                  <a:moveTo>
                    <a:pt x="375764" y="187882"/>
                  </a:moveTo>
                  <a:lnTo>
                    <a:pt x="370136" y="233544"/>
                  </a:lnTo>
                  <a:lnTo>
                    <a:pt x="353586" y="276451"/>
                  </a:lnTo>
                  <a:lnTo>
                    <a:pt x="327105" y="314050"/>
                  </a:lnTo>
                  <a:lnTo>
                    <a:pt x="292265" y="344099"/>
                  </a:lnTo>
                  <a:lnTo>
                    <a:pt x="251169" y="364785"/>
                  </a:lnTo>
                  <a:lnTo>
                    <a:pt x="206304" y="374862"/>
                  </a:lnTo>
                  <a:lnTo>
                    <a:pt x="187882" y="375767"/>
                  </a:lnTo>
                  <a:lnTo>
                    <a:pt x="178655" y="375540"/>
                  </a:lnTo>
                  <a:lnTo>
                    <a:pt x="133343" y="367675"/>
                  </a:lnTo>
                  <a:lnTo>
                    <a:pt x="91303" y="349040"/>
                  </a:lnTo>
                  <a:lnTo>
                    <a:pt x="55026" y="320738"/>
                  </a:lnTo>
                  <a:lnTo>
                    <a:pt x="26721" y="284463"/>
                  </a:lnTo>
                  <a:lnTo>
                    <a:pt x="8088" y="242423"/>
                  </a:lnTo>
                  <a:lnTo>
                    <a:pt x="226" y="197115"/>
                  </a:lnTo>
                  <a:lnTo>
                    <a:pt x="0" y="187882"/>
                  </a:lnTo>
                  <a:lnTo>
                    <a:pt x="226" y="178650"/>
                  </a:lnTo>
                  <a:lnTo>
                    <a:pt x="8088" y="133341"/>
                  </a:lnTo>
                  <a:lnTo>
                    <a:pt x="26721" y="91296"/>
                  </a:lnTo>
                  <a:lnTo>
                    <a:pt x="55026" y="55026"/>
                  </a:lnTo>
                  <a:lnTo>
                    <a:pt x="91303" y="26721"/>
                  </a:lnTo>
                  <a:lnTo>
                    <a:pt x="133343" y="8085"/>
                  </a:lnTo>
                  <a:lnTo>
                    <a:pt x="178655" y="226"/>
                  </a:lnTo>
                  <a:lnTo>
                    <a:pt x="187882" y="0"/>
                  </a:lnTo>
                  <a:lnTo>
                    <a:pt x="197116" y="226"/>
                  </a:lnTo>
                  <a:lnTo>
                    <a:pt x="242424" y="8085"/>
                  </a:lnTo>
                  <a:lnTo>
                    <a:pt x="284468" y="26721"/>
                  </a:lnTo>
                  <a:lnTo>
                    <a:pt x="320738" y="55026"/>
                  </a:lnTo>
                  <a:lnTo>
                    <a:pt x="349044" y="91296"/>
                  </a:lnTo>
                  <a:lnTo>
                    <a:pt x="367679" y="133341"/>
                  </a:lnTo>
                  <a:lnTo>
                    <a:pt x="375539" y="178650"/>
                  </a:lnTo>
                  <a:lnTo>
                    <a:pt x="375764" y="187882"/>
                  </a:lnTo>
                  <a:close/>
                </a:path>
              </a:pathLst>
            </a:custGeom>
            <a:ln w="18329">
              <a:solidFill>
                <a:srgbClr val="DA32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847899" y="4891720"/>
            <a:ext cx="173990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b="1" spc="-50" dirty="0">
                <a:solidFill>
                  <a:srgbClr val="00002E"/>
                </a:solidFill>
                <a:latin typeface="Trebuchet MS"/>
                <a:cs typeface="Trebuchet MS"/>
              </a:rPr>
              <a:t>3</a:t>
            </a:r>
            <a:endParaRPr sz="19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8624" y="4821836"/>
            <a:ext cx="4252595" cy="9271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10" dirty="0">
                <a:solidFill>
                  <a:srgbClr val="00002E"/>
                </a:solidFill>
                <a:latin typeface="Trebuchet MS"/>
                <a:cs typeface="Trebuchet MS"/>
              </a:rPr>
              <a:t>Scalability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38100"/>
              </a:lnSpc>
              <a:spcBef>
                <a:spcPts val="675"/>
              </a:spcBef>
            </a:pPr>
            <a:r>
              <a:rPr sz="1350" spc="-125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00002E"/>
                </a:solidFill>
                <a:latin typeface="Verdana"/>
                <a:cs typeface="Verdana"/>
              </a:rPr>
              <a:t>containers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14" dirty="0">
                <a:solidFill>
                  <a:srgbClr val="00002E"/>
                </a:solidFill>
                <a:latin typeface="Verdana"/>
                <a:cs typeface="Verdana"/>
              </a:rPr>
              <a:t>can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00002E"/>
                </a:solidFill>
                <a:latin typeface="Verdana"/>
                <a:cs typeface="Verdana"/>
              </a:rPr>
              <a:t>be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00002E"/>
                </a:solidFill>
                <a:latin typeface="Verdana"/>
                <a:cs typeface="Verdana"/>
              </a:rPr>
              <a:t>easily</a:t>
            </a:r>
            <a:r>
              <a:rPr sz="1350" spc="-14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00002E"/>
                </a:solidFill>
                <a:latin typeface="Verdana"/>
                <a:cs typeface="Verdana"/>
              </a:rPr>
              <a:t>scaled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r>
              <a:rPr sz="135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130" dirty="0">
                <a:solidFill>
                  <a:srgbClr val="00002E"/>
                </a:solidFill>
                <a:latin typeface="Verdana"/>
                <a:cs typeface="Verdana"/>
              </a:rPr>
              <a:t>meet</a:t>
            </a:r>
            <a:r>
              <a:rPr sz="135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00002E"/>
                </a:solidFill>
                <a:latin typeface="Verdana"/>
                <a:cs typeface="Verdana"/>
              </a:rPr>
              <a:t>changing </a:t>
            </a:r>
            <a:r>
              <a:rPr sz="1350" spc="-20" dirty="0">
                <a:solidFill>
                  <a:srgbClr val="00002E"/>
                </a:solidFill>
                <a:latin typeface="Verdana"/>
                <a:cs typeface="Verdana"/>
              </a:rPr>
              <a:t>demands.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2600" rIns="0" bIns="0" rtlCol="0">
            <a:spAutoFit/>
          </a:bodyPr>
          <a:lstStyle/>
          <a:p>
            <a:pPr marL="4299585">
              <a:lnSpc>
                <a:spcPct val="100000"/>
              </a:lnSpc>
              <a:spcBef>
                <a:spcPts val="125"/>
              </a:spcBef>
            </a:pPr>
            <a:r>
              <a:rPr spc="-50" dirty="0"/>
              <a:t>Selenium:</a:t>
            </a:r>
            <a:r>
              <a:rPr spc="-145" dirty="0"/>
              <a:t> </a:t>
            </a:r>
            <a:r>
              <a:rPr dirty="0"/>
              <a:t>Automated</a:t>
            </a:r>
            <a:r>
              <a:rPr spc="-150" dirty="0"/>
              <a:t> </a:t>
            </a:r>
            <a:r>
              <a:rPr spc="-10" dirty="0"/>
              <a:t>Testing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924425" y="2285999"/>
            <a:ext cx="3429000" cy="409575"/>
            <a:chOff x="4924425" y="2285999"/>
            <a:chExt cx="3429000" cy="409575"/>
          </a:xfrm>
        </p:grpSpPr>
        <p:sp>
          <p:nvSpPr>
            <p:cNvPr id="6" name="object 6"/>
            <p:cNvSpPr/>
            <p:nvPr/>
          </p:nvSpPr>
          <p:spPr>
            <a:xfrm>
              <a:off x="4933950" y="2295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0"/>
                  </a:moveTo>
                  <a:lnTo>
                    <a:pt x="157162" y="3746"/>
                  </a:lnTo>
                  <a:lnTo>
                    <a:pt x="120535" y="14859"/>
                  </a:lnTo>
                  <a:lnTo>
                    <a:pt x="86779" y="32905"/>
                  </a:lnTo>
                  <a:lnTo>
                    <a:pt x="57188" y="57188"/>
                  </a:lnTo>
                  <a:lnTo>
                    <a:pt x="32905" y="86779"/>
                  </a:lnTo>
                  <a:lnTo>
                    <a:pt x="14859" y="120535"/>
                  </a:lnTo>
                  <a:lnTo>
                    <a:pt x="3746" y="157162"/>
                  </a:lnTo>
                  <a:lnTo>
                    <a:pt x="0" y="195262"/>
                  </a:lnTo>
                  <a:lnTo>
                    <a:pt x="233" y="204851"/>
                  </a:lnTo>
                  <a:lnTo>
                    <a:pt x="5848" y="242718"/>
                  </a:lnTo>
                  <a:lnTo>
                    <a:pt x="18750" y="278757"/>
                  </a:lnTo>
                  <a:lnTo>
                    <a:pt x="38430" y="311589"/>
                  </a:lnTo>
                  <a:lnTo>
                    <a:pt x="64138" y="339954"/>
                  </a:lnTo>
                  <a:lnTo>
                    <a:pt x="94889" y="362753"/>
                  </a:lnTo>
                  <a:lnTo>
                    <a:pt x="129489" y="379116"/>
                  </a:lnTo>
                  <a:lnTo>
                    <a:pt x="166623" y="388408"/>
                  </a:lnTo>
                  <a:lnTo>
                    <a:pt x="195262" y="390525"/>
                  </a:lnTo>
                  <a:lnTo>
                    <a:pt x="204851" y="390289"/>
                  </a:lnTo>
                  <a:lnTo>
                    <a:pt x="242718" y="384665"/>
                  </a:lnTo>
                  <a:lnTo>
                    <a:pt x="278757" y="371774"/>
                  </a:lnTo>
                  <a:lnTo>
                    <a:pt x="311589" y="352094"/>
                  </a:lnTo>
                  <a:lnTo>
                    <a:pt x="339954" y="326386"/>
                  </a:lnTo>
                  <a:lnTo>
                    <a:pt x="362753" y="295635"/>
                  </a:lnTo>
                  <a:lnTo>
                    <a:pt x="379116" y="261035"/>
                  </a:lnTo>
                  <a:lnTo>
                    <a:pt x="388419" y="223896"/>
                  </a:lnTo>
                  <a:lnTo>
                    <a:pt x="390525" y="195262"/>
                  </a:lnTo>
                  <a:lnTo>
                    <a:pt x="390291" y="185667"/>
                  </a:lnTo>
                  <a:lnTo>
                    <a:pt x="384670" y="147801"/>
                  </a:lnTo>
                  <a:lnTo>
                    <a:pt x="371774" y="111760"/>
                  </a:lnTo>
                  <a:lnTo>
                    <a:pt x="352094" y="78930"/>
                  </a:lnTo>
                  <a:lnTo>
                    <a:pt x="326386" y="50570"/>
                  </a:lnTo>
                  <a:lnTo>
                    <a:pt x="295635" y="27771"/>
                  </a:lnTo>
                  <a:lnTo>
                    <a:pt x="261033" y="11406"/>
                  </a:lnTo>
                  <a:lnTo>
                    <a:pt x="223901" y="2110"/>
                  </a:lnTo>
                  <a:lnTo>
                    <a:pt x="19526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3950" y="2295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5" y="195262"/>
                  </a:moveTo>
                  <a:lnTo>
                    <a:pt x="386778" y="233349"/>
                  </a:lnTo>
                  <a:lnTo>
                    <a:pt x="375666" y="269989"/>
                  </a:lnTo>
                  <a:lnTo>
                    <a:pt x="357619" y="303745"/>
                  </a:lnTo>
                  <a:lnTo>
                    <a:pt x="333336" y="333336"/>
                  </a:lnTo>
                  <a:lnTo>
                    <a:pt x="303745" y="357619"/>
                  </a:lnTo>
                  <a:lnTo>
                    <a:pt x="269989" y="375666"/>
                  </a:lnTo>
                  <a:lnTo>
                    <a:pt x="233362" y="386765"/>
                  </a:lnTo>
                  <a:lnTo>
                    <a:pt x="195262" y="390525"/>
                  </a:lnTo>
                  <a:lnTo>
                    <a:pt x="185673" y="390289"/>
                  </a:lnTo>
                  <a:lnTo>
                    <a:pt x="147801" y="384665"/>
                  </a:lnTo>
                  <a:lnTo>
                    <a:pt x="111767" y="371774"/>
                  </a:lnTo>
                  <a:lnTo>
                    <a:pt x="78935" y="352094"/>
                  </a:lnTo>
                  <a:lnTo>
                    <a:pt x="50570" y="326386"/>
                  </a:lnTo>
                  <a:lnTo>
                    <a:pt x="27771" y="295635"/>
                  </a:lnTo>
                  <a:lnTo>
                    <a:pt x="11406" y="261035"/>
                  </a:lnTo>
                  <a:lnTo>
                    <a:pt x="2105" y="223896"/>
                  </a:lnTo>
                  <a:lnTo>
                    <a:pt x="0" y="195262"/>
                  </a:lnTo>
                  <a:lnTo>
                    <a:pt x="233" y="185667"/>
                  </a:lnTo>
                  <a:lnTo>
                    <a:pt x="5848" y="147801"/>
                  </a:lnTo>
                  <a:lnTo>
                    <a:pt x="18750" y="111760"/>
                  </a:lnTo>
                  <a:lnTo>
                    <a:pt x="38430" y="78930"/>
                  </a:lnTo>
                  <a:lnTo>
                    <a:pt x="64138" y="50570"/>
                  </a:lnTo>
                  <a:lnTo>
                    <a:pt x="94889" y="27771"/>
                  </a:lnTo>
                  <a:lnTo>
                    <a:pt x="129489" y="11406"/>
                  </a:lnTo>
                  <a:lnTo>
                    <a:pt x="166623" y="2110"/>
                  </a:lnTo>
                  <a:lnTo>
                    <a:pt x="195262" y="0"/>
                  </a:lnTo>
                  <a:lnTo>
                    <a:pt x="204851" y="235"/>
                  </a:lnTo>
                  <a:lnTo>
                    <a:pt x="242718" y="5848"/>
                  </a:lnTo>
                  <a:lnTo>
                    <a:pt x="278757" y="18750"/>
                  </a:lnTo>
                  <a:lnTo>
                    <a:pt x="311589" y="38430"/>
                  </a:lnTo>
                  <a:lnTo>
                    <a:pt x="339954" y="64136"/>
                  </a:lnTo>
                  <a:lnTo>
                    <a:pt x="362753" y="94882"/>
                  </a:lnTo>
                  <a:lnTo>
                    <a:pt x="379116" y="129489"/>
                  </a:lnTo>
                  <a:lnTo>
                    <a:pt x="388419" y="166621"/>
                  </a:lnTo>
                  <a:lnTo>
                    <a:pt x="390525" y="195262"/>
                  </a:lnTo>
                  <a:close/>
                </a:path>
              </a:pathLst>
            </a:custGeom>
            <a:ln w="19050">
              <a:solidFill>
                <a:srgbClr val="2D4D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2900" y="2295524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0"/>
                  </a:moveTo>
                  <a:lnTo>
                    <a:pt x="157162" y="3746"/>
                  </a:lnTo>
                  <a:lnTo>
                    <a:pt x="120535" y="14859"/>
                  </a:lnTo>
                  <a:lnTo>
                    <a:pt x="86779" y="32905"/>
                  </a:lnTo>
                  <a:lnTo>
                    <a:pt x="57188" y="57188"/>
                  </a:lnTo>
                  <a:lnTo>
                    <a:pt x="32905" y="86779"/>
                  </a:lnTo>
                  <a:lnTo>
                    <a:pt x="14859" y="120535"/>
                  </a:lnTo>
                  <a:lnTo>
                    <a:pt x="3746" y="157162"/>
                  </a:lnTo>
                  <a:lnTo>
                    <a:pt x="0" y="195262"/>
                  </a:lnTo>
                  <a:lnTo>
                    <a:pt x="233" y="204851"/>
                  </a:lnTo>
                  <a:lnTo>
                    <a:pt x="5848" y="242718"/>
                  </a:lnTo>
                  <a:lnTo>
                    <a:pt x="18750" y="278757"/>
                  </a:lnTo>
                  <a:lnTo>
                    <a:pt x="38430" y="311589"/>
                  </a:lnTo>
                  <a:lnTo>
                    <a:pt x="64138" y="339954"/>
                  </a:lnTo>
                  <a:lnTo>
                    <a:pt x="94884" y="362753"/>
                  </a:lnTo>
                  <a:lnTo>
                    <a:pt x="129489" y="379116"/>
                  </a:lnTo>
                  <a:lnTo>
                    <a:pt x="166623" y="388408"/>
                  </a:lnTo>
                  <a:lnTo>
                    <a:pt x="195262" y="390525"/>
                  </a:lnTo>
                  <a:lnTo>
                    <a:pt x="204851" y="390289"/>
                  </a:lnTo>
                  <a:lnTo>
                    <a:pt x="242718" y="384665"/>
                  </a:lnTo>
                  <a:lnTo>
                    <a:pt x="278757" y="371774"/>
                  </a:lnTo>
                  <a:lnTo>
                    <a:pt x="311589" y="352094"/>
                  </a:lnTo>
                  <a:lnTo>
                    <a:pt x="339954" y="326386"/>
                  </a:lnTo>
                  <a:lnTo>
                    <a:pt x="362753" y="295635"/>
                  </a:lnTo>
                  <a:lnTo>
                    <a:pt x="379111" y="261035"/>
                  </a:lnTo>
                  <a:lnTo>
                    <a:pt x="388414" y="223896"/>
                  </a:lnTo>
                  <a:lnTo>
                    <a:pt x="390525" y="195262"/>
                  </a:lnTo>
                  <a:lnTo>
                    <a:pt x="390291" y="185667"/>
                  </a:lnTo>
                  <a:lnTo>
                    <a:pt x="384665" y="147801"/>
                  </a:lnTo>
                  <a:lnTo>
                    <a:pt x="371769" y="111760"/>
                  </a:lnTo>
                  <a:lnTo>
                    <a:pt x="352094" y="78930"/>
                  </a:lnTo>
                  <a:lnTo>
                    <a:pt x="326386" y="50570"/>
                  </a:lnTo>
                  <a:lnTo>
                    <a:pt x="295635" y="27771"/>
                  </a:lnTo>
                  <a:lnTo>
                    <a:pt x="261033" y="11406"/>
                  </a:lnTo>
                  <a:lnTo>
                    <a:pt x="223901" y="2110"/>
                  </a:lnTo>
                  <a:lnTo>
                    <a:pt x="19526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03164" y="2259012"/>
            <a:ext cx="2168525" cy="15335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Automated</a:t>
            </a:r>
            <a:r>
              <a:rPr sz="1650" b="1" spc="4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Testing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900"/>
              </a:lnSpc>
              <a:spcBef>
                <a:spcPts val="650"/>
              </a:spcBef>
            </a:pP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Selenium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00002E"/>
                </a:solidFill>
                <a:latin typeface="Verdana"/>
                <a:cs typeface="Verdana"/>
              </a:rPr>
              <a:t>automates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2E"/>
                </a:solidFill>
                <a:latin typeface="Verdana"/>
                <a:cs typeface="Verdana"/>
              </a:rPr>
              <a:t>web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browser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2E"/>
                </a:solidFill>
                <a:latin typeface="Verdana"/>
                <a:cs typeface="Verdana"/>
              </a:rPr>
              <a:t>interactions, 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enabling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002E"/>
                </a:solidFill>
                <a:latin typeface="Verdana"/>
                <a:cs typeface="Verdana"/>
              </a:rPr>
              <a:t>comprehensive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testing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web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applications.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62900" y="2295524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90525" y="195262"/>
                </a:moveTo>
                <a:lnTo>
                  <a:pt x="386765" y="233349"/>
                </a:lnTo>
                <a:lnTo>
                  <a:pt x="375653" y="269989"/>
                </a:lnTo>
                <a:lnTo>
                  <a:pt x="357619" y="303745"/>
                </a:lnTo>
                <a:lnTo>
                  <a:pt x="333336" y="333336"/>
                </a:lnTo>
                <a:lnTo>
                  <a:pt x="303745" y="357619"/>
                </a:lnTo>
                <a:lnTo>
                  <a:pt x="269989" y="375666"/>
                </a:lnTo>
                <a:lnTo>
                  <a:pt x="233362" y="386765"/>
                </a:lnTo>
                <a:lnTo>
                  <a:pt x="195262" y="390525"/>
                </a:lnTo>
                <a:lnTo>
                  <a:pt x="185673" y="390289"/>
                </a:lnTo>
                <a:lnTo>
                  <a:pt x="147801" y="384665"/>
                </a:lnTo>
                <a:lnTo>
                  <a:pt x="111766" y="371774"/>
                </a:lnTo>
                <a:lnTo>
                  <a:pt x="78935" y="352094"/>
                </a:lnTo>
                <a:lnTo>
                  <a:pt x="50570" y="326386"/>
                </a:lnTo>
                <a:lnTo>
                  <a:pt x="27771" y="295635"/>
                </a:lnTo>
                <a:lnTo>
                  <a:pt x="11406" y="261035"/>
                </a:lnTo>
                <a:lnTo>
                  <a:pt x="2105" y="223896"/>
                </a:lnTo>
                <a:lnTo>
                  <a:pt x="0" y="195262"/>
                </a:lnTo>
                <a:lnTo>
                  <a:pt x="233" y="185667"/>
                </a:lnTo>
                <a:lnTo>
                  <a:pt x="5848" y="147801"/>
                </a:lnTo>
                <a:lnTo>
                  <a:pt x="18750" y="111760"/>
                </a:lnTo>
                <a:lnTo>
                  <a:pt x="38430" y="78930"/>
                </a:lnTo>
                <a:lnTo>
                  <a:pt x="64138" y="50570"/>
                </a:lnTo>
                <a:lnTo>
                  <a:pt x="94884" y="27771"/>
                </a:lnTo>
                <a:lnTo>
                  <a:pt x="129489" y="11406"/>
                </a:lnTo>
                <a:lnTo>
                  <a:pt x="166623" y="2110"/>
                </a:lnTo>
                <a:lnTo>
                  <a:pt x="195262" y="0"/>
                </a:lnTo>
                <a:lnTo>
                  <a:pt x="204851" y="235"/>
                </a:lnTo>
                <a:lnTo>
                  <a:pt x="242718" y="5848"/>
                </a:lnTo>
                <a:lnTo>
                  <a:pt x="278757" y="18750"/>
                </a:lnTo>
                <a:lnTo>
                  <a:pt x="311589" y="38430"/>
                </a:lnTo>
                <a:lnTo>
                  <a:pt x="339954" y="64136"/>
                </a:lnTo>
                <a:lnTo>
                  <a:pt x="362753" y="94882"/>
                </a:lnTo>
                <a:lnTo>
                  <a:pt x="379111" y="129489"/>
                </a:lnTo>
                <a:lnTo>
                  <a:pt x="388414" y="166621"/>
                </a:lnTo>
                <a:lnTo>
                  <a:pt x="390525" y="195262"/>
                </a:lnTo>
                <a:close/>
              </a:path>
            </a:pathLst>
          </a:custGeom>
          <a:ln w="19050">
            <a:solidFill>
              <a:srgbClr val="008B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28545" y="2259012"/>
            <a:ext cx="2180590" cy="15049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94055">
              <a:lnSpc>
                <a:spcPct val="106100"/>
              </a:lnSpc>
              <a:spcBef>
                <a:spcPts val="15"/>
              </a:spcBef>
            </a:pPr>
            <a:r>
              <a:rPr sz="1650" b="1" spc="50" dirty="0">
                <a:solidFill>
                  <a:srgbClr val="00002E"/>
                </a:solidFill>
                <a:latin typeface="Trebuchet MS"/>
                <a:cs typeface="Trebuchet MS"/>
              </a:rPr>
              <a:t>Cross-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Browser Compatibility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6200"/>
              </a:lnSpc>
              <a:spcBef>
                <a:spcPts val="660"/>
              </a:spcBef>
            </a:pP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Selenium</a:t>
            </a:r>
            <a:r>
              <a:rPr sz="1400" spc="-6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supports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multiple </a:t>
            </a:r>
            <a:r>
              <a:rPr sz="1400" spc="-135" dirty="0">
                <a:solidFill>
                  <a:srgbClr val="00002E"/>
                </a:solidFill>
                <a:latin typeface="Verdana"/>
                <a:cs typeface="Verdana"/>
              </a:rPr>
              <a:t>browsers,</a:t>
            </a:r>
            <a:r>
              <a:rPr sz="1400" spc="-1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ensuring</a:t>
            </a:r>
            <a:r>
              <a:rPr sz="1400" spc="-3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cross-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browser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002E"/>
                </a:solidFill>
                <a:latin typeface="Verdana"/>
                <a:cs typeface="Verdana"/>
              </a:rPr>
              <a:t>compatibility.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24425" y="4210050"/>
            <a:ext cx="409575" cy="409575"/>
            <a:chOff x="4924425" y="4210050"/>
            <a:chExt cx="409575" cy="409575"/>
          </a:xfrm>
        </p:grpSpPr>
        <p:sp>
          <p:nvSpPr>
            <p:cNvPr id="13" name="object 13"/>
            <p:cNvSpPr/>
            <p:nvPr/>
          </p:nvSpPr>
          <p:spPr>
            <a:xfrm>
              <a:off x="4933950" y="421957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195262" y="0"/>
                  </a:moveTo>
                  <a:lnTo>
                    <a:pt x="157162" y="3746"/>
                  </a:lnTo>
                  <a:lnTo>
                    <a:pt x="120535" y="14859"/>
                  </a:lnTo>
                  <a:lnTo>
                    <a:pt x="86779" y="32905"/>
                  </a:lnTo>
                  <a:lnTo>
                    <a:pt x="57188" y="57188"/>
                  </a:lnTo>
                  <a:lnTo>
                    <a:pt x="32905" y="86779"/>
                  </a:lnTo>
                  <a:lnTo>
                    <a:pt x="14859" y="120535"/>
                  </a:lnTo>
                  <a:lnTo>
                    <a:pt x="3746" y="157162"/>
                  </a:lnTo>
                  <a:lnTo>
                    <a:pt x="0" y="195262"/>
                  </a:lnTo>
                  <a:lnTo>
                    <a:pt x="233" y="204851"/>
                  </a:lnTo>
                  <a:lnTo>
                    <a:pt x="5848" y="242718"/>
                  </a:lnTo>
                  <a:lnTo>
                    <a:pt x="18750" y="278757"/>
                  </a:lnTo>
                  <a:lnTo>
                    <a:pt x="38430" y="311589"/>
                  </a:lnTo>
                  <a:lnTo>
                    <a:pt x="64138" y="339954"/>
                  </a:lnTo>
                  <a:lnTo>
                    <a:pt x="94889" y="362753"/>
                  </a:lnTo>
                  <a:lnTo>
                    <a:pt x="129489" y="379111"/>
                  </a:lnTo>
                  <a:lnTo>
                    <a:pt x="166623" y="388414"/>
                  </a:lnTo>
                  <a:lnTo>
                    <a:pt x="195262" y="390525"/>
                  </a:lnTo>
                  <a:lnTo>
                    <a:pt x="204851" y="390291"/>
                  </a:lnTo>
                  <a:lnTo>
                    <a:pt x="242718" y="384665"/>
                  </a:lnTo>
                  <a:lnTo>
                    <a:pt x="278757" y="371769"/>
                  </a:lnTo>
                  <a:lnTo>
                    <a:pt x="311589" y="352094"/>
                  </a:lnTo>
                  <a:lnTo>
                    <a:pt x="339954" y="326386"/>
                  </a:lnTo>
                  <a:lnTo>
                    <a:pt x="362753" y="295635"/>
                  </a:lnTo>
                  <a:lnTo>
                    <a:pt x="379116" y="261035"/>
                  </a:lnTo>
                  <a:lnTo>
                    <a:pt x="388419" y="223896"/>
                  </a:lnTo>
                  <a:lnTo>
                    <a:pt x="390525" y="195262"/>
                  </a:lnTo>
                  <a:lnTo>
                    <a:pt x="390291" y="185667"/>
                  </a:lnTo>
                  <a:lnTo>
                    <a:pt x="384670" y="147801"/>
                  </a:lnTo>
                  <a:lnTo>
                    <a:pt x="371774" y="111760"/>
                  </a:lnTo>
                  <a:lnTo>
                    <a:pt x="352094" y="78930"/>
                  </a:lnTo>
                  <a:lnTo>
                    <a:pt x="326386" y="50570"/>
                  </a:lnTo>
                  <a:lnTo>
                    <a:pt x="295635" y="27771"/>
                  </a:lnTo>
                  <a:lnTo>
                    <a:pt x="261033" y="11406"/>
                  </a:lnTo>
                  <a:lnTo>
                    <a:pt x="223901" y="2110"/>
                  </a:lnTo>
                  <a:lnTo>
                    <a:pt x="195262" y="0"/>
                  </a:lnTo>
                  <a:close/>
                </a:path>
              </a:pathLst>
            </a:custGeom>
            <a:solidFill>
              <a:srgbClr val="F3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33950" y="4219575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90525" y="195262"/>
                  </a:moveTo>
                  <a:lnTo>
                    <a:pt x="386778" y="233349"/>
                  </a:lnTo>
                  <a:lnTo>
                    <a:pt x="375666" y="269989"/>
                  </a:lnTo>
                  <a:lnTo>
                    <a:pt x="357619" y="303745"/>
                  </a:lnTo>
                  <a:lnTo>
                    <a:pt x="333336" y="333336"/>
                  </a:lnTo>
                  <a:lnTo>
                    <a:pt x="303745" y="357619"/>
                  </a:lnTo>
                  <a:lnTo>
                    <a:pt x="269989" y="375653"/>
                  </a:lnTo>
                  <a:lnTo>
                    <a:pt x="233362" y="386765"/>
                  </a:lnTo>
                  <a:lnTo>
                    <a:pt x="195262" y="390525"/>
                  </a:lnTo>
                  <a:lnTo>
                    <a:pt x="185673" y="390291"/>
                  </a:lnTo>
                  <a:lnTo>
                    <a:pt x="147801" y="384665"/>
                  </a:lnTo>
                  <a:lnTo>
                    <a:pt x="111767" y="371769"/>
                  </a:lnTo>
                  <a:lnTo>
                    <a:pt x="78935" y="352094"/>
                  </a:lnTo>
                  <a:lnTo>
                    <a:pt x="50570" y="326386"/>
                  </a:lnTo>
                  <a:lnTo>
                    <a:pt x="27771" y="295635"/>
                  </a:lnTo>
                  <a:lnTo>
                    <a:pt x="11406" y="261035"/>
                  </a:lnTo>
                  <a:lnTo>
                    <a:pt x="2105" y="223896"/>
                  </a:lnTo>
                  <a:lnTo>
                    <a:pt x="0" y="195262"/>
                  </a:lnTo>
                  <a:lnTo>
                    <a:pt x="233" y="185667"/>
                  </a:lnTo>
                  <a:lnTo>
                    <a:pt x="5848" y="147801"/>
                  </a:lnTo>
                  <a:lnTo>
                    <a:pt x="18750" y="111760"/>
                  </a:lnTo>
                  <a:lnTo>
                    <a:pt x="38430" y="78930"/>
                  </a:lnTo>
                  <a:lnTo>
                    <a:pt x="64138" y="50570"/>
                  </a:lnTo>
                  <a:lnTo>
                    <a:pt x="94889" y="27771"/>
                  </a:lnTo>
                  <a:lnTo>
                    <a:pt x="129489" y="11406"/>
                  </a:lnTo>
                  <a:lnTo>
                    <a:pt x="166623" y="2110"/>
                  </a:lnTo>
                  <a:lnTo>
                    <a:pt x="195262" y="0"/>
                  </a:lnTo>
                  <a:lnTo>
                    <a:pt x="204851" y="235"/>
                  </a:lnTo>
                  <a:lnTo>
                    <a:pt x="242718" y="5848"/>
                  </a:lnTo>
                  <a:lnTo>
                    <a:pt x="278757" y="18750"/>
                  </a:lnTo>
                  <a:lnTo>
                    <a:pt x="311589" y="38430"/>
                  </a:lnTo>
                  <a:lnTo>
                    <a:pt x="339954" y="64136"/>
                  </a:lnTo>
                  <a:lnTo>
                    <a:pt x="362753" y="94882"/>
                  </a:lnTo>
                  <a:lnTo>
                    <a:pt x="379116" y="129489"/>
                  </a:lnTo>
                  <a:lnTo>
                    <a:pt x="388419" y="166621"/>
                  </a:lnTo>
                  <a:lnTo>
                    <a:pt x="390525" y="195262"/>
                  </a:lnTo>
                  <a:close/>
                </a:path>
              </a:pathLst>
            </a:custGeom>
            <a:ln w="19050">
              <a:solidFill>
                <a:srgbClr val="DA32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502732" y="4183062"/>
            <a:ext cx="5017770" cy="952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rgbClr val="00002E"/>
                </a:solidFill>
                <a:latin typeface="Trebuchet MS"/>
                <a:cs typeface="Trebuchet MS"/>
              </a:rPr>
              <a:t>Test</a:t>
            </a:r>
            <a:r>
              <a:rPr sz="1650" b="1" spc="-95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Reporting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3900"/>
              </a:lnSpc>
              <a:spcBef>
                <a:spcPts val="775"/>
              </a:spcBef>
            </a:pP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Selenium</a:t>
            </a:r>
            <a:r>
              <a:rPr sz="1400" spc="-6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generates</a:t>
            </a:r>
            <a:r>
              <a:rPr sz="14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detailed</a:t>
            </a:r>
            <a:r>
              <a:rPr sz="14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test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reports,</a:t>
            </a:r>
            <a:r>
              <a:rPr sz="1400" spc="-1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00002E"/>
                </a:solidFill>
                <a:latin typeface="Verdana"/>
                <a:cs typeface="Verdana"/>
              </a:rPr>
              <a:t>providing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insights</a:t>
            </a:r>
            <a:r>
              <a:rPr sz="1400" spc="-5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002E"/>
                </a:solidFill>
                <a:latin typeface="Verdana"/>
                <a:cs typeface="Verdana"/>
              </a:rPr>
              <a:t>into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application</a:t>
            </a:r>
            <a:r>
              <a:rPr sz="1400" spc="-2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Integrating</a:t>
            </a:r>
            <a:r>
              <a:rPr spc="-165" dirty="0"/>
              <a:t> </a:t>
            </a:r>
            <a:r>
              <a:rPr spc="-50" dirty="0"/>
              <a:t>the</a:t>
            </a:r>
            <a:r>
              <a:rPr spc="-160" dirty="0"/>
              <a:t> </a:t>
            </a:r>
            <a:r>
              <a:rPr dirty="0"/>
              <a:t>Tools</a:t>
            </a:r>
            <a:r>
              <a:rPr spc="-155" dirty="0"/>
              <a:t> </a:t>
            </a:r>
            <a:r>
              <a:rPr spc="-100" dirty="0"/>
              <a:t>for</a:t>
            </a:r>
            <a:r>
              <a:rPr spc="-150" dirty="0"/>
              <a:t> </a:t>
            </a:r>
            <a:r>
              <a:rPr dirty="0"/>
              <a:t>a</a:t>
            </a:r>
            <a:r>
              <a:rPr spc="-155" dirty="0"/>
              <a:t> </a:t>
            </a:r>
            <a:r>
              <a:rPr spc="70" dirty="0"/>
              <a:t>Seamless</a:t>
            </a:r>
            <a:r>
              <a:rPr spc="-160" dirty="0"/>
              <a:t> </a:t>
            </a:r>
            <a:r>
              <a:rPr spc="35" dirty="0"/>
              <a:t>Workflow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2757" y="1884407"/>
            <a:ext cx="3576306" cy="35763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05031" y="2449353"/>
            <a:ext cx="1892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rgbClr val="00002E"/>
                </a:solidFill>
                <a:latin typeface="Trebuchet MS"/>
                <a:cs typeface="Trebuchet MS"/>
              </a:rPr>
              <a:t>1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7985" y="2754153"/>
            <a:ext cx="1892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rgbClr val="00002E"/>
                </a:solidFill>
                <a:latin typeface="Trebuchet MS"/>
                <a:cs typeface="Trebuchet MS"/>
              </a:rPr>
              <a:t>2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5560" y="4487703"/>
            <a:ext cx="1892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rgbClr val="00002E"/>
                </a:solidFill>
                <a:latin typeface="Trebuchet MS"/>
                <a:cs typeface="Trebuchet MS"/>
              </a:rPr>
              <a:t>3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2607" y="4182903"/>
            <a:ext cx="189230" cy="35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spc="-50" dirty="0">
                <a:solidFill>
                  <a:srgbClr val="00002E"/>
                </a:solidFill>
                <a:latin typeface="Trebuchet MS"/>
                <a:cs typeface="Trebuchet MS"/>
              </a:rPr>
              <a:t>4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160" y="2354262"/>
            <a:ext cx="2778125" cy="657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25295">
              <a:lnSpc>
                <a:spcPct val="100000"/>
              </a:lnSpc>
              <a:spcBef>
                <a:spcPts val="135"/>
              </a:spcBef>
            </a:pPr>
            <a:r>
              <a:rPr sz="1650" b="1" dirty="0">
                <a:solidFill>
                  <a:srgbClr val="00002E"/>
                </a:solidFill>
                <a:latin typeface="Trebuchet MS"/>
                <a:cs typeface="Trebuchet MS"/>
              </a:rPr>
              <a:t>Git</a:t>
            </a:r>
            <a:r>
              <a:rPr sz="1650" b="1" spc="-7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Trigger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Code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commit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triggers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002E"/>
                </a:solidFill>
                <a:latin typeface="Verdana"/>
                <a:cs typeface="Verdana"/>
              </a:rPr>
              <a:t>build.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52118" y="2201862"/>
            <a:ext cx="12947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65" dirty="0">
                <a:solidFill>
                  <a:srgbClr val="00002E"/>
                </a:solidFill>
                <a:latin typeface="Trebuchet MS"/>
                <a:cs typeface="Trebuchet MS"/>
              </a:rPr>
              <a:t>Jenkins</a:t>
            </a: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 </a:t>
            </a:r>
            <a:r>
              <a:rPr sz="1650" b="1" spc="-20" dirty="0">
                <a:solidFill>
                  <a:srgbClr val="00002E"/>
                </a:solidFill>
                <a:latin typeface="Trebuchet MS"/>
                <a:cs typeface="Trebuchet MS"/>
              </a:rPr>
              <a:t>Build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2184" y="2547848"/>
            <a:ext cx="3046095" cy="61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8400"/>
              </a:lnSpc>
              <a:spcBef>
                <a:spcPts val="90"/>
              </a:spcBef>
            </a:pP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builds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application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and</a:t>
            </a:r>
            <a:r>
              <a:rPr sz="1400" spc="-7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runs </a:t>
            </a:r>
            <a:r>
              <a:rPr sz="1400" spc="-114" dirty="0">
                <a:solidFill>
                  <a:srgbClr val="00002E"/>
                </a:solidFill>
                <a:latin typeface="Verdana"/>
                <a:cs typeface="Verdana"/>
              </a:rPr>
              <a:t>Selenium</a:t>
            </a:r>
            <a:r>
              <a:rPr sz="1400" spc="-7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002E"/>
                </a:solidFill>
                <a:latin typeface="Verdana"/>
                <a:cs typeface="Verdana"/>
              </a:rPr>
              <a:t>tests.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2184" y="4268787"/>
            <a:ext cx="2477770" cy="6572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Dockerize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creates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002E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002E"/>
                </a:solidFill>
                <a:latin typeface="Verdana"/>
                <a:cs typeface="Verdana"/>
              </a:rPr>
              <a:t>image.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6316" y="4116387"/>
            <a:ext cx="2851150" cy="952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00002E"/>
                </a:solidFill>
                <a:latin typeface="Trebuchet MS"/>
                <a:cs typeface="Trebuchet MS"/>
              </a:rPr>
              <a:t>Deploy</a:t>
            </a:r>
            <a:endParaRPr sz="16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345"/>
              </a:spcBef>
            </a:pP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Jenkins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deploys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002E"/>
                </a:solidFill>
                <a:latin typeface="Verdana"/>
                <a:cs typeface="Verdana"/>
              </a:rPr>
              <a:t>Docker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002E"/>
                </a:solidFill>
                <a:latin typeface="Verdana"/>
                <a:cs typeface="Verdana"/>
              </a:rPr>
              <a:t>image</a:t>
            </a:r>
            <a:r>
              <a:rPr sz="1400" spc="-8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002E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70"/>
              </a:spcBef>
            </a:pPr>
            <a:r>
              <a:rPr sz="1400" spc="-105" dirty="0">
                <a:solidFill>
                  <a:srgbClr val="00002E"/>
                </a:solidFill>
                <a:latin typeface="Verdana"/>
                <a:cs typeface="Verdana"/>
              </a:rPr>
              <a:t>the</a:t>
            </a:r>
            <a:r>
              <a:rPr sz="1400" spc="-90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002E"/>
                </a:solidFill>
                <a:latin typeface="Verdana"/>
                <a:cs typeface="Verdana"/>
              </a:rPr>
              <a:t>target</a:t>
            </a:r>
            <a:r>
              <a:rPr sz="1400" spc="-85" dirty="0">
                <a:solidFill>
                  <a:srgbClr val="00002E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002E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3F3FF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4879" y="1454150"/>
            <a:ext cx="4893310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185" dirty="0"/>
              <a:t> </a:t>
            </a:r>
            <a:r>
              <a:rPr spc="-20" dirty="0"/>
              <a:t>Takeaways</a:t>
            </a:r>
            <a:r>
              <a:rPr spc="-175" dirty="0"/>
              <a:t> </a:t>
            </a:r>
            <a:r>
              <a:rPr dirty="0"/>
              <a:t>and</a:t>
            </a:r>
            <a:r>
              <a:rPr spc="-175" dirty="0"/>
              <a:t> </a:t>
            </a:r>
            <a:r>
              <a:rPr spc="-20" dirty="0"/>
              <a:t>Next </a:t>
            </a:r>
            <a:r>
              <a:rPr spc="55" dirty="0"/>
              <a:t>Steps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spc="-155" dirty="0"/>
              <a:t>By</a:t>
            </a:r>
            <a:r>
              <a:rPr spc="-120" dirty="0"/>
              <a:t> </a:t>
            </a:r>
            <a:r>
              <a:rPr spc="-100" dirty="0"/>
              <a:t>integrating</a:t>
            </a:r>
            <a:r>
              <a:rPr spc="-60" dirty="0"/>
              <a:t> </a:t>
            </a:r>
            <a:r>
              <a:rPr spc="-125" dirty="0"/>
              <a:t>Git,</a:t>
            </a:r>
            <a:r>
              <a:rPr spc="-190" dirty="0"/>
              <a:t> </a:t>
            </a:r>
            <a:r>
              <a:rPr spc="-140" dirty="0"/>
              <a:t>Jenkins,</a:t>
            </a:r>
            <a:r>
              <a:rPr spc="-185" dirty="0"/>
              <a:t> </a:t>
            </a:r>
            <a:r>
              <a:rPr spc="-150" dirty="0"/>
              <a:t>Docker,</a:t>
            </a:r>
            <a:r>
              <a:rPr spc="-190" dirty="0"/>
              <a:t> </a:t>
            </a:r>
            <a:r>
              <a:rPr spc="-120" dirty="0"/>
              <a:t>and</a:t>
            </a:r>
            <a:r>
              <a:rPr spc="-55" dirty="0"/>
              <a:t> </a:t>
            </a:r>
            <a:r>
              <a:rPr spc="-125" dirty="0"/>
              <a:t>Selenium,</a:t>
            </a:r>
            <a:r>
              <a:rPr spc="-190" dirty="0"/>
              <a:t> </a:t>
            </a:r>
            <a:r>
              <a:rPr spc="-100" dirty="0"/>
              <a:t>organizations</a:t>
            </a:r>
            <a:r>
              <a:rPr spc="-60" dirty="0"/>
              <a:t> </a:t>
            </a:r>
            <a:r>
              <a:rPr spc="-114" dirty="0"/>
              <a:t>can</a:t>
            </a:r>
            <a:r>
              <a:rPr spc="-55" dirty="0"/>
              <a:t> </a:t>
            </a:r>
            <a:r>
              <a:rPr spc="-45" dirty="0"/>
              <a:t>achieve </a:t>
            </a:r>
            <a:r>
              <a:rPr spc="-140" dirty="0"/>
              <a:t>a</a:t>
            </a:r>
            <a:r>
              <a:rPr spc="-70" dirty="0"/>
              <a:t> </a:t>
            </a:r>
            <a:r>
              <a:rPr spc="-60" dirty="0"/>
              <a:t>fully</a:t>
            </a:r>
            <a:r>
              <a:rPr spc="-130" dirty="0"/>
              <a:t> automated</a:t>
            </a:r>
            <a:r>
              <a:rPr spc="-65" dirty="0"/>
              <a:t> </a:t>
            </a:r>
            <a:r>
              <a:rPr spc="-165" dirty="0"/>
              <a:t>CI/CD</a:t>
            </a:r>
            <a:r>
              <a:rPr spc="-70" dirty="0"/>
              <a:t> </a:t>
            </a:r>
            <a:r>
              <a:rPr spc="-90" dirty="0"/>
              <a:t>pipeline,</a:t>
            </a:r>
            <a:r>
              <a:rPr spc="-195" dirty="0"/>
              <a:t> </a:t>
            </a:r>
            <a:r>
              <a:rPr spc="-90" dirty="0"/>
              <a:t>resulting</a:t>
            </a:r>
            <a:r>
              <a:rPr spc="-65" dirty="0"/>
              <a:t> </a:t>
            </a:r>
            <a:r>
              <a:rPr spc="-60" dirty="0"/>
              <a:t>in</a:t>
            </a:r>
            <a:r>
              <a:rPr spc="-70" dirty="0"/>
              <a:t> </a:t>
            </a:r>
            <a:r>
              <a:rPr spc="-110" dirty="0"/>
              <a:t>faster</a:t>
            </a:r>
            <a:r>
              <a:rPr spc="-70" dirty="0"/>
              <a:t> </a:t>
            </a:r>
            <a:r>
              <a:rPr spc="-125" dirty="0"/>
              <a:t>releases,</a:t>
            </a:r>
            <a:r>
              <a:rPr spc="-195" dirty="0"/>
              <a:t> </a:t>
            </a:r>
            <a:r>
              <a:rPr spc="-10" dirty="0"/>
              <a:t>improved </a:t>
            </a:r>
            <a:r>
              <a:rPr spc="-120" dirty="0"/>
              <a:t>quality,</a:t>
            </a:r>
            <a:r>
              <a:rPr spc="-204" dirty="0"/>
              <a:t> </a:t>
            </a:r>
            <a:r>
              <a:rPr spc="-120" dirty="0"/>
              <a:t>and</a:t>
            </a:r>
            <a:r>
              <a:rPr spc="-70" dirty="0"/>
              <a:t> </a:t>
            </a:r>
            <a:r>
              <a:rPr spc="-120" dirty="0"/>
              <a:t>reduced</a:t>
            </a:r>
            <a:r>
              <a:rPr spc="-75" dirty="0"/>
              <a:t> </a:t>
            </a:r>
            <a:r>
              <a:rPr spc="-130" dirty="0"/>
              <a:t>risk.</a:t>
            </a:r>
            <a:r>
              <a:rPr spc="-250" dirty="0"/>
              <a:t> </a:t>
            </a:r>
            <a:r>
              <a:rPr spc="-130" dirty="0"/>
              <a:t>As</a:t>
            </a:r>
            <a:r>
              <a:rPr spc="-75" dirty="0"/>
              <a:t> </a:t>
            </a:r>
            <a:r>
              <a:rPr spc="-140" dirty="0"/>
              <a:t>a</a:t>
            </a:r>
            <a:r>
              <a:rPr spc="-75" dirty="0"/>
              <a:t> </a:t>
            </a:r>
            <a:r>
              <a:rPr spc="-110" dirty="0"/>
              <a:t>next</a:t>
            </a:r>
            <a:r>
              <a:rPr spc="-75" dirty="0"/>
              <a:t> </a:t>
            </a:r>
            <a:r>
              <a:rPr spc="-140" dirty="0"/>
              <a:t>step,</a:t>
            </a:r>
            <a:r>
              <a:rPr spc="-200" dirty="0"/>
              <a:t> </a:t>
            </a:r>
            <a:r>
              <a:rPr spc="-105" dirty="0"/>
              <a:t>consider</a:t>
            </a:r>
            <a:r>
              <a:rPr spc="-75" dirty="0"/>
              <a:t> </a:t>
            </a:r>
            <a:r>
              <a:rPr spc="-105" dirty="0"/>
              <a:t>implementing</a:t>
            </a:r>
            <a:r>
              <a:rPr spc="-75" dirty="0"/>
              <a:t> </a:t>
            </a:r>
            <a:r>
              <a:rPr spc="-140" dirty="0"/>
              <a:t>a</a:t>
            </a:r>
            <a:r>
              <a:rPr spc="-75" dirty="0"/>
              <a:t> </a:t>
            </a:r>
            <a:r>
              <a:rPr spc="-10" dirty="0"/>
              <a:t>pilot </a:t>
            </a:r>
            <a:r>
              <a:rPr spc="-165" dirty="0"/>
              <a:t>CI/CD</a:t>
            </a:r>
            <a:r>
              <a:rPr spc="-80" dirty="0"/>
              <a:t> </a:t>
            </a:r>
            <a:r>
              <a:rPr spc="-75" dirty="0"/>
              <a:t>pipeline</a:t>
            </a:r>
            <a:r>
              <a:rPr spc="-80" dirty="0"/>
              <a:t> </a:t>
            </a:r>
            <a:r>
              <a:rPr spc="-90" dirty="0"/>
              <a:t>for</a:t>
            </a:r>
            <a:r>
              <a:rPr spc="-80" dirty="0"/>
              <a:t> </a:t>
            </a:r>
            <a:r>
              <a:rPr spc="-140" dirty="0"/>
              <a:t>a</a:t>
            </a:r>
            <a:r>
              <a:rPr spc="-80" dirty="0"/>
              <a:t> </a:t>
            </a:r>
            <a:r>
              <a:rPr spc="-90" dirty="0"/>
              <a:t>small</a:t>
            </a:r>
            <a:r>
              <a:rPr spc="-80" dirty="0"/>
              <a:t> </a:t>
            </a:r>
            <a:r>
              <a:rPr spc="-110" dirty="0"/>
              <a:t>project</a:t>
            </a:r>
            <a:r>
              <a:rPr spc="-75" dirty="0"/>
              <a:t> </a:t>
            </a:r>
            <a:r>
              <a:rPr spc="-95" dirty="0"/>
              <a:t>to</a:t>
            </a:r>
            <a:r>
              <a:rPr spc="-80" dirty="0"/>
              <a:t> </a:t>
            </a:r>
            <a:r>
              <a:rPr spc="-95" dirty="0"/>
              <a:t>gain</a:t>
            </a:r>
            <a:r>
              <a:rPr spc="-80" dirty="0"/>
              <a:t> </a:t>
            </a:r>
            <a:r>
              <a:rPr spc="-114" dirty="0"/>
              <a:t>experience</a:t>
            </a:r>
            <a:r>
              <a:rPr spc="-80" dirty="0"/>
              <a:t> </a:t>
            </a:r>
            <a:r>
              <a:rPr spc="-120" dirty="0"/>
              <a:t>and</a:t>
            </a:r>
            <a:r>
              <a:rPr spc="-80" dirty="0"/>
              <a:t> </a:t>
            </a:r>
            <a:r>
              <a:rPr spc="-95" dirty="0"/>
              <a:t>refine</a:t>
            </a:r>
            <a:r>
              <a:rPr spc="-100" dirty="0"/>
              <a:t> </a:t>
            </a:r>
            <a:r>
              <a:rPr spc="-20" dirty="0"/>
              <a:t>your </a:t>
            </a:r>
            <a:r>
              <a:rPr spc="-130" dirty="0"/>
              <a:t>approach.</a:t>
            </a:r>
            <a:r>
              <a:rPr spc="-210" dirty="0"/>
              <a:t> </a:t>
            </a:r>
            <a:r>
              <a:rPr spc="-105" dirty="0"/>
              <a:t>Begin</a:t>
            </a:r>
            <a:r>
              <a:rPr spc="-80" dirty="0"/>
              <a:t> </a:t>
            </a:r>
            <a:r>
              <a:rPr spc="-145" dirty="0"/>
              <a:t>by</a:t>
            </a:r>
            <a:r>
              <a:rPr spc="-140" dirty="0"/>
              <a:t> </a:t>
            </a:r>
            <a:r>
              <a:rPr spc="-95" dirty="0"/>
              <a:t>setting</a:t>
            </a:r>
            <a:r>
              <a:rPr spc="-80" dirty="0"/>
              <a:t> </a:t>
            </a:r>
            <a:r>
              <a:rPr spc="-114" dirty="0"/>
              <a:t>up</a:t>
            </a:r>
            <a:r>
              <a:rPr spc="-90" dirty="0"/>
              <a:t> </a:t>
            </a:r>
            <a:r>
              <a:rPr spc="-125" dirty="0"/>
              <a:t>Jenkins</a:t>
            </a:r>
            <a:r>
              <a:rPr spc="-80" dirty="0"/>
              <a:t> </a:t>
            </a:r>
            <a:r>
              <a:rPr spc="-120" dirty="0"/>
              <a:t>and</a:t>
            </a:r>
            <a:r>
              <a:rPr spc="-85" dirty="0"/>
              <a:t> </a:t>
            </a:r>
            <a:r>
              <a:rPr spc="-150" dirty="0"/>
              <a:t>Docker,</a:t>
            </a:r>
            <a:r>
              <a:rPr spc="-204" dirty="0"/>
              <a:t> </a:t>
            </a:r>
            <a:r>
              <a:rPr spc="-105" dirty="0"/>
              <a:t>then</a:t>
            </a:r>
            <a:r>
              <a:rPr spc="-80" dirty="0"/>
              <a:t> </a:t>
            </a:r>
            <a:r>
              <a:rPr spc="-10" dirty="0"/>
              <a:t>integrating </a:t>
            </a:r>
            <a:r>
              <a:rPr spc="-114" dirty="0"/>
              <a:t>Selenium</a:t>
            </a:r>
            <a:r>
              <a:rPr spc="-70" dirty="0"/>
              <a:t> </a:t>
            </a:r>
            <a:r>
              <a:rPr spc="-110" dirty="0"/>
              <a:t>tests</a:t>
            </a:r>
            <a:r>
              <a:rPr spc="-60" dirty="0"/>
              <a:t> </a:t>
            </a:r>
            <a:r>
              <a:rPr spc="-80" dirty="0"/>
              <a:t>into</a:t>
            </a:r>
            <a:r>
              <a:rPr spc="-85" dirty="0"/>
              <a:t> </a:t>
            </a:r>
            <a:r>
              <a:rPr spc="-135" dirty="0"/>
              <a:t>your</a:t>
            </a:r>
            <a:r>
              <a:rPr spc="-65" dirty="0"/>
              <a:t> </a:t>
            </a:r>
            <a:r>
              <a:rPr spc="-125" dirty="0"/>
              <a:t>Jenkins</a:t>
            </a:r>
            <a:r>
              <a:rPr spc="-60" dirty="0"/>
              <a:t> </a:t>
            </a:r>
            <a:r>
              <a:rPr spc="-95" dirty="0"/>
              <a:t>pipeline.</a:t>
            </a:r>
            <a:r>
              <a:rPr spc="-190" dirty="0"/>
              <a:t> </a:t>
            </a:r>
            <a:r>
              <a:rPr spc="-110" dirty="0"/>
              <a:t>Continuously</a:t>
            </a:r>
            <a:r>
              <a:rPr spc="-125" dirty="0"/>
              <a:t> </a:t>
            </a:r>
            <a:r>
              <a:rPr spc="-105" dirty="0"/>
              <a:t>monitor</a:t>
            </a:r>
            <a:r>
              <a:rPr spc="-60" dirty="0"/>
              <a:t> </a:t>
            </a:r>
            <a:r>
              <a:rPr spc="-25" dirty="0"/>
              <a:t>and </a:t>
            </a:r>
            <a:r>
              <a:rPr spc="-100" dirty="0"/>
              <a:t>optimize</a:t>
            </a:r>
            <a:r>
              <a:rPr spc="-95" dirty="0"/>
              <a:t> </a:t>
            </a:r>
            <a:r>
              <a:rPr spc="-130" dirty="0"/>
              <a:t>your</a:t>
            </a:r>
            <a:r>
              <a:rPr spc="-65" dirty="0"/>
              <a:t> </a:t>
            </a:r>
            <a:r>
              <a:rPr spc="-75" dirty="0"/>
              <a:t>pipeline</a:t>
            </a:r>
            <a:r>
              <a:rPr spc="-70" dirty="0"/>
              <a:t> </a:t>
            </a:r>
            <a:r>
              <a:rPr spc="-90" dirty="0"/>
              <a:t>for</a:t>
            </a:r>
            <a:r>
              <a:rPr spc="-70" dirty="0"/>
              <a:t> </a:t>
            </a:r>
            <a:r>
              <a:rPr spc="-150" dirty="0"/>
              <a:t>maximum</a:t>
            </a:r>
            <a:r>
              <a:rPr spc="-70" dirty="0"/>
              <a:t> </a:t>
            </a:r>
            <a:r>
              <a:rPr spc="-90" dirty="0"/>
              <a:t>efficiency</a:t>
            </a:r>
            <a:r>
              <a:rPr spc="-130" dirty="0"/>
              <a:t> </a:t>
            </a:r>
            <a:r>
              <a:rPr spc="-120" dirty="0"/>
              <a:t>and</a:t>
            </a:r>
            <a:r>
              <a:rPr spc="-70" dirty="0"/>
              <a:t> </a:t>
            </a:r>
            <a:r>
              <a:rPr spc="-30" dirty="0"/>
              <a:t>effectiveness.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A67D6-7AF0-4DD3-B3F9-F0CF1B4DE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33" y="213188"/>
            <a:ext cx="4484927" cy="6203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555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Bahnschrift SemiBold</vt:lpstr>
      <vt:lpstr>Trebuchet MS</vt:lpstr>
      <vt:lpstr>Verdana</vt:lpstr>
      <vt:lpstr>Office Theme</vt:lpstr>
      <vt:lpstr>PowerPoint Presentation</vt:lpstr>
      <vt:lpstr>Continuous Testing and Deployment with Jenkins, Docker, and Selenium</vt:lpstr>
      <vt:lpstr>Overview of the CI/CD Pipeline</vt:lpstr>
      <vt:lpstr>Git: The Foundation of Version Control</vt:lpstr>
      <vt:lpstr>Jenkins: The Automation Server</vt:lpstr>
      <vt:lpstr>Docker: Containerization for Consistency</vt:lpstr>
      <vt:lpstr>Selenium: Automated Testing</vt:lpstr>
      <vt:lpstr>Integrating the Tools for a Seamless Workflow</vt:lpstr>
      <vt:lpstr>Key Takeaways and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HP</cp:lastModifiedBy>
  <cp:revision>3</cp:revision>
  <dcterms:created xsi:type="dcterms:W3CDTF">2025-03-19T09:37:59Z</dcterms:created>
  <dcterms:modified xsi:type="dcterms:W3CDTF">2025-03-19T09:56:35Z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2025-03-19T00:00:00Z</vt:filetime>
  </property>
  <property fmtid="{D5CDD505-2E9C-101B-9397-08002B2CF9AE}" pid="5" name="Producer">
    <vt:lpwstr>GPL Ghostscript 9.56.1</vt:lpwstr>
  </property>
</Properties>
</file>