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66" r:id="rId4"/>
    <p:sldId id="258" r:id="rId5"/>
    <p:sldId id="259" r:id="rId6"/>
    <p:sldId id="260" r:id="rId7"/>
    <p:sldId id="267" r:id="rId8"/>
    <p:sldId id="268" r:id="rId9"/>
    <p:sldId id="261" r:id="rId10"/>
    <p:sldId id="262" r:id="rId11"/>
    <p:sldId id="263" r:id="rId12"/>
    <p:sldId id="264"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8" d="100"/>
          <a:sy n="78" d="100"/>
        </p:scale>
        <p:origin x="715"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B0BB6D-8B5C-466C-AF14-5BF6F2742BFC}" type="datetimeFigureOut">
              <a:rPr lang="en-IN" smtClean="0"/>
              <a:t>13-06-2024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FA2B44D-002E-46E4-A4E4-C61AE0F6AF44}" type="slidenum">
              <a:rPr lang="en-IN" smtClean="0"/>
              <a:t>‹#›</a:t>
            </a:fld>
            <a:endParaRPr lang="en-IN"/>
          </a:p>
        </p:txBody>
      </p:sp>
    </p:spTree>
    <p:extLst>
      <p:ext uri="{BB962C8B-B14F-4D97-AF65-F5344CB8AC3E}">
        <p14:creationId xmlns:p14="http://schemas.microsoft.com/office/powerpoint/2010/main" val="2751526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FA2B44D-002E-46E4-A4E4-C61AE0F6AF44}" type="slidenum">
              <a:rPr lang="en-IN" smtClean="0"/>
              <a:t>12</a:t>
            </a:fld>
            <a:endParaRPr lang="en-IN"/>
          </a:p>
        </p:txBody>
      </p:sp>
    </p:spTree>
    <p:extLst>
      <p:ext uri="{BB962C8B-B14F-4D97-AF65-F5344CB8AC3E}">
        <p14:creationId xmlns:p14="http://schemas.microsoft.com/office/powerpoint/2010/main" val="421945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10527" y="2371725"/>
            <a:ext cx="9228773" cy="1368422"/>
            <a:chOff x="499198" y="2949983"/>
            <a:chExt cx="9228773" cy="1368422"/>
          </a:xfrm>
        </p:grpSpPr>
        <p:sp>
          <p:nvSpPr>
            <p:cNvPr id="3" name="object 3"/>
            <p:cNvSpPr/>
            <p:nvPr/>
          </p:nvSpPr>
          <p:spPr>
            <a:xfrm>
              <a:off x="499198" y="2949983"/>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9080271" y="375643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657600" y="44191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438400" y="2826936"/>
            <a:ext cx="8305800" cy="632224"/>
          </a:xfrm>
          <a:prstGeom prst="rect">
            <a:avLst/>
          </a:prstGeom>
        </p:spPr>
        <p:txBody>
          <a:bodyPr vert="horz" wrap="square" lIns="0" tIns="16510" rIns="0" bIns="0" rtlCol="0">
            <a:spAutoFit/>
          </a:bodyPr>
          <a:lstStyle/>
          <a:p>
            <a:pPr marL="3213735" algn="l">
              <a:lnSpc>
                <a:spcPct val="100000"/>
              </a:lnSpc>
              <a:spcBef>
                <a:spcPts val="130"/>
              </a:spcBef>
            </a:pPr>
            <a:r>
              <a:rPr lang="en-IN" sz="4000" spc="15" dirty="0" err="1">
                <a:latin typeface="Times New Roman" panose="02020603050405020304" pitchFamily="18" charset="0"/>
                <a:cs typeface="Times New Roman" panose="02020603050405020304" pitchFamily="18" charset="0"/>
              </a:rPr>
              <a:t>Y.Teja.Avs</a:t>
            </a:r>
            <a:endParaRPr sz="4000" spc="15" dirty="0">
              <a:latin typeface="Times New Roman" panose="02020603050405020304" pitchFamily="18" charset="0"/>
              <a:cs typeface="Times New Roman" panose="02020603050405020304" pitchFamily="18" charset="0"/>
            </a:endParaRPr>
          </a:p>
        </p:txBody>
      </p:sp>
      <p:sp>
        <p:nvSpPr>
          <p:cNvPr id="8" name="object 8"/>
          <p:cNvSpPr txBox="1"/>
          <p:nvPr/>
        </p:nvSpPr>
        <p:spPr>
          <a:xfrm>
            <a:off x="5715000" y="3847696"/>
            <a:ext cx="2362200" cy="443711"/>
          </a:xfrm>
          <a:prstGeom prst="rect">
            <a:avLst/>
          </a:prstGeom>
        </p:spPr>
        <p:txBody>
          <a:bodyPr vert="horz" wrap="square" lIns="0" tIns="12700" rIns="0" bIns="0" rtlCol="0">
            <a:spAutoFit/>
          </a:bodyPr>
          <a:lstStyle/>
          <a:p>
            <a:pPr marL="12700" algn="just">
              <a:lnSpc>
                <a:spcPct val="100000"/>
              </a:lnSpc>
              <a:spcBef>
                <a:spcPts val="100"/>
              </a:spcBef>
            </a:pPr>
            <a:r>
              <a:rPr sz="2800" b="1" spc="10" dirty="0">
                <a:solidFill>
                  <a:srgbClr val="2D936B"/>
                </a:solidFill>
                <a:latin typeface="Trebuchet MS"/>
                <a:cs typeface="Trebuchet MS"/>
              </a:rPr>
              <a:t>Final</a:t>
            </a:r>
            <a:r>
              <a:rPr sz="2800" b="1" spc="-165" dirty="0">
                <a:solidFill>
                  <a:srgbClr val="2D936B"/>
                </a:solidFill>
                <a:latin typeface="Trebuchet MS"/>
                <a:cs typeface="Trebuchet MS"/>
              </a:rPr>
              <a:t> </a:t>
            </a:r>
            <a:r>
              <a:rPr sz="2800" b="1" spc="-5" dirty="0">
                <a:solidFill>
                  <a:srgbClr val="2D936B"/>
                </a:solidFill>
                <a:latin typeface="Trebuchet MS"/>
                <a:cs typeface="Trebuchet MS"/>
              </a:rPr>
              <a:t>Project</a:t>
            </a:r>
            <a:endParaRPr sz="28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45585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solidFill>
                  <a:schemeClr val="accent4"/>
                </a:solidFill>
              </a:rPr>
              <a:t>Y</a:t>
            </a:r>
            <a:r>
              <a:rPr sz="3600" spc="10" dirty="0">
                <a:solidFill>
                  <a:schemeClr val="accent4"/>
                </a:solidFill>
              </a:rPr>
              <a:t>O</a:t>
            </a:r>
            <a:r>
              <a:rPr sz="3600" spc="25" dirty="0">
                <a:solidFill>
                  <a:schemeClr val="accent4"/>
                </a:solidFill>
              </a:rPr>
              <a:t>U</a:t>
            </a:r>
            <a:r>
              <a:rPr sz="3600" dirty="0">
                <a:solidFill>
                  <a:schemeClr val="accent4"/>
                </a:solidFill>
              </a:rPr>
              <a:t>R</a:t>
            </a:r>
            <a:r>
              <a:rPr sz="3600" spc="5" dirty="0">
                <a:solidFill>
                  <a:schemeClr val="accent4"/>
                </a:solidFill>
              </a:rPr>
              <a:t> </a:t>
            </a:r>
            <a:r>
              <a:rPr sz="3600" spc="25" dirty="0">
                <a:solidFill>
                  <a:schemeClr val="accent4"/>
                </a:solidFill>
              </a:rPr>
              <a:t>S</a:t>
            </a:r>
            <a:r>
              <a:rPr sz="3600" spc="10" dirty="0">
                <a:solidFill>
                  <a:schemeClr val="accent4"/>
                </a:solidFill>
              </a:rPr>
              <a:t>O</a:t>
            </a:r>
            <a:r>
              <a:rPr sz="3600" spc="25" dirty="0">
                <a:solidFill>
                  <a:schemeClr val="accent4"/>
                </a:solidFill>
              </a:rPr>
              <a:t>LU</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r>
              <a:rPr sz="3600" spc="-345" dirty="0">
                <a:solidFill>
                  <a:schemeClr val="accent4"/>
                </a:solidFill>
              </a:rPr>
              <a:t> </a:t>
            </a:r>
            <a:r>
              <a:rPr sz="3600" spc="-35" dirty="0">
                <a:solidFill>
                  <a:schemeClr val="accent4"/>
                </a:solidFill>
              </a:rPr>
              <a:t>A</a:t>
            </a:r>
            <a:r>
              <a:rPr sz="3600" spc="-5" dirty="0">
                <a:solidFill>
                  <a:schemeClr val="accent4"/>
                </a:solidFill>
              </a:rPr>
              <a:t>N</a:t>
            </a:r>
            <a:r>
              <a:rPr sz="3600" dirty="0">
                <a:solidFill>
                  <a:schemeClr val="accent4"/>
                </a:solidFill>
              </a:rPr>
              <a:t>D</a:t>
            </a:r>
            <a:r>
              <a:rPr sz="3600" spc="35" dirty="0">
                <a:solidFill>
                  <a:schemeClr val="accent4"/>
                </a:solidFill>
              </a:rPr>
              <a:t> </a:t>
            </a:r>
            <a:r>
              <a:rPr sz="3600" spc="-30" dirty="0">
                <a:solidFill>
                  <a:schemeClr val="accent4"/>
                </a:solidFill>
              </a:rPr>
              <a:t>I</a:t>
            </a:r>
            <a:r>
              <a:rPr sz="3600" spc="-35" dirty="0">
                <a:solidFill>
                  <a:schemeClr val="accent4"/>
                </a:solidFill>
              </a:rPr>
              <a:t>T</a:t>
            </a:r>
            <a:r>
              <a:rPr sz="3600" dirty="0">
                <a:solidFill>
                  <a:schemeClr val="accent4"/>
                </a:solidFill>
              </a:rPr>
              <a:t>S</a:t>
            </a:r>
            <a:r>
              <a:rPr sz="3600" spc="60" dirty="0">
                <a:solidFill>
                  <a:schemeClr val="accent4"/>
                </a:solidFill>
              </a:rPr>
              <a:t> </a:t>
            </a:r>
            <a:r>
              <a:rPr sz="3600" spc="-295" dirty="0">
                <a:solidFill>
                  <a:schemeClr val="accent4"/>
                </a:solidFill>
              </a:rPr>
              <a:t>V</a:t>
            </a:r>
            <a:r>
              <a:rPr sz="3600" spc="-35" dirty="0">
                <a:solidFill>
                  <a:schemeClr val="accent4"/>
                </a:solidFill>
              </a:rPr>
              <a:t>A</a:t>
            </a:r>
            <a:r>
              <a:rPr sz="3600" spc="25" dirty="0">
                <a:solidFill>
                  <a:schemeClr val="accent4"/>
                </a:solidFill>
              </a:rPr>
              <a:t>LU</a:t>
            </a:r>
            <a:r>
              <a:rPr sz="3600" dirty="0">
                <a:solidFill>
                  <a:schemeClr val="accent4"/>
                </a:solidFill>
              </a:rPr>
              <a:t>E</a:t>
            </a:r>
            <a:r>
              <a:rPr sz="3600" spc="-65" dirty="0">
                <a:solidFill>
                  <a:schemeClr val="accent4"/>
                </a:solidFill>
              </a:rPr>
              <a:t> </a:t>
            </a:r>
            <a:r>
              <a:rPr sz="3600" spc="-15" dirty="0">
                <a:solidFill>
                  <a:schemeClr val="accent4"/>
                </a:solidFill>
              </a:rPr>
              <a:t>P</a:t>
            </a:r>
            <a:r>
              <a:rPr sz="3600" spc="-30" dirty="0">
                <a:solidFill>
                  <a:schemeClr val="accent4"/>
                </a:solidFill>
              </a:rPr>
              <a:t>R</a:t>
            </a:r>
            <a:r>
              <a:rPr sz="3600" spc="10" dirty="0">
                <a:solidFill>
                  <a:schemeClr val="accent4"/>
                </a:solidFill>
              </a:rPr>
              <a:t>O</a:t>
            </a:r>
            <a:r>
              <a:rPr sz="3600" spc="-15" dirty="0">
                <a:solidFill>
                  <a:schemeClr val="accent4"/>
                </a:solidFill>
              </a:rPr>
              <a:t>P</a:t>
            </a:r>
            <a:r>
              <a:rPr sz="3600" spc="10" dirty="0">
                <a:solidFill>
                  <a:schemeClr val="accent4"/>
                </a:solidFill>
              </a:rPr>
              <a:t>O</a:t>
            </a:r>
            <a:r>
              <a:rPr sz="3600" spc="25" dirty="0">
                <a:solidFill>
                  <a:schemeClr val="accent4"/>
                </a:solidFill>
              </a:rPr>
              <a:t>S</a:t>
            </a:r>
            <a:r>
              <a:rPr sz="3600" spc="-30" dirty="0">
                <a:solidFill>
                  <a:schemeClr val="accent4"/>
                </a:solidFill>
              </a:rPr>
              <a:t>I</a:t>
            </a:r>
            <a:r>
              <a:rPr sz="3600" spc="-35" dirty="0">
                <a:solidFill>
                  <a:schemeClr val="accent4"/>
                </a:solidFill>
              </a:rPr>
              <a:t>T</a:t>
            </a:r>
            <a:r>
              <a:rPr sz="3600" spc="-30" dirty="0">
                <a:solidFill>
                  <a:schemeClr val="accent4"/>
                </a:solidFill>
              </a:rPr>
              <a:t>I</a:t>
            </a:r>
            <a:r>
              <a:rPr sz="3600" spc="10" dirty="0">
                <a:solidFill>
                  <a:schemeClr val="accent4"/>
                </a:solidFill>
              </a:rPr>
              <a:t>O</a:t>
            </a:r>
            <a:r>
              <a:rPr sz="3600" dirty="0">
                <a:solidFill>
                  <a:schemeClr val="accent4"/>
                </a:solidFill>
              </a:rPr>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0A84D729-0161-F502-C541-2719F422CACC}"/>
              </a:ext>
            </a:extLst>
          </p:cNvPr>
          <p:cNvSpPr txBox="1"/>
          <p:nvPr/>
        </p:nvSpPr>
        <p:spPr>
          <a:xfrm>
            <a:off x="1762763" y="1348663"/>
            <a:ext cx="7934325" cy="4801314"/>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Anti-Key-logger – As the name suggest these are the software which are anti / against key loggers and main task is to detect key-logger from a computer system.</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Anti-Virus – Many anti-virus software also detect key loggers and delete them from the computer system. These are software anti-software so these can not get rid from the hardware key-loggers.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Automatic form filler – This technique can be used by the user to not fill forms on regular bases instead use automatic form filler which will give a shield against key-loggers as keys will not be pressed .</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One-Time-Passwords – Using OTP’s as password may be safe as every time we login we have to use a new password.</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Patterns or mouse-recognition – On android devices used pattern as a password of applications and on PC use mouse recognition, mouse program uses mouse gestures instead of stylus.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Voice to Text Converter – This software helps to prevent Keylogging which targets a specific part of our keyboard.</a:t>
            </a:r>
          </a:p>
          <a:p>
            <a:pPr marL="285750" indent="-285750"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5923" y="3505200"/>
            <a:ext cx="2466975" cy="3419475"/>
          </a:xfrm>
          <a:prstGeom prst="rect">
            <a:avLst/>
          </a:prstGeom>
        </p:spPr>
      </p:pic>
      <p:sp>
        <p:nvSpPr>
          <p:cNvPr id="7" name="object 7"/>
          <p:cNvSpPr txBox="1">
            <a:spLocks noGrp="1"/>
          </p:cNvSpPr>
          <p:nvPr>
            <p:ph type="title"/>
          </p:nvPr>
        </p:nvSpPr>
        <p:spPr>
          <a:xfrm>
            <a:off x="609600" y="457200"/>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solidFill>
                  <a:schemeClr val="accent4"/>
                </a:solidFill>
              </a:rPr>
              <a:t>THE</a:t>
            </a:r>
            <a:r>
              <a:rPr sz="4250" spc="20" dirty="0">
                <a:solidFill>
                  <a:schemeClr val="accent4"/>
                </a:solidFill>
              </a:rPr>
              <a:t> </a:t>
            </a:r>
            <a:r>
              <a:rPr sz="4250" spc="10" dirty="0">
                <a:solidFill>
                  <a:schemeClr val="accent4"/>
                </a:solidFill>
              </a:rPr>
              <a:t>WOW</a:t>
            </a:r>
            <a:r>
              <a:rPr sz="4250" spc="85" dirty="0">
                <a:solidFill>
                  <a:schemeClr val="accent4"/>
                </a:solidFill>
              </a:rPr>
              <a:t> </a:t>
            </a:r>
            <a:r>
              <a:rPr sz="4250" spc="10" dirty="0">
                <a:solidFill>
                  <a:schemeClr val="accent4"/>
                </a:solidFill>
              </a:rPr>
              <a:t>IN</a:t>
            </a:r>
            <a:r>
              <a:rPr sz="4250" spc="-5" dirty="0">
                <a:solidFill>
                  <a:schemeClr val="accent4"/>
                </a:solidFill>
              </a:rPr>
              <a:t> </a:t>
            </a:r>
            <a:r>
              <a:rPr sz="4250" spc="15" dirty="0">
                <a:solidFill>
                  <a:schemeClr val="accent4"/>
                </a:solidFill>
              </a:rPr>
              <a:t>YOUR</a:t>
            </a:r>
            <a:r>
              <a:rPr sz="4250" spc="-10" dirty="0">
                <a:solidFill>
                  <a:schemeClr val="accent4"/>
                </a:solidFill>
              </a:rPr>
              <a:t> </a:t>
            </a:r>
            <a:r>
              <a:rPr sz="4250" spc="20" dirty="0">
                <a:solidFill>
                  <a:schemeClr val="accent4"/>
                </a:solidFill>
              </a:rPr>
              <a:t>SOLUTION</a:t>
            </a:r>
            <a:endParaRPr sz="4250" dirty="0">
              <a:solidFill>
                <a:schemeClr val="accent4"/>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2" name="TextBox 11">
            <a:extLst>
              <a:ext uri="{FF2B5EF4-FFF2-40B4-BE49-F238E27FC236}">
                <a16:creationId xmlns:a16="http://schemas.microsoft.com/office/drawing/2014/main" id="{46DF66DD-F1D2-75A1-E703-17C97F663D1A}"/>
              </a:ext>
            </a:extLst>
          </p:cNvPr>
          <p:cNvSpPr txBox="1"/>
          <p:nvPr/>
        </p:nvSpPr>
        <p:spPr>
          <a:xfrm>
            <a:off x="1886390" y="1884807"/>
            <a:ext cx="7829550" cy="3416320"/>
          </a:xfrm>
          <a:prstGeom prst="rect">
            <a:avLst/>
          </a:prstGeom>
          <a:noFill/>
        </p:spPr>
        <p:txBody>
          <a:bodyPr wrap="square" rtlCol="0">
            <a:spAutoFit/>
          </a:bodyPr>
          <a:lstStyle/>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Revolutionary AI-Powered Detection:</a:t>
            </a:r>
            <a:r>
              <a:rPr lang="en-US" dirty="0">
                <a:latin typeface="Times New Roman" panose="02020603050405020304" pitchFamily="18" charset="0"/>
                <a:cs typeface="Times New Roman" panose="02020603050405020304" pitchFamily="18" charset="0"/>
              </a:rPr>
              <a:t> Our solution utilizes cutting-edge artificial intelligence (AI) algorithms to detect and prevent keylogger threats with unprecedented accuracy and efficiency. By continuously analyzing user behavior patterns and keystroke dynamics, our AI-driven system can identify even the most sophisticated keyloggers in real-time, providing proactive protection against evolving threats.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b="1" dirty="0">
                <a:latin typeface="Times New Roman" panose="02020603050405020304" pitchFamily="18" charset="0"/>
                <a:cs typeface="Times New Roman" panose="02020603050405020304" pitchFamily="18" charset="0"/>
              </a:rPr>
              <a:t>Predictive Behavioral Analysis and Auto-Remediation:</a:t>
            </a:r>
            <a:r>
              <a:rPr lang="en-US" dirty="0">
                <a:latin typeface="Times New Roman" panose="02020603050405020304" pitchFamily="18" charset="0"/>
                <a:cs typeface="Times New Roman" panose="02020603050405020304" pitchFamily="18" charset="0"/>
              </a:rPr>
              <a:t> Our solution harnesses the power of predictive behavioral analysis to anticipate and preemptively neutralize keylogger threats. By analyzing user behavior patterns and device interactions in real-time, our system can accurately predict when a keylogger is attempting to compromise the system.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solidFill>
                  <a:schemeClr val="accent4"/>
                </a:solidFill>
                <a:latin typeface="Trebuchet MS"/>
                <a:cs typeface="Trebuchet MS"/>
              </a:rPr>
              <a:t>M</a:t>
            </a:r>
            <a:r>
              <a:rPr sz="4800" b="1" dirty="0">
                <a:solidFill>
                  <a:schemeClr val="accent4"/>
                </a:solidFill>
                <a:latin typeface="Trebuchet MS"/>
                <a:cs typeface="Trebuchet MS"/>
              </a:rPr>
              <a:t>O</a:t>
            </a:r>
            <a:r>
              <a:rPr sz="4800" b="1" spc="-15" dirty="0">
                <a:solidFill>
                  <a:schemeClr val="accent4"/>
                </a:solidFill>
                <a:latin typeface="Trebuchet MS"/>
                <a:cs typeface="Trebuchet MS"/>
              </a:rPr>
              <a:t>D</a:t>
            </a:r>
            <a:r>
              <a:rPr sz="4800" b="1" spc="-35" dirty="0">
                <a:solidFill>
                  <a:schemeClr val="accent4"/>
                </a:solidFill>
                <a:latin typeface="Trebuchet MS"/>
                <a:cs typeface="Trebuchet MS"/>
              </a:rPr>
              <a:t>E</a:t>
            </a:r>
            <a:r>
              <a:rPr sz="4800" b="1" spc="-30" dirty="0">
                <a:solidFill>
                  <a:schemeClr val="accent4"/>
                </a:solidFill>
                <a:latin typeface="Trebuchet MS"/>
                <a:cs typeface="Trebuchet MS"/>
              </a:rPr>
              <a:t>LL</a:t>
            </a:r>
            <a:r>
              <a:rPr sz="4800" b="1" spc="-5" dirty="0">
                <a:solidFill>
                  <a:schemeClr val="accent4"/>
                </a:solidFill>
                <a:latin typeface="Trebuchet MS"/>
                <a:cs typeface="Trebuchet MS"/>
              </a:rPr>
              <a:t>I</a:t>
            </a:r>
            <a:r>
              <a:rPr sz="4800" b="1" spc="30" dirty="0">
                <a:solidFill>
                  <a:schemeClr val="accent4"/>
                </a:solidFill>
                <a:latin typeface="Trebuchet MS"/>
                <a:cs typeface="Trebuchet MS"/>
              </a:rPr>
              <a:t>N</a:t>
            </a:r>
            <a:r>
              <a:rPr sz="4800" b="1" spc="5" dirty="0">
                <a:solidFill>
                  <a:schemeClr val="accent4"/>
                </a:solidFill>
                <a:latin typeface="Trebuchet MS"/>
                <a:cs typeface="Trebuchet MS"/>
              </a:rPr>
              <a:t>G</a:t>
            </a:r>
            <a:endParaRPr sz="4800" dirty="0">
              <a:solidFill>
                <a:schemeClr val="accent4"/>
              </a:solidFill>
              <a:latin typeface="Trebuchet MS"/>
              <a:cs typeface="Trebuchet MS"/>
            </a:endParaRPr>
          </a:p>
        </p:txBody>
      </p:sp>
      <p:sp>
        <p:nvSpPr>
          <p:cNvPr id="52" name="Rectangle 29">
            <a:extLst>
              <a:ext uri="{FF2B5EF4-FFF2-40B4-BE49-F238E27FC236}">
                <a16:creationId xmlns:a16="http://schemas.microsoft.com/office/drawing/2014/main" id="{E13D896D-D45C-9316-734B-EC837C9E60F2}"/>
              </a:ext>
            </a:extLst>
          </p:cNvPr>
          <p:cNvSpPr>
            <a:spLocks noChangeArrowheads="1"/>
          </p:cNvSpPr>
          <p:nvPr/>
        </p:nvSpPr>
        <p:spPr bwMode="auto">
          <a:xfrm>
            <a:off x="381000" y="1096423"/>
            <a:ext cx="121920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 Required Modules: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Python's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keyboard module to capture keystrokes.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Optionally, use other modules for logging, encryption, or network communication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Set Up Logging:</a:t>
            </a:r>
            <a:endParaRPr lang="en-US" dirty="0">
              <a:latin typeface="Arial" panose="020B0604020202020204" pitchFamily="34" charset="0"/>
              <a:cs typeface="Times New Roman" panose="02020603050405020304" pitchFamily="18" charset="0"/>
            </a:endParaRPr>
          </a:p>
          <a:p>
            <a:pPr marL="285750" indent="-285750" algn="just"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Configure logging settings to specify the format and destination of log files.</a:t>
            </a:r>
          </a:p>
          <a:p>
            <a:pPr algn="just"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p:txBody>
      </p:sp>
      <p:sp>
        <p:nvSpPr>
          <p:cNvPr id="56" name="Rectangle 33">
            <a:extLst>
              <a:ext uri="{FF2B5EF4-FFF2-40B4-BE49-F238E27FC236}">
                <a16:creationId xmlns:a16="http://schemas.microsoft.com/office/drawing/2014/main" id="{81523D0B-A840-2B2F-BA43-4636C65B7073}"/>
              </a:ext>
            </a:extLst>
          </p:cNvPr>
          <p:cNvSpPr>
            <a:spLocks noChangeArrowheads="1"/>
          </p:cNvSpPr>
          <p:nvPr/>
        </p:nvSpPr>
        <p:spPr bwMode="auto">
          <a:xfrm>
            <a:off x="362932" y="3048000"/>
            <a:ext cx="1089621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Keylogger Function: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function to capture and log keystrokes.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keyboard.on_press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to register a callback function to capture each key press event.</a:t>
            </a:r>
          </a:p>
          <a:p>
            <a:pPr eaLnBrk="0" fontAlgn="base" hangingPunct="0">
              <a:spcBef>
                <a:spcPct val="0"/>
              </a:spcBef>
              <a:spcAft>
                <a:spcPct val="0"/>
              </a:spcAft>
            </a:pPr>
            <a:endParaRPr lang="en-US" b="1" dirty="0"/>
          </a:p>
          <a:p>
            <a:pPr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Main Function:</a:t>
            </a:r>
          </a:p>
          <a:p>
            <a:pPr marL="285750" indent="-285750" eaLnBrk="0" fontAlgn="base" hangingPunct="0">
              <a:spcBef>
                <a:spcPct val="0"/>
              </a:spcBef>
              <a:spcAft>
                <a:spcPct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Create a main function to start the keylogger and keep it running indefinitely.</a:t>
            </a:r>
          </a:p>
          <a:p>
            <a:pPr eaLnBrk="0" fontAlgn="base" hangingPunct="0">
              <a:spcBef>
                <a:spcPct val="0"/>
              </a:spcBef>
              <a:spcAft>
                <a:spcPct val="0"/>
              </a:spcAft>
            </a:pPr>
            <a:endParaRPr lang="en-US" b="1" dirty="0"/>
          </a:p>
          <a:p>
            <a:r>
              <a:rPr lang="en-US" b="1" dirty="0">
                <a:latin typeface="Times New Roman" panose="02020603050405020304" pitchFamily="18" charset="0"/>
                <a:cs typeface="Times New Roman" panose="02020603050405020304" pitchFamily="18" charset="0"/>
              </a:rPr>
              <a:t>Testing and Deployment: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 the keylogger program to ensure it captures keystrokes correctly.</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Deploy the keylogger on target systems if necessary, ensuring compliance with legal and ethical considerations.</a:t>
            </a:r>
          </a:p>
          <a:p>
            <a:pPr eaLnBrk="0" fontAlgn="base" hangingPunct="0">
              <a:spcBef>
                <a:spcPct val="0"/>
              </a:spcBef>
              <a:spcAft>
                <a:spcPct val="0"/>
              </a:spcAft>
            </a:pPr>
            <a:endParaRPr lang="en-US"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609600" y="212725"/>
            <a:ext cx="2437130" cy="629018"/>
          </a:xfrm>
          <a:prstGeom prst="rect">
            <a:avLst/>
          </a:prstGeom>
        </p:spPr>
        <p:txBody>
          <a:bodyPr vert="horz" wrap="square" lIns="0" tIns="13335" rIns="0" bIns="0" rtlCol="0">
            <a:spAutoFit/>
          </a:bodyPr>
          <a:lstStyle/>
          <a:p>
            <a:pPr marL="12700">
              <a:lnSpc>
                <a:spcPct val="100000"/>
              </a:lnSpc>
              <a:spcBef>
                <a:spcPts val="105"/>
              </a:spcBef>
            </a:pPr>
            <a:r>
              <a:rPr sz="4000" dirty="0">
                <a:solidFill>
                  <a:schemeClr val="accent4"/>
                </a:solidFill>
              </a:rPr>
              <a:t>R</a:t>
            </a:r>
            <a:r>
              <a:rPr sz="4000" spc="-40" dirty="0">
                <a:solidFill>
                  <a:schemeClr val="accent4"/>
                </a:solidFill>
              </a:rPr>
              <a:t>E</a:t>
            </a:r>
            <a:r>
              <a:rPr sz="4000" spc="15" dirty="0">
                <a:solidFill>
                  <a:schemeClr val="accent4"/>
                </a:solidFill>
              </a:rPr>
              <a:t>S</a:t>
            </a:r>
            <a:r>
              <a:rPr sz="4000" spc="-30" dirty="0">
                <a:solidFill>
                  <a:schemeClr val="accent4"/>
                </a:solidFill>
              </a:rPr>
              <a:t>U</a:t>
            </a:r>
            <a:r>
              <a:rPr sz="4000" spc="-405" dirty="0">
                <a:solidFill>
                  <a:schemeClr val="accent4"/>
                </a:solidFill>
              </a:rPr>
              <a:t>L</a:t>
            </a:r>
            <a:r>
              <a:rPr sz="4000" dirty="0">
                <a:solidFill>
                  <a:schemeClr val="accent4"/>
                </a:solidFill>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2" name="Picture 11">
            <a:extLst>
              <a:ext uri="{FF2B5EF4-FFF2-40B4-BE49-F238E27FC236}">
                <a16:creationId xmlns:a16="http://schemas.microsoft.com/office/drawing/2014/main" id="{E1D9D6EF-FC82-98F3-E603-AAF3A6433F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003707"/>
            <a:ext cx="3115755" cy="3123566"/>
          </a:xfrm>
          <a:prstGeom prst="rect">
            <a:avLst/>
          </a:prstGeom>
        </p:spPr>
      </p:pic>
      <p:sp>
        <p:nvSpPr>
          <p:cNvPr id="16" name="TextBox 15">
            <a:extLst>
              <a:ext uri="{FF2B5EF4-FFF2-40B4-BE49-F238E27FC236}">
                <a16:creationId xmlns:a16="http://schemas.microsoft.com/office/drawing/2014/main" id="{47874E04-2CAB-9F43-EF8D-9E2BE4E6EABC}"/>
              </a:ext>
            </a:extLst>
          </p:cNvPr>
          <p:cNvSpPr txBox="1"/>
          <p:nvPr/>
        </p:nvSpPr>
        <p:spPr>
          <a:xfrm>
            <a:off x="223690" y="4362980"/>
            <a:ext cx="96823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result of a keylogger program typically involves capturing and logging keystrokes entered by a user on a keyboard. These logged keystrokes can then be used for various purposes, depending on the intent of the keylogger user. The covert nature of keyloggers allows them to capture sensitive information, including passwords, personal messages, and financial details, without the user's knowledge or consent. This poses serious risks to individuals, organizations, and society at large, including identity theft, financial fraud, and unauthorized access to confidential data.</a:t>
            </a:r>
          </a:p>
        </p:txBody>
      </p:sp>
      <p:pic>
        <p:nvPicPr>
          <p:cNvPr id="3" name="Picture 2">
            <a:extLst>
              <a:ext uri="{FF2B5EF4-FFF2-40B4-BE49-F238E27FC236}">
                <a16:creationId xmlns:a16="http://schemas.microsoft.com/office/drawing/2014/main" id="{AC26F4C4-0767-8035-7753-268463B25252}"/>
              </a:ext>
            </a:extLst>
          </p:cNvPr>
          <p:cNvPicPr>
            <a:picLocks noChangeAspect="1"/>
          </p:cNvPicPr>
          <p:nvPr/>
        </p:nvPicPr>
        <p:blipFill>
          <a:blip r:embed="rId4"/>
          <a:stretch>
            <a:fillRect/>
          </a:stretch>
        </p:blipFill>
        <p:spPr>
          <a:xfrm>
            <a:off x="5037253" y="1668782"/>
            <a:ext cx="5639587" cy="9335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9238" y="-109538"/>
            <a:ext cx="12192000" cy="696753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a:p>
            <a:endParaRPr lang="en-IN" dirty="0"/>
          </a:p>
          <a:p>
            <a:endParaRPr lang="en-IN" dirty="0"/>
          </a:p>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4390478C-E085-B8BE-342F-7973EEEEED6E}"/>
              </a:ext>
            </a:extLst>
          </p:cNvPr>
          <p:cNvSpPr txBox="1"/>
          <p:nvPr/>
        </p:nvSpPr>
        <p:spPr>
          <a:xfrm>
            <a:off x="303979" y="304800"/>
            <a:ext cx="6176482" cy="830997"/>
          </a:xfrm>
          <a:prstGeom prst="rect">
            <a:avLst/>
          </a:prstGeom>
          <a:noFill/>
        </p:spPr>
        <p:txBody>
          <a:bodyPr wrap="square" rtlCol="0">
            <a:spAutoFit/>
          </a:bodyPr>
          <a:lstStyle/>
          <a:p>
            <a:r>
              <a:rPr lang="en-IN" sz="4800" b="1" i="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Keylogger &amp; Security</a:t>
            </a:r>
          </a:p>
        </p:txBody>
      </p:sp>
      <p:sp>
        <p:nvSpPr>
          <p:cNvPr id="25" name="TextBox 24">
            <a:extLst>
              <a:ext uri="{FF2B5EF4-FFF2-40B4-BE49-F238E27FC236}">
                <a16:creationId xmlns:a16="http://schemas.microsoft.com/office/drawing/2014/main" id="{68385F76-15DD-76FA-E8A9-B02A336F08B4}"/>
              </a:ext>
            </a:extLst>
          </p:cNvPr>
          <p:cNvSpPr txBox="1"/>
          <p:nvPr/>
        </p:nvSpPr>
        <p:spPr>
          <a:xfrm>
            <a:off x="336103" y="1787209"/>
            <a:ext cx="8780339" cy="3693319"/>
          </a:xfrm>
          <a:prstGeom prst="rect">
            <a:avLst/>
          </a:prstGeom>
          <a:noFill/>
        </p:spPr>
        <p:txBody>
          <a:bodyPr wrap="square" rtlCol="0">
            <a:spAutoFit/>
          </a:bodyPr>
          <a:lstStyle/>
          <a:p>
            <a:pPr algn="just"/>
            <a:r>
              <a:rPr lang="en-US" dirty="0"/>
              <a:t>A keystroke logger, commonly referred to as a keylogger, is a form of surveillance technology designed to monitor and record every keystroke made on a keyboard. These loggers can manifest as either software or hardware. Software keyloggers are typically installed clandestinely on a computer or mobile device, capable of capturing a vast array of data, including passwords, messages, and other personal information. On the other hand, hardware keyloggers are physical devices connected to a computer, usually placed between the keyboard and the computer, to intercept and record keystrokes. While keyloggers can serve legitimate purposes such as monitoring employee activity or recovering lost data, they are more commonly associated with malicious intentions, such as stealing sensitive information and committing identity theft. It's crucial for users to remain vigilant and employ security measures to protect against unauthorized access and data breaches facilitated by keyloggers.</a:t>
            </a: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EFE8A1-01B0-C2E9-C0CC-EBBC6D5CA2B3}"/>
              </a:ext>
            </a:extLst>
          </p:cNvPr>
          <p:cNvSpPr txBox="1"/>
          <p:nvPr/>
        </p:nvSpPr>
        <p:spPr>
          <a:xfrm>
            <a:off x="533400" y="381000"/>
            <a:ext cx="8763000"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Understanding keyloggers and bolstering security measures against them is paramount, given the substantial risk they pose to personal and organizational data security. Keyloggers, whether deployed through software or hardware, have the capability to surreptitiously capture sensitive information like passwords, financial details, and private communications, resulting in dire consequences such as identity theft, financial loss, and corporate espionage. Employing effective security measures, such as robust antivirus software, routine system monitoring, and practicing safe browsing habits, plays a critical role in detecting and thwarting keylogger infections.</a:t>
            </a:r>
            <a:endParaRPr lang="en-IN" dirty="0">
              <a:latin typeface="Times New Roman" panose="02020603050405020304" pitchFamily="18" charset="0"/>
              <a:cs typeface="Times New Roman" panose="02020603050405020304" pitchFamily="18" charset="0"/>
            </a:endParaRPr>
          </a:p>
        </p:txBody>
      </p:sp>
      <p:pic>
        <p:nvPicPr>
          <p:cNvPr id="1026" name="Picture 2" descr="How to Evaluate Your Security System's Cyber Risk | 2017-04-01 | Security  Magazine">
            <a:extLst>
              <a:ext uri="{FF2B5EF4-FFF2-40B4-BE49-F238E27FC236}">
                <a16:creationId xmlns:a16="http://schemas.microsoft.com/office/drawing/2014/main" id="{5053258D-6100-0AA9-3E54-AB3F8A950B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429000"/>
            <a:ext cx="5581650" cy="3076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96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535" y="-46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4"/>
                </a:solidFill>
              </a:rPr>
              <a:t>A</a:t>
            </a:r>
            <a:r>
              <a:rPr spc="-5" dirty="0">
                <a:solidFill>
                  <a:schemeClr val="accent4"/>
                </a:solidFill>
              </a:rPr>
              <a:t>G</a:t>
            </a:r>
            <a:r>
              <a:rPr spc="-35" dirty="0">
                <a:solidFill>
                  <a:schemeClr val="accent4"/>
                </a:solidFill>
              </a:rPr>
              <a:t>E</a:t>
            </a:r>
            <a:r>
              <a:rPr spc="15" dirty="0">
                <a:solidFill>
                  <a:schemeClr val="accent4"/>
                </a:solidFill>
              </a:rPr>
              <a:t>N</a:t>
            </a:r>
            <a:r>
              <a:rPr dirty="0">
                <a:solidFill>
                  <a:schemeClr val="accent4"/>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4" name="TextBox 23">
            <a:extLst>
              <a:ext uri="{FF2B5EF4-FFF2-40B4-BE49-F238E27FC236}">
                <a16:creationId xmlns:a16="http://schemas.microsoft.com/office/drawing/2014/main" id="{411A3063-8803-6E30-A49F-E0B703CB9AF8}"/>
              </a:ext>
            </a:extLst>
          </p:cNvPr>
          <p:cNvSpPr txBox="1"/>
          <p:nvPr/>
        </p:nvSpPr>
        <p:spPr>
          <a:xfrm>
            <a:off x="2109756" y="1648360"/>
            <a:ext cx="5953125" cy="3785652"/>
          </a:xfrm>
          <a:prstGeom prst="rect">
            <a:avLst/>
          </a:prstGeom>
          <a:noFill/>
        </p:spPr>
        <p:txBody>
          <a:bodyPr wrap="square" rtlCol="0">
            <a:spAutoFit/>
          </a:bodyPr>
          <a:lstStyle/>
          <a:p>
            <a:pPr marL="342900" indent="-342900" algn="just">
              <a:buAutoNum type="arabicPeriod"/>
            </a:pPr>
            <a:r>
              <a:rPr lang="en-IN" sz="2400" dirty="0">
                <a:latin typeface="Times New Roman" panose="02020603050405020304" pitchFamily="18" charset="0"/>
                <a:cs typeface="Times New Roman" panose="02020603050405020304" pitchFamily="18" charset="0"/>
              </a:rPr>
              <a:t>Introduction to Keyloggers</a:t>
            </a:r>
          </a:p>
          <a:p>
            <a:pPr marL="342900" indent="-342900" algn="just">
              <a:buAutoNum type="arabicPeriod"/>
            </a:pPr>
            <a:r>
              <a:rPr lang="en-IN" sz="2400" dirty="0"/>
              <a:t>Understanding Keyloggers</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t>Detection Technique</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t>Prevention Strategies</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t>Responding to Keylogger Infections</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US" sz="2400" dirty="0"/>
              <a:t>Case Studies and Real-World Examples </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t>Discussion and Q&amp;A</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t>Conclusion and Action Items </a:t>
            </a:r>
            <a:endParaRPr lang="en-IN" sz="2400" dirty="0">
              <a:latin typeface="Times New Roman" panose="02020603050405020304" pitchFamily="18" charset="0"/>
              <a:cs typeface="Times New Roman" panose="02020603050405020304" pitchFamily="18" charset="0"/>
            </a:endParaRPr>
          </a:p>
          <a:p>
            <a:pPr marL="342900" indent="-342900" algn="just">
              <a:buAutoNum type="arabicPeriod"/>
            </a:pPr>
            <a:r>
              <a:rPr lang="en-IN" sz="2400" dirty="0">
                <a:latin typeface="Times New Roman" panose="02020603050405020304" pitchFamily="18" charset="0"/>
                <a:cs typeface="Times New Roman" panose="02020603050405020304" pitchFamily="18" charset="0"/>
              </a:rPr>
              <a:t>Modelling</a:t>
            </a:r>
          </a:p>
          <a:p>
            <a:pPr marL="342900" indent="-342900" algn="just">
              <a:buAutoNum type="arabicPeriod"/>
            </a:pPr>
            <a:r>
              <a:rPr lang="en-IN" sz="2400" dirty="0">
                <a:latin typeface="Times New Roman" panose="02020603050405020304" pitchFamily="18" charset="0"/>
                <a:cs typeface="Times New Roman" panose="02020603050405020304" pitchFamily="18" charset="0"/>
              </a:rPr>
              <a:t>Results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1124667"/>
          </a:xfrm>
          <a:prstGeom prst="rect">
            <a:avLst/>
          </a:prstGeom>
        </p:spPr>
        <p:txBody>
          <a:bodyPr vert="horz" wrap="square" lIns="0" tIns="16510" rIns="0" bIns="0" rtlCol="0">
            <a:spAutoFit/>
          </a:bodyPr>
          <a:lstStyle/>
          <a:p>
            <a:pPr marL="12700">
              <a:spcBef>
                <a:spcPts val="130"/>
              </a:spcBef>
              <a:tabLst>
                <a:tab pos="2727960" algn="l"/>
              </a:tabLst>
            </a:pPr>
            <a:r>
              <a:rPr lang="en-IN" sz="3600" spc="-20" dirty="0">
                <a:solidFill>
                  <a:schemeClr val="accent4"/>
                </a:solidFill>
              </a:rPr>
              <a:t>P</a:t>
            </a:r>
            <a:r>
              <a:rPr lang="en-IN" sz="3600" spc="15" dirty="0">
                <a:solidFill>
                  <a:schemeClr val="accent4"/>
                </a:solidFill>
              </a:rPr>
              <a:t>ROB</a:t>
            </a:r>
            <a:r>
              <a:rPr lang="en-IN" sz="3600" spc="55" dirty="0">
                <a:solidFill>
                  <a:schemeClr val="accent4"/>
                </a:solidFill>
              </a:rPr>
              <a:t>L</a:t>
            </a:r>
            <a:r>
              <a:rPr lang="en-IN" sz="3600" spc="-20" dirty="0">
                <a:solidFill>
                  <a:schemeClr val="accent4"/>
                </a:solidFill>
              </a:rPr>
              <a:t>E</a:t>
            </a:r>
            <a:r>
              <a:rPr lang="en-IN" sz="3600" spc="20" dirty="0">
                <a:solidFill>
                  <a:schemeClr val="accent4"/>
                </a:solidFill>
              </a:rPr>
              <a:t>M </a:t>
            </a:r>
            <a:r>
              <a:rPr lang="en-IN" sz="3600" spc="10" dirty="0">
                <a:solidFill>
                  <a:schemeClr val="accent4"/>
                </a:solidFill>
              </a:rPr>
              <a:t>S</a:t>
            </a:r>
            <a:r>
              <a:rPr lang="en-IN" sz="3600" spc="-370" dirty="0">
                <a:solidFill>
                  <a:schemeClr val="accent4"/>
                </a:solidFill>
              </a:rPr>
              <a:t>T</a:t>
            </a:r>
            <a:r>
              <a:rPr lang="en-IN" sz="3600" spc="-375" dirty="0">
                <a:solidFill>
                  <a:schemeClr val="accent4"/>
                </a:solidFill>
              </a:rPr>
              <a:t>A</a:t>
            </a:r>
            <a:r>
              <a:rPr lang="en-IN" sz="3600" spc="15" dirty="0">
                <a:solidFill>
                  <a:schemeClr val="accent4"/>
                </a:solidFill>
              </a:rPr>
              <a:t>T</a:t>
            </a:r>
            <a:r>
              <a:rPr lang="en-IN" sz="3600" spc="-10" dirty="0">
                <a:solidFill>
                  <a:schemeClr val="accent4"/>
                </a:solidFill>
              </a:rPr>
              <a:t>E</a:t>
            </a:r>
            <a:r>
              <a:rPr lang="en-IN" sz="3600" spc="-20" dirty="0">
                <a:solidFill>
                  <a:schemeClr val="accent4"/>
                </a:solidFill>
              </a:rPr>
              <a:t>ME</a:t>
            </a:r>
            <a:r>
              <a:rPr lang="en-IN" sz="3600" spc="10" dirty="0">
                <a:solidFill>
                  <a:schemeClr val="accent4"/>
                </a:solidFill>
              </a:rPr>
              <a:t>NT</a:t>
            </a:r>
            <a:br>
              <a:rPr lang="en-IN" sz="3600" dirty="0">
                <a:solidFill>
                  <a:schemeClr val="accent1"/>
                </a:solidFill>
                <a:latin typeface="Times New Roman" panose="02020603050405020304" pitchFamily="18" charset="0"/>
                <a:cs typeface="Times New Roman" panose="02020603050405020304" pitchFamily="18" charset="0"/>
              </a:rPr>
            </a:br>
            <a:endParaRPr sz="360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3B99D1B2-C96D-24A4-5BE9-475577328BE6}"/>
              </a:ext>
            </a:extLst>
          </p:cNvPr>
          <p:cNvSpPr txBox="1"/>
          <p:nvPr/>
        </p:nvSpPr>
        <p:spPr>
          <a:xfrm>
            <a:off x="457200" y="1390650"/>
            <a:ext cx="6858000"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rising ubiquity of keyloggers presents a substantial challenge to digital security, jeopardizing the confidentiality and integrity of sensitive information. Despite strides in cybersecurity, numerous individuals and organizations persist in their susceptibility to these clandestine tools, capable of logging keystrokes to pilfer passwords, financial details, and confidential data.</a:t>
            </a:r>
          </a:p>
          <a:p>
            <a:pPr algn="just"/>
            <a:endParaRPr lang="en-US" dirty="0"/>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This initiative aims to tackle the urgent demand for efficient detection and prevention methods against keyloggers. It will delve into the contemporary realm of keylogger technology, assess the efficacy of current security measures, and devise pioneering solutions to bolster defense against these dangers. Through these efforts, the project endeavors to alleviate the hazards linked with keyloggers, fortify the security of personal and organizational data, and foster a resilient digital environment.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381000" y="228600"/>
            <a:ext cx="5111115" cy="1247777"/>
          </a:xfrm>
          <a:prstGeom prst="rect">
            <a:avLst/>
          </a:prstGeom>
        </p:spPr>
        <p:txBody>
          <a:bodyPr vert="horz" wrap="square" lIns="0" tIns="16510" rIns="0" bIns="0" rtlCol="0">
            <a:spAutoFit/>
          </a:bodyPr>
          <a:lstStyle/>
          <a:p>
            <a:pPr marL="12700">
              <a:spcBef>
                <a:spcPts val="130"/>
              </a:spcBef>
              <a:tabLst>
                <a:tab pos="2642870" algn="l"/>
              </a:tabLst>
            </a:pPr>
            <a:r>
              <a:rPr lang="en-IN" sz="4000" spc="5" dirty="0">
                <a:solidFill>
                  <a:schemeClr val="accent4"/>
                </a:solidFill>
              </a:rPr>
              <a:t>PROJECT </a:t>
            </a:r>
            <a:r>
              <a:rPr lang="en-IN" sz="3600" spc="-20" dirty="0">
                <a:solidFill>
                  <a:schemeClr val="accent4"/>
                </a:solidFill>
              </a:rPr>
              <a:t>OVERVIEW</a:t>
            </a:r>
            <a:br>
              <a:rPr lang="en-IN" sz="4000" dirty="0">
                <a:latin typeface="Times New Roman" panose="02020603050405020304" pitchFamily="18" charset="0"/>
                <a:cs typeface="Times New Roman" panose="02020603050405020304" pitchFamily="18" charset="0"/>
              </a:rPr>
            </a:br>
            <a:endParaRPr sz="4000" dirty="0">
              <a:solidFill>
                <a:schemeClr val="accent4"/>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2" name="TextBox 11">
            <a:extLst>
              <a:ext uri="{FF2B5EF4-FFF2-40B4-BE49-F238E27FC236}">
                <a16:creationId xmlns:a16="http://schemas.microsoft.com/office/drawing/2014/main" id="{3FE40C2C-74AF-15F9-7972-5785AAF87368}"/>
              </a:ext>
            </a:extLst>
          </p:cNvPr>
          <p:cNvSpPr txBox="1"/>
          <p:nvPr/>
        </p:nvSpPr>
        <p:spPr>
          <a:xfrm>
            <a:off x="381000" y="1035153"/>
            <a:ext cx="8686800" cy="5355312"/>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Keyloggers: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Keyloggers are software or hardware tools designed to capture and record keystrokes made on a keyboard.</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can be used for legitimate purposes such as monitoring employee activity or recovering lost data, but are often associated with malicious activities.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keyloggers are installed covertly on a computer or mobile device and can capture a wide range of information including passwords, messages, and other personal data.</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keyloggers are physical devices connected to a computer that intercept and record keystrokes as they are typed.</a:t>
            </a:r>
          </a:p>
          <a:p>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Security Measures: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Security measures are protocols and tools implemented to protect against threats such as keyloggers and other forms of cyberattacks.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Antivirus and anti-malware software can detect and remove keyloggers and other malicious software from a system.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Regular system monitoring and audits help to identify any unauthorized access or suspicious activity.</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Strong and unique passwords, along with multi-factor authentication, can prevent unauthorized access even if a keylogger captures login credentials.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9C02A4A0-6A3E-554C-6151-0CEB3F90E248}"/>
              </a:ext>
            </a:extLst>
          </p:cNvPr>
          <p:cNvGrpSpPr/>
          <p:nvPr/>
        </p:nvGrpSpPr>
        <p:grpSpPr>
          <a:xfrm>
            <a:off x="9353550" y="5362575"/>
            <a:ext cx="457200" cy="714375"/>
            <a:chOff x="9353550" y="5362575"/>
            <a:chExt cx="457200" cy="714375"/>
          </a:xfrm>
        </p:grpSpPr>
        <p:sp>
          <p:nvSpPr>
            <p:cNvPr id="3" name="object 3">
              <a:extLst>
                <a:ext uri="{FF2B5EF4-FFF2-40B4-BE49-F238E27FC236}">
                  <a16:creationId xmlns:a16="http://schemas.microsoft.com/office/drawing/2014/main" id="{17A7CC5A-C88E-B3A2-08D7-7C9656D7131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E9F117C9-B1CA-04BA-B8C4-8B2A7A4D18A9}"/>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8" name="TextBox 7">
            <a:extLst>
              <a:ext uri="{FF2B5EF4-FFF2-40B4-BE49-F238E27FC236}">
                <a16:creationId xmlns:a16="http://schemas.microsoft.com/office/drawing/2014/main" id="{2729F341-B528-333F-87C4-97A75E3660F0}"/>
              </a:ext>
            </a:extLst>
          </p:cNvPr>
          <p:cNvSpPr txBox="1"/>
          <p:nvPr/>
        </p:nvSpPr>
        <p:spPr>
          <a:xfrm>
            <a:off x="304800" y="684371"/>
            <a:ext cx="8534400" cy="4678204"/>
          </a:xfrm>
          <a:prstGeom prst="rect">
            <a:avLst/>
          </a:prstGeom>
          <a:noFill/>
        </p:spPr>
        <p:txBody>
          <a:bodyPr wrap="square" rtlCol="0">
            <a:spAutoFit/>
          </a:bodyPr>
          <a:lstStyle/>
          <a:p>
            <a:r>
              <a:rPr lang="en-US" sz="3200" b="1" dirty="0">
                <a:solidFill>
                  <a:schemeClr val="accent4"/>
                </a:solidFill>
                <a:latin typeface="Times New Roman" panose="02020603050405020304" pitchFamily="18" charset="0"/>
                <a:cs typeface="Times New Roman" panose="02020603050405020304" pitchFamily="18" charset="0"/>
              </a:rPr>
              <a:t>Advantages of Keyloggers:</a:t>
            </a:r>
          </a:p>
          <a:p>
            <a:pPr algn="just"/>
            <a:endParaRPr lang="en-US" sz="32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Monitoring and Surveillance:</a:t>
            </a:r>
            <a:r>
              <a:rPr lang="en-US" dirty="0">
                <a:latin typeface="Times New Roman" panose="02020603050405020304" pitchFamily="18" charset="0"/>
                <a:cs typeface="Times New Roman" panose="02020603050405020304" pitchFamily="18" charset="0"/>
              </a:rPr>
              <a:t> Keyloggers can be used for legitimate monitoring purposes, such as parental control to ensure children's online safety or employee monitoring to track productivity and adherence to company policies.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Recovery:</a:t>
            </a:r>
            <a:r>
              <a:rPr lang="en-US" dirty="0">
                <a:latin typeface="Times New Roman" panose="02020603050405020304" pitchFamily="18" charset="0"/>
                <a:cs typeface="Times New Roman" panose="02020603050405020304" pitchFamily="18" charset="0"/>
              </a:rPr>
              <a:t> In situations where data is accidentally lost, keyloggers can sometimes help recover the lost information by capturing keystrokes before they are deleted.</a:t>
            </a:r>
          </a:p>
          <a:p>
            <a:pPr algn="just"/>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Investigative Tool:</a:t>
            </a:r>
            <a:r>
              <a:rPr lang="en-US" dirty="0">
                <a:latin typeface="Times New Roman" panose="02020603050405020304" pitchFamily="18" charset="0"/>
                <a:cs typeface="Times New Roman" panose="02020603050405020304" pitchFamily="18" charset="0"/>
              </a:rPr>
              <a:t> Law enforcement agencies and legal professionals can use keyloggers as part of their investigative toolkit to gather evidence in criminal cases or track suspicious activities.</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System Diagnostics:</a:t>
            </a:r>
            <a:r>
              <a:rPr lang="en-US" dirty="0">
                <a:latin typeface="Times New Roman" panose="02020603050405020304" pitchFamily="18" charset="0"/>
                <a:cs typeface="Times New Roman" panose="02020603050405020304" pitchFamily="18" charset="0"/>
              </a:rPr>
              <a:t> Keyloggers can assist IT professionals in diagnosing technical issues and troubleshooting problems by providing a detailed log of user interactions.</a:t>
            </a:r>
          </a:p>
        </p:txBody>
      </p:sp>
      <p:pic>
        <p:nvPicPr>
          <p:cNvPr id="9" name="object 6">
            <a:extLst>
              <a:ext uri="{FF2B5EF4-FFF2-40B4-BE49-F238E27FC236}">
                <a16:creationId xmlns:a16="http://schemas.microsoft.com/office/drawing/2014/main" id="{A582E634-E036-A6C8-7401-803D380BAA32}"/>
              </a:ext>
            </a:extLst>
          </p:cNvPr>
          <p:cNvPicPr/>
          <p:nvPr/>
        </p:nvPicPr>
        <p:blipFill>
          <a:blip r:embed="rId2" cstate="print"/>
          <a:stretch>
            <a:fillRect/>
          </a:stretch>
        </p:blipFill>
        <p:spPr>
          <a:xfrm>
            <a:off x="8915400" y="3438525"/>
            <a:ext cx="2466975" cy="3419475"/>
          </a:xfrm>
          <a:prstGeom prst="rect">
            <a:avLst/>
          </a:prstGeom>
        </p:spPr>
      </p:pic>
    </p:spTree>
    <p:extLst>
      <p:ext uri="{BB962C8B-B14F-4D97-AF65-F5344CB8AC3E}">
        <p14:creationId xmlns:p14="http://schemas.microsoft.com/office/powerpoint/2010/main" val="1216645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ject 5">
            <a:extLst>
              <a:ext uri="{FF2B5EF4-FFF2-40B4-BE49-F238E27FC236}">
                <a16:creationId xmlns:a16="http://schemas.microsoft.com/office/drawing/2014/main" id="{4EA3E7E7-377C-4C7E-C80A-7C483BB150CB}"/>
              </a:ext>
            </a:extLst>
          </p:cNvPr>
          <p:cNvPicPr/>
          <p:nvPr/>
        </p:nvPicPr>
        <p:blipFill>
          <a:blip r:embed="rId2" cstate="print"/>
          <a:stretch>
            <a:fillRect/>
          </a:stretch>
        </p:blipFill>
        <p:spPr>
          <a:xfrm>
            <a:off x="8839200" y="3022076"/>
            <a:ext cx="3533775" cy="3810000"/>
          </a:xfrm>
          <a:prstGeom prst="rect">
            <a:avLst/>
          </a:prstGeom>
        </p:spPr>
      </p:pic>
      <p:sp>
        <p:nvSpPr>
          <p:cNvPr id="45" name="TextBox 44">
            <a:extLst>
              <a:ext uri="{FF2B5EF4-FFF2-40B4-BE49-F238E27FC236}">
                <a16:creationId xmlns:a16="http://schemas.microsoft.com/office/drawing/2014/main" id="{EFF2B22A-DBA3-E6B3-C53C-4CCCC9ABD38F}"/>
              </a:ext>
            </a:extLst>
          </p:cNvPr>
          <p:cNvSpPr txBox="1"/>
          <p:nvPr/>
        </p:nvSpPr>
        <p:spPr>
          <a:xfrm>
            <a:off x="381000" y="304800"/>
            <a:ext cx="8915400" cy="5847755"/>
          </a:xfrm>
          <a:prstGeom prst="rect">
            <a:avLst/>
          </a:prstGeom>
          <a:noFill/>
        </p:spPr>
        <p:txBody>
          <a:bodyPr wrap="square" rtlCol="0">
            <a:spAutoFit/>
          </a:bodyPr>
          <a:lstStyle/>
          <a:p>
            <a:pPr algn="just"/>
            <a:r>
              <a:rPr lang="en-IN" sz="3200" b="1" dirty="0">
                <a:solidFill>
                  <a:schemeClr val="accent4"/>
                </a:solidFill>
                <a:latin typeface="Times New Roman" panose="02020603050405020304" pitchFamily="18" charset="0"/>
                <a:cs typeface="Times New Roman" panose="02020603050405020304" pitchFamily="18" charset="0"/>
              </a:rPr>
              <a:t>Disadvantages of Keyloggers:</a:t>
            </a:r>
          </a:p>
          <a:p>
            <a:pPr algn="just"/>
            <a:endParaRPr lang="en-IN"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Privacy Invasion:</a:t>
            </a:r>
            <a:r>
              <a:rPr lang="en-US" dirty="0">
                <a:latin typeface="Times New Roman" panose="02020603050405020304" pitchFamily="18" charset="0"/>
                <a:cs typeface="Times New Roman" panose="02020603050405020304" pitchFamily="18" charset="0"/>
              </a:rPr>
              <a:t> Keyloggers have the potential to infringe on individuals' privacy by capturing sensitive information, such as passwords, personal messages, and browsing history, without their consent or knowledge.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Misuse and Abuse:</a:t>
            </a:r>
            <a:r>
              <a:rPr lang="en-US" dirty="0">
                <a:latin typeface="Times New Roman" panose="02020603050405020304" pitchFamily="18" charset="0"/>
                <a:cs typeface="Times New Roman" panose="02020603050405020304" pitchFamily="18" charset="0"/>
              </a:rPr>
              <a:t> Keyloggers can be misused for malicious purposes, such as stealing passwords, financial information, or intellectual property, leading to identity theft, financial fraud, or corporate espionage.</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Legal and Ethical Concerns:</a:t>
            </a:r>
            <a:r>
              <a:rPr lang="en-US" dirty="0">
                <a:latin typeface="Times New Roman" panose="02020603050405020304" pitchFamily="18" charset="0"/>
                <a:cs typeface="Times New Roman" panose="02020603050405020304" pitchFamily="18" charset="0"/>
              </a:rPr>
              <a:t> The use of keyloggers without proper authorization or consent may violate privacy laws and ethical principles, resulting in legal repercussions and damage to reputation if discovered.</a:t>
            </a: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Security Vulnerabilities:</a:t>
            </a:r>
            <a:r>
              <a:rPr lang="en-US" dirty="0">
                <a:latin typeface="Times New Roman" panose="02020603050405020304" pitchFamily="18" charset="0"/>
                <a:cs typeface="Times New Roman" panose="02020603050405020304" pitchFamily="18" charset="0"/>
              </a:rPr>
              <a:t> Keyloggers themselves can become targets for exploitation by cybercriminals, leading to security vulnerabilities and potential breaches if not properly secured or maintained.</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Cost and Complexity:</a:t>
            </a:r>
            <a:r>
              <a:rPr lang="en-US" dirty="0">
                <a:latin typeface="Times New Roman" panose="02020603050405020304" pitchFamily="18" charset="0"/>
                <a:cs typeface="Times New Roman" panose="02020603050405020304" pitchFamily="18" charset="0"/>
              </a:rPr>
              <a:t> Implementing comprehensive security measures can be costly and complex, requiring investment in software, hardware, personnel training, and ongoing maintenance.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558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8600" y="381000"/>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accent4"/>
                </a:solidFill>
              </a:rPr>
              <a:t>W</a:t>
            </a:r>
            <a:r>
              <a:rPr sz="3200" spc="-20" dirty="0">
                <a:solidFill>
                  <a:schemeClr val="accent4"/>
                </a:solidFill>
              </a:rPr>
              <a:t>H</a:t>
            </a:r>
            <a:r>
              <a:rPr sz="3200" spc="20" dirty="0">
                <a:solidFill>
                  <a:schemeClr val="accent4"/>
                </a:solidFill>
              </a:rPr>
              <a:t>O</a:t>
            </a:r>
            <a:r>
              <a:rPr sz="3200" spc="-235" dirty="0">
                <a:solidFill>
                  <a:schemeClr val="accent4"/>
                </a:solidFill>
              </a:rPr>
              <a:t> </a:t>
            </a:r>
            <a:r>
              <a:rPr sz="3200" spc="-10" dirty="0">
                <a:solidFill>
                  <a:schemeClr val="accent4"/>
                </a:solidFill>
              </a:rPr>
              <a:t>AR</a:t>
            </a:r>
            <a:r>
              <a:rPr sz="3200" spc="15" dirty="0">
                <a:solidFill>
                  <a:schemeClr val="accent4"/>
                </a:solidFill>
              </a:rPr>
              <a:t>E</a:t>
            </a:r>
            <a:r>
              <a:rPr sz="3200" spc="-35" dirty="0">
                <a:solidFill>
                  <a:schemeClr val="accent4"/>
                </a:solidFill>
              </a:rPr>
              <a:t> </a:t>
            </a:r>
            <a:r>
              <a:rPr sz="3200" spc="-10" dirty="0">
                <a:solidFill>
                  <a:schemeClr val="accent4"/>
                </a:solidFill>
              </a:rPr>
              <a:t>T</a:t>
            </a:r>
            <a:r>
              <a:rPr sz="3200" spc="-15" dirty="0">
                <a:solidFill>
                  <a:schemeClr val="accent4"/>
                </a:solidFill>
              </a:rPr>
              <a:t>H</a:t>
            </a:r>
            <a:r>
              <a:rPr sz="3200" spc="15" dirty="0">
                <a:solidFill>
                  <a:schemeClr val="accent4"/>
                </a:solidFill>
              </a:rPr>
              <a:t>E</a:t>
            </a:r>
            <a:r>
              <a:rPr sz="3200" spc="-35" dirty="0">
                <a:solidFill>
                  <a:schemeClr val="accent4"/>
                </a:solidFill>
              </a:rPr>
              <a:t> </a:t>
            </a:r>
            <a:r>
              <a:rPr sz="3200" spc="-20" dirty="0">
                <a:solidFill>
                  <a:schemeClr val="accent4"/>
                </a:solidFill>
              </a:rPr>
              <a:t>E</a:t>
            </a:r>
            <a:r>
              <a:rPr sz="3200" spc="30" dirty="0">
                <a:solidFill>
                  <a:schemeClr val="accent4"/>
                </a:solidFill>
              </a:rPr>
              <a:t>N</a:t>
            </a:r>
            <a:r>
              <a:rPr sz="3200" spc="15" dirty="0">
                <a:solidFill>
                  <a:schemeClr val="accent4"/>
                </a:solidFill>
              </a:rPr>
              <a:t>D</a:t>
            </a:r>
            <a:r>
              <a:rPr sz="3200" spc="-45" dirty="0">
                <a:solidFill>
                  <a:schemeClr val="accent4"/>
                </a:solidFill>
              </a:rPr>
              <a:t> </a:t>
            </a:r>
            <a:r>
              <a:rPr sz="3200" dirty="0">
                <a:solidFill>
                  <a:schemeClr val="accent4"/>
                </a:solidFill>
              </a:rPr>
              <a:t>U</a:t>
            </a:r>
            <a:r>
              <a:rPr sz="3200" spc="10" dirty="0">
                <a:solidFill>
                  <a:schemeClr val="accent4"/>
                </a:solidFill>
              </a:rPr>
              <a:t>S</a:t>
            </a:r>
            <a:r>
              <a:rPr sz="3200" spc="-25" dirty="0">
                <a:solidFill>
                  <a:schemeClr val="accent4"/>
                </a:solidFill>
              </a:rPr>
              <a:t>E</a:t>
            </a:r>
            <a:r>
              <a:rPr sz="3200" spc="-10" dirty="0">
                <a:solidFill>
                  <a:schemeClr val="accent4"/>
                </a:solidFill>
              </a:rPr>
              <a:t>R</a:t>
            </a:r>
            <a:r>
              <a:rPr sz="3200" spc="5" dirty="0">
                <a:solidFill>
                  <a:schemeClr val="accent4"/>
                </a:solidFill>
              </a:rPr>
              <a:t>S?</a:t>
            </a:r>
            <a:endParaRPr sz="3200" dirty="0">
              <a:solidFill>
                <a:schemeClr val="accent4"/>
              </a:solidFill>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6" name="TextBox 15">
            <a:extLst>
              <a:ext uri="{FF2B5EF4-FFF2-40B4-BE49-F238E27FC236}">
                <a16:creationId xmlns:a16="http://schemas.microsoft.com/office/drawing/2014/main" id="{6336AF60-C650-A27B-9D07-0AB747924A5C}"/>
              </a:ext>
            </a:extLst>
          </p:cNvPr>
          <p:cNvSpPr txBox="1"/>
          <p:nvPr/>
        </p:nvSpPr>
        <p:spPr>
          <a:xfrm>
            <a:off x="408038" y="1143000"/>
            <a:ext cx="9126487" cy="4524315"/>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Ethical Hackers and Security Professionals: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hackers and security professionals may use keyloggers as part of penetration testing or security assessments to identify vulnerabilities in systems and applications. This helps organizations improve their security posture by addressing potential weaknesses before they can be exploited by malicious actors.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IT Administrators: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administrators may utilize keyloggers to troubleshoot technical issues, diagnose problems, or monitor system usage within their organization's network.</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Cybercriminals:</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Unfortunately, cybercriminals may also be end users of keyloggers, employing them for malicious purposes such as stealing sensitive information like passwords, financial details, or personal data. This stolen information can be used for identity theft, financial fraud, or other illicit activities.</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2D83C3"/>
        </a:solidFill>
      </a:spPr>
      <a:bodyPr wrap="square" lIns="0" tIns="0" rIns="0" bIns="0" rtlCol="0"/>
      <a:lstStyle>
        <a:defPPr algn="l">
          <a:defRPr/>
        </a:defPPr>
      </a:lst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238</TotalTime>
  <Words>1548</Words>
  <Application>Microsoft Office PowerPoint</Application>
  <PresentationFormat>Widescreen</PresentationFormat>
  <Paragraphs>105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Y.Teja.Avs</vt:lpstr>
      <vt:lpstr>PowerPoint Presentation</vt:lpstr>
      <vt:lpstr>PowerPoint Presentation</vt:lpstr>
      <vt:lpstr>AGENDA</vt:lpstr>
      <vt:lpstr>PROBLEM STATEMENT </vt:lpstr>
      <vt:lpstr>PROJECT OVERVIEW </vt:lpstr>
      <vt:lpstr>PowerPoint Presentation</vt:lpstr>
      <vt:lpstr>PowerPoint Presentation</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Teja Avs</cp:lastModifiedBy>
  <cp:revision>11</cp:revision>
  <dcterms:created xsi:type="dcterms:W3CDTF">2024-06-03T05:48:59Z</dcterms:created>
  <dcterms:modified xsi:type="dcterms:W3CDTF">2024-06-13T07:05:53Z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