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9"/>
  </p:notesMasterIdLst>
  <p:sldIdLst>
    <p:sldId id="256" r:id="rId2"/>
    <p:sldId id="258" r:id="rId3"/>
    <p:sldId id="257" r:id="rId4"/>
    <p:sldId id="260" r:id="rId5"/>
    <p:sldId id="261" r:id="rId6"/>
    <p:sldId id="259" r:id="rId7"/>
    <p:sldId id="262" r:id="rId8"/>
  </p:sldIdLst>
  <p:sldSz cx="12192000" cy="6858000"/>
  <p:notesSz cx="6858000" cy="9144000"/>
  <p:embeddedFontLst>
    <p:embeddedFont>
      <p:font typeface="Corbel" panose="020B0503020204020204" pitchFamily="34" charset="0"/>
      <p:regular r:id="rId10"/>
      <p:bold r:id="rId11"/>
      <p:italic r:id="rId12"/>
      <p:boldItalic r:id="rId13"/>
    </p:embeddedFont>
    <p:embeddedFont>
      <p:font typeface="Franklin Gothic Book" panose="020B0503020102020204" pitchFamily="34" charset="0"/>
      <p:regular r:id="rId14"/>
      <p:italic r:id="rId15"/>
    </p:embeddedFont>
    <p:embeddedFont>
      <p:font typeface="Franklin Gothic Demi Cond" panose="020B0706030402020204" pitchFamily="34" charset="0"/>
      <p:regular r:id="rId16"/>
    </p:embeddedFont>
    <p:embeddedFont>
      <p:font typeface="Wingdings 2" panose="05020102010507070707" pitchFamily="18" charset="2"/>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54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69792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6580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72033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6010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07339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690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254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176153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09864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05579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48943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100903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126939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06376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6317673" y="5359400"/>
            <a:ext cx="6941127" cy="76084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4800" dirty="0">
                <a:solidFill>
                  <a:schemeClr val="tx1">
                    <a:lumMod val="75000"/>
                    <a:lumOff val="25000"/>
                  </a:schemeClr>
                </a:solidFill>
              </a:rPr>
              <a:t>-By </a:t>
            </a:r>
            <a:r>
              <a:rPr lang="en-US" sz="4800" dirty="0" err="1">
                <a:solidFill>
                  <a:schemeClr val="tx1">
                    <a:lumMod val="75000"/>
                    <a:lumOff val="25000"/>
                  </a:schemeClr>
                </a:solidFill>
              </a:rPr>
              <a:t>CH.Tirumala</a:t>
            </a:r>
            <a:endParaRPr sz="4800" dirty="0">
              <a:solidFill>
                <a:schemeClr val="tx1">
                  <a:lumMod val="75000"/>
                  <a:lumOff val="25000"/>
                </a:schemeClr>
              </a:solidFill>
            </a:endParaRPr>
          </a:p>
        </p:txBody>
      </p:sp>
      <p:sp>
        <p:nvSpPr>
          <p:cNvPr id="10" name="Google Shape;190;p1">
            <a:extLst>
              <a:ext uri="{FF2B5EF4-FFF2-40B4-BE49-F238E27FC236}">
                <a16:creationId xmlns:a16="http://schemas.microsoft.com/office/drawing/2014/main" id="{CA0C3754-483B-A05E-3F58-B08AAE5A7F99}"/>
              </a:ext>
            </a:extLst>
          </p:cNvPr>
          <p:cNvSpPr txBox="1">
            <a:spLocks/>
          </p:cNvSpPr>
          <p:nvPr/>
        </p:nvSpPr>
        <p:spPr>
          <a:xfrm>
            <a:off x="1998317" y="2812024"/>
            <a:ext cx="7888825" cy="209672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800" dirty="0">
                <a:latin typeface="Franklin Gothic Demi Cond" panose="020B0706030402020204" pitchFamily="34" charset="0"/>
              </a:rPr>
              <a:t>Data Visualization of Bird Strikes between 2000-2011</a:t>
            </a:r>
            <a:endParaRPr lang="en-IN" sz="4800" dirty="0">
              <a:latin typeface="Franklin Gothic Demi Cond" panose="020B0706030402020204" pitchFamily="34" charset="0"/>
            </a:endParaRPr>
          </a:p>
          <a:p>
            <a:pPr>
              <a:buSzPts val="5400"/>
            </a:pPr>
            <a:endParaRPr lang="en-US" sz="4800" dirty="0"/>
          </a:p>
        </p:txBody>
      </p:sp>
      <p:pic>
        <p:nvPicPr>
          <p:cNvPr id="1038" name="Picture 14" descr="Explained: What Are Bird Strikes And How Are They Impacting Aviation ...">
            <a:extLst>
              <a:ext uri="{FF2B5EF4-FFF2-40B4-BE49-F238E27FC236}">
                <a16:creationId xmlns:a16="http://schemas.microsoft.com/office/drawing/2014/main" id="{65EA3D49-C813-F1F5-3773-627616657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1" y="266923"/>
            <a:ext cx="3889579" cy="2035054"/>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509156" y="381000"/>
            <a:ext cx="10437520" cy="114766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Objective</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6" name="Google Shape;206;p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6" name="TextBox 5">
            <a:extLst>
              <a:ext uri="{FF2B5EF4-FFF2-40B4-BE49-F238E27FC236}">
                <a16:creationId xmlns:a16="http://schemas.microsoft.com/office/drawing/2014/main" id="{F84549C1-8CC1-735F-6C65-359D6780D55A}"/>
              </a:ext>
            </a:extLst>
          </p:cNvPr>
          <p:cNvSpPr txBox="1"/>
          <p:nvPr/>
        </p:nvSpPr>
        <p:spPr>
          <a:xfrm>
            <a:off x="115532" y="2765115"/>
            <a:ext cx="10354347" cy="2246769"/>
          </a:xfrm>
          <a:prstGeom prst="rect">
            <a:avLst/>
          </a:prstGeom>
          <a:noFill/>
        </p:spPr>
        <p:txBody>
          <a:bodyPr wrap="square">
            <a:spAutoFit/>
          </a:bodyPr>
          <a:lstStyle/>
          <a:p>
            <a:r>
              <a:rPr lang="en-IN" sz="20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0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sz="2000" dirty="0"/>
          </a:p>
          <a:p>
            <a:endParaRPr lang="en-IN" sz="2000" dirty="0"/>
          </a:p>
        </p:txBody>
      </p:sp>
      <p:pic>
        <p:nvPicPr>
          <p:cNvPr id="2"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10342836" y="2798785"/>
            <a:ext cx="1113693" cy="1113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748146" y="391391"/>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lumMod val="65000"/>
                    <a:lumOff val="35000"/>
                  </a:schemeClr>
                </a:solidFill>
              </a:rPr>
              <a:t>Introduction</a:t>
            </a:r>
            <a:endParaRPr dirty="0">
              <a:solidFill>
                <a:schemeClr val="tx1">
                  <a:lumMod val="65000"/>
                  <a:lumOff val="35000"/>
                </a:schemeClr>
              </a:solidFill>
            </a:endParaRPr>
          </a:p>
        </p:txBody>
      </p:sp>
      <p:sp>
        <p:nvSpPr>
          <p:cNvPr id="197" name="Google Shape;197;p2"/>
          <p:cNvSpPr txBox="1">
            <a:spLocks noGrp="1"/>
          </p:cNvSpPr>
          <p:nvPr>
            <p:ph type="body" idx="1"/>
          </p:nvPr>
        </p:nvSpPr>
        <p:spPr>
          <a:xfrm>
            <a:off x="748146" y="2223655"/>
            <a:ext cx="10119872" cy="385616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solidFill>
                  <a:schemeClr val="tx1"/>
                </a:solidFill>
              </a:rPr>
              <a:t>Transport and Communication Analytics</a:t>
            </a:r>
            <a:r>
              <a:rPr lang="en-US" sz="2200" b="1" dirty="0"/>
              <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Environmental impacts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Safety in urban areas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Increasing number of vehicles and people</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solidFill>
                  <a:schemeClr val="tx1"/>
                </a:solidFill>
              </a:rPr>
              <a:t>Solutions: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Technologies and AI (especially MAS) are crucial</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Bird Strikes and Aircraft Safety</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solidFill>
                  <a:schemeClr val="tx1"/>
                </a:solidFill>
              </a:rPr>
              <a:t>Definition:</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Collision between a bird and an aircraft (in-flight, take-off, or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Can include bats or ground animals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Common and significant threat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Damage to aircraft structure, especially jet engines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2200" b="1" dirty="0"/>
              <a:t>Higher risk during take-off, climb, approach, and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endParaRPr lang="en-US" sz="1800" b="1" dirty="0"/>
          </a:p>
        </p:txBody>
      </p:sp>
      <p:sp>
        <p:nvSpPr>
          <p:cNvPr id="199" name="Google Shape;199;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dirty="0"/>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24691" y="519545"/>
            <a:ext cx="10664669" cy="80601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2">
                    <a:lumMod val="75000"/>
                  </a:schemeClr>
                </a:solidFill>
              </a:rPr>
              <a:t>Insights</a:t>
            </a:r>
            <a:endParaRPr dirty="0">
              <a:solidFill>
                <a:schemeClr val="tx2">
                  <a:lumMod val="75000"/>
                </a:schemeClr>
              </a:solidFill>
            </a:endParaRPr>
          </a:p>
        </p:txBody>
      </p:sp>
      <p:sp>
        <p:nvSpPr>
          <p:cNvPr id="238" name="Google Shape;238;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9" name="Picture 18">
            <a:extLst>
              <a:ext uri="{FF2B5EF4-FFF2-40B4-BE49-F238E27FC236}">
                <a16:creationId xmlns:a16="http://schemas.microsoft.com/office/drawing/2014/main" id="{7C730D9F-20E6-C284-E9F6-8496605DC733}"/>
              </a:ext>
            </a:extLst>
          </p:cNvPr>
          <p:cNvPicPr>
            <a:picLocks noChangeAspect="1"/>
          </p:cNvPicPr>
          <p:nvPr/>
        </p:nvPicPr>
        <p:blipFill>
          <a:blip r:embed="rId3"/>
          <a:stretch>
            <a:fillRect/>
          </a:stretch>
        </p:blipFill>
        <p:spPr>
          <a:xfrm>
            <a:off x="6412735" y="4094780"/>
            <a:ext cx="5014487" cy="2602445"/>
          </a:xfrm>
          <a:prstGeom prst="rect">
            <a:avLst/>
          </a:prstGeom>
        </p:spPr>
      </p:pic>
      <p:pic>
        <p:nvPicPr>
          <p:cNvPr id="3" name="Picture 2">
            <a:extLst>
              <a:ext uri="{FF2B5EF4-FFF2-40B4-BE49-F238E27FC236}">
                <a16:creationId xmlns:a16="http://schemas.microsoft.com/office/drawing/2014/main" id="{7EC27143-EE02-63F0-FC60-7FF314EA7E41}"/>
              </a:ext>
            </a:extLst>
          </p:cNvPr>
          <p:cNvPicPr>
            <a:picLocks noChangeAspect="1"/>
          </p:cNvPicPr>
          <p:nvPr/>
        </p:nvPicPr>
        <p:blipFill>
          <a:blip r:embed="rId4"/>
          <a:stretch>
            <a:fillRect/>
          </a:stretch>
        </p:blipFill>
        <p:spPr>
          <a:xfrm>
            <a:off x="1496901" y="1446327"/>
            <a:ext cx="4402866" cy="2443280"/>
          </a:xfrm>
          <a:prstGeom prst="rect">
            <a:avLst/>
          </a:prstGeom>
        </p:spPr>
      </p:pic>
      <p:pic>
        <p:nvPicPr>
          <p:cNvPr id="4" name="Picture 3">
            <a:extLst>
              <a:ext uri="{FF2B5EF4-FFF2-40B4-BE49-F238E27FC236}">
                <a16:creationId xmlns:a16="http://schemas.microsoft.com/office/drawing/2014/main" id="{177E1B0D-998F-AC5A-EBB6-BEF1444D71FE}"/>
              </a:ext>
            </a:extLst>
          </p:cNvPr>
          <p:cNvPicPr>
            <a:picLocks noChangeAspect="1"/>
          </p:cNvPicPr>
          <p:nvPr/>
        </p:nvPicPr>
        <p:blipFill>
          <a:blip r:embed="rId5"/>
          <a:stretch>
            <a:fillRect/>
          </a:stretch>
        </p:blipFill>
        <p:spPr>
          <a:xfrm>
            <a:off x="6149899" y="1200680"/>
            <a:ext cx="5399265" cy="2602446"/>
          </a:xfrm>
          <a:prstGeom prst="rect">
            <a:avLst/>
          </a:prstGeom>
        </p:spPr>
      </p:pic>
      <p:pic>
        <p:nvPicPr>
          <p:cNvPr id="5" name="Picture 4">
            <a:extLst>
              <a:ext uri="{FF2B5EF4-FFF2-40B4-BE49-F238E27FC236}">
                <a16:creationId xmlns:a16="http://schemas.microsoft.com/office/drawing/2014/main" id="{799DA350-4F51-F73E-9EF0-1F0584FE7EB1}"/>
              </a:ext>
            </a:extLst>
          </p:cNvPr>
          <p:cNvPicPr>
            <a:picLocks noChangeAspect="1"/>
          </p:cNvPicPr>
          <p:nvPr/>
        </p:nvPicPr>
        <p:blipFill>
          <a:blip r:embed="rId6"/>
          <a:stretch>
            <a:fillRect/>
          </a:stretch>
        </p:blipFill>
        <p:spPr>
          <a:xfrm>
            <a:off x="2421082" y="4025555"/>
            <a:ext cx="3163820" cy="2671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lumMod val="65000"/>
                    <a:lumOff val="35000"/>
                  </a:schemeClr>
                </a:solidFill>
              </a:rPr>
              <a:t>My Design(Dashboard)</a:t>
            </a:r>
            <a:endParaRPr dirty="0">
              <a:solidFill>
                <a:schemeClr val="tx1">
                  <a:lumMod val="65000"/>
                  <a:lumOff val="35000"/>
                </a:schemeClr>
              </a:solidFill>
            </a:endParaRPr>
          </a:p>
        </p:txBody>
      </p:sp>
      <p:sp>
        <p:nvSpPr>
          <p:cNvPr id="253" name="Google Shape;253;p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251" name="Google Shape;251;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52" name="Google Shape;252;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4" name="Picture 3">
            <a:extLst>
              <a:ext uri="{FF2B5EF4-FFF2-40B4-BE49-F238E27FC236}">
                <a16:creationId xmlns:a16="http://schemas.microsoft.com/office/drawing/2014/main" id="{43300EB5-1D25-5F84-B398-30AC1234A5C6}"/>
              </a:ext>
            </a:extLst>
          </p:cNvPr>
          <p:cNvPicPr>
            <a:picLocks noChangeAspect="1"/>
          </p:cNvPicPr>
          <p:nvPr/>
        </p:nvPicPr>
        <p:blipFill>
          <a:blip r:embed="rId3"/>
          <a:stretch>
            <a:fillRect/>
          </a:stretch>
        </p:blipFill>
        <p:spPr>
          <a:xfrm>
            <a:off x="7658099" y="1006154"/>
            <a:ext cx="3609081" cy="5206202"/>
          </a:xfrm>
          <a:prstGeom prst="rect">
            <a:avLst/>
          </a:prstGeom>
        </p:spPr>
      </p:pic>
      <p:pic>
        <p:nvPicPr>
          <p:cNvPr id="2" name="Picture 1">
            <a:extLst>
              <a:ext uri="{FF2B5EF4-FFF2-40B4-BE49-F238E27FC236}">
                <a16:creationId xmlns:a16="http://schemas.microsoft.com/office/drawing/2014/main" id="{379B65B0-A015-20E7-5DB4-68E715F0BA28}"/>
              </a:ext>
            </a:extLst>
          </p:cNvPr>
          <p:cNvPicPr>
            <a:picLocks noChangeAspect="1"/>
          </p:cNvPicPr>
          <p:nvPr/>
        </p:nvPicPr>
        <p:blipFill>
          <a:blip r:embed="rId4"/>
          <a:stretch>
            <a:fillRect/>
          </a:stretch>
        </p:blipFill>
        <p:spPr>
          <a:xfrm>
            <a:off x="701793" y="2272504"/>
            <a:ext cx="6114643" cy="33400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lumMod val="75000"/>
                    <a:lumOff val="25000"/>
                  </a:schemeClr>
                </a:solidFill>
              </a:rPr>
              <a:t>Conclusion</a:t>
            </a:r>
            <a:endParaRPr dirty="0">
              <a:solidFill>
                <a:schemeClr val="tx1">
                  <a:lumMod val="75000"/>
                  <a:lumOff val="25000"/>
                </a:schemeClr>
              </a:solidFill>
            </a:endParaRPr>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5" name="Google Shape;225;p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30" name="Google Shape;230;p4"/>
          <p:cNvSpPr txBox="1">
            <a:spLocks noGrp="1"/>
          </p:cNvSpPr>
          <p:nvPr>
            <p:ph type="body" idx="3"/>
          </p:nvPr>
        </p:nvSpPr>
        <p:spPr>
          <a:xfrm flipH="1">
            <a:off x="830741" y="1753435"/>
            <a:ext cx="9207337" cy="2943256"/>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42.72% incidents where pilot was warned about the birds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Prior warning to the pilot reduces the risk of damage to the aircraft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52.78% of incidents have happened due to some small unknown bird-</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72.9% incidents have happened when there is 1 bird/wildlife is struck in the airplane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and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90.31% incidents caused no damage while 9.69% incidents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80.84% of bird strike incidents have happened when the altitude of airplane was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&lt;IOOO ft and 19.16% have happened when altitude was &gt;IOOO 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600" dirty="0"/>
              <a:t>Most of the incidents have happened when there is no cloud in each year</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3699164" y="1828945"/>
            <a:ext cx="7730836"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solidFill>
                  <a:schemeClr val="accent2">
                    <a:lumMod val="60000"/>
                    <a:lumOff val="40000"/>
                  </a:schemeClr>
                </a:solidFill>
              </a:rPr>
              <a:t>Thank you</a:t>
            </a:r>
            <a:endParaRPr dirty="0">
              <a:solidFill>
                <a:schemeClr val="accent2">
                  <a:lumMod val="60000"/>
                  <a:lumOff val="40000"/>
                </a:schemeClr>
              </a:solidFill>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26</TotalTime>
  <Words>320</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Wingdings</vt:lpstr>
      <vt:lpstr>Franklin Gothic Demi Cond</vt:lpstr>
      <vt:lpstr>Franklin Gothic Book</vt:lpstr>
      <vt:lpstr>Corbel</vt:lpstr>
      <vt:lpstr>Arial</vt:lpstr>
      <vt:lpstr>Calibri</vt:lpstr>
      <vt:lpstr>Wingdings 2</vt:lpstr>
      <vt:lpstr>Frame</vt:lpstr>
      <vt:lpstr>-By CH.Tirumala</vt:lpstr>
      <vt:lpstr>Objective</vt:lpstr>
      <vt:lpstr>Introduction</vt:lpstr>
      <vt:lpstr>Insights</vt:lpstr>
      <vt:lpstr>My Design(Dashboard)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ch tirumala</cp:lastModifiedBy>
  <cp:revision>4</cp:revision>
  <dcterms:created xsi:type="dcterms:W3CDTF">2022-12-29T06:36:15Z</dcterms:created>
  <dcterms:modified xsi:type="dcterms:W3CDTF">2024-06-29T10:17:33Z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