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61" r:id="rId5"/>
    <p:sldId id="260" r:id="rId6"/>
    <p:sldId id="259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6207835" y="5359400"/>
            <a:ext cx="7050965" cy="107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4800" dirty="0"/>
              <a:t>-By Aparna </a:t>
            </a:r>
            <a:r>
              <a:rPr lang="en-US" sz="4800" dirty="0" err="1"/>
              <a:t>Uppala</a:t>
            </a:r>
            <a:endParaRPr sz="4800" dirty="0"/>
          </a:p>
        </p:txBody>
      </p:sp>
      <p:sp>
        <p:nvSpPr>
          <p:cNvPr id="10" name="Google Shape;190;p1">
            <a:extLst>
              <a:ext uri="{FF2B5EF4-FFF2-40B4-BE49-F238E27FC236}">
                <a16:creationId xmlns:a16="http://schemas.microsoft.com/office/drawing/2014/main" id="{CA0C3754-483B-A05E-3F58-B08AAE5A7F99}"/>
              </a:ext>
            </a:extLst>
          </p:cNvPr>
          <p:cNvSpPr txBox="1">
            <a:spLocks/>
          </p:cNvSpPr>
          <p:nvPr/>
        </p:nvSpPr>
        <p:spPr>
          <a:xfrm>
            <a:off x="1254557" y="2622050"/>
            <a:ext cx="7888825" cy="1258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5400"/>
            </a:pPr>
            <a:r>
              <a:rPr lang="en-US" sz="4800" dirty="0"/>
              <a:t>AtliQ Hospitality Analysis</a:t>
            </a:r>
          </a:p>
        </p:txBody>
      </p:sp>
      <p:pic>
        <p:nvPicPr>
          <p:cNvPr id="2" name="Picture 2" descr="Image result for Atliq Properties Logo">
            <a:extLst>
              <a:ext uri="{FF2B5EF4-FFF2-40B4-BE49-F238E27FC236}">
                <a16:creationId xmlns:a16="http://schemas.microsoft.com/office/drawing/2014/main" id="{2C0D75E5-5071-61FE-AE57-1D84DE5EE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82" y="1393941"/>
            <a:ext cx="1638300" cy="1857375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14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Objective</a:t>
            </a:r>
            <a:endParaRPr dirty="0"/>
          </a:p>
        </p:txBody>
      </p:sp>
      <p:sp>
        <p:nvSpPr>
          <p:cNvPr id="207" name="Google Shape;20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/>
              <a:t>AtliQ Hospitality Analysis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4549C1-8CC1-735F-6C65-359D6780D55A}"/>
              </a:ext>
            </a:extLst>
          </p:cNvPr>
          <p:cNvSpPr txBox="1"/>
          <p:nvPr/>
        </p:nvSpPr>
        <p:spPr>
          <a:xfrm>
            <a:off x="652273" y="2011319"/>
            <a:ext cx="1066465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50" dirty="0" err="1"/>
              <a:t>Atliq</a:t>
            </a:r>
            <a:r>
              <a:rPr lang="en-US" sz="1750" dirty="0"/>
              <a:t> Grands owns multiple five-star hotels across India. They have been in the hospitality industry for the past 20 years. Due to strategic moves from other competitors and ineffective decision-making in management, </a:t>
            </a:r>
            <a:r>
              <a:rPr lang="en-US" sz="1750" dirty="0" err="1"/>
              <a:t>Atliq</a:t>
            </a:r>
            <a:r>
              <a:rPr lang="en-US" sz="1750" dirty="0"/>
              <a:t> Grands are losing its market share and revenue in the luxury/business hotels category. As a strategic move, the managing director of </a:t>
            </a:r>
            <a:r>
              <a:rPr lang="en-US" sz="1750" dirty="0" err="1"/>
              <a:t>Atliq</a:t>
            </a:r>
            <a:r>
              <a:rPr lang="en-US" sz="1750" dirty="0"/>
              <a:t> Grands wanted to incorporate “Business and Data Intelligence” in order to regain their market share and revenue. However, they do not have an in-house data analytics team to provide them with these insights.</a:t>
            </a:r>
          </a:p>
          <a:p>
            <a:endParaRPr lang="en-US" sz="1750" dirty="0"/>
          </a:p>
          <a:p>
            <a:r>
              <a:rPr lang="en-US" sz="1750" dirty="0"/>
              <a:t>Their revenue management team had decided to hire a 3rd party service provider to provide them insights from their historical data.</a:t>
            </a:r>
            <a:endParaRPr lang="en-IN" sz="1750" dirty="0"/>
          </a:p>
        </p:txBody>
      </p:sp>
      <p:pic>
        <p:nvPicPr>
          <p:cNvPr id="1026" name="Picture 2" descr="Image result for Atliq Properties Logo">
            <a:extLst>
              <a:ext uri="{FF2B5EF4-FFF2-40B4-BE49-F238E27FC236}">
                <a16:creationId xmlns:a16="http://schemas.microsoft.com/office/drawing/2014/main" id="{B902CA64-6296-801E-92B2-272077C96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194" y="4264961"/>
            <a:ext cx="1638300" cy="1857375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206408" y="-169606"/>
            <a:ext cx="9779183" cy="187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br>
              <a:rPr lang="en-IN" sz="4800" b="1" dirty="0"/>
            </a:br>
            <a:br>
              <a:rPr lang="en-IN" sz="4800" b="1" dirty="0"/>
            </a:br>
            <a:r>
              <a:rPr lang="en-IN" sz="4800" b="1" dirty="0"/>
              <a:t>  </a:t>
            </a:r>
            <a:br>
              <a:rPr lang="en-IN" sz="4800" b="1" dirty="0"/>
            </a:br>
            <a:r>
              <a:rPr lang="en-IN" sz="4800" b="1" dirty="0"/>
              <a:t>                     AtliQ</a:t>
            </a:r>
            <a:br>
              <a:rPr lang="en-IN" sz="4800" b="1" dirty="0"/>
            </a:br>
            <a:endParaRPr dirty="0"/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BEB8FE-9055-47FB-1D95-67C8C3D30B07}"/>
              </a:ext>
            </a:extLst>
          </p:cNvPr>
          <p:cNvSpPr/>
          <p:nvPr/>
        </p:nvSpPr>
        <p:spPr>
          <a:xfrm>
            <a:off x="1142911" y="1582993"/>
            <a:ext cx="1349566" cy="393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Bangalore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275AA7-B255-C3D7-AAEA-3DC006077878}"/>
              </a:ext>
            </a:extLst>
          </p:cNvPr>
          <p:cNvSpPr/>
          <p:nvPr/>
        </p:nvSpPr>
        <p:spPr>
          <a:xfrm>
            <a:off x="3501549" y="1582993"/>
            <a:ext cx="1349566" cy="393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Mumbai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2851BC-51B4-F403-DCFC-FB2AEA1F2C97}"/>
              </a:ext>
            </a:extLst>
          </p:cNvPr>
          <p:cNvSpPr/>
          <p:nvPr/>
        </p:nvSpPr>
        <p:spPr>
          <a:xfrm>
            <a:off x="5717619" y="1563328"/>
            <a:ext cx="1349566" cy="393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Hyderabad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453D17-7604-CB24-0DA8-31F2FCC9719D}"/>
              </a:ext>
            </a:extLst>
          </p:cNvPr>
          <p:cNvSpPr/>
          <p:nvPr/>
        </p:nvSpPr>
        <p:spPr>
          <a:xfrm>
            <a:off x="8111936" y="1563328"/>
            <a:ext cx="1349566" cy="393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Delhi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F62E97E-6940-DA7C-8F41-3BFBA66B41F2}"/>
              </a:ext>
            </a:extLst>
          </p:cNvPr>
          <p:cNvSpPr/>
          <p:nvPr/>
        </p:nvSpPr>
        <p:spPr>
          <a:xfrm>
            <a:off x="1461186" y="2182761"/>
            <a:ext cx="356508" cy="113071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1FE1A28-52B2-D2EA-4F04-16B86961E574}"/>
              </a:ext>
            </a:extLst>
          </p:cNvPr>
          <p:cNvSpPr/>
          <p:nvPr/>
        </p:nvSpPr>
        <p:spPr>
          <a:xfrm>
            <a:off x="8449640" y="2182761"/>
            <a:ext cx="356508" cy="113071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896D63A-3441-436E-7FB1-50D8ADD05F46}"/>
              </a:ext>
            </a:extLst>
          </p:cNvPr>
          <p:cNvSpPr/>
          <p:nvPr/>
        </p:nvSpPr>
        <p:spPr>
          <a:xfrm>
            <a:off x="6050480" y="2182761"/>
            <a:ext cx="356508" cy="113071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BB79C8D-FA57-E811-D2BF-A8489835614A}"/>
              </a:ext>
            </a:extLst>
          </p:cNvPr>
          <p:cNvSpPr/>
          <p:nvPr/>
        </p:nvSpPr>
        <p:spPr>
          <a:xfrm>
            <a:off x="3651320" y="2182761"/>
            <a:ext cx="356508" cy="113071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16DFEC-424A-3A6E-F814-455E34AA4192}"/>
              </a:ext>
            </a:extLst>
          </p:cNvPr>
          <p:cNvSpPr/>
          <p:nvPr/>
        </p:nvSpPr>
        <p:spPr>
          <a:xfrm>
            <a:off x="1042219" y="3539613"/>
            <a:ext cx="1848465" cy="2546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345E83-2F20-3F84-8D9B-CF1E977A3B9F}"/>
              </a:ext>
            </a:extLst>
          </p:cNvPr>
          <p:cNvSpPr/>
          <p:nvPr/>
        </p:nvSpPr>
        <p:spPr>
          <a:xfrm>
            <a:off x="8111936" y="3539613"/>
            <a:ext cx="1848465" cy="2546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2B727A-866D-6C27-EF49-C21637304090}"/>
              </a:ext>
            </a:extLst>
          </p:cNvPr>
          <p:cNvSpPr/>
          <p:nvPr/>
        </p:nvSpPr>
        <p:spPr>
          <a:xfrm>
            <a:off x="5565058" y="3608439"/>
            <a:ext cx="1848465" cy="2546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CCA3A1-AAB2-5869-4C1A-B551696D25F9}"/>
              </a:ext>
            </a:extLst>
          </p:cNvPr>
          <p:cNvSpPr/>
          <p:nvPr/>
        </p:nvSpPr>
        <p:spPr>
          <a:xfrm>
            <a:off x="3252099" y="3608440"/>
            <a:ext cx="1848465" cy="2546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  <a:p>
            <a:pPr algn="ctr"/>
            <a:r>
              <a:rPr lang="en-IN" b="1" dirty="0"/>
              <a:t>Atliq Seasons</a:t>
            </a:r>
          </a:p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Google Shape;20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sz="1200" dirty="0"/>
              <a:t>AtliQ Hospitality Analysis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228981" y="343373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My Design(Dashboard)</a:t>
            </a:r>
            <a:endParaRPr dirty="0"/>
          </a:p>
        </p:txBody>
      </p:sp>
      <p:sp>
        <p:nvSpPr>
          <p:cNvPr id="251" name="Google Shape;25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/>
              <a:t>AtliQ Hospitality Analysis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52" name="Google Shape;252;p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53" name="Google Shape;253;p6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9CBF52-D537-6A2F-7A7B-5A656A4E43D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7EF27-29C2-5474-87EF-9E9A94A36A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10" t="11751" r="16722" b="9782"/>
          <a:stretch/>
        </p:blipFill>
        <p:spPr>
          <a:xfrm>
            <a:off x="222471" y="2301184"/>
            <a:ext cx="5686295" cy="3282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4680EF-08DE-B689-222E-DE12DFDF33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22" t="1990" r="7170" b="16588"/>
          <a:stretch/>
        </p:blipFill>
        <p:spPr>
          <a:xfrm>
            <a:off x="6096000" y="2301183"/>
            <a:ext cx="5679784" cy="3282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"/>
          <p:cNvSpPr txBox="1">
            <a:spLocks noGrp="1"/>
          </p:cNvSpPr>
          <p:nvPr>
            <p:ph type="title"/>
          </p:nvPr>
        </p:nvSpPr>
        <p:spPr>
          <a:xfrm>
            <a:off x="1010176" y="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Insights</a:t>
            </a:r>
            <a:endParaRPr dirty="0"/>
          </a:p>
        </p:txBody>
      </p:sp>
      <p:sp>
        <p:nvSpPr>
          <p:cNvPr id="238" name="Google Shape;238;p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718CC3-17AC-92CA-3BED-F5F6E43D82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79" t="14353" r="17366" b="9348"/>
          <a:stretch/>
        </p:blipFill>
        <p:spPr>
          <a:xfrm>
            <a:off x="784033" y="1362435"/>
            <a:ext cx="4158305" cy="20665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970FC7-9183-226D-D765-0C84C12BEE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30" r="18953" b="11559"/>
          <a:stretch/>
        </p:blipFill>
        <p:spPr>
          <a:xfrm>
            <a:off x="6007510" y="836189"/>
            <a:ext cx="4509093" cy="26600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C9E4A2-A7BC-76FC-E63D-EBC5C82A5A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436" r="14597" b="4901"/>
          <a:stretch/>
        </p:blipFill>
        <p:spPr>
          <a:xfrm>
            <a:off x="784033" y="3756116"/>
            <a:ext cx="4158305" cy="27937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293DC1-C6AD-D351-32E8-D6BB2C81470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318" t="10462" r="17537" b="8728"/>
          <a:stretch/>
        </p:blipFill>
        <p:spPr>
          <a:xfrm>
            <a:off x="6009654" y="3756116"/>
            <a:ext cx="4779705" cy="27937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226" name="Google Shape;2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/>
              <a:t>AtliQ Hospitality Analysis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3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body" idx="4"/>
          </p:nvPr>
        </p:nvSpPr>
        <p:spPr>
          <a:xfrm flipH="1">
            <a:off x="830742" y="1563459"/>
            <a:ext cx="9207337" cy="266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1400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400" dirty="0"/>
              <a:t>Mumbai generates the highest revenue (669 M) followed by Bangalore, Hyderabad and Delhi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400" dirty="0"/>
              <a:t>AtliQ Exotica performs better compared to all 7 type of properties with 320 Million revenue, rating 3.62,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400" dirty="0"/>
              <a:t>      occupancy percentage 57 and cancellation rate as 24.4%.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400" dirty="0"/>
              <a:t>AtliQ Bay has the highest occupancy of 66%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400" dirty="0"/>
              <a:t>Week 24 recorded the highest revenue among all, which is 139.6 Million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400" dirty="0"/>
              <a:t>Delhi tops both in occupancy and rating followed by Hyderabad, Mumbai, Bangalore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400" dirty="0"/>
              <a:t>AtliQ lost around 298 Million in cancellation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400" dirty="0"/>
              <a:t>Elite type rooms has the most booking and as well higher cancellation rate</a:t>
            </a:r>
            <a:endParaRPr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321</Words>
  <Application>Microsoft Office PowerPoint</Application>
  <PresentationFormat>Widescreen</PresentationFormat>
  <Paragraphs>62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-By Aparna Uppala</vt:lpstr>
      <vt:lpstr>Objective</vt:lpstr>
      <vt:lpstr>                          AtliQ </vt:lpstr>
      <vt:lpstr>My Design(Dashboard)</vt:lpstr>
      <vt:lpstr>Insights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NAVEEN SRINIVASAN</dc:creator>
  <cp:lastModifiedBy>APARNA UPPALA</cp:lastModifiedBy>
  <cp:revision>4</cp:revision>
  <dcterms:created xsi:type="dcterms:W3CDTF">2022-12-29T06:36:15Z</dcterms:created>
  <dcterms:modified xsi:type="dcterms:W3CDTF">2024-07-01T09:02:36Z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