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8" r:id="rId3"/>
    <p:sldId id="257" r:id="rId4"/>
    <p:sldId id="260" r:id="rId5"/>
    <p:sldId id="261" r:id="rId6"/>
    <p:sldId id="259" r:id="rId7"/>
    <p:sldId id="262" r:id="rId8"/>
  </p:sldIdLst>
  <p:sldSz cx="12192000" cy="6858000"/>
  <p:notesSz cx="6858000" cy="9144000"/>
  <p:embeddedFontLst>
    <p:embeddedFont>
      <p:font typeface="Franklin Gothic Book" panose="020B0503020102020204" pitchFamily="34" charset="0"/>
      <p:regular r:id="rId10"/>
      <p:italic r:id="rId11"/>
    </p:embeddedFont>
    <p:embeddedFont>
      <p:font typeface="Franklin Gothic Demi Cond" panose="020B0706030402020204" pitchFamily="34" charset="0"/>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6207835" y="5359400"/>
            <a:ext cx="7050965" cy="107188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4800" dirty="0"/>
              <a:t>-By Aparna </a:t>
            </a:r>
            <a:r>
              <a:rPr lang="en-US" sz="4800" dirty="0" err="1"/>
              <a:t>Uppala</a:t>
            </a:r>
            <a:endParaRPr sz="4800" dirty="0"/>
          </a:p>
        </p:txBody>
      </p:sp>
      <p:sp>
        <p:nvSpPr>
          <p:cNvPr id="10" name="Google Shape;190;p1">
            <a:extLst>
              <a:ext uri="{FF2B5EF4-FFF2-40B4-BE49-F238E27FC236}">
                <a16:creationId xmlns:a16="http://schemas.microsoft.com/office/drawing/2014/main" id="{CA0C3754-483B-A05E-3F58-B08AAE5A7F99}"/>
              </a:ext>
            </a:extLst>
          </p:cNvPr>
          <p:cNvSpPr txBox="1">
            <a:spLocks/>
          </p:cNvSpPr>
          <p:nvPr/>
        </p:nvSpPr>
        <p:spPr>
          <a:xfrm>
            <a:off x="1998317" y="2812024"/>
            <a:ext cx="7888825" cy="2096729"/>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5400"/>
            </a:pPr>
            <a:r>
              <a:rPr lang="en-US" sz="4800" dirty="0">
                <a:latin typeface="Franklin Gothic Demi Cond" panose="020B0706030402020204" pitchFamily="34" charset="0"/>
              </a:rPr>
              <a:t>Data Visualization of Bird Strikes between 2000-2011</a:t>
            </a:r>
            <a:endParaRPr lang="en-IN" sz="4800" dirty="0">
              <a:latin typeface="Franklin Gothic Demi Cond" panose="020B0706030402020204" pitchFamily="34" charset="0"/>
            </a:endParaRPr>
          </a:p>
          <a:p>
            <a:pPr>
              <a:buSzPts val="5400"/>
            </a:pPr>
            <a:endParaRPr lang="en-US" sz="4800" dirty="0"/>
          </a:p>
        </p:txBody>
      </p:sp>
      <p:pic>
        <p:nvPicPr>
          <p:cNvPr id="1038" name="Picture 14" descr="Explained: What Are Bird Strikes And How Are They Impacting Aviation ...">
            <a:extLst>
              <a:ext uri="{FF2B5EF4-FFF2-40B4-BE49-F238E27FC236}">
                <a16:creationId xmlns:a16="http://schemas.microsoft.com/office/drawing/2014/main" id="{65EA3D49-C813-F1F5-3773-627616657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001" y="266923"/>
            <a:ext cx="3889579" cy="2035054"/>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167492" y="381000"/>
            <a:ext cx="9779183" cy="114766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a:t>
            </a:r>
            <a:endParaRPr dirty="0"/>
          </a:p>
        </p:txBody>
      </p:sp>
      <p:sp>
        <p:nvSpPr>
          <p:cNvPr id="206" name="Google Shape;206;p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07" name="Google Shape;2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US" sz="1200" dirty="0"/>
              <a:t>HEART DISEASE DIAGNOSTIC - ANALYSIS</a:t>
            </a:r>
            <a:endParaRPr lang="en-US" dirty="0"/>
          </a:p>
          <a:p>
            <a:pPr marL="0" lvl="0" indent="0" algn="ctr" rtl="0">
              <a:spcBef>
                <a:spcPts val="0"/>
              </a:spcBef>
              <a:spcAft>
                <a:spcPts val="0"/>
              </a:spcAft>
              <a:buNone/>
            </a:pPr>
            <a:endParaRPr dirty="0"/>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6" name="TextBox 5">
            <a:extLst>
              <a:ext uri="{FF2B5EF4-FFF2-40B4-BE49-F238E27FC236}">
                <a16:creationId xmlns:a16="http://schemas.microsoft.com/office/drawing/2014/main" id="{F84549C1-8CC1-735F-6C65-359D6780D55A}"/>
              </a:ext>
            </a:extLst>
          </p:cNvPr>
          <p:cNvSpPr txBox="1"/>
          <p:nvPr/>
        </p:nvSpPr>
        <p:spPr>
          <a:xfrm>
            <a:off x="652273" y="2011319"/>
            <a:ext cx="10664656" cy="2246769"/>
          </a:xfrm>
          <a:prstGeom prst="rect">
            <a:avLst/>
          </a:prstGeom>
          <a:noFill/>
        </p:spPr>
        <p:txBody>
          <a:bodyPr wrap="square">
            <a:spAutoFit/>
          </a:bodyPr>
          <a:lstStyle/>
          <a:p>
            <a:r>
              <a:rPr lang="en-IN" sz="2000" dirty="0">
                <a:solidFill>
                  <a:srgbClr val="24292F"/>
                </a:solidFill>
                <a:effectLst/>
                <a:latin typeface="Franklin Gothic Book" panose="020B0503020102020204" pitchFamily="34" charset="0"/>
                <a:ea typeface="Arial" panose="020B0604020202020204" pitchFamily="34" charset="0"/>
              </a:rPr>
              <a:t>The goal of this project is to analyse the bird strike incidents happened between 2000-2011. To achieve the goal, we used a data set </a:t>
            </a:r>
            <a:r>
              <a:rPr lang="en-IN" sz="2000" dirty="0">
                <a:solidFill>
                  <a:srgbClr val="000000"/>
                </a:solidFill>
                <a:effectLst/>
                <a:latin typeface="Franklin Gothic Book" panose="020B0503020102020204" pitchFamily="34" charset="0"/>
                <a:ea typeface="Arial" panose="020B0604020202020204" pitchFamily="34" charset="0"/>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endParaRPr lang="en-IN" sz="2000" dirty="0"/>
          </a:p>
          <a:p>
            <a:endParaRPr lang="en-IN" sz="2000" dirty="0"/>
          </a:p>
        </p:txBody>
      </p:sp>
      <p:pic>
        <p:nvPicPr>
          <p:cNvPr id="2" name="Graphic 4" descr="Airplane with solid fill">
            <a:extLst>
              <a:ext uri="{FF2B5EF4-FFF2-40B4-BE49-F238E27FC236}">
                <a16:creationId xmlns:a16="http://schemas.microsoft.com/office/drawing/2014/main" id="{BA615224-6C02-FC05-95C6-00A78854A9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981172">
            <a:off x="10342836" y="2798785"/>
            <a:ext cx="1113693" cy="111369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Introduction</a:t>
            </a:r>
            <a:endParaRPr/>
          </a:p>
        </p:txBody>
      </p:sp>
      <p:sp>
        <p:nvSpPr>
          <p:cNvPr id="197" name="Google Shape;197;p2"/>
          <p:cNvSpPr txBox="1">
            <a:spLocks noGrp="1"/>
          </p:cNvSpPr>
          <p:nvPr>
            <p:ph type="body" idx="1"/>
          </p:nvPr>
        </p:nvSpPr>
        <p:spPr>
          <a:xfrm>
            <a:off x="1088834" y="2643335"/>
            <a:ext cx="9779183" cy="3436483"/>
          </a:xfrm>
          <a:prstGeom prst="rect">
            <a:avLst/>
          </a:prstGeom>
          <a:noFill/>
          <a:ln>
            <a:noFill/>
          </a:ln>
        </p:spPr>
        <p:txBody>
          <a:bodyPr spcFirstLastPara="1" wrap="square" lIns="91425" tIns="45700" rIns="91425" bIns="45700" anchor="t" anchorCtr="0">
            <a:normAutofit fontScale="62500" lnSpcReduction="20000"/>
          </a:bodyPr>
          <a:lstStyle/>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solidFill>
                  <a:schemeClr val="tx1"/>
                </a:solidFill>
              </a:rPr>
              <a:t>Transport and Communication Analytics</a:t>
            </a:r>
            <a:r>
              <a:rPr lang="en-US" sz="1800" b="1" dirty="0"/>
              <a:t>:</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Environmental impacts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Safety in urban areas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Increasing number of vehicles and people</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solidFill>
                  <a:schemeClr val="tx1"/>
                </a:solidFill>
              </a:rPr>
              <a:t>Solutions: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Technologies and AI (especially MAS) are crucial</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Bird Strikes and Aircraft Safety</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solidFill>
                  <a:schemeClr val="tx1"/>
                </a:solidFill>
              </a:rPr>
              <a:t>Definition:</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Collision between a bird and an aircraft (in-flight, take-off, or landing)</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Can include bats or ground animals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Common and significant threat</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Damage to aircraft structure, especially jet engines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Higher risk during take-off, climb, approach, and landing</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endParaRPr lang="en-US" sz="1800" b="1" dirty="0"/>
          </a:p>
        </p:txBody>
      </p:sp>
      <p:sp>
        <p:nvSpPr>
          <p:cNvPr id="199" name="Google Shape;19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HEART DISEASE DIAGNOSTIC - ANALYSIS</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1010176" y="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Insights</a:t>
            </a:r>
            <a:endParaRPr dirty="0"/>
          </a:p>
        </p:txBody>
      </p:sp>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40" name="Google Shape;240;p5"/>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a:p>
        </p:txBody>
      </p:sp>
      <p:pic>
        <p:nvPicPr>
          <p:cNvPr id="10" name="Picture 9">
            <a:extLst>
              <a:ext uri="{FF2B5EF4-FFF2-40B4-BE49-F238E27FC236}">
                <a16:creationId xmlns:a16="http://schemas.microsoft.com/office/drawing/2014/main" id="{97FE147A-7926-06D8-0692-668191C97E80}"/>
              </a:ext>
            </a:extLst>
          </p:cNvPr>
          <p:cNvPicPr>
            <a:picLocks noChangeAspect="1"/>
          </p:cNvPicPr>
          <p:nvPr/>
        </p:nvPicPr>
        <p:blipFill>
          <a:blip r:embed="rId3"/>
          <a:stretch>
            <a:fillRect/>
          </a:stretch>
        </p:blipFill>
        <p:spPr>
          <a:xfrm>
            <a:off x="840480" y="4052975"/>
            <a:ext cx="5309419" cy="2443279"/>
          </a:xfrm>
          <a:prstGeom prst="rect">
            <a:avLst/>
          </a:prstGeom>
        </p:spPr>
      </p:pic>
      <p:pic>
        <p:nvPicPr>
          <p:cNvPr id="14" name="Picture 13">
            <a:extLst>
              <a:ext uri="{FF2B5EF4-FFF2-40B4-BE49-F238E27FC236}">
                <a16:creationId xmlns:a16="http://schemas.microsoft.com/office/drawing/2014/main" id="{2113D114-7F28-319A-9585-0CAE77EA8AD0}"/>
              </a:ext>
            </a:extLst>
          </p:cNvPr>
          <p:cNvPicPr>
            <a:picLocks noChangeAspect="1"/>
          </p:cNvPicPr>
          <p:nvPr/>
        </p:nvPicPr>
        <p:blipFill>
          <a:blip r:embed="rId4"/>
          <a:stretch>
            <a:fillRect/>
          </a:stretch>
        </p:blipFill>
        <p:spPr>
          <a:xfrm>
            <a:off x="6186630" y="1228702"/>
            <a:ext cx="5309418" cy="2824273"/>
          </a:xfrm>
          <a:prstGeom prst="rect">
            <a:avLst/>
          </a:prstGeom>
        </p:spPr>
      </p:pic>
      <p:pic>
        <p:nvPicPr>
          <p:cNvPr id="17" name="Picture 16">
            <a:extLst>
              <a:ext uri="{FF2B5EF4-FFF2-40B4-BE49-F238E27FC236}">
                <a16:creationId xmlns:a16="http://schemas.microsoft.com/office/drawing/2014/main" id="{82E7B406-F173-D831-30C1-8FC4690C27B9}"/>
              </a:ext>
            </a:extLst>
          </p:cNvPr>
          <p:cNvPicPr>
            <a:picLocks noChangeAspect="1"/>
          </p:cNvPicPr>
          <p:nvPr/>
        </p:nvPicPr>
        <p:blipFill>
          <a:blip r:embed="rId5"/>
          <a:stretch>
            <a:fillRect/>
          </a:stretch>
        </p:blipFill>
        <p:spPr>
          <a:xfrm>
            <a:off x="840480" y="1244061"/>
            <a:ext cx="5142679" cy="2536456"/>
          </a:xfrm>
          <a:prstGeom prst="rect">
            <a:avLst/>
          </a:prstGeom>
        </p:spPr>
      </p:pic>
      <p:pic>
        <p:nvPicPr>
          <p:cNvPr id="19" name="Picture 18">
            <a:extLst>
              <a:ext uri="{FF2B5EF4-FFF2-40B4-BE49-F238E27FC236}">
                <a16:creationId xmlns:a16="http://schemas.microsoft.com/office/drawing/2014/main" id="{7C730D9F-20E6-C284-E9F6-8496605DC733}"/>
              </a:ext>
            </a:extLst>
          </p:cNvPr>
          <p:cNvPicPr>
            <a:picLocks noChangeAspect="1"/>
          </p:cNvPicPr>
          <p:nvPr/>
        </p:nvPicPr>
        <p:blipFill>
          <a:blip r:embed="rId6"/>
          <a:stretch>
            <a:fillRect/>
          </a:stretch>
        </p:blipFill>
        <p:spPr>
          <a:xfrm>
            <a:off x="6412735" y="4094780"/>
            <a:ext cx="5014487" cy="26024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228981" y="343373"/>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My Design(Dashboard)</a:t>
            </a:r>
            <a:endParaRPr dirty="0"/>
          </a:p>
        </p:txBody>
      </p:sp>
      <p:sp>
        <p:nvSpPr>
          <p:cNvPr id="251" name="Google Shape;2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HEART DISEASE DIAGNOSTIC - ANALYSIS</a:t>
            </a:r>
            <a:endParaRPr lang="en-US" dirty="0"/>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53" name="Google Shape;253;p6"/>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endParaRPr dirty="0"/>
          </a:p>
        </p:txBody>
      </p:sp>
      <p:sp>
        <p:nvSpPr>
          <p:cNvPr id="11" name="Text Placeholder 10">
            <a:extLst>
              <a:ext uri="{FF2B5EF4-FFF2-40B4-BE49-F238E27FC236}">
                <a16:creationId xmlns:a16="http://schemas.microsoft.com/office/drawing/2014/main" id="{AA9CBF52-D537-6A2F-7A7B-5A656A4E43D4}"/>
              </a:ext>
            </a:extLst>
          </p:cNvPr>
          <p:cNvSpPr>
            <a:spLocks noGrp="1"/>
          </p:cNvSpPr>
          <p:nvPr>
            <p:ph type="body" idx="2"/>
          </p:nvPr>
        </p:nvSpPr>
        <p:spPr/>
        <p:txBody>
          <a:bodyPr/>
          <a:lstStyle/>
          <a:p>
            <a:endParaRPr lang="en-IN" dirty="0"/>
          </a:p>
        </p:txBody>
      </p:sp>
      <p:pic>
        <p:nvPicPr>
          <p:cNvPr id="3" name="Picture 2">
            <a:extLst>
              <a:ext uri="{FF2B5EF4-FFF2-40B4-BE49-F238E27FC236}">
                <a16:creationId xmlns:a16="http://schemas.microsoft.com/office/drawing/2014/main" id="{5099A108-77E2-00AC-BCB6-7D092B1FBC1D}"/>
              </a:ext>
            </a:extLst>
          </p:cNvPr>
          <p:cNvPicPr>
            <a:picLocks noChangeAspect="1"/>
          </p:cNvPicPr>
          <p:nvPr/>
        </p:nvPicPr>
        <p:blipFill>
          <a:blip r:embed="rId3"/>
          <a:stretch>
            <a:fillRect/>
          </a:stretch>
        </p:blipFill>
        <p:spPr>
          <a:xfrm>
            <a:off x="1" y="2125116"/>
            <a:ext cx="5941690" cy="3231700"/>
          </a:xfrm>
          <a:prstGeom prst="rect">
            <a:avLst/>
          </a:prstGeom>
        </p:spPr>
      </p:pic>
      <p:pic>
        <p:nvPicPr>
          <p:cNvPr id="5" name="Picture 4">
            <a:extLst>
              <a:ext uri="{FF2B5EF4-FFF2-40B4-BE49-F238E27FC236}">
                <a16:creationId xmlns:a16="http://schemas.microsoft.com/office/drawing/2014/main" id="{E3BF997A-928D-DC61-3AFF-45FF21266134}"/>
              </a:ext>
            </a:extLst>
          </p:cNvPr>
          <p:cNvPicPr>
            <a:picLocks noChangeAspect="1"/>
          </p:cNvPicPr>
          <p:nvPr/>
        </p:nvPicPr>
        <p:blipFill>
          <a:blip r:embed="rId4"/>
          <a:stretch>
            <a:fillRect/>
          </a:stretch>
        </p:blipFill>
        <p:spPr>
          <a:xfrm>
            <a:off x="5941691" y="2125116"/>
            <a:ext cx="5941690" cy="3231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Conclusion</a:t>
            </a:r>
            <a:endParaRPr dirty="0"/>
          </a:p>
        </p:txBody>
      </p:sp>
      <p:sp>
        <p:nvSpPr>
          <p:cNvPr id="225" name="Google Shape;225;p4"/>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HEART DISEASE DIAGNOSTIC - ANALYSIS</a:t>
            </a:r>
            <a:endParaRPr lang="en-US" dirty="0"/>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30" name="Google Shape;230;p4"/>
          <p:cNvSpPr txBox="1">
            <a:spLocks noGrp="1"/>
          </p:cNvSpPr>
          <p:nvPr>
            <p:ph type="body" idx="4"/>
          </p:nvPr>
        </p:nvSpPr>
        <p:spPr>
          <a:xfrm flipH="1">
            <a:off x="830742" y="1753435"/>
            <a:ext cx="9207337" cy="2666165"/>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42.72% incidents where pilot was warned about the birds</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Prior warning to the pilot reduces the risk of damage to the aircraft</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52.78% of incidents have happened due to some small unknown bird-</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72.9% incidents have happened when there is 1 bird/wildlife is struck in the airplane</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and caused damage-</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90.31% incidents caused no damage while 9.69% incidents caused damage</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80.84% of bird strike incidents have happened when the altitude of airplane was</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&lt;IOOO ft and 19.16% have happened when altitude was &gt;IOOO ft.</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Most of the incidents have happened when there is no cloud in each year</a:t>
            </a: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319</Words>
  <Application>Microsoft Office PowerPoint</Application>
  <PresentationFormat>Widescreen</PresentationFormat>
  <Paragraphs>48</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Wingdings</vt:lpstr>
      <vt:lpstr>Franklin Gothic Demi Cond</vt:lpstr>
      <vt:lpstr>Franklin Gothic Book</vt:lpstr>
      <vt:lpstr>Office Theme</vt:lpstr>
      <vt:lpstr>-By Aparna Uppala</vt:lpstr>
      <vt:lpstr>Objective</vt:lpstr>
      <vt:lpstr>Introduction</vt:lpstr>
      <vt:lpstr>Insights</vt:lpstr>
      <vt:lpstr>My Design(Dashboard)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NAVEEN SRINIVASAN</dc:creator>
  <cp:lastModifiedBy>APARNA UPPALA</cp:lastModifiedBy>
  <cp:revision>3</cp:revision>
  <dcterms:created xsi:type="dcterms:W3CDTF">2022-12-29T06:36:15Z</dcterms:created>
  <dcterms:modified xsi:type="dcterms:W3CDTF">2024-06-28T09:03:23Z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