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6207835" y="5359400"/>
            <a:ext cx="7050965" cy="107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800" dirty="0"/>
              <a:t>-By Aparna </a:t>
            </a:r>
            <a:r>
              <a:rPr lang="en-US" sz="4800" dirty="0" err="1"/>
              <a:t>Uppala</a:t>
            </a:r>
            <a:endParaRPr sz="4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304BD-4399-C21E-B264-45A6879F14DF}"/>
              </a:ext>
            </a:extLst>
          </p:cNvPr>
          <p:cNvGrpSpPr>
            <a:grpSpLocks/>
          </p:cNvGrpSpPr>
          <p:nvPr/>
        </p:nvGrpSpPr>
        <p:grpSpPr>
          <a:xfrm>
            <a:off x="333712" y="1985137"/>
            <a:ext cx="1121662" cy="1443863"/>
            <a:chOff x="0" y="0"/>
            <a:chExt cx="1121662" cy="1443863"/>
          </a:xfrm>
        </p:grpSpPr>
        <p:pic>
          <p:nvPicPr>
            <p:cNvPr id="6" name="Image 2">
              <a:extLst>
                <a:ext uri="{FF2B5EF4-FFF2-40B4-BE49-F238E27FC236}">
                  <a16:creationId xmlns:a16="http://schemas.microsoft.com/office/drawing/2014/main" id="{0A7B45C3-D82E-2A02-EFFA-915A51C28D6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174752"/>
              <a:ext cx="1024127" cy="1223264"/>
            </a:xfrm>
            <a:prstGeom prst="rect">
              <a:avLst/>
            </a:prstGeom>
          </p:spPr>
        </p:pic>
        <p:pic>
          <p:nvPicPr>
            <p:cNvPr id="7" name="Image 3">
              <a:extLst>
                <a:ext uri="{FF2B5EF4-FFF2-40B4-BE49-F238E27FC236}">
                  <a16:creationId xmlns:a16="http://schemas.microsoft.com/office/drawing/2014/main" id="{AA633D5C-8A8C-AFCB-9B2A-A7659A06FA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20940" cy="1443863"/>
            </a:xfrm>
            <a:prstGeom prst="rect">
              <a:avLst/>
            </a:prstGeom>
          </p:spPr>
        </p:pic>
      </p:grpSp>
      <p:sp>
        <p:nvSpPr>
          <p:cNvPr id="10" name="Google Shape;190;p1">
            <a:extLst>
              <a:ext uri="{FF2B5EF4-FFF2-40B4-BE49-F238E27FC236}">
                <a16:creationId xmlns:a16="http://schemas.microsoft.com/office/drawing/2014/main" id="{CA0C3754-483B-A05E-3F58-B08AAE5A7F99}"/>
              </a:ext>
            </a:extLst>
          </p:cNvPr>
          <p:cNvSpPr txBox="1">
            <a:spLocks/>
          </p:cNvSpPr>
          <p:nvPr/>
        </p:nvSpPr>
        <p:spPr>
          <a:xfrm>
            <a:off x="1290395" y="119380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4800"/>
              <a:t>HEART DISEASE</a:t>
            </a:r>
            <a:br>
              <a:rPr lang="en-US" sz="4800"/>
            </a:br>
            <a:r>
              <a:rPr lang="en-US" sz="4800"/>
              <a:t>DIAGNOSTIC - ANALYSIS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088834" y="2643335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The goal of this project is to analyze the heart disease occurrence, based on a combination of features that describes the heart disease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Health is real wealth in the pandemic time we all realized the brute effects of covid-19 on all irrespective of any status. You are required to analyze this health and medical data for better future preparation.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A dataset is formed by taking into consideration some of the information of 303 individuals.</a:t>
            </a: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14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HEART DISEASE DIAGNOSTIC - ANALYSIS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549C1-8CC1-735F-6C65-359D6780D55A}"/>
              </a:ext>
            </a:extLst>
          </p:cNvPr>
          <p:cNvSpPr txBox="1"/>
          <p:nvPr/>
        </p:nvSpPr>
        <p:spPr>
          <a:xfrm>
            <a:off x="652273" y="2011319"/>
            <a:ext cx="60431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</a:t>
            </a:r>
            <a:r>
              <a:rPr lang="en-US" dirty="0"/>
              <a:t>: The person's age in years</a:t>
            </a:r>
          </a:p>
          <a:p>
            <a:r>
              <a:rPr lang="en-US" b="1" dirty="0"/>
              <a:t>sex</a:t>
            </a:r>
            <a:r>
              <a:rPr lang="en-US" dirty="0"/>
              <a:t>: The person's sex (1 = male, 0 = female)</a:t>
            </a:r>
          </a:p>
          <a:p>
            <a:r>
              <a:rPr lang="en-US" b="1" dirty="0"/>
              <a:t>cp</a:t>
            </a:r>
            <a:r>
              <a:rPr lang="en-US" dirty="0"/>
              <a:t>: The chest pain experienced (Value 1: typical angina, Value 2: atypical angina, Value 3: non-anginal pain, Value 4: asymptomatic)</a:t>
            </a:r>
          </a:p>
          <a:p>
            <a:r>
              <a:rPr lang="en-US" b="1" dirty="0" err="1"/>
              <a:t>trestbps</a:t>
            </a:r>
            <a:r>
              <a:rPr lang="en-US" dirty="0"/>
              <a:t>: The person's resting blood pressure (mm Hg on admission to the hospital)</a:t>
            </a:r>
          </a:p>
          <a:p>
            <a:r>
              <a:rPr lang="en-US" b="1" dirty="0" err="1"/>
              <a:t>chol</a:t>
            </a:r>
            <a:r>
              <a:rPr lang="en-US" dirty="0"/>
              <a:t>: The person's cholesterol measurement in mg/dl</a:t>
            </a:r>
          </a:p>
          <a:p>
            <a:r>
              <a:rPr lang="en-US" b="1" dirty="0" err="1"/>
              <a:t>fbs</a:t>
            </a:r>
            <a:r>
              <a:rPr lang="en-US" dirty="0"/>
              <a:t>: The person's fasting blood sugar (&gt; 120 mg/dl, 1 = true; 0 = false)</a:t>
            </a:r>
          </a:p>
          <a:p>
            <a:r>
              <a:rPr lang="en-US" b="1" dirty="0" err="1"/>
              <a:t>restecg</a:t>
            </a:r>
            <a:r>
              <a:rPr lang="en-US" dirty="0"/>
              <a:t>: Resting electrocardiographic measurement (0 = normal, 1 = having ST-T wave abnormality, 2 = showing probable or definite left ventricular hypertrophy by Estes' criteria)</a:t>
            </a:r>
          </a:p>
          <a:p>
            <a:r>
              <a:rPr lang="en-US" b="1" dirty="0" err="1"/>
              <a:t>thalach</a:t>
            </a:r>
            <a:r>
              <a:rPr lang="en-US" dirty="0"/>
              <a:t>: The person's maximum heart rate achieved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44EBA-44C4-7E13-C718-17C880E45615}"/>
              </a:ext>
            </a:extLst>
          </p:cNvPr>
          <p:cNvSpPr txBox="1"/>
          <p:nvPr/>
        </p:nvSpPr>
        <p:spPr>
          <a:xfrm>
            <a:off x="6831873" y="1994144"/>
            <a:ext cx="49651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exang</a:t>
            </a:r>
            <a:r>
              <a:rPr lang="en-IN" dirty="0"/>
              <a:t>: Exercise induced angina (1 = yes; 0 =no)</a:t>
            </a:r>
          </a:p>
          <a:p>
            <a:r>
              <a:rPr lang="en-IN" b="1" dirty="0" err="1"/>
              <a:t>oldpeak</a:t>
            </a:r>
            <a:r>
              <a:rPr lang="en-IN" dirty="0"/>
              <a:t>: ST depression induced by exercise</a:t>
            </a:r>
          </a:p>
          <a:p>
            <a:r>
              <a:rPr lang="en-IN" dirty="0"/>
              <a:t>relative to rest.</a:t>
            </a:r>
          </a:p>
          <a:p>
            <a:r>
              <a:rPr lang="en-IN" b="1" dirty="0"/>
              <a:t>slope</a:t>
            </a:r>
            <a:r>
              <a:rPr lang="en-IN" dirty="0"/>
              <a:t>: the slope of the peak exercise ST</a:t>
            </a:r>
          </a:p>
          <a:p>
            <a:r>
              <a:rPr lang="en-IN" dirty="0"/>
              <a:t>segment (Value 1: upsloping, Value 2: </a:t>
            </a:r>
            <a:r>
              <a:rPr lang="en-IN" dirty="0" err="1"/>
              <a:t>flat,Value</a:t>
            </a:r>
            <a:r>
              <a:rPr lang="en-IN" dirty="0"/>
              <a:t> 3: down sloping)</a:t>
            </a:r>
          </a:p>
          <a:p>
            <a:r>
              <a:rPr lang="en-IN" b="1" dirty="0"/>
              <a:t>ca: </a:t>
            </a:r>
            <a:r>
              <a:rPr lang="en-IN" dirty="0"/>
              <a:t>The number of major vessels (0-3)</a:t>
            </a:r>
          </a:p>
          <a:p>
            <a:r>
              <a:rPr lang="en-IN" b="1" dirty="0" err="1"/>
              <a:t>thal</a:t>
            </a:r>
            <a:r>
              <a:rPr lang="en-IN" dirty="0"/>
              <a:t>: A blood disorder called thalassemia (3 = normal; 6 = fixed defect; 7 = reversable defect)</a:t>
            </a:r>
          </a:p>
          <a:p>
            <a:r>
              <a:rPr lang="en-IN" b="1" dirty="0" err="1"/>
              <a:t>num</a:t>
            </a:r>
            <a:r>
              <a:rPr lang="en-IN" dirty="0"/>
              <a:t>: Heart disease (0 = no, 1 = 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KPIs(Power BI)</a:t>
            </a: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lang="en-US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Percentage of People Having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Age Distribution including Gender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Gender Distribution Based on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Chest Pain Experienced by People Suffering from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Blood Pressure, Cholesterol Level and Maximum Heart Rate of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People According to their Age and Heart Disease Patients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ST Depression Experienced by People According to their age and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heart disease.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149212" y="6356350"/>
            <a:ext cx="3893575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HEART DISEASE DIAGNOSTIC - ANALYSIS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CB80D-D061-9218-7E17-D2EEE288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4" y="1823804"/>
            <a:ext cx="3604346" cy="2068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4F2B8-3979-BCA1-4471-BEDDE6C57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472" y="1763491"/>
            <a:ext cx="3380921" cy="1962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69C246-9206-CAA1-57DE-37A75CFBA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985" y="1763491"/>
            <a:ext cx="3380921" cy="1907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033EB6-18B7-383D-9394-B949B93B3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75" y="4074519"/>
            <a:ext cx="3507463" cy="1994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82162D-5783-F23A-A257-446DC847A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212" y="4068002"/>
            <a:ext cx="3524218" cy="1891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F3108B-5DE0-3790-4D47-325DC355C0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985" y="4059920"/>
            <a:ext cx="3507463" cy="1907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Design(Dashboard)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lang="en-US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9CBF52-D537-6A2F-7A7B-5A656A4E43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0085E2-1FF4-D5B1-A282-C65E838D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5" y="2212258"/>
            <a:ext cx="5919440" cy="3667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940CF6-D49E-91B0-BD89-A92E3433C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883" y="2290917"/>
            <a:ext cx="5851999" cy="3588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-By Aparna Uppala</vt:lpstr>
      <vt:lpstr>Introduction</vt:lpstr>
      <vt:lpstr>Details of Data</vt:lpstr>
      <vt:lpstr>Main KPIs(Power BI)</vt:lpstr>
      <vt:lpstr>Insights</vt:lpstr>
      <vt:lpstr>My Design(Dashboard)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APARNA UPPALA</cp:lastModifiedBy>
  <cp:revision>1</cp:revision>
  <dcterms:created xsi:type="dcterms:W3CDTF">2022-12-29T06:36:15Z</dcterms:created>
  <dcterms:modified xsi:type="dcterms:W3CDTF">2024-06-03T05:37:49Z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