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63" r:id="rId5"/>
    <p:sldId id="260" r:id="rId6"/>
    <p:sldId id="259" r:id="rId7"/>
    <p:sldId id="261" r:id="rId8"/>
    <p:sldId id="262" r:id="rId9"/>
    <p:sldId id="264" r:id="rId10"/>
    <p:sldId id="265" r:id="rId11"/>
    <p:sldId id="266" r:id="rId12"/>
    <p:sldId id="268"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58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tendra chowdari" userId="bebc4f626982bc66" providerId="LiveId" clId="{61AF0A1D-BDCE-426C-9591-67648F632AB0}"/>
    <pc:docChg chg="modSld">
      <pc:chgData name="hitendra chowdari" userId="bebc4f626982bc66" providerId="LiveId" clId="{61AF0A1D-BDCE-426C-9591-67648F632AB0}" dt="2023-07-01T05:36:39.738" v="79" actId="20577"/>
      <pc:docMkLst>
        <pc:docMk/>
      </pc:docMkLst>
      <pc:sldChg chg="modSp mod">
        <pc:chgData name="hitendra chowdari" userId="bebc4f626982bc66" providerId="LiveId" clId="{61AF0A1D-BDCE-426C-9591-67648F632AB0}" dt="2023-07-01T05:36:09.285" v="41" actId="20577"/>
        <pc:sldMkLst>
          <pc:docMk/>
          <pc:sldMk cId="2139573377" sldId="264"/>
        </pc:sldMkLst>
        <pc:spChg chg="mod">
          <ac:chgData name="hitendra chowdari" userId="bebc4f626982bc66" providerId="LiveId" clId="{61AF0A1D-BDCE-426C-9591-67648F632AB0}" dt="2023-07-01T05:36:09.285" v="41" actId="20577"/>
          <ac:spMkLst>
            <pc:docMk/>
            <pc:sldMk cId="2139573377" sldId="264"/>
            <ac:spMk id="3" creationId="{202106A7-3F7C-C1FA-AEDB-E8C84CC33E0A}"/>
          </ac:spMkLst>
        </pc:spChg>
      </pc:sldChg>
      <pc:sldChg chg="modSp mod">
        <pc:chgData name="hitendra chowdari" userId="bebc4f626982bc66" providerId="LiveId" clId="{61AF0A1D-BDCE-426C-9591-67648F632AB0}" dt="2023-07-01T05:36:28.283" v="61" actId="20577"/>
        <pc:sldMkLst>
          <pc:docMk/>
          <pc:sldMk cId="989054718" sldId="265"/>
        </pc:sldMkLst>
        <pc:spChg chg="mod">
          <ac:chgData name="hitendra chowdari" userId="bebc4f626982bc66" providerId="LiveId" clId="{61AF0A1D-BDCE-426C-9591-67648F632AB0}" dt="2023-07-01T05:36:28.283" v="61" actId="20577"/>
          <ac:spMkLst>
            <pc:docMk/>
            <pc:sldMk cId="989054718" sldId="265"/>
            <ac:spMk id="3" creationId="{6DCBFC03-475E-F552-189E-8247C473ADC6}"/>
          </ac:spMkLst>
        </pc:spChg>
      </pc:sldChg>
      <pc:sldChg chg="modSp mod">
        <pc:chgData name="hitendra chowdari" userId="bebc4f626982bc66" providerId="LiveId" clId="{61AF0A1D-BDCE-426C-9591-67648F632AB0}" dt="2023-07-01T05:36:39.738" v="79" actId="20577"/>
        <pc:sldMkLst>
          <pc:docMk/>
          <pc:sldMk cId="427598863" sldId="266"/>
        </pc:sldMkLst>
        <pc:spChg chg="mod">
          <ac:chgData name="hitendra chowdari" userId="bebc4f626982bc66" providerId="LiveId" clId="{61AF0A1D-BDCE-426C-9591-67648F632AB0}" dt="2023-07-01T05:36:39.738" v="79" actId="20577"/>
          <ac:spMkLst>
            <pc:docMk/>
            <pc:sldMk cId="427598863" sldId="266"/>
            <ac:spMk id="3" creationId="{F150B465-73F4-8492-D328-2B1D9EC24A3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8B2FCC-BF1E-4396-B97A-9CC81094E787}" type="datetimeFigureOut">
              <a:rPr lang="en-IN" smtClean="0"/>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0C3D36-60E0-413F-80A3-FD3EA71FE03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5341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8B2FCC-BF1E-4396-B97A-9CC81094E787}" type="datetimeFigureOut">
              <a:rPr lang="en-IN" smtClean="0"/>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0C3D36-60E0-413F-80A3-FD3EA71FE036}" type="slidenum">
              <a:rPr lang="en-IN" smtClean="0"/>
              <a:t>‹#›</a:t>
            </a:fld>
            <a:endParaRPr lang="en-IN"/>
          </a:p>
        </p:txBody>
      </p:sp>
    </p:spTree>
    <p:extLst>
      <p:ext uri="{BB962C8B-B14F-4D97-AF65-F5344CB8AC3E}">
        <p14:creationId xmlns:p14="http://schemas.microsoft.com/office/powerpoint/2010/main" val="332827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8B2FCC-BF1E-4396-B97A-9CC81094E787}" type="datetimeFigureOut">
              <a:rPr lang="en-IN" smtClean="0"/>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0C3D36-60E0-413F-80A3-FD3EA71FE036}" type="slidenum">
              <a:rPr lang="en-IN" smtClean="0"/>
              <a:t>‹#›</a:t>
            </a:fld>
            <a:endParaRPr lang="en-IN"/>
          </a:p>
        </p:txBody>
      </p:sp>
    </p:spTree>
    <p:extLst>
      <p:ext uri="{BB962C8B-B14F-4D97-AF65-F5344CB8AC3E}">
        <p14:creationId xmlns:p14="http://schemas.microsoft.com/office/powerpoint/2010/main" val="1651079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8B2FCC-BF1E-4396-B97A-9CC81094E787}" type="datetimeFigureOut">
              <a:rPr lang="en-IN" smtClean="0"/>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0C3D36-60E0-413F-80A3-FD3EA71FE036}" type="slidenum">
              <a:rPr lang="en-IN" smtClean="0"/>
              <a:t>‹#›</a:t>
            </a:fld>
            <a:endParaRPr lang="en-IN"/>
          </a:p>
        </p:txBody>
      </p:sp>
    </p:spTree>
    <p:extLst>
      <p:ext uri="{BB962C8B-B14F-4D97-AF65-F5344CB8AC3E}">
        <p14:creationId xmlns:p14="http://schemas.microsoft.com/office/powerpoint/2010/main" val="3988317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8B2FCC-BF1E-4396-B97A-9CC81094E787}" type="datetimeFigureOut">
              <a:rPr lang="en-IN" smtClean="0"/>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0C3D36-60E0-413F-80A3-FD3EA71FE03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6476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8B2FCC-BF1E-4396-B97A-9CC81094E787}" type="datetimeFigureOut">
              <a:rPr lang="en-IN" smtClean="0"/>
              <a:t>01-07-2023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0C3D36-60E0-413F-80A3-FD3EA71FE036}" type="slidenum">
              <a:rPr lang="en-IN" smtClean="0"/>
              <a:t>‹#›</a:t>
            </a:fld>
            <a:endParaRPr lang="en-IN"/>
          </a:p>
        </p:txBody>
      </p:sp>
    </p:spTree>
    <p:extLst>
      <p:ext uri="{BB962C8B-B14F-4D97-AF65-F5344CB8AC3E}">
        <p14:creationId xmlns:p14="http://schemas.microsoft.com/office/powerpoint/2010/main" val="3860331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8B2FCC-BF1E-4396-B97A-9CC81094E787}" type="datetimeFigureOut">
              <a:rPr lang="en-IN" smtClean="0"/>
              <a:t>01-07-2023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0C3D36-60E0-413F-80A3-FD3EA71FE036}" type="slidenum">
              <a:rPr lang="en-IN" smtClean="0"/>
              <a:t>‹#›</a:t>
            </a:fld>
            <a:endParaRPr lang="en-IN"/>
          </a:p>
        </p:txBody>
      </p:sp>
    </p:spTree>
    <p:extLst>
      <p:ext uri="{BB962C8B-B14F-4D97-AF65-F5344CB8AC3E}">
        <p14:creationId xmlns:p14="http://schemas.microsoft.com/office/powerpoint/2010/main" val="4220409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8B2FCC-BF1E-4396-B97A-9CC81094E787}" type="datetimeFigureOut">
              <a:rPr lang="en-IN" smtClean="0"/>
              <a:t>01-07-2023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0C3D36-60E0-413F-80A3-FD3EA71FE036}" type="slidenum">
              <a:rPr lang="en-IN" smtClean="0"/>
              <a:t>‹#›</a:t>
            </a:fld>
            <a:endParaRPr lang="en-IN"/>
          </a:p>
        </p:txBody>
      </p:sp>
    </p:spTree>
    <p:extLst>
      <p:ext uri="{BB962C8B-B14F-4D97-AF65-F5344CB8AC3E}">
        <p14:creationId xmlns:p14="http://schemas.microsoft.com/office/powerpoint/2010/main" val="3373547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E8B2FCC-BF1E-4396-B97A-9CC81094E787}" type="datetimeFigureOut">
              <a:rPr lang="en-IN" smtClean="0"/>
              <a:t>01-07-2023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C0C3D36-60E0-413F-80A3-FD3EA71FE036}" type="slidenum">
              <a:rPr lang="en-IN" smtClean="0"/>
              <a:t>‹#›</a:t>
            </a:fld>
            <a:endParaRPr lang="en-IN"/>
          </a:p>
        </p:txBody>
      </p:sp>
    </p:spTree>
    <p:extLst>
      <p:ext uri="{BB962C8B-B14F-4D97-AF65-F5344CB8AC3E}">
        <p14:creationId xmlns:p14="http://schemas.microsoft.com/office/powerpoint/2010/main" val="4255455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E8B2FCC-BF1E-4396-B97A-9CC81094E787}" type="datetimeFigureOut">
              <a:rPr lang="en-IN" smtClean="0"/>
              <a:t>01-07-2023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C0C3D36-60E0-413F-80A3-FD3EA71FE036}" type="slidenum">
              <a:rPr lang="en-IN" smtClean="0"/>
              <a:t>‹#›</a:t>
            </a:fld>
            <a:endParaRPr lang="en-IN"/>
          </a:p>
        </p:txBody>
      </p:sp>
    </p:spTree>
    <p:extLst>
      <p:ext uri="{BB962C8B-B14F-4D97-AF65-F5344CB8AC3E}">
        <p14:creationId xmlns:p14="http://schemas.microsoft.com/office/powerpoint/2010/main" val="3962421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8B2FCC-BF1E-4396-B97A-9CC81094E787}" type="datetimeFigureOut">
              <a:rPr lang="en-IN" smtClean="0"/>
              <a:t>01-07-2023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0C3D36-60E0-413F-80A3-FD3EA71FE036}" type="slidenum">
              <a:rPr lang="en-IN" smtClean="0"/>
              <a:t>‹#›</a:t>
            </a:fld>
            <a:endParaRPr lang="en-IN"/>
          </a:p>
        </p:txBody>
      </p:sp>
    </p:spTree>
    <p:extLst>
      <p:ext uri="{BB962C8B-B14F-4D97-AF65-F5344CB8AC3E}">
        <p14:creationId xmlns:p14="http://schemas.microsoft.com/office/powerpoint/2010/main" val="962811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E8B2FCC-BF1E-4396-B97A-9CC81094E787}" type="datetimeFigureOut">
              <a:rPr lang="en-IN" smtClean="0"/>
              <a:t>01-07-2023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C0C3D36-60E0-413F-80A3-FD3EA71FE03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48672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ED2C4-3EBF-9EEA-68B4-E238B93CBB06}"/>
              </a:ext>
            </a:extLst>
          </p:cNvPr>
          <p:cNvSpPr>
            <a:spLocks noGrp="1"/>
          </p:cNvSpPr>
          <p:nvPr>
            <p:ph type="ctrTitle"/>
          </p:nvPr>
        </p:nvSpPr>
        <p:spPr>
          <a:xfrm>
            <a:off x="1097280" y="672353"/>
            <a:ext cx="10058400" cy="3469341"/>
          </a:xfrm>
        </p:spPr>
        <p:txBody>
          <a:bodyPr>
            <a:normAutofit fontScale="90000"/>
          </a:bodyPr>
          <a:lstStyle/>
          <a:p>
            <a:br>
              <a:rPr lang="en-IN" sz="1800" i="1" dirty="0">
                <a:solidFill>
                  <a:schemeClr val="tx1">
                    <a:lumMod val="95000"/>
                    <a:lumOff val="5000"/>
                  </a:schemeClr>
                </a:solidFill>
              </a:rPr>
            </a:br>
            <a:r>
              <a:rPr lang="en-IN" sz="3600" dirty="0">
                <a:solidFill>
                  <a:srgbClr val="BD582B"/>
                </a:solidFill>
                <a:latin typeface="Times New Roman" panose="02020603050405020304" pitchFamily="18" charset="0"/>
                <a:ea typeface="Cambria Math" panose="02040503050406030204" pitchFamily="18" charset="0"/>
                <a:cs typeface="Times New Roman" panose="02020603050405020304" pitchFamily="18" charset="0"/>
              </a:rPr>
              <a:t>COURSE</a:t>
            </a:r>
            <a:r>
              <a:rPr lang="en-IN" sz="3600" i="1" dirty="0">
                <a:solidFill>
                  <a:srgbClr val="BD582B"/>
                </a:solidFill>
                <a:latin typeface="Times New Roman" panose="02020603050405020304" pitchFamily="18" charset="0"/>
                <a:ea typeface="Cambria Math" panose="02040503050406030204" pitchFamily="18" charset="0"/>
                <a:cs typeface="Times New Roman" panose="02020603050405020304" pitchFamily="18" charset="0"/>
              </a:rPr>
              <a:t> :  </a:t>
            </a:r>
            <a:r>
              <a:rPr lang="en-IN" sz="3600" dirty="0">
                <a:solidFill>
                  <a:srgbClr val="BD582B"/>
                </a:solidFill>
                <a:latin typeface="Times New Roman" panose="02020603050405020304" pitchFamily="18" charset="0"/>
                <a:ea typeface="Cambria Math" panose="02040503050406030204" pitchFamily="18" charset="0"/>
                <a:cs typeface="Times New Roman" panose="02020603050405020304" pitchFamily="18" charset="0"/>
              </a:rPr>
              <a:t>OBJECT ORIENTED PROGRAMMING     			  LANGUAGE</a:t>
            </a:r>
            <a:br>
              <a:rPr lang="en-IN" sz="3600" dirty="0">
                <a:solidFill>
                  <a:srgbClr val="BD582B"/>
                </a:solidFill>
                <a:latin typeface="Times New Roman" panose="02020603050405020304" pitchFamily="18" charset="0"/>
                <a:ea typeface="Cambria Math" panose="02040503050406030204" pitchFamily="18" charset="0"/>
                <a:cs typeface="Times New Roman" panose="02020603050405020304" pitchFamily="18" charset="0"/>
              </a:rPr>
            </a:br>
            <a:br>
              <a:rPr lang="en-IN" sz="3600" dirty="0">
                <a:solidFill>
                  <a:srgbClr val="BD582B"/>
                </a:solidFill>
                <a:latin typeface="Times New Roman" panose="02020603050405020304" pitchFamily="18" charset="0"/>
                <a:ea typeface="Cambria Math" panose="02040503050406030204" pitchFamily="18" charset="0"/>
                <a:cs typeface="Times New Roman" panose="02020603050405020304" pitchFamily="18" charset="0"/>
              </a:rPr>
            </a:br>
            <a:r>
              <a:rPr lang="en-IN" sz="3600" dirty="0">
                <a:solidFill>
                  <a:srgbClr val="BD582B"/>
                </a:solidFill>
                <a:latin typeface="Times New Roman" panose="02020603050405020304" pitchFamily="18" charset="0"/>
                <a:ea typeface="Cambria Math" panose="02040503050406030204" pitchFamily="18" charset="0"/>
                <a:cs typeface="Times New Roman" panose="02020603050405020304" pitchFamily="18" charset="0"/>
              </a:rPr>
              <a:t>COURSE COORDINATOR : N.VENKATA RAMANA SIR</a:t>
            </a:r>
            <a:br>
              <a:rPr lang="en-IN" sz="3600" dirty="0">
                <a:solidFill>
                  <a:srgbClr val="BD582B"/>
                </a:solidFill>
                <a:latin typeface="Times New Roman" panose="02020603050405020304" pitchFamily="18" charset="0"/>
                <a:ea typeface="Cambria Math" panose="02040503050406030204" pitchFamily="18" charset="0"/>
                <a:cs typeface="Times New Roman" panose="02020603050405020304" pitchFamily="18" charset="0"/>
              </a:rPr>
            </a:br>
            <a:br>
              <a:rPr lang="en-IN" sz="3600" dirty="0">
                <a:solidFill>
                  <a:srgbClr val="BD582B"/>
                </a:solidFill>
                <a:latin typeface="Times New Roman" panose="02020603050405020304" pitchFamily="18" charset="0"/>
                <a:ea typeface="Cambria Math" panose="02040503050406030204" pitchFamily="18" charset="0"/>
                <a:cs typeface="Times New Roman" panose="02020603050405020304" pitchFamily="18" charset="0"/>
              </a:rPr>
            </a:br>
            <a:r>
              <a:rPr lang="en-IN" sz="3600" dirty="0">
                <a:solidFill>
                  <a:srgbClr val="BD582B"/>
                </a:solidFill>
                <a:latin typeface="Times New Roman" panose="02020603050405020304" pitchFamily="18" charset="0"/>
                <a:ea typeface="Cambria Math" panose="02040503050406030204" pitchFamily="18" charset="0"/>
                <a:cs typeface="Times New Roman" panose="02020603050405020304" pitchFamily="18" charset="0"/>
              </a:rPr>
              <a:t>TITLE OF THE PROJECT : TRAIN RESERVATION 						 MANAGEMENT SYSTEM</a:t>
            </a:r>
            <a:br>
              <a:rPr lang="en-IN" sz="3600" dirty="0">
                <a:solidFill>
                  <a:schemeClr val="tx1">
                    <a:lumMod val="95000"/>
                    <a:lumOff val="5000"/>
                  </a:schemeClr>
                </a:solidFill>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9D00705-7E2D-C5B7-F09F-F8B62FF92E6B}"/>
              </a:ext>
            </a:extLst>
          </p:cNvPr>
          <p:cNvSpPr>
            <a:spLocks noGrp="1"/>
          </p:cNvSpPr>
          <p:nvPr>
            <p:ph type="subTitle" idx="1"/>
          </p:nvPr>
        </p:nvSpPr>
        <p:spPr>
          <a:xfrm>
            <a:off x="1100051" y="4518212"/>
            <a:ext cx="10058400" cy="1497106"/>
          </a:xfrm>
        </p:spPr>
        <p:txBody>
          <a:bodyPr>
            <a:normAutofit/>
          </a:bodyPr>
          <a:lstStyle/>
          <a:p>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LIST OF DEVELOPERS : </a:t>
            </a:r>
            <a:r>
              <a:rPr lang="en-IN" dirty="0" err="1">
                <a:solidFill>
                  <a:schemeClr val="tx1">
                    <a:lumMod val="95000"/>
                    <a:lumOff val="5000"/>
                  </a:schemeClr>
                </a:solidFill>
                <a:latin typeface="Times New Roman" panose="02020603050405020304" pitchFamily="18" charset="0"/>
                <a:cs typeface="Times New Roman" panose="02020603050405020304" pitchFamily="18" charset="0"/>
              </a:rPr>
              <a:t>M.Ganesh</a:t>
            </a:r>
            <a:r>
              <a:rPr lang="en-IN" dirty="0">
                <a:solidFill>
                  <a:schemeClr val="tx1">
                    <a:lumMod val="95000"/>
                    <a:lumOff val="5000"/>
                  </a:schemeClr>
                </a:solidFill>
                <a:latin typeface="Times New Roman" panose="02020603050405020304" pitchFamily="18" charset="0"/>
                <a:cs typeface="Times New Roman" panose="02020603050405020304" pitchFamily="18" charset="0"/>
              </a:rPr>
              <a:t> -2200520017</a:t>
            </a:r>
          </a:p>
          <a:p>
            <a:r>
              <a:rPr lang="en-IN" dirty="0">
                <a:solidFill>
                  <a:schemeClr val="tx1">
                    <a:lumMod val="95000"/>
                    <a:lumOff val="5000"/>
                  </a:schemeClr>
                </a:solidFill>
                <a:latin typeface="Times New Roman" panose="02020603050405020304" pitchFamily="18" charset="0"/>
                <a:cs typeface="Times New Roman" panose="02020603050405020304" pitchFamily="18" charset="0"/>
              </a:rPr>
              <a:t>                                       m.Madhan-2200520019</a:t>
            </a:r>
          </a:p>
          <a:p>
            <a:r>
              <a:rPr lang="en-IN" dirty="0">
                <a:solidFill>
                  <a:schemeClr val="tx1">
                    <a:lumMod val="95000"/>
                    <a:lumOff val="5000"/>
                  </a:schemeClr>
                </a:solidFill>
                <a:latin typeface="Times New Roman" panose="02020603050405020304" pitchFamily="18" charset="0"/>
                <a:cs typeface="Times New Roman" panose="02020603050405020304" pitchFamily="18" charset="0"/>
              </a:rPr>
              <a:t>                                       K.Hitendra-2200520003</a:t>
            </a:r>
          </a:p>
        </p:txBody>
      </p:sp>
    </p:spTree>
    <p:extLst>
      <p:ext uri="{BB962C8B-B14F-4D97-AF65-F5344CB8AC3E}">
        <p14:creationId xmlns:p14="http://schemas.microsoft.com/office/powerpoint/2010/main" val="381238636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CBFC03-475E-F552-189E-8247C473ADC6}"/>
              </a:ext>
            </a:extLst>
          </p:cNvPr>
          <p:cNvSpPr>
            <a:spLocks noGrp="1"/>
          </p:cNvSpPr>
          <p:nvPr>
            <p:ph idx="1"/>
          </p:nvPr>
        </p:nvSpPr>
        <p:spPr>
          <a:xfrm>
            <a:off x="1066800" y="1953311"/>
            <a:ext cx="10058400" cy="4023360"/>
          </a:xfrm>
        </p:spPr>
        <p:txBody>
          <a:bodyPr/>
          <a:lstStyle/>
          <a:p>
            <a:pPr marL="0" indent="0">
              <a:lnSpc>
                <a:spcPct val="100000"/>
              </a:lnSpc>
              <a:buNone/>
            </a:pPr>
            <a:r>
              <a:rPr lang="en-IN" dirty="0" err="1">
                <a:solidFill>
                  <a:schemeClr val="tx1"/>
                </a:solidFill>
                <a:latin typeface="Times New Roman" panose="02020603050405020304" pitchFamily="18" charset="0"/>
                <a:cs typeface="Times New Roman" panose="02020603050405020304" pitchFamily="18" charset="0"/>
              </a:rPr>
              <a:t>M.Ganesh</a:t>
            </a:r>
            <a:r>
              <a:rPr lang="en-IN" dirty="0">
                <a:solidFill>
                  <a:schemeClr val="tx1"/>
                </a:solidFill>
                <a:latin typeface="Times New Roman" panose="02020603050405020304" pitchFamily="18" charset="0"/>
                <a:cs typeface="Times New Roman" panose="02020603050405020304" pitchFamily="18" charset="0"/>
              </a:rPr>
              <a:t> :</a:t>
            </a:r>
          </a:p>
          <a:p>
            <a:pPr>
              <a:lnSpc>
                <a:spcPct val="10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Find approach to  the problem from another direction.</a:t>
            </a:r>
          </a:p>
          <a:p>
            <a:pPr>
              <a:lnSpc>
                <a:spcPct val="10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Deal well with distractions focused.</a:t>
            </a:r>
          </a:p>
          <a:p>
            <a:pPr>
              <a:lnSpc>
                <a:spcPct val="10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Find information and are proactive about doing so. </a:t>
            </a:r>
          </a:p>
          <a:p>
            <a:pPr>
              <a:lnSpc>
                <a:spcPct val="10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Task oriented and ask for advice or input when they are stuck on problem. </a:t>
            </a:r>
          </a:p>
          <a:p>
            <a:pPr>
              <a:lnSpc>
                <a:spcPct val="100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W</a:t>
            </a:r>
            <a:r>
              <a:rPr lang="en-US" sz="2000" dirty="0">
                <a:solidFill>
                  <a:schemeClr val="tx1"/>
                </a:solidFill>
                <a:latin typeface="Times New Roman" panose="02020603050405020304" pitchFamily="18" charset="0"/>
                <a:cs typeface="Times New Roman" panose="02020603050405020304" pitchFamily="18" charset="0"/>
              </a:rPr>
              <a:t>ork well with other people and listen to their suggestions. </a:t>
            </a:r>
          </a:p>
          <a:p>
            <a:endParaRPr lang="en-IN" dirty="0"/>
          </a:p>
        </p:txBody>
      </p:sp>
    </p:spTree>
    <p:extLst>
      <p:ext uri="{BB962C8B-B14F-4D97-AF65-F5344CB8AC3E}">
        <p14:creationId xmlns:p14="http://schemas.microsoft.com/office/powerpoint/2010/main" val="98905471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50B465-73F4-8492-D328-2B1D9EC24A35}"/>
              </a:ext>
            </a:extLst>
          </p:cNvPr>
          <p:cNvSpPr>
            <a:spLocks noGrp="1"/>
          </p:cNvSpPr>
          <p:nvPr>
            <p:ph idx="1"/>
          </p:nvPr>
        </p:nvSpPr>
        <p:spPr/>
        <p:txBody>
          <a:bodyPr/>
          <a:lstStyle/>
          <a:p>
            <a:r>
              <a:rPr lang="en-IN" dirty="0" err="1">
                <a:solidFill>
                  <a:schemeClr val="tx1"/>
                </a:solidFill>
                <a:latin typeface="Times New Roman" panose="02020603050405020304" pitchFamily="18" charset="0"/>
                <a:cs typeface="Times New Roman" panose="02020603050405020304" pitchFamily="18" charset="0"/>
              </a:rPr>
              <a:t>M.Madhan</a:t>
            </a:r>
            <a:r>
              <a:rPr lang="en-IN" dirty="0">
                <a:solidFill>
                  <a:schemeClr val="tx1"/>
                </a:solidFill>
                <a:latin typeface="Times New Roman" panose="02020603050405020304" pitchFamily="18" charset="0"/>
                <a:cs typeface="Times New Roman" panose="02020603050405020304" pitchFamily="18" charset="0"/>
              </a:rPr>
              <a:t> :</a:t>
            </a:r>
          </a:p>
          <a:p>
            <a:pPr>
              <a:lnSpc>
                <a:spcPct val="10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 They can follow instructions to get tasks done and see how these contribute to overall team goals.</a:t>
            </a:r>
            <a:endParaRPr lang="en-IN"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Determine what needs to get done </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Meet to discuss priorities on an ongoing basis</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This includes summaries of work delivered, and reports. </a:t>
            </a: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759886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C2F4A16-5B2E-77A4-CFEA-9382780A2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0" y="2165350"/>
            <a:ext cx="2540000" cy="252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03909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539FDDB-9EAC-822C-2A74-24B67F6F700C}"/>
              </a:ext>
            </a:extLst>
          </p:cNvPr>
          <p:cNvPicPr>
            <a:picLocks noChangeAspect="1"/>
          </p:cNvPicPr>
          <p:nvPr/>
        </p:nvPicPr>
        <p:blipFill>
          <a:blip r:embed="rId2"/>
          <a:stretch>
            <a:fillRect/>
          </a:stretch>
        </p:blipFill>
        <p:spPr>
          <a:xfrm>
            <a:off x="1379407" y="125506"/>
            <a:ext cx="8877373" cy="6131859"/>
          </a:xfrm>
          <a:prstGeom prst="rect">
            <a:avLst/>
          </a:prstGeom>
        </p:spPr>
      </p:pic>
    </p:spTree>
    <p:extLst>
      <p:ext uri="{BB962C8B-B14F-4D97-AF65-F5344CB8AC3E}">
        <p14:creationId xmlns:p14="http://schemas.microsoft.com/office/powerpoint/2010/main" val="344399756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65B0-C1F2-4B19-49AC-9411AB8AE9ED}"/>
              </a:ext>
            </a:extLst>
          </p:cNvPr>
          <p:cNvSpPr>
            <a:spLocks noGrp="1"/>
          </p:cNvSpPr>
          <p:nvPr>
            <p:ph type="title"/>
          </p:nvPr>
        </p:nvSpPr>
        <p:spPr>
          <a:xfrm>
            <a:off x="1097280" y="926153"/>
            <a:ext cx="10058400" cy="1335740"/>
          </a:xfrm>
        </p:spPr>
        <p:txBody>
          <a:bodyPr>
            <a:normAutofit/>
          </a:bodyPr>
          <a:lstStyle/>
          <a:p>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ABOUT PROJECT</a:t>
            </a:r>
            <a:br>
              <a:rPr lang="en-US" sz="4800" i="1" dirty="0">
                <a:solidFill>
                  <a:schemeClr val="tx1">
                    <a:lumMod val="95000"/>
                    <a:lumOff val="5000"/>
                  </a:schemeClr>
                </a:solidFill>
                <a:latin typeface="Arial Rounded MT Bold" panose="020F0704030504030204" pitchFamily="34" charset="0"/>
              </a:rPr>
            </a:br>
            <a:endParaRPr lang="en-IN" dirty="0"/>
          </a:p>
        </p:txBody>
      </p:sp>
      <p:sp>
        <p:nvSpPr>
          <p:cNvPr id="3" name="Content Placeholder 2">
            <a:extLst>
              <a:ext uri="{FF2B5EF4-FFF2-40B4-BE49-F238E27FC236}">
                <a16:creationId xmlns:a16="http://schemas.microsoft.com/office/drawing/2014/main" id="{BC3AAC9D-DF92-37E6-8284-975E947DCC1A}"/>
              </a:ext>
            </a:extLst>
          </p:cNvPr>
          <p:cNvSpPr>
            <a:spLocks noGrp="1"/>
          </p:cNvSpPr>
          <p:nvPr>
            <p:ph idx="1"/>
          </p:nvPr>
        </p:nvSpPr>
        <p:spPr/>
        <p:txBody>
          <a:bodyPr>
            <a:normAutofit fontScale="62500" lnSpcReduction="20000"/>
          </a:bodyPr>
          <a:lstStyle/>
          <a:p>
            <a:pPr>
              <a:lnSpc>
                <a:spcPct val="150000"/>
              </a:lnSpc>
              <a:buFont typeface="Wingdings" panose="05000000000000000000" pitchFamily="2" charset="2"/>
              <a:buChar char="Ø"/>
            </a:pPr>
            <a:r>
              <a:rPr lang="en-US" sz="2600" b="0" i="0" dirty="0">
                <a:solidFill>
                  <a:schemeClr val="tx1">
                    <a:lumMod val="95000"/>
                    <a:lumOff val="5000"/>
                  </a:schemeClr>
                </a:solidFill>
                <a:effectLst/>
                <a:latin typeface="Times New Roman" panose="02020603050405020304" pitchFamily="18" charset="0"/>
                <a:cs typeface="Times New Roman" panose="02020603050405020304" pitchFamily="18" charset="0"/>
              </a:rPr>
              <a:t>Reservation Management System using Java.</a:t>
            </a:r>
          </a:p>
          <a:p>
            <a:pPr>
              <a:lnSpc>
                <a:spcPct val="150000"/>
              </a:lnSpc>
              <a:buFont typeface="Wingdings" panose="05000000000000000000" pitchFamily="2" charset="2"/>
              <a:buChar char="Ø"/>
            </a:pPr>
            <a:r>
              <a:rPr lang="en-US" sz="2600" b="0" i="0" dirty="0">
                <a:solidFill>
                  <a:schemeClr val="tx1">
                    <a:lumMod val="95000"/>
                    <a:lumOff val="5000"/>
                  </a:schemeClr>
                </a:solidFill>
                <a:effectLst/>
                <a:latin typeface="Times New Roman" panose="02020603050405020304" pitchFamily="18" charset="0"/>
                <a:cs typeface="Times New Roman" panose="02020603050405020304" pitchFamily="18" charset="0"/>
              </a:rPr>
              <a:t>This system allows you to make online train reservations.</a:t>
            </a:r>
          </a:p>
          <a:p>
            <a:pPr>
              <a:lnSpc>
                <a:spcPct val="150000"/>
              </a:lnSpc>
              <a:buFont typeface="Wingdings" panose="05000000000000000000" pitchFamily="2" charset="2"/>
              <a:buChar char="Ø"/>
            </a:pPr>
            <a:r>
              <a:rPr lang="en-US" sz="2600" b="0" i="0" dirty="0">
                <a:solidFill>
                  <a:schemeClr val="tx1">
                    <a:lumMod val="95000"/>
                    <a:lumOff val="5000"/>
                  </a:schemeClr>
                </a:solidFill>
                <a:effectLst/>
                <a:latin typeface="Times New Roman" panose="02020603050405020304" pitchFamily="18" charset="0"/>
                <a:cs typeface="Times New Roman" panose="02020603050405020304" pitchFamily="18" charset="0"/>
              </a:rPr>
              <a:t> As more businesses try to streamline their booking process and offer their consumers a more convenient experience, online reservation systems have grown in popularity in recent years. </a:t>
            </a:r>
          </a:p>
          <a:p>
            <a:pPr>
              <a:lnSpc>
                <a:spcPct val="150000"/>
              </a:lnSpc>
              <a:buFont typeface="Wingdings" panose="05000000000000000000" pitchFamily="2" charset="2"/>
              <a:buChar char="Ø"/>
            </a:pPr>
            <a:r>
              <a:rPr lang="en-US" sz="2600" b="0" i="0" dirty="0">
                <a:solidFill>
                  <a:schemeClr val="tx1">
                    <a:lumMod val="95000"/>
                    <a:lumOff val="5000"/>
                  </a:schemeClr>
                </a:solidFill>
                <a:effectLst/>
                <a:latin typeface="Times New Roman" panose="02020603050405020304" pitchFamily="18" charset="0"/>
                <a:cs typeface="Times New Roman" panose="02020603050405020304" pitchFamily="18" charset="0"/>
              </a:rPr>
              <a:t>In this blog, we will discuss how to build an online reservation system using Java. </a:t>
            </a:r>
          </a:p>
          <a:p>
            <a:pPr>
              <a:lnSpc>
                <a:spcPct val="150000"/>
              </a:lnSpc>
              <a:buFont typeface="Wingdings" panose="05000000000000000000" pitchFamily="2" charset="2"/>
              <a:buChar char="Ø"/>
            </a:pPr>
            <a:r>
              <a:rPr lang="en-US" sz="26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online reservation system we will build a simple console-based application that allows users to make, view, and cancel reservations. </a:t>
            </a:r>
          </a:p>
          <a:p>
            <a:pPr>
              <a:lnSpc>
                <a:spcPct val="150000"/>
              </a:lnSpc>
              <a:buFont typeface="Wingdings" panose="05000000000000000000" pitchFamily="2" charset="2"/>
              <a:buChar char="Ø"/>
            </a:pPr>
            <a:r>
              <a:rPr lang="en-US" sz="2600" b="0" i="0" dirty="0">
                <a:solidFill>
                  <a:schemeClr val="tx1">
                    <a:lumMod val="95000"/>
                    <a:lumOff val="5000"/>
                  </a:schemeClr>
                </a:solidFill>
                <a:effectLst/>
                <a:latin typeface="Times New Roman" panose="02020603050405020304" pitchFamily="18" charset="0"/>
                <a:cs typeface="Times New Roman" panose="02020603050405020304" pitchFamily="18" charset="0"/>
              </a:rPr>
              <a:t>Online reservation systems have many advantages for businesses, including higher productivity, decreased effort, enhanced customer satisfaction, and the capacity to manage and track reservations in real-time.</a:t>
            </a:r>
          </a:p>
          <a:p>
            <a:pPr>
              <a:lnSpc>
                <a:spcPct val="150000"/>
              </a:lnSpc>
              <a:buFont typeface="Wingdings" panose="05000000000000000000" pitchFamily="2" charset="2"/>
              <a:buChar char="Ø"/>
            </a:pPr>
            <a:endParaRPr lang="en-US" sz="26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4995232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0DE6D-305F-65E8-8500-F7289C7FCF52}"/>
              </a:ext>
            </a:extLst>
          </p:cNvPr>
          <p:cNvSpPr>
            <a:spLocks noGrp="1"/>
          </p:cNvSpPr>
          <p:nvPr>
            <p:ph type="title"/>
          </p:nvPr>
        </p:nvSpPr>
        <p:spPr>
          <a:xfrm>
            <a:off x="1168997" y="833717"/>
            <a:ext cx="10058400" cy="1199478"/>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FEATURES OF PROJECT:</a:t>
            </a:r>
            <a:br>
              <a:rPr lang="en-US" sz="3200" dirty="0">
                <a:solidFill>
                  <a:schemeClr val="tx1"/>
                </a:solidFill>
                <a:latin typeface="Times New Roman" panose="02020603050405020304" pitchFamily="18" charset="0"/>
                <a:cs typeface="Times New Roman" panose="02020603050405020304" pitchFamily="18" charset="0"/>
              </a:rPr>
            </a:b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7528B5-6324-DF02-09E5-BC7E467C0A44}"/>
              </a:ext>
            </a:extLst>
          </p:cNvPr>
          <p:cNvSpPr>
            <a:spLocks noGrp="1"/>
          </p:cNvSpPr>
          <p:nvPr>
            <p:ph idx="1"/>
          </p:nvPr>
        </p:nvSpPr>
        <p:spPr/>
        <p:txBody>
          <a:bodyPr>
            <a:normAutofit fontScale="25000" lnSpcReduction="20000"/>
          </a:bodyPr>
          <a:lstStyle/>
          <a:p>
            <a:pPr>
              <a:lnSpc>
                <a:spcPct val="160000"/>
              </a:lnSpc>
              <a:buFont typeface="Wingdings" panose="05000000000000000000" pitchFamily="2" charset="2"/>
              <a:buChar char="Ø"/>
            </a:pPr>
            <a:r>
              <a:rPr lang="en-IN" sz="7200" dirty="0">
                <a:solidFill>
                  <a:schemeClr val="tx1"/>
                </a:solidFill>
                <a:latin typeface="Times New Roman" panose="02020603050405020304" pitchFamily="18" charset="0"/>
                <a:cs typeface="Times New Roman" panose="02020603050405020304" pitchFamily="18" charset="0"/>
              </a:rPr>
              <a:t>In this we can allow </a:t>
            </a:r>
            <a:r>
              <a:rPr lang="en-US" sz="7200" dirty="0">
                <a:solidFill>
                  <a:schemeClr val="tx1"/>
                </a:solidFill>
                <a:latin typeface="Times New Roman" panose="02020603050405020304" pitchFamily="18" charset="0"/>
                <a:cs typeface="Times New Roman" panose="02020603050405020304" pitchFamily="18" charset="0"/>
              </a:rPr>
              <a:t>users to make reservations for available resources, modify or cancel  their reservations, confirmation or payment processing and Sends automated notifications and remainders to users about their reservations.</a:t>
            </a:r>
          </a:p>
          <a:p>
            <a:pPr>
              <a:buFont typeface="Wingdings" panose="05000000000000000000" pitchFamily="2" charset="2"/>
              <a:buChar char="Ø"/>
            </a:pPr>
            <a:r>
              <a:rPr lang="en-US" sz="7200" dirty="0">
                <a:solidFill>
                  <a:schemeClr val="tx1"/>
                </a:solidFill>
                <a:latin typeface="Times New Roman" panose="02020603050405020304" pitchFamily="18" charset="0"/>
                <a:cs typeface="Times New Roman" panose="02020603050405020304" pitchFamily="18" charset="0"/>
              </a:rPr>
              <a:t>It Provides support for multiple languages to cater to diverse user requirements .                       </a:t>
            </a:r>
          </a:p>
          <a:p>
            <a:pPr>
              <a:buFont typeface="Wingdings" panose="05000000000000000000" pitchFamily="2" charset="2"/>
              <a:buChar char="Ø"/>
            </a:pPr>
            <a:r>
              <a:rPr lang="en-US" sz="7200" dirty="0">
                <a:solidFill>
                  <a:schemeClr val="tx1"/>
                </a:solidFill>
                <a:latin typeface="Times New Roman" panose="02020603050405020304" pitchFamily="18" charset="0"/>
                <a:cs typeface="Times New Roman" panose="02020603050405020304" pitchFamily="18" charset="0"/>
              </a:rPr>
              <a:t> Allows administrators to manage resources or services, such as </a:t>
            </a:r>
          </a:p>
          <a:p>
            <a:pPr marL="841248" lvl="4" indent="0">
              <a:lnSpc>
                <a:spcPct val="120000"/>
              </a:lnSpc>
              <a:buNone/>
            </a:pPr>
            <a:r>
              <a:rPr lang="en-US" sz="7200" dirty="0">
                <a:solidFill>
                  <a:schemeClr val="accent1"/>
                </a:solidFill>
                <a:latin typeface="Times New Roman" panose="02020603050405020304" pitchFamily="18" charset="0"/>
                <a:cs typeface="Times New Roman" panose="02020603050405020304" pitchFamily="18" charset="0"/>
              </a:rPr>
              <a:t>1.</a:t>
            </a:r>
            <a:r>
              <a:rPr lang="en-US" sz="7200" dirty="0">
                <a:solidFill>
                  <a:schemeClr val="tx1"/>
                </a:solidFill>
                <a:latin typeface="Times New Roman" panose="02020603050405020304" pitchFamily="18" charset="0"/>
                <a:cs typeface="Times New Roman" panose="02020603050405020304" pitchFamily="18" charset="0"/>
              </a:rPr>
              <a:t>Adding,         </a:t>
            </a:r>
          </a:p>
          <a:p>
            <a:pPr marL="841248" lvl="4" indent="0">
              <a:lnSpc>
                <a:spcPct val="120000"/>
              </a:lnSpc>
              <a:buNone/>
            </a:pPr>
            <a:r>
              <a:rPr lang="en-US" sz="7200" dirty="0">
                <a:solidFill>
                  <a:schemeClr val="accent1"/>
                </a:solidFill>
                <a:latin typeface="Times New Roman" panose="02020603050405020304" pitchFamily="18" charset="0"/>
                <a:cs typeface="Times New Roman" panose="02020603050405020304" pitchFamily="18" charset="0"/>
              </a:rPr>
              <a:t>2.</a:t>
            </a:r>
            <a:r>
              <a:rPr lang="en-US" sz="7200" dirty="0">
                <a:solidFill>
                  <a:schemeClr val="tx1"/>
                </a:solidFill>
                <a:latin typeface="Times New Roman" panose="02020603050405020304" pitchFamily="18" charset="0"/>
                <a:cs typeface="Times New Roman" panose="02020603050405020304" pitchFamily="18" charset="0"/>
              </a:rPr>
              <a:t>Updating or </a:t>
            </a:r>
          </a:p>
          <a:p>
            <a:pPr marL="841248" lvl="4" indent="0">
              <a:lnSpc>
                <a:spcPct val="120000"/>
              </a:lnSpc>
              <a:buNone/>
            </a:pPr>
            <a:r>
              <a:rPr lang="en-US" sz="7200" dirty="0">
                <a:solidFill>
                  <a:schemeClr val="accent1"/>
                </a:solidFill>
                <a:latin typeface="Times New Roman" panose="02020603050405020304" pitchFamily="18" charset="0"/>
                <a:cs typeface="Times New Roman" panose="02020603050405020304" pitchFamily="18" charset="0"/>
              </a:rPr>
              <a:t>3.</a:t>
            </a:r>
            <a:r>
              <a:rPr lang="en-US" sz="7200" dirty="0">
                <a:solidFill>
                  <a:schemeClr val="tx1"/>
                </a:solidFill>
                <a:latin typeface="Times New Roman" panose="02020603050405020304" pitchFamily="18" charset="0"/>
                <a:cs typeface="Times New Roman" panose="02020603050405020304" pitchFamily="18" charset="0"/>
              </a:rPr>
              <a:t>Deleting resources,</a:t>
            </a:r>
          </a:p>
          <a:p>
            <a:pPr marL="841248" lvl="4" indent="0">
              <a:lnSpc>
                <a:spcPct val="120000"/>
              </a:lnSpc>
              <a:buNone/>
            </a:pPr>
            <a:r>
              <a:rPr lang="en-US" sz="7200" dirty="0">
                <a:solidFill>
                  <a:schemeClr val="accent1"/>
                </a:solidFill>
                <a:latin typeface="Times New Roman" panose="02020603050405020304" pitchFamily="18" charset="0"/>
                <a:cs typeface="Times New Roman" panose="02020603050405020304" pitchFamily="18" charset="0"/>
              </a:rPr>
              <a:t>4.</a:t>
            </a:r>
            <a:r>
              <a:rPr lang="en-US" sz="7200" dirty="0">
                <a:solidFill>
                  <a:schemeClr val="tx1"/>
                </a:solidFill>
                <a:latin typeface="Times New Roman" panose="02020603050405020304" pitchFamily="18" charset="0"/>
                <a:cs typeface="Times New Roman" panose="02020603050405020304" pitchFamily="18" charset="0"/>
              </a:rPr>
              <a:t>Setting availability  and </a:t>
            </a:r>
          </a:p>
          <a:p>
            <a:pPr marL="841248" lvl="4" indent="0">
              <a:lnSpc>
                <a:spcPct val="120000"/>
              </a:lnSpc>
              <a:buNone/>
            </a:pPr>
            <a:r>
              <a:rPr lang="en-US" sz="7200" dirty="0">
                <a:solidFill>
                  <a:schemeClr val="accent1"/>
                </a:solidFill>
                <a:latin typeface="Times New Roman" panose="02020603050405020304" pitchFamily="18" charset="0"/>
                <a:cs typeface="Times New Roman" panose="02020603050405020304" pitchFamily="18" charset="0"/>
              </a:rPr>
              <a:t>5.</a:t>
            </a:r>
            <a:r>
              <a:rPr lang="en-US" sz="7200" dirty="0">
                <a:solidFill>
                  <a:schemeClr val="tx1"/>
                </a:solidFill>
                <a:latin typeface="Times New Roman" panose="02020603050405020304" pitchFamily="18" charset="0"/>
                <a:cs typeface="Times New Roman" panose="02020603050405020304" pitchFamily="18" charset="0"/>
              </a:rPr>
              <a:t>Managing pricing.</a:t>
            </a:r>
          </a:p>
          <a:p>
            <a:pPr>
              <a:buFont typeface="Wingdings" panose="05000000000000000000" pitchFamily="2" charset="2"/>
              <a:buChar char="Ø"/>
            </a:pPr>
            <a:r>
              <a:rPr lang="en-US" sz="7200" dirty="0">
                <a:solidFill>
                  <a:schemeClr val="tx1"/>
                </a:solidFill>
                <a:latin typeface="Times New Roman" panose="02020603050405020304" pitchFamily="18" charset="0"/>
                <a:cs typeface="Times New Roman" panose="02020603050405020304" pitchFamily="18" charset="0"/>
              </a:rPr>
              <a:t> It may include features such as email notifications, SMS alerts, and in-app notifications.</a:t>
            </a:r>
          </a:p>
          <a:p>
            <a:endParaRPr lang="en-IN" dirty="0"/>
          </a:p>
        </p:txBody>
      </p:sp>
    </p:spTree>
    <p:extLst>
      <p:ext uri="{BB962C8B-B14F-4D97-AF65-F5344CB8AC3E}">
        <p14:creationId xmlns:p14="http://schemas.microsoft.com/office/powerpoint/2010/main" val="44833568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C82CF1-AFE0-8649-F3C7-8DF349F9F4ED}"/>
              </a:ext>
            </a:extLst>
          </p:cNvPr>
          <p:cNvPicPr>
            <a:picLocks noChangeAspect="1"/>
          </p:cNvPicPr>
          <p:nvPr/>
        </p:nvPicPr>
        <p:blipFill>
          <a:blip r:embed="rId2"/>
          <a:stretch>
            <a:fillRect/>
          </a:stretch>
        </p:blipFill>
        <p:spPr>
          <a:xfrm>
            <a:off x="3899647" y="107576"/>
            <a:ext cx="4867836" cy="6140824"/>
          </a:xfrm>
          <a:prstGeom prst="rect">
            <a:avLst/>
          </a:prstGeom>
        </p:spPr>
      </p:pic>
    </p:spTree>
    <p:extLst>
      <p:ext uri="{BB962C8B-B14F-4D97-AF65-F5344CB8AC3E}">
        <p14:creationId xmlns:p14="http://schemas.microsoft.com/office/powerpoint/2010/main" val="9125976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F01959-1B52-16E3-0EF2-C4F50A0D5B8C}"/>
              </a:ext>
            </a:extLst>
          </p:cNvPr>
          <p:cNvPicPr>
            <a:picLocks noChangeAspect="1"/>
          </p:cNvPicPr>
          <p:nvPr/>
        </p:nvPicPr>
        <p:blipFill>
          <a:blip r:embed="rId2"/>
          <a:stretch>
            <a:fillRect/>
          </a:stretch>
        </p:blipFill>
        <p:spPr>
          <a:xfrm>
            <a:off x="1855694" y="493058"/>
            <a:ext cx="8113059" cy="5683623"/>
          </a:xfrm>
          <a:prstGeom prst="rect">
            <a:avLst/>
          </a:prstGeom>
        </p:spPr>
      </p:pic>
    </p:spTree>
    <p:extLst>
      <p:ext uri="{BB962C8B-B14F-4D97-AF65-F5344CB8AC3E}">
        <p14:creationId xmlns:p14="http://schemas.microsoft.com/office/powerpoint/2010/main" val="380196523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C21B5D-7D70-6E27-7699-CDB12BB60A35}"/>
              </a:ext>
            </a:extLst>
          </p:cNvPr>
          <p:cNvSpPr>
            <a:spLocks noGrp="1"/>
          </p:cNvSpPr>
          <p:nvPr>
            <p:ph idx="1"/>
          </p:nvPr>
        </p:nvSpPr>
        <p:spPr>
          <a:xfrm>
            <a:off x="1122218" y="1444336"/>
            <a:ext cx="10033462" cy="4424758"/>
          </a:xfrm>
        </p:spPr>
        <p:txBody>
          <a:bodyPr>
            <a:normAutofit fontScale="47500" lnSpcReduction="20000"/>
          </a:bodyPr>
          <a:lstStyle/>
          <a:p>
            <a:r>
              <a:rPr lang="en-IN" sz="5500" dirty="0">
                <a:solidFill>
                  <a:schemeClr val="bg2">
                    <a:lumMod val="10000"/>
                  </a:schemeClr>
                </a:solidFill>
                <a:latin typeface="Times New Roman" panose="02020603050405020304" pitchFamily="18" charset="0"/>
                <a:cs typeface="Times New Roman" panose="02020603050405020304" pitchFamily="18" charset="0"/>
              </a:rPr>
              <a:t>LIST OF CLASSES USED IN THIS PROJECT:</a:t>
            </a:r>
          </a:p>
          <a:p>
            <a:pPr lvl="1">
              <a:lnSpc>
                <a:spcPct val="120000"/>
              </a:lnSpc>
              <a:buFont typeface="Wingdings" panose="05000000000000000000" pitchFamily="2" charset="2"/>
              <a:buChar char="Ø"/>
            </a:pPr>
            <a:r>
              <a:rPr lang="en-IN" sz="4900" dirty="0">
                <a:solidFill>
                  <a:schemeClr val="bg2">
                    <a:lumMod val="10000"/>
                  </a:schemeClr>
                </a:solidFill>
                <a:latin typeface="Times New Roman" panose="02020603050405020304" pitchFamily="18" charset="0"/>
                <a:cs typeface="Times New Roman" panose="02020603050405020304" pitchFamily="18" charset="0"/>
              </a:rPr>
              <a:t>Reservation</a:t>
            </a:r>
          </a:p>
          <a:p>
            <a:pPr lvl="1">
              <a:lnSpc>
                <a:spcPct val="120000"/>
              </a:lnSpc>
              <a:buFont typeface="Wingdings" panose="05000000000000000000" pitchFamily="2" charset="2"/>
              <a:buChar char="Ø"/>
            </a:pPr>
            <a:r>
              <a:rPr lang="en-IN" sz="4900" dirty="0">
                <a:solidFill>
                  <a:schemeClr val="bg2">
                    <a:lumMod val="10000"/>
                  </a:schemeClr>
                </a:solidFill>
                <a:latin typeface="Times New Roman" panose="02020603050405020304" pitchFamily="18" charset="0"/>
                <a:cs typeface="Times New Roman" panose="02020603050405020304" pitchFamily="18" charset="0"/>
              </a:rPr>
              <a:t>Reservation Management System</a:t>
            </a:r>
          </a:p>
          <a:p>
            <a:pPr marL="0" indent="0">
              <a:buNone/>
            </a:pPr>
            <a:r>
              <a:rPr lang="en-IN" sz="5500" dirty="0">
                <a:solidFill>
                  <a:schemeClr val="bg2">
                    <a:lumMod val="10000"/>
                  </a:schemeClr>
                </a:solidFill>
                <a:latin typeface="Times New Roman" panose="02020603050405020304" pitchFamily="18" charset="0"/>
                <a:cs typeface="Times New Roman" panose="02020603050405020304" pitchFamily="18" charset="0"/>
              </a:rPr>
              <a:t>LIST OF METHODS USED IN THIS PROJECT:</a:t>
            </a:r>
          </a:p>
          <a:p>
            <a:pPr lvl="1">
              <a:lnSpc>
                <a:spcPct val="120000"/>
              </a:lnSpc>
              <a:buFont typeface="Wingdings" panose="05000000000000000000" pitchFamily="2" charset="2"/>
              <a:buChar char="Ø"/>
            </a:pPr>
            <a:r>
              <a:rPr lang="en-IN" sz="5000" dirty="0">
                <a:solidFill>
                  <a:schemeClr val="bg2">
                    <a:lumMod val="10000"/>
                  </a:schemeClr>
                </a:solidFill>
                <a:latin typeface="Times New Roman" panose="02020603050405020304" pitchFamily="18" charset="0"/>
                <a:cs typeface="Times New Roman" panose="02020603050405020304" pitchFamily="18" charset="0"/>
              </a:rPr>
              <a:t>get </a:t>
            </a:r>
            <a:r>
              <a:rPr lang="en-IN" sz="5000" dirty="0" err="1">
                <a:solidFill>
                  <a:schemeClr val="bg2">
                    <a:lumMod val="10000"/>
                  </a:schemeClr>
                </a:solidFill>
                <a:latin typeface="Times New Roman" panose="02020603050405020304" pitchFamily="18" charset="0"/>
                <a:cs typeface="Times New Roman" panose="02020603050405020304" pitchFamily="18" charset="0"/>
              </a:rPr>
              <a:t>ReservationId</a:t>
            </a:r>
            <a:r>
              <a:rPr lang="en-IN" sz="5000" dirty="0">
                <a:solidFill>
                  <a:schemeClr val="bg2">
                    <a:lumMod val="10000"/>
                  </a:schemeClr>
                </a:solidFill>
                <a:latin typeface="Times New Roman" panose="02020603050405020304" pitchFamily="18" charset="0"/>
                <a:cs typeface="Times New Roman" panose="02020603050405020304" pitchFamily="18" charset="0"/>
              </a:rPr>
              <a:t>()</a:t>
            </a:r>
          </a:p>
          <a:p>
            <a:pPr lvl="1">
              <a:lnSpc>
                <a:spcPct val="120000"/>
              </a:lnSpc>
              <a:buFont typeface="Wingdings" panose="05000000000000000000" pitchFamily="2" charset="2"/>
              <a:buChar char="Ø"/>
            </a:pPr>
            <a:r>
              <a:rPr lang="en-IN" sz="5000" dirty="0">
                <a:solidFill>
                  <a:schemeClr val="bg2">
                    <a:lumMod val="10000"/>
                  </a:schemeClr>
                </a:solidFill>
                <a:latin typeface="Times New Roman" panose="02020603050405020304" pitchFamily="18" charset="0"/>
                <a:cs typeface="Times New Roman" panose="02020603050405020304" pitchFamily="18" charset="0"/>
              </a:rPr>
              <a:t>get </a:t>
            </a:r>
            <a:r>
              <a:rPr lang="en-IN" sz="5000" dirty="0" err="1">
                <a:solidFill>
                  <a:schemeClr val="bg2">
                    <a:lumMod val="10000"/>
                  </a:schemeClr>
                </a:solidFill>
                <a:latin typeface="Times New Roman" panose="02020603050405020304" pitchFamily="18" charset="0"/>
                <a:cs typeface="Times New Roman" panose="02020603050405020304" pitchFamily="18" charset="0"/>
              </a:rPr>
              <a:t>PassengerName</a:t>
            </a:r>
            <a:r>
              <a:rPr lang="en-IN" sz="5000" dirty="0">
                <a:solidFill>
                  <a:schemeClr val="bg2">
                    <a:lumMod val="10000"/>
                  </a:schemeClr>
                </a:solidFill>
                <a:latin typeface="Times New Roman" panose="02020603050405020304" pitchFamily="18" charset="0"/>
                <a:cs typeface="Times New Roman" panose="02020603050405020304" pitchFamily="18" charset="0"/>
              </a:rPr>
              <a:t>()</a:t>
            </a:r>
          </a:p>
          <a:p>
            <a:pPr lvl="1">
              <a:lnSpc>
                <a:spcPct val="120000"/>
              </a:lnSpc>
              <a:buFont typeface="Wingdings" panose="05000000000000000000" pitchFamily="2" charset="2"/>
              <a:buChar char="Ø"/>
            </a:pPr>
            <a:r>
              <a:rPr lang="en-IN" sz="5000" dirty="0">
                <a:solidFill>
                  <a:schemeClr val="bg2">
                    <a:lumMod val="10000"/>
                  </a:schemeClr>
                </a:solidFill>
                <a:latin typeface="Times New Roman" panose="02020603050405020304" pitchFamily="18" charset="0"/>
                <a:cs typeface="Times New Roman" panose="02020603050405020304" pitchFamily="18" charset="0"/>
              </a:rPr>
              <a:t>get </a:t>
            </a:r>
            <a:r>
              <a:rPr lang="en-IN" sz="5000" dirty="0" err="1">
                <a:solidFill>
                  <a:schemeClr val="bg2">
                    <a:lumMod val="10000"/>
                  </a:schemeClr>
                </a:solidFill>
                <a:latin typeface="Times New Roman" panose="02020603050405020304" pitchFamily="18" charset="0"/>
                <a:cs typeface="Times New Roman" panose="02020603050405020304" pitchFamily="18" charset="0"/>
              </a:rPr>
              <a:t>TrainNumber</a:t>
            </a:r>
            <a:r>
              <a:rPr lang="en-IN" sz="5000" dirty="0">
                <a:solidFill>
                  <a:schemeClr val="bg2">
                    <a:lumMod val="10000"/>
                  </a:schemeClr>
                </a:solidFill>
                <a:latin typeface="Times New Roman" panose="02020603050405020304" pitchFamily="18" charset="0"/>
                <a:cs typeface="Times New Roman" panose="02020603050405020304" pitchFamily="18" charset="0"/>
              </a:rPr>
              <a:t>()</a:t>
            </a:r>
          </a:p>
          <a:p>
            <a:pPr lvl="1">
              <a:lnSpc>
                <a:spcPct val="120000"/>
              </a:lnSpc>
              <a:buFont typeface="Wingdings" panose="05000000000000000000" pitchFamily="2" charset="2"/>
              <a:buChar char="Ø"/>
            </a:pPr>
            <a:r>
              <a:rPr lang="en-IN" sz="5000" dirty="0">
                <a:solidFill>
                  <a:schemeClr val="bg2">
                    <a:lumMod val="10000"/>
                  </a:schemeClr>
                </a:solidFill>
                <a:latin typeface="Times New Roman" panose="02020603050405020304" pitchFamily="18" charset="0"/>
                <a:cs typeface="Times New Roman" panose="02020603050405020304" pitchFamily="18" charset="0"/>
              </a:rPr>
              <a:t>get </a:t>
            </a:r>
            <a:r>
              <a:rPr lang="en-IN" sz="5000" dirty="0" err="1">
                <a:solidFill>
                  <a:schemeClr val="bg2">
                    <a:lumMod val="10000"/>
                  </a:schemeClr>
                </a:solidFill>
                <a:latin typeface="Times New Roman" panose="02020603050405020304" pitchFamily="18" charset="0"/>
                <a:cs typeface="Times New Roman" panose="02020603050405020304" pitchFamily="18" charset="0"/>
              </a:rPr>
              <a:t>SeatNumber</a:t>
            </a:r>
            <a:r>
              <a:rPr lang="en-IN" sz="5000" dirty="0">
                <a:solidFill>
                  <a:schemeClr val="bg2">
                    <a:lumMod val="10000"/>
                  </a:schemeClr>
                </a:solidFill>
                <a:latin typeface="Times New Roman" panose="02020603050405020304" pitchFamily="18" charset="0"/>
                <a:cs typeface="Times New Roman" panose="02020603050405020304" pitchFamily="18" charset="0"/>
              </a:rPr>
              <a:t>()</a:t>
            </a:r>
          </a:p>
          <a:p>
            <a:pPr lvl="1">
              <a:lnSpc>
                <a:spcPct val="120000"/>
              </a:lnSpc>
              <a:buFont typeface="Wingdings" panose="05000000000000000000" pitchFamily="2" charset="2"/>
              <a:buChar char="Ø"/>
            </a:pPr>
            <a:r>
              <a:rPr lang="en-IN" sz="5000" dirty="0">
                <a:solidFill>
                  <a:schemeClr val="bg2">
                    <a:lumMod val="10000"/>
                  </a:schemeClr>
                </a:solidFill>
                <a:latin typeface="Times New Roman" panose="02020603050405020304" pitchFamily="18" charset="0"/>
                <a:cs typeface="Times New Roman" panose="02020603050405020304" pitchFamily="18" charset="0"/>
              </a:rPr>
              <a:t>Confirm Reservation()</a:t>
            </a:r>
          </a:p>
          <a:p>
            <a:pPr lvl="1">
              <a:lnSpc>
                <a:spcPct val="120000"/>
              </a:lnSpc>
              <a:buFont typeface="Wingdings" panose="05000000000000000000" pitchFamily="2" charset="2"/>
              <a:buChar char="Ø"/>
            </a:pPr>
            <a:r>
              <a:rPr lang="en-IN" sz="5000" dirty="0">
                <a:solidFill>
                  <a:schemeClr val="bg2">
                    <a:lumMod val="10000"/>
                  </a:schemeClr>
                </a:solidFill>
                <a:latin typeface="Times New Roman" panose="02020603050405020304" pitchFamily="18" charset="0"/>
                <a:cs typeface="Times New Roman" panose="02020603050405020304" pitchFamily="18" charset="0"/>
              </a:rPr>
              <a:t>Cancel Reservation()</a:t>
            </a:r>
          </a:p>
          <a:p>
            <a:endParaRPr lang="en-IN" dirty="0"/>
          </a:p>
        </p:txBody>
      </p:sp>
    </p:spTree>
    <p:extLst>
      <p:ext uri="{BB962C8B-B14F-4D97-AF65-F5344CB8AC3E}">
        <p14:creationId xmlns:p14="http://schemas.microsoft.com/office/powerpoint/2010/main" val="57451437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90B9D3-7642-BBFF-72FB-BB68D1D629AB}"/>
              </a:ext>
            </a:extLst>
          </p:cNvPr>
          <p:cNvPicPr>
            <a:picLocks noChangeAspect="1"/>
          </p:cNvPicPr>
          <p:nvPr/>
        </p:nvPicPr>
        <p:blipFill>
          <a:blip r:embed="rId2"/>
          <a:stretch>
            <a:fillRect/>
          </a:stretch>
        </p:blipFill>
        <p:spPr>
          <a:xfrm>
            <a:off x="2079812" y="770964"/>
            <a:ext cx="7512423" cy="5450541"/>
          </a:xfrm>
          <a:prstGeom prst="rect">
            <a:avLst/>
          </a:prstGeom>
        </p:spPr>
      </p:pic>
    </p:spTree>
    <p:extLst>
      <p:ext uri="{BB962C8B-B14F-4D97-AF65-F5344CB8AC3E}">
        <p14:creationId xmlns:p14="http://schemas.microsoft.com/office/powerpoint/2010/main" val="159157737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66D0A-29FA-1844-65F4-567DB0717491}"/>
              </a:ext>
            </a:extLst>
          </p:cNvPr>
          <p:cNvSpPr>
            <a:spLocks noGrp="1"/>
          </p:cNvSpPr>
          <p:nvPr>
            <p:ph type="title"/>
          </p:nvPr>
        </p:nvSpPr>
        <p:spPr>
          <a:xfrm>
            <a:off x="1118795" y="779663"/>
            <a:ext cx="10058400" cy="1434620"/>
          </a:xfrm>
        </p:spPr>
        <p:txBody>
          <a:bodyPr>
            <a:normAutofit fontScale="90000"/>
          </a:bodyPr>
          <a:lstStyle/>
          <a:p>
            <a:r>
              <a:rPr lang="en-IN" sz="3600" dirty="0">
                <a:solidFill>
                  <a:schemeClr val="tx1"/>
                </a:solidFill>
                <a:latin typeface="Times New Roman" panose="02020603050405020304" pitchFamily="18" charset="0"/>
                <a:cs typeface="Times New Roman" panose="02020603050405020304" pitchFamily="18" charset="0"/>
              </a:rPr>
              <a:t>INTERFACES OF JAVA ON RESERVATION MANAGEMENT SYSTEM:</a:t>
            </a:r>
            <a:br>
              <a:rPr lang="en-IN" sz="4800" dirty="0">
                <a:solidFill>
                  <a:srgbClr val="FF0000"/>
                </a:solidFill>
              </a:rPr>
            </a:br>
            <a:endParaRPr lang="en-IN" dirty="0"/>
          </a:p>
        </p:txBody>
      </p:sp>
      <p:sp>
        <p:nvSpPr>
          <p:cNvPr id="3" name="Content Placeholder 2">
            <a:extLst>
              <a:ext uri="{FF2B5EF4-FFF2-40B4-BE49-F238E27FC236}">
                <a16:creationId xmlns:a16="http://schemas.microsoft.com/office/drawing/2014/main" id="{0C6F6B31-D5A9-9BF3-2A0B-B2FC46891B21}"/>
              </a:ext>
            </a:extLst>
          </p:cNvPr>
          <p:cNvSpPr>
            <a:spLocks noGrp="1"/>
          </p:cNvSpPr>
          <p:nvPr>
            <p:ph idx="1"/>
          </p:nvPr>
        </p:nvSpPr>
        <p:spPr/>
        <p:txBody>
          <a:bodyPr>
            <a:normAutofit fontScale="85000" lnSpcReduction="20000"/>
          </a:bodyPr>
          <a:lstStyle/>
          <a:p>
            <a:pPr>
              <a:lnSpc>
                <a:spcPct val="12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Train reservation System is a computerized system used to store and retrieve information and conduct transactions related to travel. </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This software has two parts.</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First is user part and the second is administrator part.</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User part is used as a front end and administrator is the back end.</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It will allow the customers to access database and allow new customers to sign up for online access.</a:t>
            </a:r>
          </a:p>
          <a:p>
            <a:pPr>
              <a:lnSpc>
                <a:spcPct val="12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The system displays all the train details such as train number, name, price and duration of journey etc. After search the system display list of available trains and allows customer to choose a particular train.</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Then the system checks for the availability of seats on the train. </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If the seats are available then the system allows the passenger to book a seat. </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Otherwise it asks the user to choose another train</a:t>
            </a:r>
            <a:r>
              <a:rPr lang="en-US" dirty="0">
                <a:solidFill>
                  <a:schemeClr val="tx1"/>
                </a:solidFill>
                <a:latin typeface="Times New Roman" panose="02020603050405020304" pitchFamily="18" charset="0"/>
                <a:cs typeface="Times New Roman" panose="02020603050405020304" pitchFamily="18" charset="0"/>
              </a:rPr>
              <a:t>.</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6078552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1C106-3176-0993-5358-F1A85797D759}"/>
              </a:ext>
            </a:extLst>
          </p:cNvPr>
          <p:cNvSpPr>
            <a:spLocks noGrp="1"/>
          </p:cNvSpPr>
          <p:nvPr>
            <p:ph type="title"/>
          </p:nvPr>
        </p:nvSpPr>
        <p:spPr>
          <a:xfrm>
            <a:off x="1100866" y="833450"/>
            <a:ext cx="10058400" cy="1450757"/>
          </a:xfrm>
        </p:spPr>
        <p:txBody>
          <a:bodyPr/>
          <a:lstStyle/>
          <a:p>
            <a:r>
              <a:rPr lang="en-IN" sz="3200" dirty="0">
                <a:solidFill>
                  <a:schemeClr val="tx1"/>
                </a:solidFill>
                <a:latin typeface="Times New Roman" panose="02020603050405020304" pitchFamily="18" charset="0"/>
                <a:cs typeface="Times New Roman" panose="02020603050405020304" pitchFamily="18" charset="0"/>
              </a:rPr>
              <a:t>ROLES AND RESPONSIBILITIES</a:t>
            </a:r>
            <a:br>
              <a:rPr lang="en-US" dirty="0"/>
            </a:br>
            <a:endParaRPr lang="en-IN" dirty="0"/>
          </a:p>
        </p:txBody>
      </p:sp>
      <p:sp>
        <p:nvSpPr>
          <p:cNvPr id="3" name="Content Placeholder 2">
            <a:extLst>
              <a:ext uri="{FF2B5EF4-FFF2-40B4-BE49-F238E27FC236}">
                <a16:creationId xmlns:a16="http://schemas.microsoft.com/office/drawing/2014/main" id="{202106A7-3F7C-C1FA-AEDB-E8C84CC33E0A}"/>
              </a:ext>
            </a:extLst>
          </p:cNvPr>
          <p:cNvSpPr>
            <a:spLocks noGrp="1"/>
          </p:cNvSpPr>
          <p:nvPr>
            <p:ph idx="1"/>
          </p:nvPr>
        </p:nvSpPr>
        <p:spPr>
          <a:xfrm>
            <a:off x="1100866" y="2001190"/>
            <a:ext cx="10058400" cy="4023360"/>
          </a:xfrm>
        </p:spPr>
        <p:txBody>
          <a:bodyPr/>
          <a:lstStyle/>
          <a:p>
            <a:r>
              <a:rPr lang="en-US" dirty="0">
                <a:solidFill>
                  <a:schemeClr val="tx1"/>
                </a:solidFill>
                <a:latin typeface="Times New Roman" panose="02020603050405020304" pitchFamily="18" charset="0"/>
                <a:cs typeface="Times New Roman" panose="02020603050405020304" pitchFamily="18" charset="0"/>
              </a:rPr>
              <a:t>Hitendra</a:t>
            </a:r>
            <a:r>
              <a:rPr lang="en-US" sz="2000" dirty="0">
                <a:solidFill>
                  <a:schemeClr val="tx1"/>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Guiding the team members.</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Understand our team strengths.</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S</a:t>
            </a:r>
            <a:r>
              <a:rPr lang="en-US" sz="2000" dirty="0">
                <a:solidFill>
                  <a:schemeClr val="tx1"/>
                </a:solidFill>
                <a:latin typeface="Times New Roman" panose="02020603050405020304" pitchFamily="18" charset="0"/>
                <a:cs typeface="Times New Roman" panose="02020603050405020304" pitchFamily="18" charset="0"/>
              </a:rPr>
              <a:t>electing the information  need to solve problems or complete tasks.</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B</a:t>
            </a:r>
            <a:r>
              <a:rPr lang="en-US" sz="2000" dirty="0">
                <a:solidFill>
                  <a:schemeClr val="tx1"/>
                </a:solidFill>
                <a:latin typeface="Times New Roman" panose="02020603050405020304" pitchFamily="18" charset="0"/>
                <a:cs typeface="Times New Roman" panose="02020603050405020304" pitchFamily="18" charset="0"/>
              </a:rPr>
              <a:t>reak down tasks into steps and put information in order.</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A</a:t>
            </a:r>
            <a:r>
              <a:rPr lang="en-US" sz="2000" dirty="0">
                <a:solidFill>
                  <a:schemeClr val="tx1"/>
                </a:solidFill>
                <a:latin typeface="Times New Roman" panose="02020603050405020304" pitchFamily="18" charset="0"/>
                <a:cs typeface="Times New Roman" panose="02020603050405020304" pitchFamily="18" charset="0"/>
              </a:rPr>
              <a:t>dvises the team of upcoming plans and any anticipated changes.</a:t>
            </a:r>
          </a:p>
          <a:p>
            <a:pPr>
              <a:lnSpc>
                <a:spcPct val="10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The planner plans the time commitments of the team and makes sure it is aligned with the needs of customers.</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M</a:t>
            </a:r>
            <a:r>
              <a:rPr lang="en-US" sz="2000" dirty="0">
                <a:solidFill>
                  <a:schemeClr val="tx1"/>
                </a:solidFill>
                <a:latin typeface="Times New Roman" panose="02020603050405020304" pitchFamily="18" charset="0"/>
                <a:cs typeface="Times New Roman" panose="02020603050405020304" pitchFamily="18" charset="0"/>
              </a:rPr>
              <a:t>onitors team productivity. </a:t>
            </a:r>
          </a:p>
          <a:p>
            <a:pPr>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39573377"/>
      </p:ext>
    </p:extLst>
  </p:cSld>
  <p:clrMapOvr>
    <a:masterClrMapping/>
  </p:clrMapOvr>
  <p:transition spd="slow">
    <p:wipe/>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{C371B063-AF5F-1F4F-B0F9-FE4B051B5086}tf10001069</Template>
  <TotalTime>138</TotalTime>
  <Words>652</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Rounded MT Bold</vt:lpstr>
      <vt:lpstr>Calibri</vt:lpstr>
      <vt:lpstr>Calibri Light</vt:lpstr>
      <vt:lpstr>Times New Roman</vt:lpstr>
      <vt:lpstr>Wingdings</vt:lpstr>
      <vt:lpstr>Retrospect</vt:lpstr>
      <vt:lpstr> COURSE :  OBJECT ORIENTED PROGRAMMING          LANGUAGE  COURSE COORDINATOR : N.VENKATA RAMANA SIR  TITLE OF THE PROJECT : TRAIN RESERVATION        MANAGEMENT SYSTEM </vt:lpstr>
      <vt:lpstr>ABOUT PROJECT </vt:lpstr>
      <vt:lpstr>FEATURES OF PROJECT: </vt:lpstr>
      <vt:lpstr>PowerPoint Presentation</vt:lpstr>
      <vt:lpstr>PowerPoint Presentation</vt:lpstr>
      <vt:lpstr>PowerPoint Presentation</vt:lpstr>
      <vt:lpstr>PowerPoint Presentation</vt:lpstr>
      <vt:lpstr>INTERFACES OF JAVA ON RESERVATION MANAGEMENT SYSTEM: </vt:lpstr>
      <vt:lpstr>ROLES AND RESPONSIBILITIES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  OBJECT ORIENTED PROGRAMMING          LANGUAGE  COURSE COORDINATOR : N.VENKATA RAMANA SIR  TITLE OF THE PROJECT : TRAIN RESERVATION        MANAGEMENT SYSTEM</dc:title>
  <dc:creator>gundeti jayanth</dc:creator>
  <cp:lastModifiedBy>hitendra chowdari</cp:lastModifiedBy>
  <cp:revision>21</cp:revision>
  <dcterms:created xsi:type="dcterms:W3CDTF">2023-06-29T15:18:55Z</dcterms:created>
  <dcterms:modified xsi:type="dcterms:W3CDTF">2023-07-01T05:36:44Z</dcterms:modified>
</cp:coreProperties>
</file>