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7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Week 1 Day 2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 Fundamentals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166C-D578-4964-8C61-2AA5DB4D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</a:t>
            </a:r>
            <a:r>
              <a:rPr lang="en-US" dirty="0" err="1"/>
              <a:t>VarArgs</a:t>
            </a:r>
            <a:r>
              <a:rPr lang="en-US" dirty="0"/>
              <a:t> and Foreach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B3E99-77C7-4A02-B39E-4CB1E88D4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Arguments in methods</a:t>
            </a:r>
          </a:p>
          <a:p>
            <a:pPr lvl="1"/>
            <a:r>
              <a:rPr lang="en-US" dirty="0"/>
              <a:t>Uses the … notation in the method parameters</a:t>
            </a:r>
          </a:p>
          <a:p>
            <a:pPr lvl="1"/>
            <a:r>
              <a:rPr lang="en-US" dirty="0"/>
              <a:t>Converted to an array at runtime</a:t>
            </a:r>
          </a:p>
          <a:p>
            <a:pPr lvl="1"/>
            <a:r>
              <a:rPr lang="en-US" dirty="0"/>
              <a:t>Can only be one, must be last in the list</a:t>
            </a:r>
          </a:p>
          <a:p>
            <a:pPr lvl="1"/>
            <a:r>
              <a:rPr lang="en-US" dirty="0"/>
              <a:t>Any array in a parameter list can be converted to </a:t>
            </a:r>
            <a:r>
              <a:rPr lang="en-US" dirty="0" err="1"/>
              <a:t>varargs</a:t>
            </a:r>
            <a:r>
              <a:rPr lang="en-US" dirty="0"/>
              <a:t> 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0FCB0-D442-471D-88AB-54ECADF62B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D5C397-0755-4885-AA54-AD574EEAE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4616759"/>
            <a:ext cx="41529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9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E89E-8FB4-4DCF-A25B-E2EBA8F0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Control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73ABE-1240-4B06-B3AD-F0D7ECDF4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2020311"/>
            <a:ext cx="4009110" cy="2523409"/>
          </a:xfrm>
        </p:spPr>
        <p:txBody>
          <a:bodyPr/>
          <a:lstStyle/>
          <a:p>
            <a:r>
              <a:rPr lang="en-US" sz="2400" dirty="0"/>
              <a:t>Conditionals</a:t>
            </a:r>
          </a:p>
          <a:p>
            <a:pPr lvl="1"/>
            <a:r>
              <a:rPr lang="en-US" sz="2000" dirty="0"/>
              <a:t>if/else</a:t>
            </a:r>
          </a:p>
          <a:p>
            <a:pPr lvl="1"/>
            <a:r>
              <a:rPr lang="en-US" sz="2000" dirty="0"/>
              <a:t>if/else if</a:t>
            </a:r>
          </a:p>
          <a:p>
            <a:pPr lvl="1"/>
            <a:r>
              <a:rPr lang="en-US" sz="2000" dirty="0" err="1"/>
              <a:t>tenary</a:t>
            </a:r>
            <a:endParaRPr lang="en-US" sz="2000" dirty="0"/>
          </a:p>
          <a:p>
            <a:pPr lvl="1"/>
            <a:r>
              <a:rPr lang="en-US" sz="2000" dirty="0"/>
              <a:t>switch statement</a:t>
            </a:r>
          </a:p>
          <a:p>
            <a:pPr lvl="1"/>
            <a:r>
              <a:rPr lang="en-US" sz="2000" dirty="0"/>
              <a:t>try/catch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34867-ADB2-4654-AEB8-0A392972B6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52417-8009-4861-B1D9-14919934AB5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98126" y="2020311"/>
            <a:ext cx="4009110" cy="2523409"/>
          </a:xfrm>
        </p:spPr>
        <p:txBody>
          <a:bodyPr/>
          <a:lstStyle/>
          <a:p>
            <a:r>
              <a:rPr lang="en-US" sz="2400" dirty="0"/>
              <a:t>Looping</a:t>
            </a:r>
          </a:p>
          <a:p>
            <a:pPr lvl="1"/>
            <a:r>
              <a:rPr lang="en-US" sz="2000" dirty="0"/>
              <a:t>for loops</a:t>
            </a:r>
          </a:p>
          <a:p>
            <a:pPr lvl="1"/>
            <a:r>
              <a:rPr lang="en-US" sz="2000" dirty="0"/>
              <a:t>enhanced for loops</a:t>
            </a:r>
          </a:p>
          <a:p>
            <a:pPr lvl="1"/>
            <a:r>
              <a:rPr lang="en-US" sz="2000" dirty="0"/>
              <a:t>while loops</a:t>
            </a:r>
          </a:p>
          <a:p>
            <a:pPr lvl="1"/>
            <a:r>
              <a:rPr lang="en-US" sz="2000" dirty="0"/>
              <a:t>do-while 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A29DD-6A71-432E-B368-D4CF49DF43A1}"/>
              </a:ext>
            </a:extLst>
          </p:cNvPr>
          <p:cNvSpPr txBox="1"/>
          <p:nvPr/>
        </p:nvSpPr>
        <p:spPr>
          <a:xfrm>
            <a:off x="380010" y="1464370"/>
            <a:ext cx="8227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Break the normal flow of an application with loops, and conditionals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D56F5-474A-45B1-AC57-E40CEBF44B09}"/>
              </a:ext>
            </a:extLst>
          </p:cNvPr>
          <p:cNvSpPr txBox="1"/>
          <p:nvPr/>
        </p:nvSpPr>
        <p:spPr>
          <a:xfrm>
            <a:off x="403051" y="4543720"/>
            <a:ext cx="79721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Break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Loops, if, switch, break out of the code block</a:t>
            </a:r>
          </a:p>
          <a:p>
            <a:pPr>
              <a:buClr>
                <a:schemeClr val="accent1"/>
              </a:buClr>
            </a:pPr>
            <a:endParaRPr lang="en-US" sz="20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Continue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ONLY loops, break out of the current iteration of the loop</a:t>
            </a:r>
          </a:p>
        </p:txBody>
      </p:sp>
    </p:spTree>
    <p:extLst>
      <p:ext uri="{BB962C8B-B14F-4D97-AF65-F5344CB8AC3E}">
        <p14:creationId xmlns:p14="http://schemas.microsoft.com/office/powerpoint/2010/main" val="1400460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F26BC3-AAA7-4346-B99B-67D5FD2AA5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DEMO</a:t>
            </a:r>
          </a:p>
        </p:txBody>
      </p:sp>
    </p:spTree>
    <p:extLst>
      <p:ext uri="{BB962C8B-B14F-4D97-AF65-F5344CB8AC3E}">
        <p14:creationId xmlns:p14="http://schemas.microsoft.com/office/powerpoint/2010/main" val="224057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DD70-5EAC-4B2E-9CA5-23FA8AD6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Object Oriented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0FE36-4F6E-40F8-9AA3-9C34CD01B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674257"/>
          </a:xfrm>
        </p:spPr>
        <p:txBody>
          <a:bodyPr/>
          <a:lstStyle/>
          <a:p>
            <a:r>
              <a:rPr lang="en-US" dirty="0"/>
              <a:t>There are four pillars of object-oriented programming</a:t>
            </a:r>
          </a:p>
          <a:p>
            <a:pPr lvl="1"/>
            <a:r>
              <a:rPr lang="en-US" dirty="0"/>
              <a:t>Remember APIE</a:t>
            </a:r>
          </a:p>
          <a:p>
            <a:r>
              <a:rPr lang="en-US" sz="2400" dirty="0"/>
              <a:t>Abstraction</a:t>
            </a:r>
          </a:p>
          <a:p>
            <a:pPr lvl="1"/>
            <a:r>
              <a:rPr lang="en-US" sz="1800" dirty="0"/>
              <a:t>Hiding details of implementation</a:t>
            </a:r>
          </a:p>
          <a:p>
            <a:r>
              <a:rPr lang="en-US" sz="2400" dirty="0"/>
              <a:t>Polymorphism</a:t>
            </a:r>
          </a:p>
          <a:p>
            <a:pPr lvl="1"/>
            <a:r>
              <a:rPr lang="en-US" sz="1800" dirty="0"/>
              <a:t>Object taking many forms</a:t>
            </a:r>
          </a:p>
          <a:p>
            <a:r>
              <a:rPr lang="en-US" sz="2400" dirty="0"/>
              <a:t>Inheritance</a:t>
            </a:r>
          </a:p>
          <a:p>
            <a:pPr lvl="1"/>
            <a:r>
              <a:rPr lang="en-US" sz="1800" dirty="0"/>
              <a:t>Objects taking states and behaviors from a super class</a:t>
            </a:r>
          </a:p>
          <a:p>
            <a:r>
              <a:rPr lang="en-US" sz="2400" dirty="0"/>
              <a:t>Encapsulation</a:t>
            </a:r>
          </a:p>
          <a:p>
            <a:pPr lvl="1"/>
            <a:r>
              <a:rPr lang="en-US" sz="1800" dirty="0"/>
              <a:t>Data hiding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02F91-0DB7-4ABB-8411-D4380E7F90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42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B930-CDC2-4908-BF53-B90A01AA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OOP: 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BC397-F78C-4AC7-81DB-AD90C35FE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Hiding data, but giving access through mutators</a:t>
            </a:r>
          </a:p>
          <a:p>
            <a:r>
              <a:rPr lang="en-US" dirty="0"/>
              <a:t>Java uses access modifiers to hide data</a:t>
            </a:r>
          </a:p>
          <a:p>
            <a:r>
              <a:rPr lang="en-US" dirty="0"/>
              <a:t>Mutators</a:t>
            </a:r>
          </a:p>
          <a:p>
            <a:pPr lvl="1"/>
            <a:r>
              <a:rPr lang="en-US" dirty="0"/>
              <a:t>Methods available to other classes to share the states we are hiding</a:t>
            </a:r>
          </a:p>
          <a:p>
            <a:pPr lvl="1"/>
            <a:r>
              <a:rPr lang="en-US" dirty="0"/>
              <a:t>Denoted by getters and setters, </a:t>
            </a:r>
          </a:p>
          <a:p>
            <a:pPr lvl="2"/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setName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44868-B537-4A6A-A06C-66CF909E58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52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0BB0-CE87-40EC-990A-FB43C7FF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Access Modifiers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EB911-FB47-4031-88D8-12948E03B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access modifiers which restrict access to different layers of the application</a:t>
            </a:r>
          </a:p>
          <a:p>
            <a:r>
              <a:rPr lang="en-US" dirty="0"/>
              <a:t>They can be placed in front of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Interfaces</a:t>
            </a:r>
          </a:p>
          <a:p>
            <a:pPr lvl="1"/>
            <a:r>
              <a:rPr lang="en-US" dirty="0"/>
              <a:t>Enums</a:t>
            </a:r>
          </a:p>
          <a:p>
            <a:pPr lvl="1"/>
            <a:r>
              <a:rPr lang="en-US" dirty="0"/>
              <a:t>Class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C1344-8A7B-4BA9-8F5E-D794495AD7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8FC576C-9F75-480D-A135-7E83AF1E2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41" y="4775781"/>
            <a:ext cx="5353117" cy="1676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2252B4-E2F4-4AB7-A0EB-07EE7C471E32}"/>
              </a:ext>
            </a:extLst>
          </p:cNvPr>
          <p:cNvSpPr txBox="1"/>
          <p:nvPr/>
        </p:nvSpPr>
        <p:spPr>
          <a:xfrm>
            <a:off x="1562201" y="6451838"/>
            <a:ext cx="6019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https://javahungry.blogspot.com/2019/12/access-modifiers-in-java.html</a:t>
            </a:r>
          </a:p>
        </p:txBody>
      </p:sp>
    </p:spTree>
    <p:extLst>
      <p:ext uri="{BB962C8B-B14F-4D97-AF65-F5344CB8AC3E}">
        <p14:creationId xmlns:p14="http://schemas.microsoft.com/office/powerpoint/2010/main" val="3869960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03E6-1985-4C94-902A-0CB106E4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Non-Access Modifiers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7E7F7-0078-438C-80BC-FDF3545CFE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java extra functionality, important ones include</a:t>
            </a:r>
          </a:p>
          <a:p>
            <a:pPr lvl="1"/>
            <a:r>
              <a:rPr lang="en-US" dirty="0"/>
              <a:t>Static: gives class member class/static scope</a:t>
            </a:r>
          </a:p>
          <a:p>
            <a:pPr lvl="1"/>
            <a:r>
              <a:rPr lang="en-US" dirty="0"/>
              <a:t>Final: denotes the member is unchangeable</a:t>
            </a:r>
          </a:p>
          <a:p>
            <a:pPr lvl="1"/>
            <a:r>
              <a:rPr lang="en-US" dirty="0"/>
              <a:t>Abstract: classes can not longer be directly instantiated, methods cannot be implemented</a:t>
            </a:r>
          </a:p>
          <a:p>
            <a:pPr lvl="1"/>
            <a:r>
              <a:rPr lang="en-US" dirty="0"/>
              <a:t>Transient: marks class member as non-serializable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1A5E8-91D6-4BF0-A28E-33F4A4262A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03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8F31-2383-44F3-BC37-AF1F19BF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Variable Scopes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29CFA-516C-43E4-9051-143AC57F1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Instance Scope</a:t>
            </a:r>
          </a:p>
          <a:p>
            <a:pPr lvl="1"/>
            <a:r>
              <a:rPr lang="en-US" dirty="0"/>
              <a:t>Belongs to the object</a:t>
            </a:r>
          </a:p>
          <a:p>
            <a:r>
              <a:rPr lang="en-US" dirty="0"/>
              <a:t>Class/Static Scope</a:t>
            </a:r>
          </a:p>
          <a:p>
            <a:pPr lvl="1"/>
            <a:r>
              <a:rPr lang="en-US" dirty="0"/>
              <a:t>Belongs to the class</a:t>
            </a:r>
          </a:p>
          <a:p>
            <a:r>
              <a:rPr lang="en-US" dirty="0"/>
              <a:t>Method Scope</a:t>
            </a:r>
          </a:p>
          <a:p>
            <a:pPr lvl="1"/>
            <a:r>
              <a:rPr lang="en-US" dirty="0"/>
              <a:t>Only available in the method block</a:t>
            </a:r>
          </a:p>
          <a:p>
            <a:r>
              <a:rPr lang="en-US" dirty="0"/>
              <a:t>Block Scope</a:t>
            </a:r>
          </a:p>
          <a:p>
            <a:pPr lvl="1"/>
            <a:r>
              <a:rPr lang="en-US" dirty="0"/>
              <a:t>Only available in the specific block of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340FA-305F-4A15-8157-057366DA93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06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2F19-F363-4439-B2AB-1E91FA56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Order of Initialization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946BB-4058-43D7-B6ED-ECAA292510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When java initializes classes, it does so in this order</a:t>
            </a:r>
          </a:p>
          <a:p>
            <a:pPr marL="50800" indent="0">
              <a:buNone/>
            </a:pPr>
            <a:endParaRPr lang="en-US" dirty="0"/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Static fields and variables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Static initializers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Instance fields/variables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Instance initializers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Constructors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08131-4810-4278-8D45-E31AF27482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18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8355-5A9F-4673-BB45-CB931905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POJO vs Bean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8590E-F0B1-4387-B3FE-5A4F8D301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POJO: Plain Old Java Object</a:t>
            </a:r>
          </a:p>
          <a:p>
            <a:r>
              <a:rPr lang="en-US" dirty="0"/>
              <a:t>Bean</a:t>
            </a:r>
          </a:p>
          <a:p>
            <a:pPr lvl="1"/>
            <a:r>
              <a:rPr lang="en-US" dirty="0"/>
              <a:t>A POJO and</a:t>
            </a:r>
          </a:p>
          <a:p>
            <a:pPr lvl="1"/>
            <a:r>
              <a:rPr lang="en-US" dirty="0"/>
              <a:t>Serializable</a:t>
            </a:r>
          </a:p>
          <a:p>
            <a:pPr lvl="1"/>
            <a:r>
              <a:rPr lang="en-US" dirty="0"/>
              <a:t>All fields are private</a:t>
            </a:r>
          </a:p>
          <a:p>
            <a:pPr lvl="1"/>
            <a:r>
              <a:rPr lang="en-US" dirty="0"/>
              <a:t>Getters and Setters</a:t>
            </a:r>
          </a:p>
          <a:p>
            <a:pPr lvl="1"/>
            <a:r>
              <a:rPr lang="en-US" dirty="0"/>
              <a:t>Must have no-</a:t>
            </a:r>
            <a:r>
              <a:rPr lang="en-US" dirty="0" err="1"/>
              <a:t>args</a:t>
            </a:r>
            <a:r>
              <a:rPr lang="en-US" dirty="0"/>
              <a:t> constructor</a:t>
            </a:r>
          </a:p>
          <a:p>
            <a:pPr lvl="1"/>
            <a:r>
              <a:rPr lang="en-US" dirty="0"/>
              <a:t>Fields only accessed with mutators and constructors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D72F6-F6A0-4D23-8F02-1C4713229B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6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Java: Constructors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 methods that declare how objects are to be created</a:t>
            </a:r>
          </a:p>
          <a:p>
            <a:pPr marL="635000" indent="-457200">
              <a:spcBef>
                <a:spcPts val="0"/>
              </a:spcBef>
            </a:pPr>
            <a:r>
              <a:rPr lang="en-US" sz="2400" dirty="0"/>
              <a:t>Return the object type</a:t>
            </a:r>
          </a:p>
          <a:p>
            <a:pPr marL="635000" indent="-457200">
              <a:spcBef>
                <a:spcPts val="0"/>
              </a:spcBef>
            </a:pPr>
            <a:endParaRPr lang="en-US" sz="2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Three types:</a:t>
            </a:r>
          </a:p>
          <a:p>
            <a:pPr marL="635000" indent="-457200">
              <a:spcBef>
                <a:spcPts val="0"/>
              </a:spcBef>
            </a:pPr>
            <a:r>
              <a:rPr lang="en-US" sz="2400" dirty="0"/>
              <a:t>default</a:t>
            </a:r>
          </a:p>
          <a:p>
            <a:pPr marL="1092200" lvl="1" indent="-457200">
              <a:spcBef>
                <a:spcPts val="0"/>
              </a:spcBef>
            </a:pPr>
            <a:r>
              <a:rPr lang="en-US" sz="1600" dirty="0"/>
              <a:t>Created at run time if no other constructor exists </a:t>
            </a:r>
          </a:p>
          <a:p>
            <a:pPr marL="635000" indent="-457200">
              <a:spcBef>
                <a:spcPts val="0"/>
              </a:spcBef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Arguments</a:t>
            </a:r>
          </a:p>
          <a:p>
            <a:pPr marL="1092200" lvl="1" indent="-457200">
              <a:spcBef>
                <a:spcPts val="0"/>
              </a:spcBef>
            </a:pPr>
            <a:r>
              <a:rPr lang="en-US" sz="1600" dirty="0"/>
              <a:t>Manually created, takes in any number of arguments</a:t>
            </a:r>
          </a:p>
          <a:p>
            <a:pPr marL="635000" indent="-457200">
              <a:spcBef>
                <a:spcPts val="0"/>
              </a:spcBef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No-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arg</a:t>
            </a:r>
            <a:endParaRPr lang="en-US" sz="2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92200" lvl="1" indent="-457200">
              <a:spcBef>
                <a:spcPts val="0"/>
              </a:spcBef>
            </a:pPr>
            <a:r>
              <a:rPr lang="en-US" sz="1600" dirty="0"/>
              <a:t>Manually created, takes in no arguments</a:t>
            </a:r>
            <a:endParaRPr sz="1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26DC4F-4B74-4CE8-BED4-89DED18B76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DEMO</a:t>
            </a:r>
          </a:p>
        </p:txBody>
      </p:sp>
    </p:spTree>
    <p:extLst>
      <p:ext uri="{BB962C8B-B14F-4D97-AF65-F5344CB8AC3E}">
        <p14:creationId xmlns:p14="http://schemas.microsoft.com/office/powerpoint/2010/main" val="209338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CF67-BA10-44D2-A4A0-6969DC49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this vs this() vs super()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B7281-8B0B-41B7-B1C0-0BD5E9429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keyword ‘this’ is used to refer to the object itself</a:t>
            </a:r>
          </a:p>
          <a:p>
            <a:r>
              <a:rPr lang="en-US" dirty="0"/>
              <a:t>The keyword ‘this()’ used in the constructor</a:t>
            </a:r>
          </a:p>
          <a:p>
            <a:pPr lvl="1"/>
            <a:r>
              <a:rPr lang="en-US" dirty="0"/>
              <a:t>Can call another constructor of the current class</a:t>
            </a:r>
          </a:p>
          <a:p>
            <a:r>
              <a:rPr lang="en-US" dirty="0"/>
              <a:t>The keyword ‘super()’ used in the constructor</a:t>
            </a:r>
          </a:p>
          <a:p>
            <a:pPr lvl="1"/>
            <a:r>
              <a:rPr lang="en-US" dirty="0"/>
              <a:t>Can call a constructor in the parent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2F882-BB04-4B02-A260-A8CFC0698F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2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F678-8B29-47B6-917E-B299911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7EBB3-CAEC-45F6-8C87-EFA4FD576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Strings are immutable, constant objects from the String class</a:t>
            </a:r>
          </a:p>
          <a:p>
            <a:endParaRPr lang="en-US" dirty="0"/>
          </a:p>
          <a:p>
            <a:r>
              <a:rPr lang="en-US" dirty="0"/>
              <a:t>String pool stores strings</a:t>
            </a:r>
          </a:p>
          <a:p>
            <a:pPr lvl="1"/>
            <a:r>
              <a:rPr lang="en-US" dirty="0"/>
              <a:t>Prevents duplicates to save memory</a:t>
            </a:r>
          </a:p>
          <a:p>
            <a:pPr lvl="1"/>
            <a:endParaRPr lang="en-US" dirty="0"/>
          </a:p>
          <a:p>
            <a:r>
              <a:rPr lang="en-US" dirty="0"/>
              <a:t>StringBuilder and </a:t>
            </a:r>
            <a:r>
              <a:rPr lang="en-US" dirty="0" err="1"/>
              <a:t>StringBuffer</a:t>
            </a:r>
            <a:endParaRPr lang="en-US" dirty="0"/>
          </a:p>
          <a:p>
            <a:pPr lvl="1"/>
            <a:r>
              <a:rPr lang="en-US" dirty="0"/>
              <a:t>Classes that hold mutable sequences of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463EA-50BD-4F4F-B0B5-2DF01B3EC9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9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B656-D1D2-4A57-A067-CDCCB479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Wrapper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ADCD3-743D-41A0-B430-6838B30C5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3918613" cy="4882266"/>
          </a:xfrm>
        </p:spPr>
        <p:txBody>
          <a:bodyPr/>
          <a:lstStyle/>
          <a:p>
            <a:r>
              <a:rPr lang="en-US" dirty="0"/>
              <a:t>Allow you to treat primitives as objects</a:t>
            </a:r>
          </a:p>
          <a:p>
            <a:r>
              <a:rPr lang="en-US" dirty="0"/>
              <a:t>Autoboxing</a:t>
            </a:r>
          </a:p>
          <a:p>
            <a:pPr lvl="1"/>
            <a:r>
              <a:rPr lang="en-US" dirty="0"/>
              <a:t>Pass a primitive into a parameter asking for a wrapper</a:t>
            </a:r>
          </a:p>
          <a:p>
            <a:r>
              <a:rPr lang="en-US" dirty="0"/>
              <a:t>Unboxing</a:t>
            </a:r>
          </a:p>
          <a:p>
            <a:pPr lvl="1"/>
            <a:r>
              <a:rPr lang="en-US" dirty="0"/>
              <a:t>Pass a wrapper into a parameter asking for a primitive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14838-4ACF-4312-A35F-1664EE1641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2F9614-335F-41C7-A9AB-19AC676A5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017" y="1703008"/>
            <a:ext cx="2994575" cy="443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8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F698-338C-4320-9126-86796E764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Package and Imports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0D761-BA58-4EE7-9056-9CA37CAEEB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Packages create a folder structure for your project</a:t>
            </a:r>
          </a:p>
          <a:p>
            <a:pPr lvl="1"/>
            <a:r>
              <a:rPr lang="en-US" dirty="0"/>
              <a:t>Use lowercase reverse domain naming</a:t>
            </a:r>
          </a:p>
          <a:p>
            <a:pPr lvl="2"/>
            <a:r>
              <a:rPr lang="en-US" dirty="0" err="1"/>
              <a:t>com.example.package</a:t>
            </a:r>
            <a:endParaRPr lang="en-US" dirty="0"/>
          </a:p>
          <a:p>
            <a:r>
              <a:rPr lang="en-US" dirty="0"/>
              <a:t>Import packages with import statements inside of classes</a:t>
            </a:r>
          </a:p>
          <a:p>
            <a:pPr lvl="1"/>
            <a:r>
              <a:rPr lang="en-US" dirty="0" err="1"/>
              <a:t>java.lang</a:t>
            </a:r>
            <a:r>
              <a:rPr lang="en-US" dirty="0"/>
              <a:t> is automatically imported to all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FB6B7-4315-40FA-B157-43A4E9CD09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08AC1-0714-45B9-AA35-86C623EF2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216" y="4716260"/>
            <a:ext cx="3569567" cy="214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2393B3-8C02-437F-9264-9574DE2CE3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DEMO</a:t>
            </a:r>
          </a:p>
        </p:txBody>
      </p:sp>
    </p:spTree>
    <p:extLst>
      <p:ext uri="{BB962C8B-B14F-4D97-AF65-F5344CB8AC3E}">
        <p14:creationId xmlns:p14="http://schemas.microsoft.com/office/powerpoint/2010/main" val="366172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DED3-A767-44D8-9DEB-98A8F62A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B337E-15B2-4CF9-A69F-94A78E044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2828" y="1219200"/>
            <a:ext cx="4421172" cy="5651248"/>
          </a:xfrm>
        </p:spPr>
        <p:txBody>
          <a:bodyPr/>
          <a:lstStyle/>
          <a:p>
            <a:r>
              <a:rPr lang="en-US" dirty="0"/>
              <a:t>AND</a:t>
            </a:r>
          </a:p>
          <a:p>
            <a:pPr lvl="1"/>
            <a:r>
              <a:rPr lang="en-US" dirty="0"/>
              <a:t>true AND true = true</a:t>
            </a:r>
          </a:p>
          <a:p>
            <a:pPr lvl="1"/>
            <a:r>
              <a:rPr lang="en-US" dirty="0"/>
              <a:t>true AND false = false</a:t>
            </a:r>
          </a:p>
          <a:p>
            <a:r>
              <a:rPr lang="en-US" dirty="0"/>
              <a:t>OR</a:t>
            </a:r>
          </a:p>
          <a:p>
            <a:pPr lvl="1"/>
            <a:r>
              <a:rPr lang="en-US" dirty="0"/>
              <a:t>true OR false = true</a:t>
            </a:r>
          </a:p>
          <a:p>
            <a:pPr lvl="1"/>
            <a:r>
              <a:rPr lang="en-US" dirty="0"/>
              <a:t>false OR false = false</a:t>
            </a:r>
          </a:p>
          <a:p>
            <a:r>
              <a:rPr lang="en-US" dirty="0"/>
              <a:t>Logical AND </a:t>
            </a:r>
            <a:r>
              <a:rPr lang="en-US" dirty="0" err="1"/>
              <a:t>and</a:t>
            </a:r>
            <a:r>
              <a:rPr lang="en-US" dirty="0"/>
              <a:t> OR short circuit</a:t>
            </a:r>
          </a:p>
          <a:p>
            <a:pPr lvl="1"/>
            <a:r>
              <a:rPr lang="en-US" dirty="0"/>
              <a:t>If the outcome can be determined by only one side, it won’t even look at the other side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DBF89-F3E9-45C1-90E0-28136A823F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384E94-7F27-44FB-995A-CDD4586B1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752"/>
            <a:ext cx="4722829" cy="56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61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0AA1-24A7-473C-BFC8-A08FF4F7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D8D57-4E17-4D73-951F-91A80574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957061"/>
          </a:xfrm>
        </p:spPr>
        <p:txBody>
          <a:bodyPr/>
          <a:lstStyle/>
          <a:p>
            <a:r>
              <a:rPr lang="en-US" dirty="0"/>
              <a:t>Block of memory that stores a group of sequential elements</a:t>
            </a:r>
          </a:p>
          <a:p>
            <a:pPr lvl="1"/>
            <a:r>
              <a:rPr lang="en-US" dirty="0"/>
              <a:t>Must be the same data types</a:t>
            </a:r>
          </a:p>
          <a:p>
            <a:pPr lvl="1"/>
            <a:r>
              <a:rPr lang="en-US" dirty="0"/>
              <a:t>Fixed size</a:t>
            </a:r>
          </a:p>
          <a:p>
            <a:pPr lvl="1"/>
            <a:r>
              <a:rPr lang="en-US" dirty="0"/>
              <a:t>Syntax: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Access by their indexes</a:t>
            </a:r>
          </a:p>
          <a:p>
            <a:pPr lvl="2"/>
            <a:r>
              <a:rPr lang="en-US" dirty="0"/>
              <a:t>Starts at 0</a:t>
            </a:r>
          </a:p>
          <a:p>
            <a:pPr lvl="2"/>
            <a:r>
              <a:rPr lang="en-US" dirty="0"/>
              <a:t>Length property returns the size</a:t>
            </a:r>
          </a:p>
          <a:p>
            <a:pPr lvl="1"/>
            <a:r>
              <a:rPr lang="en-US" dirty="0"/>
              <a:t>Multidimension Arrays</a:t>
            </a:r>
          </a:p>
          <a:p>
            <a:pPr lvl="2"/>
            <a:r>
              <a:rPr lang="en-US" dirty="0"/>
              <a:t>Arrays inside of arrays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DA8C0-FF36-4B88-8D64-D366360E1B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0984E-1091-4BB0-B13A-F6373A3BE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3876673"/>
            <a:ext cx="74104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32506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711</Words>
  <Application>Microsoft Office PowerPoint</Application>
  <PresentationFormat>On-screen Show (4:3)</PresentationFormat>
  <Paragraphs>161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2_Custom Design</vt:lpstr>
      <vt:lpstr>Week 1 Day 2</vt:lpstr>
      <vt:lpstr>Java: Constructors</vt:lpstr>
      <vt:lpstr>Java: this vs this() vs super()</vt:lpstr>
      <vt:lpstr>Java: Strings</vt:lpstr>
      <vt:lpstr>Java: Wrapper Classes</vt:lpstr>
      <vt:lpstr>Java: Package and Imports</vt:lpstr>
      <vt:lpstr>PowerPoint Presentation</vt:lpstr>
      <vt:lpstr>Java: Operators</vt:lpstr>
      <vt:lpstr>Java: Arrays</vt:lpstr>
      <vt:lpstr>Java: VarArgs and Foreach</vt:lpstr>
      <vt:lpstr>Java: Control Flow</vt:lpstr>
      <vt:lpstr>PowerPoint Presentation</vt:lpstr>
      <vt:lpstr>Java: Object Oriented Programming</vt:lpstr>
      <vt:lpstr>Java OOP: Encapsulation</vt:lpstr>
      <vt:lpstr>Java: Access Modifiers</vt:lpstr>
      <vt:lpstr>Java: Non-Access Modifiers</vt:lpstr>
      <vt:lpstr>Java: Variable Scopes</vt:lpstr>
      <vt:lpstr>Java: Order of Initialization</vt:lpstr>
      <vt:lpstr>Java: POJO vs Bean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McGill</dc:creator>
  <cp:lastModifiedBy>Ethan McGill</cp:lastModifiedBy>
  <cp:revision>5</cp:revision>
  <dcterms:modified xsi:type="dcterms:W3CDTF">2022-01-11T22:11:03Z</dcterms:modified>
</cp:coreProperties>
</file>