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Week 1 Day 3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OOP, Testin</a:t>
            </a:r>
            <a:r>
              <a:rPr lang="en-US" dirty="0"/>
              <a:t>g, and Gradle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99D89-8599-47A7-B932-185346835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Polymorphism DEMO</a:t>
            </a:r>
          </a:p>
        </p:txBody>
      </p:sp>
    </p:spTree>
    <p:extLst>
      <p:ext uri="{BB962C8B-B14F-4D97-AF65-F5344CB8AC3E}">
        <p14:creationId xmlns:p14="http://schemas.microsoft.com/office/powerpoint/2010/main" val="410507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AC87-50DB-4B0C-9E22-6A86F358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Scanner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C8CD-FD43-4D9C-9E63-DAEAAFCCB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Used to scan program input</a:t>
            </a:r>
          </a:p>
          <a:p>
            <a:r>
              <a:rPr lang="en-US" dirty="0"/>
              <a:t>Popularly used to collect user information from the terminal</a:t>
            </a:r>
          </a:p>
          <a:p>
            <a:r>
              <a:rPr lang="en-US" dirty="0"/>
              <a:t>Comes from </a:t>
            </a:r>
            <a:r>
              <a:rPr lang="en-US" dirty="0" err="1"/>
              <a:t>java.utils</a:t>
            </a:r>
            <a:r>
              <a:rPr lang="en-US" dirty="0"/>
              <a:t> package</a:t>
            </a:r>
          </a:p>
          <a:p>
            <a:r>
              <a:rPr lang="en-US" dirty="0"/>
              <a:t>Use it with System.in to take in user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74B6E-2750-4F59-8FA8-1354C7C041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D13F-7E01-4034-BE3A-7C772CDD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Annotations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2435-A1E8-4EB4-82B2-7216E8B54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Special constructs in Java with the @ symbol followed by the name of the annotation</a:t>
            </a:r>
          </a:p>
          <a:p>
            <a:r>
              <a:rPr lang="en-US" dirty="0"/>
              <a:t>Used to provide metadata to the compiler</a:t>
            </a:r>
          </a:p>
          <a:p>
            <a:r>
              <a:rPr lang="en-US" dirty="0"/>
              <a:t>Placed over classes, methods, interfaces, and fields</a:t>
            </a:r>
          </a:p>
          <a:p>
            <a:r>
              <a:rPr lang="en-US" dirty="0"/>
              <a:t>Used by java libraries to abstract functionality</a:t>
            </a:r>
          </a:p>
          <a:p>
            <a:r>
              <a:rPr lang="en-US" dirty="0"/>
              <a:t>Processed by the Reflections API</a:t>
            </a:r>
          </a:p>
          <a:p>
            <a:r>
              <a:rPr lang="en-US" dirty="0"/>
              <a:t>@Override, @Test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D26E-5D66-4D68-A273-01A25DB95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AD3F-5390-45EE-903A-40D275EF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Test Driven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F6A2-B9EF-4C5F-9D0F-1B44A522C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Process of writing tests before our code</a:t>
            </a:r>
          </a:p>
          <a:p>
            <a:r>
              <a:rPr lang="en-US" dirty="0"/>
              <a:t>Red/Greed Testing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38EF7-D537-4E2D-9E50-F2B1E216A9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0984FC-E213-430A-ABAF-BEB978D0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736274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7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58AD-EC6B-4044-AC44-C34B3FC9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7FDAC-A3DD-48BE-8BBA-ED0269A1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Testing of individual software components</a:t>
            </a:r>
          </a:p>
          <a:p>
            <a:r>
              <a:rPr lang="en-US" dirty="0"/>
              <a:t>White box testing</a:t>
            </a:r>
          </a:p>
          <a:p>
            <a:r>
              <a:rPr lang="en-US" dirty="0"/>
              <a:t>Helps reduce debugging time</a:t>
            </a:r>
          </a:p>
          <a:p>
            <a:r>
              <a:rPr lang="en-US" dirty="0"/>
              <a:t>Increases code coverage</a:t>
            </a:r>
          </a:p>
          <a:p>
            <a:r>
              <a:rPr lang="en-US" dirty="0"/>
              <a:t>Increases confidence in making changes to the code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AEC5A-00B5-45C5-829F-D31C3AFC18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2762-C196-44AE-BD74-B0C1FAED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JUnit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CD9A9-065C-4668-8733-AF6BB9392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Java Unit Testing Framework</a:t>
            </a:r>
          </a:p>
          <a:p>
            <a:r>
              <a:rPr lang="en-US" dirty="0"/>
              <a:t>Uses annotations to create tests and testing environments</a:t>
            </a:r>
          </a:p>
          <a:p>
            <a:pPr lvl="1"/>
            <a:r>
              <a:rPr lang="en-US" dirty="0"/>
              <a:t>@Test, @BeforeTest, @Before, @After, @AfterClass</a:t>
            </a:r>
          </a:p>
          <a:p>
            <a:r>
              <a:rPr lang="en-US" dirty="0"/>
              <a:t>Built-in methods to verify the state of your application during the test</a:t>
            </a:r>
          </a:p>
          <a:p>
            <a:pPr lvl="1"/>
            <a:r>
              <a:rPr lang="en-US" dirty="0" err="1"/>
              <a:t>assertTrue</a:t>
            </a:r>
            <a:r>
              <a:rPr lang="en-US" dirty="0"/>
              <a:t>(), </a:t>
            </a:r>
            <a:r>
              <a:rPr lang="en-US" dirty="0" err="1"/>
              <a:t>assertFalse</a:t>
            </a:r>
            <a:r>
              <a:rPr lang="en-US" dirty="0"/>
              <a:t>(), </a:t>
            </a:r>
            <a:r>
              <a:rPr lang="en-US" dirty="0" err="1"/>
              <a:t>assertEquals</a:t>
            </a:r>
            <a:r>
              <a:rPr lang="en-US" dirty="0"/>
              <a:t>(), </a:t>
            </a:r>
            <a:r>
              <a:rPr lang="en-US" dirty="0" err="1"/>
              <a:t>assertNotEquals</a:t>
            </a:r>
            <a:r>
              <a:rPr lang="en-US" dirty="0"/>
              <a:t>(), </a:t>
            </a:r>
            <a:r>
              <a:rPr lang="en-US" dirty="0" err="1"/>
              <a:t>assertThat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BC74-341E-447A-9119-AA1768B5B7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B2A2-DB84-4D21-9600-93405EB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Mockito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138A-6E4C-4774-A19A-11C4CD08D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Java framework that allows us to mock the functionality of other methods</a:t>
            </a:r>
          </a:p>
          <a:p>
            <a:r>
              <a:rPr lang="en-US" dirty="0"/>
              <a:t>Black box testing</a:t>
            </a:r>
          </a:p>
          <a:p>
            <a:r>
              <a:rPr lang="en-US" dirty="0"/>
              <a:t>Stub</a:t>
            </a:r>
          </a:p>
          <a:p>
            <a:pPr lvl="1"/>
            <a:r>
              <a:rPr lang="en-US" dirty="0"/>
              <a:t>Fake class with preprogrammed values</a:t>
            </a:r>
          </a:p>
          <a:p>
            <a:r>
              <a:rPr lang="en-US" dirty="0"/>
              <a:t>Mock</a:t>
            </a:r>
          </a:p>
          <a:p>
            <a:pPr lvl="1"/>
            <a:r>
              <a:rPr lang="en-US" dirty="0"/>
              <a:t>Fake class that can be examined after the test is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47409-970E-40D5-99BC-2BA073D743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296B-8919-4704-AEC1-E439919E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Mocking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F010D-536F-4688-9FE2-93A558E96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Mockito uses annotations to implement mocking</a:t>
            </a:r>
          </a:p>
          <a:p>
            <a:r>
              <a:rPr lang="en-US" dirty="0"/>
              <a:t>Put @Mock over the object you want to mock</a:t>
            </a:r>
          </a:p>
          <a:p>
            <a:r>
              <a:rPr lang="en-US" dirty="0"/>
              <a:t>Use @InjectMocks above objects that have dependencies</a:t>
            </a:r>
          </a:p>
          <a:p>
            <a:r>
              <a:rPr lang="en-US" dirty="0"/>
              <a:t>To setup the mocks you will have to use </a:t>
            </a:r>
            <a:r>
              <a:rPr lang="en-US" dirty="0" err="1"/>
              <a:t>MockitoAnnotations.opensMocks</a:t>
            </a:r>
            <a:r>
              <a:rPr lang="en-US" dirty="0"/>
              <a:t>(this) to register the annotations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0092-1B08-4147-9037-499F054506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558F-5768-44B0-A6D5-F71DD095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Introduction to Gradle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F7C0-1E5D-4572-B78E-E7D1F4FCF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Build tool for Java and other programming languages</a:t>
            </a:r>
          </a:p>
          <a:p>
            <a:r>
              <a:rPr lang="en-US" dirty="0"/>
              <a:t>Uses a task and plugin model to easily build projects</a:t>
            </a:r>
          </a:p>
          <a:p>
            <a:r>
              <a:rPr lang="en-US" dirty="0"/>
              <a:t>Allows you to use dependency repo’s like Maven</a:t>
            </a:r>
          </a:p>
          <a:p>
            <a:r>
              <a:rPr lang="en-US" dirty="0"/>
              <a:t>Scripts are built written in </a:t>
            </a:r>
            <a:r>
              <a:rPr lang="en-US" dirty="0" err="1"/>
              <a:t>Groovey</a:t>
            </a:r>
            <a:r>
              <a:rPr lang="en-US" dirty="0"/>
              <a:t> or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552D8-D0A0-4EE2-A3DE-ED0241C2E6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0D78152-3A0A-4D29-9FEF-623E2B6E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95" y="4974112"/>
            <a:ext cx="3708809" cy="129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4F07-2618-45CF-A782-03DD4C12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Gradle: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CBCF7-69FF-40CC-9018-9E01C7B72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pPr lvl="1"/>
            <a:r>
              <a:rPr lang="en-US" dirty="0"/>
              <a:t>Hashing methods</a:t>
            </a:r>
          </a:p>
          <a:p>
            <a:pPr lvl="1"/>
            <a:r>
              <a:rPr lang="en-US" dirty="0"/>
              <a:t>Build Caching</a:t>
            </a:r>
          </a:p>
          <a:p>
            <a:r>
              <a:rPr lang="en-US" dirty="0"/>
              <a:t>JVM Foundation</a:t>
            </a:r>
          </a:p>
          <a:p>
            <a:r>
              <a:rPr lang="en-US" dirty="0"/>
              <a:t>Conventions</a:t>
            </a:r>
          </a:p>
          <a:p>
            <a:pPr lvl="1"/>
            <a:r>
              <a:rPr lang="en-US" dirty="0"/>
              <a:t>Convention over configuration</a:t>
            </a:r>
          </a:p>
          <a:p>
            <a:r>
              <a:rPr lang="en-US" dirty="0"/>
              <a:t>Extensibility</a:t>
            </a:r>
          </a:p>
          <a:p>
            <a:r>
              <a:rPr lang="en-US" dirty="0"/>
              <a:t>IDE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3E6F-1A3F-4D1C-9F4A-02B23F3B3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OOP: Inheritance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class (parent) passes traits and behaviors to sub-class (child)</a:t>
            </a:r>
          </a:p>
          <a:p>
            <a:pPr marL="635000" indent="-457200">
              <a:spcBef>
                <a:spcPts val="0"/>
              </a:spcBef>
            </a:pPr>
            <a:r>
              <a:rPr lang="en-US" dirty="0"/>
              <a:t>All non-private fields/methods are passed to the sub-class</a:t>
            </a:r>
          </a:p>
          <a:p>
            <a:pPr marL="635000" indent="-457200">
              <a:spcBef>
                <a:spcPts val="0"/>
              </a:spcBef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Shadowing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 with the same name in su</a:t>
            </a:r>
            <a:r>
              <a:rPr lang="en-US" dirty="0"/>
              <a:t>per and sub-classes will be shadowed</a:t>
            </a:r>
          </a:p>
          <a:p>
            <a:pPr marL="1092200" lvl="1" indent="-457200">
              <a:spcBef>
                <a:spcPts val="0"/>
              </a:spcBef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variable of the parent class </a:t>
            </a:r>
            <a:r>
              <a:rPr lang="en-US" dirty="0"/>
              <a:t>is overridden by the value of the child class</a:t>
            </a:r>
            <a:endParaRPr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4483-061C-4B57-A7DA-C0A2FB80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Gradle: Build Scripts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7B8C-1BF1-4C94-B861-10DEC1D1D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Gradle builds consists of one or more projects</a:t>
            </a:r>
          </a:p>
          <a:p>
            <a:r>
              <a:rPr lang="en-US" dirty="0"/>
              <a:t>Projects could be</a:t>
            </a:r>
          </a:p>
          <a:p>
            <a:pPr lvl="1"/>
            <a:r>
              <a:rPr lang="en-US" dirty="0"/>
              <a:t>Building JAR’s/</a:t>
            </a:r>
            <a:r>
              <a:rPr lang="en-US" dirty="0" err="1"/>
              <a:t>distributatbles</a:t>
            </a:r>
            <a:endParaRPr lang="en-US" dirty="0"/>
          </a:p>
          <a:p>
            <a:pPr lvl="1"/>
            <a:r>
              <a:rPr lang="en-US" dirty="0"/>
              <a:t>Generating Documentation</a:t>
            </a:r>
          </a:p>
          <a:p>
            <a:pPr lvl="1"/>
            <a:r>
              <a:rPr lang="en-US" dirty="0"/>
              <a:t>Performing deployment processes</a:t>
            </a:r>
          </a:p>
          <a:p>
            <a:r>
              <a:rPr lang="en-US" dirty="0"/>
              <a:t>Work is done by tasks</a:t>
            </a:r>
          </a:p>
          <a:p>
            <a:r>
              <a:rPr lang="en-US" dirty="0"/>
              <a:t>The build script is stored in </a:t>
            </a:r>
            <a:r>
              <a:rPr lang="en-US" dirty="0" err="1"/>
              <a:t>build.gradle</a:t>
            </a: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B18C1-6DCA-4B0F-8576-9FD0EC9F3A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3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0D7E-7E8C-4867-B3E7-AEED6523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Gradle: Example </a:t>
            </a:r>
            <a:r>
              <a:rPr lang="en-US" dirty="0" err="1"/>
              <a:t>build.gradle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95E9A-F737-4B8F-BE13-C20D16C654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37103-4252-47C8-9CB7-D8675085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6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45EB-D42A-4133-9EFA-71B8C70D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Gradle: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CBC23-61B7-4919-84AC-BC6714315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Dependencies are declared in the dependencies block</a:t>
            </a:r>
          </a:p>
          <a:p>
            <a:r>
              <a:rPr lang="en-US" dirty="0"/>
              <a:t>Three types of dependencies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/>
              <a:t>testImplementation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0E49A-7818-4B68-97B3-3E258B1C6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1C352-C13A-4EE0-9ABD-083A0BB2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606" y="4430047"/>
            <a:ext cx="6104788" cy="24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5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19830F-779C-4044-B2C8-496589027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Gradle project DEMO</a:t>
            </a:r>
          </a:p>
        </p:txBody>
      </p:sp>
    </p:spTree>
    <p:extLst>
      <p:ext uri="{BB962C8B-B14F-4D97-AF65-F5344CB8AC3E}">
        <p14:creationId xmlns:p14="http://schemas.microsoft.com/office/powerpoint/2010/main" val="363906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9C28-5535-44FF-8F36-73F200FF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OOP: Types of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09861-955F-42B2-8711-C97F7437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481446"/>
            <a:ext cx="4572000" cy="4565108"/>
          </a:xfrm>
        </p:spPr>
        <p:txBody>
          <a:bodyPr/>
          <a:lstStyle/>
          <a:p>
            <a:r>
              <a:rPr lang="en-US" dirty="0"/>
              <a:t>Single Inheritance </a:t>
            </a:r>
          </a:p>
          <a:p>
            <a:r>
              <a:rPr lang="en-US" dirty="0"/>
              <a:t>Multi-level Inheritance</a:t>
            </a:r>
          </a:p>
          <a:p>
            <a:r>
              <a:rPr lang="en-US" dirty="0"/>
              <a:t>Hierarchical Inheritance</a:t>
            </a:r>
          </a:p>
          <a:p>
            <a:r>
              <a:rPr lang="en-US" dirty="0"/>
              <a:t>No multiple inheritance allowed with classes,</a:t>
            </a:r>
          </a:p>
          <a:p>
            <a:pPr lvl="1"/>
            <a:r>
              <a:rPr lang="en-US" dirty="0"/>
              <a:t>Possible with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7C46-468B-4FEB-A440-A78CA6602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7E9C865-F077-4316-B497-CC2EB739C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9" y="1690473"/>
            <a:ext cx="4189221" cy="34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8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FA84-388C-433A-B914-B47642EA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D2641-B1F9-42D5-A92C-80D1D5442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Object class is the root of every class in Java</a:t>
            </a:r>
          </a:p>
          <a:p>
            <a:r>
              <a:rPr lang="en-US" dirty="0"/>
              <a:t>All java classes will </a:t>
            </a:r>
            <a:r>
              <a:rPr lang="en-US" dirty="0" err="1"/>
              <a:t>inheriently</a:t>
            </a:r>
            <a:r>
              <a:rPr lang="en-US" dirty="0"/>
              <a:t> have these methods</a:t>
            </a:r>
          </a:p>
          <a:p>
            <a:pPr lvl="1"/>
            <a:r>
              <a:rPr lang="en-US" sz="2000" dirty="0"/>
              <a:t>Object clone()</a:t>
            </a:r>
          </a:p>
          <a:p>
            <a:pPr lvl="1"/>
            <a:r>
              <a:rPr lang="en-US" sz="2000" dirty="0" err="1"/>
              <a:t>boolean</a:t>
            </a:r>
            <a:r>
              <a:rPr lang="en-US" sz="2000" dirty="0"/>
              <a:t> equals(Object o)</a:t>
            </a:r>
          </a:p>
          <a:p>
            <a:pPr lvl="1"/>
            <a:r>
              <a:rPr lang="en-US" sz="2000" dirty="0"/>
              <a:t>void finalize()</a:t>
            </a:r>
          </a:p>
          <a:p>
            <a:pPr lvl="1"/>
            <a:r>
              <a:rPr lang="en-US" sz="2000" dirty="0"/>
              <a:t>Class&lt;?&gt; </a:t>
            </a:r>
            <a:r>
              <a:rPr lang="en-US" sz="2000" dirty="0" err="1"/>
              <a:t>getClass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int </a:t>
            </a:r>
            <a:r>
              <a:rPr lang="en-US" sz="2000" dirty="0" err="1"/>
              <a:t>hashCode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void notify(), </a:t>
            </a:r>
            <a:r>
              <a:rPr lang="en-US" sz="2000" dirty="0" err="1"/>
              <a:t>notifyAll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String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void wait(), wait(long timeout), wait(long timeout, int nanos)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0E31-52C6-42D8-B9F8-948E14164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A5832-482C-4902-971E-0FF01ABF0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Inheritance DEMO</a:t>
            </a:r>
          </a:p>
        </p:txBody>
      </p:sp>
    </p:spTree>
    <p:extLst>
      <p:ext uri="{BB962C8B-B14F-4D97-AF65-F5344CB8AC3E}">
        <p14:creationId xmlns:p14="http://schemas.microsoft.com/office/powerpoint/2010/main" val="185180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753C-C3D9-4229-92C2-CE4B1E0A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OOP: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A9BEB-37A9-4B1E-AEA2-1715E657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09" y="2463236"/>
            <a:ext cx="4119549" cy="3900475"/>
          </a:xfrm>
        </p:spPr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General classes that cannot be instantiated</a:t>
            </a:r>
          </a:p>
          <a:p>
            <a:pPr lvl="1"/>
            <a:r>
              <a:rPr lang="en-US" dirty="0"/>
              <a:t>Created with the abstract keyword</a:t>
            </a:r>
          </a:p>
          <a:p>
            <a:pPr lvl="1"/>
            <a:r>
              <a:rPr lang="en-US" dirty="0"/>
              <a:t>Contains abstract and concrete methods</a:t>
            </a:r>
          </a:p>
          <a:p>
            <a:pPr lvl="1"/>
            <a:r>
              <a:rPr lang="en-US" dirty="0"/>
              <a:t>Use the extends keyword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07EC2-3476-40ED-8C35-62F8C7C6F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FB285-D12E-47FD-A2EB-E473857A4F6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4440" y="2463237"/>
            <a:ext cx="4119550" cy="4265600"/>
          </a:xfrm>
        </p:spPr>
        <p:txBody>
          <a:bodyPr/>
          <a:lstStyle/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Contracts for classes with methods to implement</a:t>
            </a:r>
          </a:p>
          <a:p>
            <a:pPr lvl="1"/>
            <a:r>
              <a:rPr lang="en-US" dirty="0"/>
              <a:t>Inherently public abstract</a:t>
            </a:r>
          </a:p>
          <a:p>
            <a:pPr lvl="1"/>
            <a:r>
              <a:rPr lang="en-US" dirty="0"/>
              <a:t>All methods are public abstract</a:t>
            </a:r>
          </a:p>
          <a:p>
            <a:pPr lvl="1"/>
            <a:r>
              <a:rPr lang="en-US" dirty="0"/>
              <a:t>Uses the implements keyword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041D2-D5FE-4094-8AED-9BE2D126D298}"/>
              </a:ext>
            </a:extLst>
          </p:cNvPr>
          <p:cNvSpPr txBox="1"/>
          <p:nvPr/>
        </p:nvSpPr>
        <p:spPr>
          <a:xfrm>
            <a:off x="380009" y="1425720"/>
            <a:ext cx="838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Centralize common characteristics and generalize behavior into conceptual classes</a:t>
            </a:r>
          </a:p>
        </p:txBody>
      </p:sp>
    </p:spTree>
    <p:extLst>
      <p:ext uri="{BB962C8B-B14F-4D97-AF65-F5344CB8AC3E}">
        <p14:creationId xmlns:p14="http://schemas.microsoft.com/office/powerpoint/2010/main" val="8360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8484-F99D-4882-8A82-A2A1FBB1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Marker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9E91C-2425-402C-B800-6EC955570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Interface that contains no methods or constants</a:t>
            </a:r>
          </a:p>
          <a:p>
            <a:r>
              <a:rPr lang="en-US" dirty="0"/>
              <a:t>Mean to provide runtime information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Serializable</a:t>
            </a:r>
          </a:p>
          <a:p>
            <a:pPr lvl="1"/>
            <a:r>
              <a:rPr lang="en-US" dirty="0"/>
              <a:t>Cloneable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0D223-5DD9-4D19-8DF8-9C2D68C41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C06A0-795F-4A80-BA90-71C2C8BE0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Abstraction DEMO</a:t>
            </a:r>
          </a:p>
        </p:txBody>
      </p:sp>
    </p:spTree>
    <p:extLst>
      <p:ext uri="{BB962C8B-B14F-4D97-AF65-F5344CB8AC3E}">
        <p14:creationId xmlns:p14="http://schemas.microsoft.com/office/powerpoint/2010/main" val="200015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EFE1-5EA8-4165-B611-1E80E3ED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OOP: 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C61FE-63DD-40EC-A811-43E65278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858283"/>
            <a:ext cx="8377491" cy="4259713"/>
          </a:xfrm>
        </p:spPr>
        <p:txBody>
          <a:bodyPr/>
          <a:lstStyle/>
          <a:p>
            <a:r>
              <a:rPr lang="en-US" sz="2400" dirty="0"/>
              <a:t>Method Overloading</a:t>
            </a:r>
          </a:p>
          <a:p>
            <a:pPr lvl="1"/>
            <a:r>
              <a:rPr lang="en-US" sz="1800" dirty="0"/>
              <a:t>Methods with same name, but different signatures</a:t>
            </a:r>
          </a:p>
          <a:p>
            <a:r>
              <a:rPr lang="en-US" sz="2400" dirty="0"/>
              <a:t>Method Overriding</a:t>
            </a:r>
          </a:p>
          <a:p>
            <a:pPr lvl="1"/>
            <a:r>
              <a:rPr lang="en-US" sz="1800" dirty="0"/>
              <a:t>Method in child class with same name and signature as method in parent class</a:t>
            </a:r>
          </a:p>
          <a:p>
            <a:r>
              <a:rPr lang="en-US" sz="2400" dirty="0"/>
              <a:t>Covariant return type</a:t>
            </a:r>
          </a:p>
          <a:p>
            <a:pPr lvl="1"/>
            <a:r>
              <a:rPr lang="en-US" sz="1800" dirty="0"/>
              <a:t>While overriding you can change the return type, access modifier, and exception type</a:t>
            </a:r>
          </a:p>
          <a:p>
            <a:r>
              <a:rPr lang="en-US" sz="2400" dirty="0"/>
              <a:t>Casting</a:t>
            </a:r>
          </a:p>
          <a:p>
            <a:pPr lvl="1"/>
            <a:r>
              <a:rPr lang="en-US" sz="1800" dirty="0"/>
              <a:t>Upcasting assigns child object to parent</a:t>
            </a:r>
          </a:p>
          <a:p>
            <a:pPr lvl="1"/>
            <a:r>
              <a:rPr lang="en-US" sz="1800" dirty="0" err="1"/>
              <a:t>Downcasting</a:t>
            </a:r>
            <a:r>
              <a:rPr lang="en-US" sz="1800" dirty="0"/>
              <a:t> assigns parent object to child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F4831-127C-4F72-AB42-F877C57BB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D890F-4C77-45A0-B7E1-22514AEC986A}"/>
              </a:ext>
            </a:extLst>
          </p:cNvPr>
          <p:cNvSpPr txBox="1"/>
          <p:nvPr/>
        </p:nvSpPr>
        <p:spPr>
          <a:xfrm>
            <a:off x="791957" y="1335063"/>
            <a:ext cx="756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The ability for an object to take on many forms</a:t>
            </a:r>
          </a:p>
        </p:txBody>
      </p:sp>
    </p:spTree>
    <p:extLst>
      <p:ext uri="{BB962C8B-B14F-4D97-AF65-F5344CB8AC3E}">
        <p14:creationId xmlns:p14="http://schemas.microsoft.com/office/powerpoint/2010/main" val="96406364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715</Words>
  <Application>Microsoft Office PowerPoint</Application>
  <PresentationFormat>On-screen Show (4:3)</PresentationFormat>
  <Paragraphs>144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2_Custom Design</vt:lpstr>
      <vt:lpstr>Week 1 Day 3</vt:lpstr>
      <vt:lpstr>Java OOP: Inheritance</vt:lpstr>
      <vt:lpstr>Java OOP: Types of Inheritance</vt:lpstr>
      <vt:lpstr>Java: Object Class</vt:lpstr>
      <vt:lpstr>PowerPoint Presentation</vt:lpstr>
      <vt:lpstr>Java OOP: Abstraction</vt:lpstr>
      <vt:lpstr>Java: Marker Interface</vt:lpstr>
      <vt:lpstr>PowerPoint Presentation</vt:lpstr>
      <vt:lpstr>Java OOP: Polymorphism</vt:lpstr>
      <vt:lpstr>PowerPoint Presentation</vt:lpstr>
      <vt:lpstr>Java: Scanner Class</vt:lpstr>
      <vt:lpstr>Java: Annotations</vt:lpstr>
      <vt:lpstr>Testing: Test Driven Development</vt:lpstr>
      <vt:lpstr>Testing: Unit Testing</vt:lpstr>
      <vt:lpstr>Testing: JUnit</vt:lpstr>
      <vt:lpstr>Testing: Mockito</vt:lpstr>
      <vt:lpstr>Testing: Mocking Objects</vt:lpstr>
      <vt:lpstr>Java: Introduction to Gradle</vt:lpstr>
      <vt:lpstr>Gradle: Features</vt:lpstr>
      <vt:lpstr>Gradle: Build Scripts</vt:lpstr>
      <vt:lpstr>Gradle: Example build.gradle</vt:lpstr>
      <vt:lpstr>Gradle: Dependencies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McGill</dc:creator>
  <cp:lastModifiedBy>Ethan McGill</cp:lastModifiedBy>
  <cp:revision>7</cp:revision>
  <dcterms:modified xsi:type="dcterms:W3CDTF">2022-01-19T22:59:49Z</dcterms:modified>
</cp:coreProperties>
</file>