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3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4" r:id="rId35"/>
    <p:sldId id="291" r:id="rId36"/>
    <p:sldId id="292" r:id="rId37"/>
    <p:sldId id="293" r:id="rId38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Week 1 Day 1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Welcome to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Revature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03CC-E6FE-49A4-A4E8-464E7A4C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Hosting Platforms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EC6A2-B2AC-42BD-BCB6-43993785B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must store our decentralized repo somewhere</a:t>
            </a:r>
          </a:p>
          <a:p>
            <a:r>
              <a:rPr lang="en-US" dirty="0"/>
              <a:t>Many platforms including: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B8F58-E578-4FD6-B7F4-08C505E80B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3DADC1AB-3745-4567-8C9C-1430F8F18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0" y="3429000"/>
            <a:ext cx="2097061" cy="9244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00A06E-23B6-4C0A-83BC-F80F8EA73C05}"/>
              </a:ext>
            </a:extLst>
          </p:cNvPr>
          <p:cNvSpPr txBox="1"/>
          <p:nvPr/>
        </p:nvSpPr>
        <p:spPr>
          <a:xfrm>
            <a:off x="2477071" y="3691167"/>
            <a:ext cx="2839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Gitlab.com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5DE4CFC-691E-4791-80EA-5F13D4665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81" y="4371917"/>
            <a:ext cx="898118" cy="8981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108D3A-2E65-4CB0-850C-4847A13DA070}"/>
              </a:ext>
            </a:extLst>
          </p:cNvPr>
          <p:cNvSpPr txBox="1"/>
          <p:nvPr/>
        </p:nvSpPr>
        <p:spPr>
          <a:xfrm>
            <a:off x="1410106" y="4620921"/>
            <a:ext cx="2839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Github.com</a:t>
            </a:r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A8ADAE28-E07B-4B84-9FC5-894FA7995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97" y="5556725"/>
            <a:ext cx="2151318" cy="310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B47A01-A939-493F-A186-9F6771E4F2C2}"/>
              </a:ext>
            </a:extLst>
          </p:cNvPr>
          <p:cNvSpPr txBox="1"/>
          <p:nvPr/>
        </p:nvSpPr>
        <p:spPr>
          <a:xfrm>
            <a:off x="2886205" y="5534983"/>
            <a:ext cx="2839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Bitbucket.org</a:t>
            </a:r>
          </a:p>
        </p:txBody>
      </p:sp>
    </p:spTree>
    <p:extLst>
      <p:ext uri="{BB962C8B-B14F-4D97-AF65-F5344CB8AC3E}">
        <p14:creationId xmlns:p14="http://schemas.microsoft.com/office/powerpoint/2010/main" val="368611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3C18E7-B770-48B1-A366-5DB20E04BB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 Repository DEMO</a:t>
            </a:r>
          </a:p>
        </p:txBody>
      </p:sp>
    </p:spTree>
    <p:extLst>
      <p:ext uri="{BB962C8B-B14F-4D97-AF65-F5344CB8AC3E}">
        <p14:creationId xmlns:p14="http://schemas.microsoft.com/office/powerpoint/2010/main" val="602044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790E-3E56-49C6-A29D-304F7D8B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Flow and Snapshotting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C5C1D-316A-4CDF-A264-D90DEAD1EF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771F533E-9F8C-4E83-B70D-502FB69A9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56" y="1450549"/>
            <a:ext cx="6472287" cy="45967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AF39E2-EC29-47F1-81EF-32356C4484FB}"/>
              </a:ext>
            </a:extLst>
          </p:cNvPr>
          <p:cNvSpPr txBox="1"/>
          <p:nvPr/>
        </p:nvSpPr>
        <p:spPr>
          <a:xfrm>
            <a:off x="1396635" y="6451838"/>
            <a:ext cx="6350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source: https://dev.to/mollynem/git-github--workflow-fundamentals-5496</a:t>
            </a:r>
          </a:p>
        </p:txBody>
      </p:sp>
    </p:spTree>
    <p:extLst>
      <p:ext uri="{BB962C8B-B14F-4D97-AF65-F5344CB8AC3E}">
        <p14:creationId xmlns:p14="http://schemas.microsoft.com/office/powerpoint/2010/main" val="3931229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1B23A1-C6E1-4C02-8E54-23FA04C58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 Remote Repository (DEMO)</a:t>
            </a:r>
          </a:p>
        </p:txBody>
      </p:sp>
    </p:spTree>
    <p:extLst>
      <p:ext uri="{BB962C8B-B14F-4D97-AF65-F5344CB8AC3E}">
        <p14:creationId xmlns:p14="http://schemas.microsoft.com/office/powerpoint/2010/main" val="30796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F632-323F-4139-9956-A86CF010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4CE0B-B58F-4570-8A51-15401D7BE3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139CC6-7960-4224-9949-6CA34C7D6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branch</a:t>
            </a:r>
          </a:p>
          <a:p>
            <a:pPr lvl="1"/>
            <a:r>
              <a:rPr lang="en-US" dirty="0"/>
              <a:t>Working copy of the code from your project</a:t>
            </a:r>
          </a:p>
          <a:p>
            <a:r>
              <a:rPr lang="en-US" dirty="0"/>
              <a:t>Create branches off main to test/implement new features</a:t>
            </a:r>
          </a:p>
          <a:p>
            <a:r>
              <a:rPr lang="en-US" dirty="0"/>
              <a:t>Merge the changes back into main when features/testing is complete</a:t>
            </a:r>
          </a:p>
        </p:txBody>
      </p:sp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E2C6296E-6850-4408-A200-AEE309654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39" y="4471262"/>
            <a:ext cx="6085321" cy="20709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82FFBE-6843-4460-86CD-C712FB791BFD}"/>
              </a:ext>
            </a:extLst>
          </p:cNvPr>
          <p:cNvSpPr txBox="1"/>
          <p:nvPr/>
        </p:nvSpPr>
        <p:spPr>
          <a:xfrm>
            <a:off x="427519" y="6451838"/>
            <a:ext cx="8288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source: https://docs.microsoft.com/en-us/azure/devops/repos/git/git-branching-guidance?view=azure-devops</a:t>
            </a:r>
          </a:p>
        </p:txBody>
      </p:sp>
    </p:spTree>
    <p:extLst>
      <p:ext uri="{BB962C8B-B14F-4D97-AF65-F5344CB8AC3E}">
        <p14:creationId xmlns:p14="http://schemas.microsoft.com/office/powerpoint/2010/main" val="1617784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E15E-5DE8-46F4-B71B-633FFAA7BC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SDLC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EC844-1356-4E12-B9B7-BEC0245C6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Development Life Cycle</a:t>
            </a:r>
          </a:p>
        </p:txBody>
      </p:sp>
    </p:spTree>
    <p:extLst>
      <p:ext uri="{BB962C8B-B14F-4D97-AF65-F5344CB8AC3E}">
        <p14:creationId xmlns:p14="http://schemas.microsoft.com/office/powerpoint/2010/main" val="696796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5D329-D875-4C48-8BB2-0EB6D1B1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E45C9-2614-41BA-A304-55539DF67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Two types of SDLC</a:t>
            </a:r>
          </a:p>
          <a:p>
            <a:r>
              <a:rPr lang="en-US" dirty="0"/>
              <a:t>Waterfall</a:t>
            </a:r>
          </a:p>
          <a:p>
            <a:r>
              <a:rPr lang="en-US" dirty="0"/>
              <a:t>Agile</a:t>
            </a:r>
          </a:p>
          <a:p>
            <a:pPr marL="50800" indent="0">
              <a:buNone/>
            </a:pPr>
            <a:r>
              <a:rPr lang="en-US" dirty="0"/>
              <a:t>Both follow these steps:</a:t>
            </a:r>
          </a:p>
          <a:p>
            <a:pPr marL="565150" indent="-514350">
              <a:buSzPct val="115000"/>
              <a:buFont typeface="+mj-lt"/>
              <a:buAutoNum type="arabicPeriod"/>
            </a:pPr>
            <a:r>
              <a:rPr lang="en-US" sz="1600" dirty="0"/>
              <a:t>Requirements Phase</a:t>
            </a:r>
          </a:p>
          <a:p>
            <a:pPr marL="565150" indent="-514350">
              <a:buSzPct val="115000"/>
              <a:buFont typeface="+mj-lt"/>
              <a:buAutoNum type="arabicPeriod"/>
            </a:pPr>
            <a:r>
              <a:rPr lang="en-US" sz="1600" dirty="0"/>
              <a:t>Analysis Phase</a:t>
            </a:r>
          </a:p>
          <a:p>
            <a:pPr marL="565150" indent="-514350">
              <a:buSzPct val="115000"/>
              <a:buFont typeface="+mj-lt"/>
              <a:buAutoNum type="arabicPeriod"/>
            </a:pPr>
            <a:r>
              <a:rPr lang="en-US" sz="1600" dirty="0"/>
              <a:t>Design Phase</a:t>
            </a:r>
          </a:p>
          <a:p>
            <a:pPr marL="565150" indent="-514350">
              <a:buSzPct val="115000"/>
              <a:buFont typeface="+mj-lt"/>
              <a:buAutoNum type="arabicPeriod"/>
            </a:pPr>
            <a:r>
              <a:rPr lang="en-US" sz="1600" dirty="0"/>
              <a:t>Development Phase</a:t>
            </a:r>
          </a:p>
          <a:p>
            <a:pPr marL="565150" indent="-514350">
              <a:buSzPct val="115000"/>
              <a:buFont typeface="+mj-lt"/>
              <a:buAutoNum type="arabicPeriod"/>
            </a:pPr>
            <a:r>
              <a:rPr lang="en-US" sz="1600" dirty="0"/>
              <a:t>Testing Phase</a:t>
            </a:r>
          </a:p>
          <a:p>
            <a:pPr marL="565150" indent="-514350">
              <a:buSzPct val="115000"/>
              <a:buFont typeface="+mj-lt"/>
              <a:buAutoNum type="arabicPeriod"/>
            </a:pPr>
            <a:r>
              <a:rPr lang="en-US" sz="1600" dirty="0"/>
              <a:t>Integration and Deployment Phase</a:t>
            </a:r>
          </a:p>
          <a:p>
            <a:pPr marL="565150" indent="-514350">
              <a:buSzPct val="115000"/>
              <a:buFont typeface="+mj-lt"/>
              <a:buAutoNum type="arabicPeriod"/>
            </a:pPr>
            <a:r>
              <a:rPr lang="en-US" sz="1600" dirty="0"/>
              <a:t>Maintenance Phase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11BA6-0580-4889-90F2-C5ABCD52B6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60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5366-E5EF-485C-A9E4-AC81BD8D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SDLC: Waterfall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70A43-7EA5-4408-92F7-8499698991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Waterfall is the linear approach to SDLC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B4527-6990-480B-953E-F5B5E20D76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1092AD5B-BDEB-49DC-9951-615C0EB28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21" y="2121032"/>
            <a:ext cx="4295130" cy="4295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930C27-C3F1-4C53-94CE-4A9F4F36D79C}"/>
              </a:ext>
            </a:extLst>
          </p:cNvPr>
          <p:cNvSpPr txBox="1"/>
          <p:nvPr/>
        </p:nvSpPr>
        <p:spPr>
          <a:xfrm>
            <a:off x="169613" y="6416162"/>
            <a:ext cx="8383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source: https://www.ntaskmanager.com/blog/how-to-use-ntask-for-waterfall-project-management-a-practical-guide-for-first-timers/</a:t>
            </a:r>
          </a:p>
        </p:txBody>
      </p:sp>
    </p:spTree>
    <p:extLst>
      <p:ext uri="{BB962C8B-B14F-4D97-AF65-F5344CB8AC3E}">
        <p14:creationId xmlns:p14="http://schemas.microsoft.com/office/powerpoint/2010/main" val="837885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8E40-F632-4CF1-83FC-F5272EE8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Project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577C9-C2F7-4E5F-88A6-1C569DE77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2141323"/>
            <a:ext cx="8383980" cy="3627882"/>
          </a:xfrm>
        </p:spPr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/>
              <a:t>Requirements: 2 – 4 weeks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Planning: 2 – 4 weeks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Design: 1 – 4 months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Implementation: 6 – 12+ months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Testing: *6 months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Deployment: 1 – 3 weeks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Maintenance: Lifetime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1B946-422A-4535-B87B-6DC3F4BB56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10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9EF6-BC1E-40ED-AAC3-027E393D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Advantages vs Disadvantages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D2254-96E6-400C-AB40-D8F1DF4A8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Advantages</a:t>
            </a:r>
          </a:p>
          <a:p>
            <a:pPr lvl="1"/>
            <a:r>
              <a:rPr lang="en-US" sz="1800" dirty="0"/>
              <a:t>Easy to manage workflow</a:t>
            </a:r>
          </a:p>
          <a:p>
            <a:pPr lvl="1"/>
            <a:r>
              <a:rPr lang="en-US" sz="1800" dirty="0"/>
              <a:t>Good for small teams, short term projects</a:t>
            </a:r>
          </a:p>
          <a:p>
            <a:pPr lvl="1"/>
            <a:r>
              <a:rPr lang="en-US" sz="1800" dirty="0"/>
              <a:t>Generally faster delivery of product</a:t>
            </a:r>
          </a:p>
          <a:p>
            <a:pPr lvl="1"/>
            <a:r>
              <a:rPr lang="en-US" sz="1800" dirty="0"/>
              <a:t>Easily documented process and results</a:t>
            </a:r>
          </a:p>
          <a:p>
            <a:pPr lvl="1"/>
            <a:r>
              <a:rPr lang="en-US" sz="1800" dirty="0"/>
              <a:t>Easy to adapt to shifting teams</a:t>
            </a:r>
          </a:p>
          <a:p>
            <a:r>
              <a:rPr lang="en-US" sz="2400" dirty="0"/>
              <a:t>Disadvantages</a:t>
            </a:r>
          </a:p>
          <a:p>
            <a:pPr lvl="1"/>
            <a:r>
              <a:rPr lang="en-US" sz="1800" dirty="0"/>
              <a:t>Inflexible and inefficient</a:t>
            </a:r>
          </a:p>
          <a:p>
            <a:pPr lvl="1"/>
            <a:r>
              <a:rPr lang="en-US" sz="1800" dirty="0"/>
              <a:t>Not idea for large projects</a:t>
            </a:r>
          </a:p>
          <a:p>
            <a:pPr lvl="1"/>
            <a:r>
              <a:rPr lang="en-US" sz="1800" dirty="0"/>
              <a:t>Testing is not started until development is complete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D3038-4FDA-4F60-A02E-C1238406DB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to know your trainer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2827647" y="1851891"/>
            <a:ext cx="6316353" cy="3560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Ethan McGill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Graduated SE from Iowa State University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During my free time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Spend time with my wife and dog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Video Games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Side projects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Wood working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picture containing text, person, indoor&#10;&#10;Description automatically generated">
            <a:extLst>
              <a:ext uri="{FF2B5EF4-FFF2-40B4-BE49-F238E27FC236}">
                <a16:creationId xmlns:a16="http://schemas.microsoft.com/office/drawing/2014/main" id="{B791002B-2E2A-4865-948C-33FA4E6C3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01" y="1507005"/>
            <a:ext cx="2671189" cy="485670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670C-750D-40C8-9B7F-C5056AC8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SDLC: Agile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DF677-DF1C-4F56-BAF9-1D435FB44D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Agile is an iterative approach to SDLC</a:t>
            </a:r>
          </a:p>
          <a:p>
            <a:r>
              <a:rPr lang="en-US" dirty="0"/>
              <a:t>Accomplish all steps in 2 – 4 week sprints</a:t>
            </a:r>
          </a:p>
          <a:p>
            <a:r>
              <a:rPr lang="en-US" dirty="0"/>
              <a:t>Agile core values:</a:t>
            </a:r>
          </a:p>
          <a:p>
            <a:pPr lvl="1"/>
            <a:r>
              <a:rPr lang="en-US" dirty="0"/>
              <a:t>Individuals and interactions over processes and tools</a:t>
            </a:r>
          </a:p>
          <a:p>
            <a:pPr lvl="1"/>
            <a:r>
              <a:rPr lang="en-US" dirty="0"/>
              <a:t>Working software over comprehensive documentation</a:t>
            </a:r>
          </a:p>
          <a:p>
            <a:pPr lvl="1"/>
            <a:r>
              <a:rPr lang="en-US" dirty="0"/>
              <a:t>Customer collaboration over contract negotiation</a:t>
            </a:r>
          </a:p>
          <a:p>
            <a:pPr lvl="1"/>
            <a:r>
              <a:rPr lang="en-US" dirty="0"/>
              <a:t>Responding to change over following a 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823E2-F3AE-41A4-AE3D-6E45DFF82E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48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4C01-DF1C-49BE-84AE-71DD0CC0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Agile: Advantages vs Disadvantages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2F057-A6C1-4D5E-9782-C29C12956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Advantages</a:t>
            </a:r>
          </a:p>
          <a:p>
            <a:pPr lvl="1"/>
            <a:r>
              <a:rPr lang="en-US" sz="2000" dirty="0"/>
              <a:t>Client collaboration is good</a:t>
            </a:r>
          </a:p>
          <a:p>
            <a:pPr lvl="1"/>
            <a:r>
              <a:rPr lang="en-US" sz="2000" dirty="0"/>
              <a:t>More self-organized and motivated</a:t>
            </a:r>
          </a:p>
          <a:p>
            <a:pPr lvl="1"/>
            <a:r>
              <a:rPr lang="en-US" sz="2000" dirty="0"/>
              <a:t>Overall quality of the product is higher due to the iterative approach</a:t>
            </a:r>
          </a:p>
          <a:p>
            <a:pPr lvl="1"/>
            <a:r>
              <a:rPr lang="en-US" sz="2000" dirty="0"/>
              <a:t>Less risk in development if something changes</a:t>
            </a:r>
          </a:p>
          <a:p>
            <a:r>
              <a:rPr lang="en-US" sz="2400" dirty="0"/>
              <a:t>Disadvantages</a:t>
            </a:r>
          </a:p>
          <a:p>
            <a:pPr lvl="1"/>
            <a:r>
              <a:rPr lang="en-US" sz="2000" dirty="0"/>
              <a:t>Not as great for small teams</a:t>
            </a:r>
          </a:p>
          <a:p>
            <a:pPr lvl="1"/>
            <a:r>
              <a:rPr lang="en-US" sz="2000" dirty="0"/>
              <a:t>Higher costs</a:t>
            </a:r>
          </a:p>
          <a:p>
            <a:pPr lvl="1"/>
            <a:r>
              <a:rPr lang="en-US" sz="2000" dirty="0"/>
              <a:t>Development can bloat if time is mismanaged</a:t>
            </a:r>
          </a:p>
          <a:p>
            <a:pPr lvl="1"/>
            <a:r>
              <a:rPr lang="en-US" sz="2000" dirty="0"/>
              <a:t>Requires more experienced members during planning and management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E9B63-9528-4085-A306-CF2BBDA05B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07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9136-8965-4F05-86E7-B3847AE4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Agile: Scrum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28B15-4437-4F7B-88A0-2BC257445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Scrum is the simplest implementation of the Agile framework</a:t>
            </a:r>
          </a:p>
          <a:p>
            <a:endParaRPr lang="en-US" dirty="0"/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71999-3AF7-4FE9-9E60-B1326ED3F4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D8E8283-0FD0-48CD-A538-A2659737D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6837"/>
            <a:ext cx="9144000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5AEB24-E021-4DF8-B63A-112D390C795E}"/>
              </a:ext>
            </a:extLst>
          </p:cNvPr>
          <p:cNvSpPr txBox="1"/>
          <p:nvPr/>
        </p:nvSpPr>
        <p:spPr>
          <a:xfrm>
            <a:off x="2172878" y="6476214"/>
            <a:ext cx="4798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source: https://www.scrum.org/resources/what-is-scrum</a:t>
            </a:r>
          </a:p>
        </p:txBody>
      </p:sp>
    </p:spTree>
    <p:extLst>
      <p:ext uri="{BB962C8B-B14F-4D97-AF65-F5344CB8AC3E}">
        <p14:creationId xmlns:p14="http://schemas.microsoft.com/office/powerpoint/2010/main" val="3723818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24BD-B545-4D0B-92AE-2F0E406E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Scrum: Artifacts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E5990-D2AC-4371-A85F-4C52BA81F8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Product Owner</a:t>
            </a:r>
          </a:p>
          <a:p>
            <a:pPr lvl="1"/>
            <a:r>
              <a:rPr lang="en-US" sz="1800" dirty="0"/>
              <a:t>Client/customer</a:t>
            </a:r>
          </a:p>
          <a:p>
            <a:r>
              <a:rPr lang="en-US" sz="2400" dirty="0"/>
              <a:t>Scrum Master</a:t>
            </a:r>
          </a:p>
          <a:p>
            <a:pPr lvl="1"/>
            <a:r>
              <a:rPr lang="en-US" sz="1800" dirty="0"/>
              <a:t>Team leader</a:t>
            </a:r>
          </a:p>
          <a:p>
            <a:r>
              <a:rPr lang="en-US" sz="2400" dirty="0"/>
              <a:t>Project Backlog</a:t>
            </a:r>
          </a:p>
          <a:p>
            <a:pPr lvl="1"/>
            <a:r>
              <a:rPr lang="en-US" sz="1800" dirty="0"/>
              <a:t>List of all project requirements</a:t>
            </a:r>
          </a:p>
          <a:p>
            <a:r>
              <a:rPr lang="en-US" sz="2400" dirty="0"/>
              <a:t>Sprint backlog</a:t>
            </a:r>
          </a:p>
          <a:p>
            <a:pPr lvl="1"/>
            <a:r>
              <a:rPr lang="en-US" sz="1800" dirty="0"/>
              <a:t>List of sprint requirements</a:t>
            </a:r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6FD3E-8C3F-4281-9C45-CB2684D1B9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6DC14-4359-439E-B4A5-24B0A46E5E9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2400" dirty="0"/>
              <a:t>User Story</a:t>
            </a:r>
          </a:p>
          <a:p>
            <a:pPr lvl="1"/>
            <a:r>
              <a:rPr lang="en-US" sz="1800" dirty="0"/>
              <a:t>An individual requirement</a:t>
            </a:r>
          </a:p>
          <a:p>
            <a:r>
              <a:rPr lang="en-US" sz="2400" dirty="0"/>
              <a:t>Sprint</a:t>
            </a:r>
          </a:p>
          <a:p>
            <a:pPr lvl="1"/>
            <a:r>
              <a:rPr lang="en-US" sz="1800" dirty="0"/>
              <a:t>Period in which the team is developing</a:t>
            </a:r>
          </a:p>
          <a:p>
            <a:r>
              <a:rPr lang="en-US" sz="2400" dirty="0"/>
              <a:t>Velocity</a:t>
            </a:r>
          </a:p>
          <a:p>
            <a:pPr lvl="1"/>
            <a:r>
              <a:rPr lang="en-US" sz="1800" dirty="0"/>
              <a:t>Sum of story points of all user stories complete that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32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842E-4715-479A-9331-E4E32FA2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Scrum: Story Pointing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BBDC8-38E7-4D74-A70F-0E8B3C632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Assigning Points to each user story</a:t>
            </a:r>
          </a:p>
          <a:p>
            <a:r>
              <a:rPr lang="en-US" sz="2400" dirty="0"/>
              <a:t>Used to create burndown charts which show progress</a:t>
            </a:r>
          </a:p>
          <a:p>
            <a:r>
              <a:rPr lang="en-US" sz="2400" dirty="0"/>
              <a:t>Assigning points is a team activity</a:t>
            </a:r>
          </a:p>
          <a:p>
            <a:pPr lvl="1"/>
            <a:r>
              <a:rPr lang="en-US" sz="2000" dirty="0"/>
              <a:t>Consider the risk, complexity, and repetition of each user story</a:t>
            </a:r>
          </a:p>
          <a:p>
            <a:pPr lvl="1"/>
            <a:r>
              <a:rPr lang="en-US" sz="2000" dirty="0"/>
              <a:t>Recommended to use Fibonacci sequence when assigning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17761-0C02-401C-BCA9-6BF9180FD5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7148E1C-264C-49EB-8141-C86857DDA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621" y="3808427"/>
            <a:ext cx="5399235" cy="285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72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E42B-F200-48AC-8460-F3D5F75F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Scrum: Ceremonies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6BD97-F979-4EB7-8FB3-DE9686BC2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Spring Planning</a:t>
            </a:r>
          </a:p>
          <a:p>
            <a:pPr lvl="1"/>
            <a:r>
              <a:rPr lang="en-US" sz="1800" dirty="0"/>
              <a:t>Devs, leaders, owner</a:t>
            </a:r>
          </a:p>
          <a:p>
            <a:pPr lvl="1"/>
            <a:r>
              <a:rPr lang="en-US" sz="1800" dirty="0"/>
              <a:t>Before every sprint</a:t>
            </a:r>
          </a:p>
          <a:p>
            <a:pPr lvl="1"/>
            <a:r>
              <a:rPr lang="en-US" sz="1800" dirty="0"/>
              <a:t>Determine scope, goals, and metrics</a:t>
            </a:r>
          </a:p>
          <a:p>
            <a:r>
              <a:rPr lang="en-US" sz="2400" dirty="0"/>
              <a:t>Daily Standup</a:t>
            </a:r>
          </a:p>
          <a:p>
            <a:pPr lvl="1"/>
            <a:r>
              <a:rPr lang="en-US" sz="1800" dirty="0"/>
              <a:t>Lead by scrum master everyday</a:t>
            </a:r>
          </a:p>
          <a:p>
            <a:pPr lvl="1"/>
            <a:r>
              <a:rPr lang="en-US" sz="1800" dirty="0"/>
              <a:t>Quick 15 minutes</a:t>
            </a:r>
          </a:p>
          <a:p>
            <a:pPr lvl="1"/>
            <a:r>
              <a:rPr lang="en-US" sz="1800" dirty="0"/>
              <a:t>What you’re working on, stuck on, and goals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4FABB-75A3-49E2-8ACD-65CA558B66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BADFE-3CB9-46E5-949C-AFB4FD4FEFA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2400" dirty="0"/>
              <a:t>Spring Review</a:t>
            </a:r>
          </a:p>
          <a:p>
            <a:pPr lvl="1"/>
            <a:r>
              <a:rPr lang="en-US" sz="1800" dirty="0"/>
              <a:t>Anyone and everyone</a:t>
            </a:r>
          </a:p>
          <a:p>
            <a:pPr lvl="1"/>
            <a:r>
              <a:rPr lang="en-US" sz="1800" dirty="0"/>
              <a:t>Review what the team accomplished</a:t>
            </a:r>
          </a:p>
          <a:p>
            <a:pPr lvl="1"/>
            <a:r>
              <a:rPr lang="en-US" sz="1800" dirty="0"/>
              <a:t>Feedback</a:t>
            </a:r>
          </a:p>
          <a:p>
            <a:r>
              <a:rPr lang="en-US" sz="2400" dirty="0"/>
              <a:t>Sprint Retrospective</a:t>
            </a:r>
          </a:p>
          <a:p>
            <a:pPr lvl="1"/>
            <a:r>
              <a:rPr lang="en-US" sz="1800" dirty="0"/>
              <a:t>Scrum master reviews metrics, and assesses efficiencies</a:t>
            </a:r>
          </a:p>
          <a:p>
            <a:pPr lvl="1"/>
            <a:r>
              <a:rPr lang="en-US" sz="1800" dirty="0"/>
              <a:t>Make improvements</a:t>
            </a:r>
          </a:p>
        </p:txBody>
      </p:sp>
    </p:spTree>
    <p:extLst>
      <p:ext uri="{BB962C8B-B14F-4D97-AF65-F5344CB8AC3E}">
        <p14:creationId xmlns:p14="http://schemas.microsoft.com/office/powerpoint/2010/main" val="2394741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A90E-86E6-4BF7-8540-A5B3B1EA79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DD207-6909-4CDD-9350-675A2B01F3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Installation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88300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7CE9-981C-4C1C-A6B9-DD90D477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09A1A-4317-4B97-AA4B-31BA1B1F6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Java is a programming language that is:</a:t>
            </a:r>
          </a:p>
          <a:p>
            <a:r>
              <a:rPr lang="en-US" dirty="0"/>
              <a:t>High leveled</a:t>
            </a:r>
          </a:p>
          <a:p>
            <a:r>
              <a:rPr lang="en-US" dirty="0"/>
              <a:t>Compiled</a:t>
            </a:r>
          </a:p>
          <a:p>
            <a:r>
              <a:rPr lang="en-US" dirty="0"/>
              <a:t>Strongly/Strictly typed</a:t>
            </a:r>
          </a:p>
          <a:p>
            <a:r>
              <a:rPr lang="en-US" dirty="0"/>
              <a:t>Object Oriented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06972-2742-44DB-A70C-52064F0706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3770A49C-061A-48B0-B3C5-331CB2769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201" y="3744427"/>
            <a:ext cx="5157227" cy="288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62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54CB-7E46-4557-BD79-D40D0A5B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Why?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291D0-9549-45C1-811D-FE1EFC47C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Java has many advantages including:</a:t>
            </a:r>
          </a:p>
          <a:p>
            <a:r>
              <a:rPr lang="en-US" dirty="0"/>
              <a:t>Platform independent</a:t>
            </a:r>
          </a:p>
          <a:p>
            <a:r>
              <a:rPr lang="en-US" dirty="0"/>
              <a:t>Very popular, huge developer base</a:t>
            </a:r>
          </a:p>
          <a:p>
            <a:r>
              <a:rPr lang="en-US" dirty="0"/>
              <a:t>Object Oriented</a:t>
            </a:r>
          </a:p>
          <a:p>
            <a:r>
              <a:rPr lang="en-US" dirty="0"/>
              <a:t>Simple to learn</a:t>
            </a:r>
          </a:p>
          <a:p>
            <a:r>
              <a:rPr lang="en-US" dirty="0"/>
              <a:t>Free, and supported by Oracle</a:t>
            </a:r>
          </a:p>
          <a:p>
            <a:r>
              <a:rPr lang="en-US" dirty="0"/>
              <a:t>Automatic memory management, and garbage collection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C2E06-8AC3-48C0-9529-CB7F86255E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13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7F28-4F9D-407C-B16A-100FE633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JDK vs JRE vs JDK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20E55-4C69-41C2-9BC9-A7552A34F7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JDK: Java Development Kit</a:t>
            </a:r>
          </a:p>
          <a:p>
            <a:r>
              <a:rPr lang="en-US" dirty="0"/>
              <a:t>JRK: Java Runtime Kit</a:t>
            </a:r>
          </a:p>
          <a:p>
            <a:r>
              <a:rPr lang="en-US" dirty="0"/>
              <a:t>JVM: Java Virtual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ECBC8-6BBA-4CCA-84F6-7ED3C44A3D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34A48F1-5B63-4593-BF6C-7BB87FBA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3290312"/>
            <a:ext cx="49625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97DA-4DF3-45A4-8E46-9EE8B725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during training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35532-4174-41A9-8037-D4433E38E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 algn="ctr">
              <a:buNone/>
            </a:pPr>
            <a:r>
              <a:rPr lang="en-US" dirty="0"/>
              <a:t>Training M-F 9AM to 5PM CST</a:t>
            </a:r>
          </a:p>
          <a:p>
            <a:r>
              <a:rPr lang="en-US" dirty="0"/>
              <a:t>Training will consist of</a:t>
            </a:r>
          </a:p>
          <a:p>
            <a:pPr lvl="1"/>
            <a:r>
              <a:rPr lang="en-US" dirty="0"/>
              <a:t>4 Projects</a:t>
            </a:r>
          </a:p>
          <a:p>
            <a:pPr lvl="1"/>
            <a:r>
              <a:rPr lang="en-US" dirty="0"/>
              <a:t>Weekly Quiz</a:t>
            </a:r>
          </a:p>
          <a:p>
            <a:pPr lvl="1"/>
            <a:r>
              <a:rPr lang="en-US" dirty="0"/>
              <a:t>One on one interview practice</a:t>
            </a:r>
          </a:p>
          <a:p>
            <a:pPr lvl="1"/>
            <a:r>
              <a:rPr lang="en-US" dirty="0"/>
              <a:t>Weekly QC</a:t>
            </a:r>
          </a:p>
          <a:p>
            <a:pPr lvl="1"/>
            <a:r>
              <a:rPr lang="en-US" dirty="0"/>
              <a:t>Content Delivery</a:t>
            </a:r>
          </a:p>
          <a:p>
            <a:pPr lvl="2"/>
            <a:r>
              <a:rPr lang="en-US" dirty="0"/>
              <a:t>Content will be delivered via power points and hands on coding exercises</a:t>
            </a:r>
          </a:p>
          <a:p>
            <a:pPr lvl="2"/>
            <a:r>
              <a:rPr lang="en-US" dirty="0"/>
              <a:t>Comprehensive notes will be provided every afternoon on </a:t>
            </a:r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Team based learning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7F5DA-3864-4B88-8544-9A36692E54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4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8A6081-771A-4D5A-A3E1-7823033F4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First Java Program and installing IDE (DEMO)</a:t>
            </a:r>
          </a:p>
        </p:txBody>
      </p:sp>
    </p:spTree>
    <p:extLst>
      <p:ext uri="{BB962C8B-B14F-4D97-AF65-F5344CB8AC3E}">
        <p14:creationId xmlns:p14="http://schemas.microsoft.com/office/powerpoint/2010/main" val="1588786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59C7-ADEB-4543-BA2F-FE8AC62A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Primitive Data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78CE4-2398-4B5C-9581-EF332A6787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1F9208-B2D3-4BCE-97BF-82F786E1A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79" y="1368784"/>
            <a:ext cx="6594442" cy="35316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E6265-8286-4120-8ED6-9158EEE4A795}"/>
              </a:ext>
            </a:extLst>
          </p:cNvPr>
          <p:cNvSpPr txBox="1"/>
          <p:nvPr/>
        </p:nvSpPr>
        <p:spPr>
          <a:xfrm>
            <a:off x="1274779" y="4976614"/>
            <a:ext cx="29578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/>
              </a:buClr>
              <a:buSzPct val="100000"/>
            </a:pPr>
            <a:r>
              <a:rPr lang="en-US" sz="1800" dirty="0">
                <a:solidFill>
                  <a:schemeClr val="bg2"/>
                </a:solidFill>
              </a:rPr>
              <a:t>Default values:</a:t>
            </a:r>
          </a:p>
          <a:p>
            <a:pPr marL="285750" indent="-285750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/>
                </a:solidFill>
              </a:rPr>
              <a:t>boolean</a:t>
            </a:r>
            <a:r>
              <a:rPr lang="en-US" sz="1600" dirty="0">
                <a:solidFill>
                  <a:schemeClr val="bg2"/>
                </a:solidFill>
              </a:rPr>
              <a:t>: false</a:t>
            </a:r>
          </a:p>
          <a:p>
            <a:pPr marL="285750" indent="-285750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char: \u000 (0)</a:t>
            </a:r>
          </a:p>
          <a:p>
            <a:pPr marL="285750" indent="-285750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int: 0</a:t>
            </a:r>
          </a:p>
          <a:p>
            <a:pPr marL="285750" indent="-285750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float: 0.0f</a:t>
            </a:r>
          </a:p>
          <a:p>
            <a:pPr marL="285750" indent="-285750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reference: (objects) 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2F99D-573C-4B67-8BCC-B4ED71D18C6D}"/>
              </a:ext>
            </a:extLst>
          </p:cNvPr>
          <p:cNvSpPr txBox="1"/>
          <p:nvPr/>
        </p:nvSpPr>
        <p:spPr>
          <a:xfrm>
            <a:off x="4675695" y="4976614"/>
            <a:ext cx="31935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Datatype Casting: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Widening: occurs automatically, converting smaller to larger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Narrowing: manual, larger to smaller, could cut off data</a:t>
            </a:r>
          </a:p>
        </p:txBody>
      </p:sp>
    </p:spTree>
    <p:extLst>
      <p:ext uri="{BB962C8B-B14F-4D97-AF65-F5344CB8AC3E}">
        <p14:creationId xmlns:p14="http://schemas.microsoft.com/office/powerpoint/2010/main" val="2839929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4BC4-86EB-4366-A20C-AA0427C0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Classes and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E8B37-94A3-461B-8CCA-9B22DAC33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  <a:p>
            <a:pPr lvl="1"/>
            <a:r>
              <a:rPr lang="en-US" dirty="0"/>
              <a:t>Blueprints for objects</a:t>
            </a:r>
          </a:p>
          <a:p>
            <a:r>
              <a:rPr lang="en-US" dirty="0"/>
              <a:t>Objects</a:t>
            </a:r>
          </a:p>
          <a:p>
            <a:pPr lvl="1"/>
            <a:r>
              <a:rPr lang="en-US" dirty="0"/>
              <a:t>Virtualization of real-world objects in code</a:t>
            </a:r>
          </a:p>
          <a:p>
            <a:pPr lvl="1"/>
            <a:r>
              <a:rPr lang="en-US" dirty="0"/>
              <a:t>Consists of:</a:t>
            </a:r>
          </a:p>
          <a:p>
            <a:pPr lvl="2"/>
            <a:r>
              <a:rPr lang="en-US" dirty="0"/>
              <a:t>States (property attributes)</a:t>
            </a:r>
          </a:p>
          <a:p>
            <a:pPr lvl="2"/>
            <a:r>
              <a:rPr lang="en-US" dirty="0"/>
              <a:t>Behaviors (functions)</a:t>
            </a:r>
          </a:p>
          <a:p>
            <a:pPr lvl="2"/>
            <a:r>
              <a:rPr lang="en-US" dirty="0"/>
              <a:t>Identity (name)</a:t>
            </a:r>
          </a:p>
          <a:p>
            <a:r>
              <a:rPr lang="en-US" dirty="0"/>
              <a:t>Why Objects and Classes?</a:t>
            </a:r>
          </a:p>
          <a:p>
            <a:pPr lvl="1"/>
            <a:r>
              <a:rPr lang="en-US" dirty="0"/>
              <a:t>Modularization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1E8CC-2FAB-45DE-AEF2-FE357FA616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03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7F83-012D-4561-BD02-52AA7897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Methods, Parameters, 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133C9-C207-4CA0-8D23-0EE44BE614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Methods</a:t>
            </a:r>
          </a:p>
          <a:p>
            <a:pPr lvl="1"/>
            <a:r>
              <a:rPr lang="en-US" sz="1800" dirty="0"/>
              <a:t>Blocks of code which only run when called</a:t>
            </a:r>
          </a:p>
          <a:p>
            <a:pPr lvl="1"/>
            <a:r>
              <a:rPr lang="en-US" sz="1800" dirty="0"/>
              <a:t>Declared inside of a class, creates the objects behaviors</a:t>
            </a:r>
          </a:p>
          <a:p>
            <a:pPr marL="533400" lvl="1" indent="0">
              <a:buNone/>
            </a:pPr>
            <a:endParaRPr lang="en-US" dirty="0"/>
          </a:p>
          <a:p>
            <a:pPr marL="533400" lvl="1" indent="0">
              <a:buNone/>
            </a:pPr>
            <a:endParaRPr lang="en-US" dirty="0"/>
          </a:p>
          <a:p>
            <a:pPr marL="533400" lvl="1" indent="0">
              <a:buNone/>
            </a:pPr>
            <a:endParaRPr lang="en-US" dirty="0"/>
          </a:p>
          <a:p>
            <a:r>
              <a:rPr lang="en-US" sz="2400" dirty="0"/>
              <a:t>Parameters</a:t>
            </a:r>
          </a:p>
          <a:p>
            <a:pPr lvl="1"/>
            <a:r>
              <a:rPr lang="en-US" sz="1800" dirty="0"/>
              <a:t>Specified inside of the method parenthesis, you pass these values to your method</a:t>
            </a:r>
            <a:endParaRPr lang="en-US" dirty="0"/>
          </a:p>
          <a:p>
            <a:r>
              <a:rPr lang="en-US" sz="2400" dirty="0"/>
              <a:t>main</a:t>
            </a:r>
          </a:p>
          <a:p>
            <a:pPr lvl="1"/>
            <a:r>
              <a:rPr lang="en-US" sz="1800" dirty="0"/>
              <a:t>Special method where the execution of the code occurs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03D35-F8C7-419E-9628-CE68FBD769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C2157-3172-4B6A-9E5F-7686295D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21" y="2837171"/>
            <a:ext cx="5260157" cy="11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1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7782F7-59AD-4800-A776-5728144E7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Hands on w/Primitives and Methods (DEMO)</a:t>
            </a:r>
          </a:p>
        </p:txBody>
      </p:sp>
    </p:spTree>
    <p:extLst>
      <p:ext uri="{BB962C8B-B14F-4D97-AF65-F5344CB8AC3E}">
        <p14:creationId xmlns:p14="http://schemas.microsoft.com/office/powerpoint/2010/main" val="369028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CC92-C136-4E64-82A6-2570BFF5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Pass by Reference vs 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D8F6D-9605-4704-83FF-D5AF45E90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by reference takes the literal object from memory and passes it to the method/function</a:t>
            </a:r>
          </a:p>
          <a:p>
            <a:r>
              <a:rPr lang="en-US" dirty="0"/>
              <a:t>Pass by value, gets the value from the object and passes it to the method/function</a:t>
            </a:r>
          </a:p>
          <a:p>
            <a:r>
              <a:rPr lang="en-US" dirty="0"/>
              <a:t>Java uses pass by value for its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E5A83-0932-41F5-B29E-F2B6F95D50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2007548-7F73-4960-BF20-B3900584D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4157087"/>
            <a:ext cx="47625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4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98D7-82D5-400C-835A-73DAFA58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Stack vs Heap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28BB8-0463-43C7-9943-A1D305DE7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Heap is the total memory for the application</a:t>
            </a:r>
          </a:p>
          <a:p>
            <a:pPr lvl="1"/>
            <a:r>
              <a:rPr lang="en-US" sz="1800" dirty="0"/>
              <a:t>Cannot control the amount</a:t>
            </a:r>
          </a:p>
          <a:p>
            <a:pPr lvl="1"/>
            <a:r>
              <a:rPr lang="en-US" sz="1800" dirty="0"/>
              <a:t>Contains the stack and objects</a:t>
            </a:r>
          </a:p>
          <a:p>
            <a:pPr lvl="1"/>
            <a:r>
              <a:rPr lang="en-US" sz="1800" dirty="0"/>
              <a:t>The new keywords adds new objects to the heap</a:t>
            </a:r>
          </a:p>
          <a:p>
            <a:pPr lvl="1"/>
            <a:r>
              <a:rPr lang="en-US" sz="1800" dirty="0" err="1"/>
              <a:t>OutOfMemoryError</a:t>
            </a:r>
            <a:r>
              <a:rPr lang="en-US" sz="1800" dirty="0"/>
              <a:t> occurs if you run out of heap space</a:t>
            </a:r>
          </a:p>
          <a:p>
            <a:r>
              <a:rPr lang="en-US" sz="2400" dirty="0"/>
              <a:t>Stack stores method calls, and local variables</a:t>
            </a:r>
          </a:p>
          <a:p>
            <a:pPr lvl="1"/>
            <a:r>
              <a:rPr lang="en-US" sz="1800" dirty="0"/>
              <a:t>Methods and their local variables get put on the top of the stack</a:t>
            </a:r>
          </a:p>
          <a:p>
            <a:pPr lvl="1"/>
            <a:r>
              <a:rPr lang="en-US" sz="1800" dirty="0" err="1"/>
              <a:t>StackOverflowError</a:t>
            </a:r>
            <a:r>
              <a:rPr lang="en-US" sz="1800" dirty="0"/>
              <a:t> occurs if you run out of stack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585F8-43A4-4942-BD35-F3D4878125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76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D764E4-F7BC-423D-9A8E-1665A76C5B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D80607BF-A373-43E5-BB83-89CC5D102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94" y="2196446"/>
            <a:ext cx="7164806" cy="40311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3417AF-0251-439E-9841-C566DCA8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686425" cy="2457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57B7BB-7AC5-410F-B4AE-71AFD11683BE}"/>
              </a:ext>
            </a:extLst>
          </p:cNvPr>
          <p:cNvSpPr txBox="1"/>
          <p:nvPr/>
        </p:nvSpPr>
        <p:spPr>
          <a:xfrm>
            <a:off x="1814660" y="6392385"/>
            <a:ext cx="5514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source: https://www.baeldung.com/java-stack-heap</a:t>
            </a:r>
          </a:p>
        </p:txBody>
      </p:sp>
    </p:spTree>
    <p:extLst>
      <p:ext uri="{BB962C8B-B14F-4D97-AF65-F5344CB8AC3E}">
        <p14:creationId xmlns:p14="http://schemas.microsoft.com/office/powerpoint/2010/main" val="290728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9441-D584-445A-B510-D11A6E2B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66F2A-593B-4DB2-88E0-910C59F8DB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Mondays</a:t>
            </a:r>
          </a:p>
          <a:p>
            <a:r>
              <a:rPr lang="en-US" dirty="0"/>
              <a:t>Morning:</a:t>
            </a:r>
          </a:p>
          <a:p>
            <a:pPr lvl="1"/>
            <a:r>
              <a:rPr lang="en-US" dirty="0"/>
              <a:t>Quiz</a:t>
            </a:r>
          </a:p>
          <a:p>
            <a:pPr lvl="1"/>
            <a:r>
              <a:rPr lang="en-US" dirty="0"/>
              <a:t>One on one</a:t>
            </a:r>
          </a:p>
          <a:p>
            <a:pPr lvl="1"/>
            <a:r>
              <a:rPr lang="en-US" dirty="0"/>
              <a:t>Personal work</a:t>
            </a:r>
          </a:p>
          <a:p>
            <a:r>
              <a:rPr lang="en-US" dirty="0"/>
              <a:t>Afternoon</a:t>
            </a:r>
          </a:p>
          <a:p>
            <a:pPr lvl="1"/>
            <a:r>
              <a:rPr lang="en-US" dirty="0"/>
              <a:t>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3EBBA-4A94-4522-8483-CCCCE1E046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4410C-3ACB-49D6-976D-71383677333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Tuesday – Friday</a:t>
            </a:r>
          </a:p>
          <a:p>
            <a:r>
              <a:rPr lang="en-US" dirty="0"/>
              <a:t>Morning</a:t>
            </a:r>
          </a:p>
          <a:p>
            <a:pPr lvl="1"/>
            <a:r>
              <a:rPr lang="en-US" dirty="0"/>
              <a:t>Content</a:t>
            </a:r>
          </a:p>
          <a:p>
            <a:pPr lvl="1"/>
            <a:r>
              <a:rPr lang="en-US" dirty="0"/>
              <a:t>Hands on</a:t>
            </a:r>
          </a:p>
          <a:p>
            <a:r>
              <a:rPr lang="en-US" dirty="0"/>
              <a:t>Afternoon</a:t>
            </a:r>
          </a:p>
          <a:p>
            <a:pPr lvl="1"/>
            <a:r>
              <a:rPr lang="en-US" dirty="0"/>
              <a:t>Personal work</a:t>
            </a:r>
          </a:p>
          <a:p>
            <a:pPr lvl="1"/>
            <a:r>
              <a:rPr lang="en-US" dirty="0"/>
              <a:t>Office Hours</a:t>
            </a:r>
          </a:p>
          <a:p>
            <a:pPr lvl="1"/>
            <a:r>
              <a:rPr lang="en-US" dirty="0"/>
              <a:t>Study/Review</a:t>
            </a:r>
          </a:p>
        </p:txBody>
      </p:sp>
    </p:spTree>
    <p:extLst>
      <p:ext uri="{BB962C8B-B14F-4D97-AF65-F5344CB8AC3E}">
        <p14:creationId xmlns:p14="http://schemas.microsoft.com/office/powerpoint/2010/main" val="112329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F7D5-0459-4EAA-8AF5-5C4F77C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BD61D-0604-4E0B-B764-DD7F2FBF2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Four projects with increasing technologies</a:t>
            </a:r>
          </a:p>
          <a:p>
            <a:r>
              <a:rPr lang="en-US" dirty="0"/>
              <a:t>P0 individual</a:t>
            </a:r>
          </a:p>
          <a:p>
            <a:r>
              <a:rPr lang="en-US" dirty="0"/>
              <a:t>P1 partner programming</a:t>
            </a:r>
          </a:p>
          <a:p>
            <a:r>
              <a:rPr lang="en-US" dirty="0"/>
              <a:t>P2 small group</a:t>
            </a:r>
          </a:p>
          <a:p>
            <a:r>
              <a:rPr lang="en-US" dirty="0"/>
              <a:t>P3 full group capstone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9024D-D5DD-48FE-9AD5-4B10732414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7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BA90-A54D-48F4-8DF1-920D9721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0C4E5-3758-4198-8761-312B55FD12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QC will occur on a weekly basis</a:t>
            </a:r>
          </a:p>
          <a:p>
            <a:r>
              <a:rPr lang="en-US" dirty="0"/>
              <a:t>Meant to be interview practice</a:t>
            </a:r>
          </a:p>
          <a:p>
            <a:r>
              <a:rPr lang="en-US" dirty="0"/>
              <a:t>More information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3BB77-17E2-4F7F-AD3D-ABCFF6445F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9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1AE5-D428-4188-8639-3510793B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53183-081C-44FD-99FE-D73B0AF4E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Hard work pays off</a:t>
            </a:r>
          </a:p>
          <a:p>
            <a:r>
              <a:rPr lang="en-US" dirty="0"/>
              <a:t>Do your best</a:t>
            </a:r>
          </a:p>
          <a:p>
            <a:r>
              <a:rPr lang="en-US" dirty="0"/>
              <a:t>Ask Questions</a:t>
            </a:r>
          </a:p>
          <a:p>
            <a:pPr marL="50800" indent="0">
              <a:buNone/>
            </a:pPr>
            <a:r>
              <a:rPr lang="en-US" dirty="0"/>
              <a:t>Interaction</a:t>
            </a:r>
          </a:p>
          <a:p>
            <a:r>
              <a:rPr lang="en-US" dirty="0"/>
              <a:t>Cameras on</a:t>
            </a:r>
          </a:p>
          <a:p>
            <a:r>
              <a:rPr lang="en-US" dirty="0"/>
              <a:t>Use your mic to ask questions</a:t>
            </a:r>
          </a:p>
          <a:p>
            <a:pPr marL="50800" indent="0">
              <a:buNone/>
            </a:pPr>
            <a:r>
              <a:rPr lang="en-US" dirty="0"/>
              <a:t>Teamwork</a:t>
            </a:r>
          </a:p>
          <a:p>
            <a:r>
              <a:rPr lang="en-US" dirty="0"/>
              <a:t>Rely on one another</a:t>
            </a:r>
          </a:p>
          <a:p>
            <a:r>
              <a:rPr lang="en-US" dirty="0"/>
              <a:t>I should be last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849D6-C513-4B87-9AB1-65FA669B4C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4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910F-78A3-4F7B-BDDC-F31A18CF4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82DDA-5DA9-4A7A-A7AB-B48254A20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249203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E26E-8773-4461-B476-37698F12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FCC62-0C1C-4001-A663-4DF3CA5C6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1947554"/>
          </a:xfrm>
        </p:spPr>
        <p:txBody>
          <a:bodyPr/>
          <a:lstStyle/>
          <a:p>
            <a:r>
              <a:rPr lang="en-US" dirty="0"/>
              <a:t>Keep track of code changes</a:t>
            </a:r>
          </a:p>
          <a:p>
            <a:r>
              <a:rPr lang="en-US" dirty="0"/>
              <a:t>Collaboration Tool</a:t>
            </a:r>
          </a:p>
          <a:p>
            <a:endParaRPr lang="en-US" dirty="0"/>
          </a:p>
          <a:p>
            <a:pPr marL="50800" indent="0" algn="ctr">
              <a:buNone/>
            </a:pPr>
            <a:r>
              <a:rPr lang="en-US" dirty="0"/>
              <a:t>Two Types of Version Control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140BD-DBCA-4FE7-AA6E-F2B8E5EE55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BB1FEA-336A-44E1-8C39-381F42CF8E63}"/>
              </a:ext>
            </a:extLst>
          </p:cNvPr>
          <p:cNvSpPr txBox="1"/>
          <p:nvPr/>
        </p:nvSpPr>
        <p:spPr>
          <a:xfrm>
            <a:off x="871979" y="6509186"/>
            <a:ext cx="740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source: https://www.htown-tech.com/blogs/centralized-vs-distributed-version-control-system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2CA627D-E17B-4D1B-9284-5FE1BD4E6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3" y="3969842"/>
            <a:ext cx="4251886" cy="2393870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A0CED189-1793-4C32-BDAF-93621A816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849" y="3969842"/>
            <a:ext cx="4254051" cy="23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40118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1176</Words>
  <Application>Microsoft Office PowerPoint</Application>
  <PresentationFormat>On-screen Show (4:3)</PresentationFormat>
  <Paragraphs>273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2_Custom Design</vt:lpstr>
      <vt:lpstr>Week 1 Day 1</vt:lpstr>
      <vt:lpstr>Get to know your trainer</vt:lpstr>
      <vt:lpstr>What to expect during training</vt:lpstr>
      <vt:lpstr>Tentative Schedule</vt:lpstr>
      <vt:lpstr>Projects</vt:lpstr>
      <vt:lpstr>Quality Control</vt:lpstr>
      <vt:lpstr>Expectations</vt:lpstr>
      <vt:lpstr>Git</vt:lpstr>
      <vt:lpstr>Version Control Systems</vt:lpstr>
      <vt:lpstr>Repository Hosting Platforms</vt:lpstr>
      <vt:lpstr>PowerPoint Presentation</vt:lpstr>
      <vt:lpstr>Git Flow and Snapshotting</vt:lpstr>
      <vt:lpstr>PowerPoint Presentation</vt:lpstr>
      <vt:lpstr>Git Branching</vt:lpstr>
      <vt:lpstr>SDLC</vt:lpstr>
      <vt:lpstr>SDLC Overview</vt:lpstr>
      <vt:lpstr>SDLC: Waterfall</vt:lpstr>
      <vt:lpstr>Waterfall Project Timeline</vt:lpstr>
      <vt:lpstr>Waterfall Advantages vs Disadvantages</vt:lpstr>
      <vt:lpstr>SDLC: Agile</vt:lpstr>
      <vt:lpstr>Agile: Advantages vs Disadvantages</vt:lpstr>
      <vt:lpstr>Agile: Scrum Methodology</vt:lpstr>
      <vt:lpstr>Scrum: Artifacts</vt:lpstr>
      <vt:lpstr>Scrum: Story Pointing</vt:lpstr>
      <vt:lpstr>Scrum: Ceremonies</vt:lpstr>
      <vt:lpstr>Java</vt:lpstr>
      <vt:lpstr>Java</vt:lpstr>
      <vt:lpstr>Java: Why?</vt:lpstr>
      <vt:lpstr>Java: JDK vs JRE vs JDK</vt:lpstr>
      <vt:lpstr>PowerPoint Presentation</vt:lpstr>
      <vt:lpstr>Java: Primitive Data Types</vt:lpstr>
      <vt:lpstr>Java: Classes and Objects</vt:lpstr>
      <vt:lpstr>Java: Methods, Parameters, main</vt:lpstr>
      <vt:lpstr>PowerPoint Presentation</vt:lpstr>
      <vt:lpstr>Java: Pass by Reference vs Value</vt:lpstr>
      <vt:lpstr>Java: Stack vs Heap Memory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McGill</dc:creator>
  <cp:lastModifiedBy>Ethan McGill</cp:lastModifiedBy>
  <cp:revision>12</cp:revision>
  <dcterms:modified xsi:type="dcterms:W3CDTF">2022-01-18T22:58:03Z</dcterms:modified>
</cp:coreProperties>
</file>