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9/9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3 Day 2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Basics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1F7C-C739-4D58-84EF-9254685E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Truthy and </a:t>
            </a:r>
            <a:r>
              <a:rPr lang="en-US" dirty="0" err="1"/>
              <a:t>Falsey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7D3EA-9A45-4531-BB84-E58E0D53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Any expression or value that results in the Boolean false is considered </a:t>
            </a:r>
            <a:r>
              <a:rPr lang="en-US" dirty="0" err="1"/>
              <a:t>falsey</a:t>
            </a:r>
            <a:endParaRPr lang="en-US" dirty="0"/>
          </a:p>
          <a:p>
            <a:r>
              <a:rPr lang="en-US" dirty="0"/>
              <a:t>Boolean false</a:t>
            </a:r>
          </a:p>
          <a:p>
            <a:r>
              <a:rPr lang="en-US" dirty="0"/>
              <a:t>Empty string “”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Null</a:t>
            </a:r>
          </a:p>
          <a:p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0</a:t>
            </a:r>
          </a:p>
          <a:p>
            <a:pPr marL="50800" indent="0">
              <a:buNone/>
            </a:pPr>
            <a:r>
              <a:rPr lang="en-US" dirty="0"/>
              <a:t>Everything else is truthy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1A9B5-25A9-48A8-B801-8F368BDD5B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E28585-100F-4DB6-B847-F5C12E46B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Coding Challenge 1</a:t>
            </a:r>
          </a:p>
        </p:txBody>
      </p:sp>
    </p:spTree>
    <p:extLst>
      <p:ext uri="{BB962C8B-B14F-4D97-AF65-F5344CB8AC3E}">
        <p14:creationId xmlns:p14="http://schemas.microsoft.com/office/powerpoint/2010/main" val="391712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50B5-73AE-422D-BDD1-E2030C45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24B1-7E29-42C8-A7F0-A256EA63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5113"/>
            <a:ext cx="8383980" cy="5256708"/>
          </a:xfrm>
        </p:spPr>
        <p:txBody>
          <a:bodyPr/>
          <a:lstStyle/>
          <a:p>
            <a:r>
              <a:rPr lang="en-US" sz="1800" dirty="0"/>
              <a:t>Functional Programming</a:t>
            </a:r>
          </a:p>
          <a:p>
            <a:pPr lvl="1"/>
            <a:r>
              <a:rPr lang="en-US" sz="1600" dirty="0"/>
              <a:t>The idea that programs can be broken down into callable expressions called functions</a:t>
            </a:r>
          </a:p>
          <a:p>
            <a:r>
              <a:rPr lang="en-US" sz="1800" dirty="0"/>
              <a:t>Functions</a:t>
            </a:r>
          </a:p>
          <a:p>
            <a:pPr lvl="1"/>
            <a:r>
              <a:rPr lang="en-US" sz="1600" dirty="0"/>
              <a:t>Use the function keyword</a:t>
            </a:r>
          </a:p>
          <a:p>
            <a:pPr lvl="1"/>
            <a:r>
              <a:rPr lang="en-US" sz="1600" dirty="0"/>
              <a:t>Can use the return keyword to return a value</a:t>
            </a:r>
          </a:p>
          <a:p>
            <a:r>
              <a:rPr lang="en-US" sz="1800" dirty="0"/>
              <a:t>Function Expression</a:t>
            </a:r>
          </a:p>
          <a:p>
            <a:pPr lvl="1"/>
            <a:r>
              <a:rPr lang="en-US" sz="1600" dirty="0"/>
              <a:t>Anonymous functions</a:t>
            </a:r>
          </a:p>
          <a:p>
            <a:pPr lvl="1"/>
            <a:r>
              <a:rPr lang="en-US" sz="1600" dirty="0"/>
              <a:t>No identifier or name, stored in a variable</a:t>
            </a:r>
          </a:p>
          <a:p>
            <a:r>
              <a:rPr lang="en-US" sz="1800" dirty="0"/>
              <a:t>Immediately Invoked Function Expression (IIFE)</a:t>
            </a:r>
          </a:p>
          <a:p>
            <a:pPr lvl="1"/>
            <a:r>
              <a:rPr lang="en-US" sz="1600" dirty="0"/>
              <a:t>Anonymous function that instantly calls itself</a:t>
            </a:r>
          </a:p>
          <a:p>
            <a:r>
              <a:rPr lang="en-US" sz="1800" dirty="0"/>
              <a:t>Callback Function</a:t>
            </a:r>
          </a:p>
          <a:p>
            <a:pPr lvl="1"/>
            <a:r>
              <a:rPr lang="en-US" sz="1600" dirty="0"/>
              <a:t>Function passed as a parameter to another function</a:t>
            </a:r>
          </a:p>
          <a:p>
            <a:pPr lvl="1"/>
            <a:r>
              <a:rPr lang="en-US" sz="1600" dirty="0"/>
              <a:t>Gets executed once the original function is finished</a:t>
            </a:r>
          </a:p>
          <a:p>
            <a:r>
              <a:rPr lang="en-US" sz="1800" dirty="0"/>
              <a:t>Default Parameters</a:t>
            </a:r>
          </a:p>
          <a:p>
            <a:pPr lvl="1"/>
            <a:r>
              <a:rPr lang="en-US" sz="1600" dirty="0"/>
              <a:t>Allow us to set a default value for a parameter to a function in 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A7381-83D6-4490-BB44-4517E5DAE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208A9B-14DF-4C24-A20F-607281CC2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Functions DEMO</a:t>
            </a:r>
          </a:p>
        </p:txBody>
      </p:sp>
    </p:spTree>
    <p:extLst>
      <p:ext uri="{BB962C8B-B14F-4D97-AF65-F5344CB8AC3E}">
        <p14:creationId xmlns:p14="http://schemas.microsoft.com/office/powerpoint/2010/main" val="20165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7EC4-D6ED-47A8-B804-616AE3F0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Variable Scopes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8ACCC-8D38-4A4C-8DCD-3F83D6220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Variable scope defines the lifetime and visibility of the variable</a:t>
            </a:r>
          </a:p>
          <a:p>
            <a:r>
              <a:rPr lang="en-US" sz="2000" dirty="0"/>
              <a:t>Global Scope</a:t>
            </a:r>
          </a:p>
          <a:p>
            <a:pPr lvl="1"/>
            <a:r>
              <a:rPr lang="en-US" sz="1600" dirty="0"/>
              <a:t>Accessible everywhere in the application</a:t>
            </a:r>
          </a:p>
          <a:p>
            <a:r>
              <a:rPr lang="en-US" sz="2000" dirty="0"/>
              <a:t>Local</a:t>
            </a:r>
          </a:p>
          <a:p>
            <a:pPr lvl="1"/>
            <a:r>
              <a:rPr lang="en-US" sz="1600" dirty="0"/>
              <a:t>Accessible in their location</a:t>
            </a:r>
          </a:p>
          <a:p>
            <a:pPr lvl="1"/>
            <a:r>
              <a:rPr lang="en-US" sz="1600" dirty="0"/>
              <a:t>Includes Function and Block</a:t>
            </a:r>
          </a:p>
          <a:p>
            <a:r>
              <a:rPr lang="en-US" sz="2000" dirty="0"/>
              <a:t>Function Scope</a:t>
            </a:r>
          </a:p>
          <a:p>
            <a:pPr lvl="1"/>
            <a:r>
              <a:rPr lang="en-US" sz="1600" dirty="0"/>
              <a:t>Only accessible inside of the function they are defined in</a:t>
            </a:r>
          </a:p>
          <a:p>
            <a:r>
              <a:rPr lang="en-US" sz="2000" dirty="0"/>
              <a:t>Block</a:t>
            </a:r>
          </a:p>
          <a:p>
            <a:pPr lvl="1"/>
            <a:r>
              <a:rPr lang="en-US" sz="1600" dirty="0"/>
              <a:t>Only accessible inside of the code block they are defined in</a:t>
            </a:r>
          </a:p>
          <a:p>
            <a:pPr lvl="1"/>
            <a:r>
              <a:rPr lang="en-US" sz="1600" dirty="0"/>
              <a:t>Possible due to the let and const keywords</a:t>
            </a:r>
          </a:p>
          <a:p>
            <a:pPr marL="508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B2FAE-F1DF-497D-991A-710A81C45F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4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DB89-4499-4DA3-BC4C-F1AEE8B3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Hoisting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408E-27C9-4FC0-BEF7-946009C3B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Mechanic where function and variable declarations are moved to the top of their scope</a:t>
            </a:r>
          </a:p>
          <a:p>
            <a:r>
              <a:rPr lang="en-US" dirty="0"/>
              <a:t>Only the declarations are hoisted, not assignments</a:t>
            </a:r>
          </a:p>
          <a:p>
            <a:r>
              <a:rPr lang="en-US" dirty="0"/>
              <a:t>Only variables declared with var are hoisted out of block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88150-3D38-45B1-BBFD-B4293A67F4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B5B9-33B6-4FE1-BD86-3B1EFDBF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ES6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7D167-8E53-4E8A-B719-A2CDB0E94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 err="1"/>
              <a:t>Ecmascript</a:t>
            </a:r>
            <a:r>
              <a:rPr lang="en-US" sz="2400" dirty="0"/>
              <a:t> 6 introduced many important features</a:t>
            </a:r>
          </a:p>
          <a:p>
            <a:r>
              <a:rPr lang="en-US" sz="2400" dirty="0"/>
              <a:t>let and const keywords</a:t>
            </a:r>
          </a:p>
          <a:p>
            <a:pPr lvl="1"/>
            <a:r>
              <a:rPr lang="en-US" sz="2000" dirty="0"/>
              <a:t>let allows block scoped variable</a:t>
            </a:r>
          </a:p>
          <a:p>
            <a:pPr lvl="1"/>
            <a:r>
              <a:rPr lang="en-US" sz="2000" dirty="0"/>
              <a:t>const allows constant block scoped variables</a:t>
            </a:r>
          </a:p>
          <a:p>
            <a:r>
              <a:rPr lang="en-US" sz="2400" dirty="0"/>
              <a:t>Arrow functions</a:t>
            </a:r>
          </a:p>
          <a:p>
            <a:pPr lvl="1"/>
            <a:r>
              <a:rPr lang="en-US" sz="2000" dirty="0"/>
              <a:t>Simplified way to write function expressions</a:t>
            </a:r>
          </a:p>
          <a:p>
            <a:pPr lvl="1"/>
            <a:r>
              <a:rPr lang="en-US" sz="2000" dirty="0"/>
              <a:t>Uses arrow notation let </a:t>
            </a:r>
            <a:r>
              <a:rPr lang="en-US" sz="2000" dirty="0" err="1"/>
              <a:t>func</a:t>
            </a:r>
            <a:r>
              <a:rPr lang="en-US" sz="2000" dirty="0"/>
              <a:t> = (</a:t>
            </a:r>
            <a:r>
              <a:rPr lang="en-US" sz="2000" dirty="0" err="1"/>
              <a:t>args</a:t>
            </a:r>
            <a:r>
              <a:rPr lang="en-US" sz="2000" dirty="0"/>
              <a:t>) =&gt; {expression}</a:t>
            </a:r>
          </a:p>
          <a:p>
            <a:r>
              <a:rPr lang="en-US" sz="2400" dirty="0"/>
              <a:t>Template literals</a:t>
            </a:r>
          </a:p>
          <a:p>
            <a:pPr lvl="1"/>
            <a:r>
              <a:rPr lang="en-US" sz="2000" dirty="0"/>
              <a:t>Create multiline strings, and easily perform string interpolation</a:t>
            </a:r>
          </a:p>
          <a:p>
            <a:pPr lvl="1"/>
            <a:r>
              <a:rPr lang="en-US" sz="2000" dirty="0"/>
              <a:t>Uses backticks `` and allows for embedded expressions with the ${}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3B526-137C-4242-9A90-F520512776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0DD8-FB37-449B-83EB-5694CF2E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this keyword and strict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6FA55-0063-4F20-8208-6F9E7FCCB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keyword has multiple meaning depending on where it is used</a:t>
            </a:r>
          </a:p>
          <a:p>
            <a:pPr lvl="1"/>
            <a:r>
              <a:rPr lang="en-US" dirty="0"/>
              <a:t>this alone refers to the global window object</a:t>
            </a:r>
          </a:p>
          <a:p>
            <a:pPr lvl="1"/>
            <a:r>
              <a:rPr lang="en-US" dirty="0"/>
              <a:t>this in event handlers refers to the HTML element which received the event</a:t>
            </a:r>
          </a:p>
          <a:p>
            <a:pPr lvl="1"/>
            <a:r>
              <a:rPr lang="en-US" dirty="0"/>
              <a:t>this in object binding refers to the object</a:t>
            </a:r>
          </a:p>
          <a:p>
            <a:r>
              <a:rPr lang="en-US" dirty="0"/>
              <a:t>use strict in </a:t>
            </a:r>
            <a:r>
              <a:rPr lang="en-US" dirty="0" err="1"/>
              <a:t>Javascript</a:t>
            </a:r>
            <a:r>
              <a:rPr lang="en-US" dirty="0"/>
              <a:t> disables the use of</a:t>
            </a:r>
          </a:p>
          <a:p>
            <a:pPr lvl="1"/>
            <a:r>
              <a:rPr lang="en-US" dirty="0"/>
              <a:t>Undefined variables</a:t>
            </a:r>
          </a:p>
          <a:p>
            <a:pPr lvl="1"/>
            <a:r>
              <a:rPr lang="en-US" dirty="0"/>
              <a:t>Any keyword as variable or function name</a:t>
            </a:r>
          </a:p>
          <a:p>
            <a:pPr lvl="1"/>
            <a:r>
              <a:rPr lang="en-US" dirty="0"/>
              <a:t>Some other niche </a:t>
            </a:r>
            <a:r>
              <a:rPr lang="en-US" dirty="0" err="1"/>
              <a:t>javascript</a:t>
            </a:r>
            <a:r>
              <a:rPr lang="en-US" dirty="0"/>
              <a:t>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3527-6C3E-4BA0-BFF3-6420742B07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813F2C-70C5-49C2-9D58-18E807881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/>
              <a:t> ES6 DEMO</a:t>
            </a:r>
          </a:p>
        </p:txBody>
      </p:sp>
    </p:spTree>
    <p:extLst>
      <p:ext uri="{BB962C8B-B14F-4D97-AF65-F5344CB8AC3E}">
        <p14:creationId xmlns:p14="http://schemas.microsoft.com/office/powerpoint/2010/main" val="189009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</a:t>
            </a:r>
            <a:r>
              <a:rPr lang="en-US" dirty="0" err="1"/>
              <a:t>cript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dirty="0"/>
              <a:t>Client-Side scripting/programming language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Runs in the browser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Used to create dynamic webpages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</a:t>
            </a:r>
            <a:r>
              <a:rPr lang="en-US" dirty="0"/>
              <a:t>h-leveled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Interpreted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Multi-</a:t>
            </a:r>
            <a:r>
              <a:rPr lang="en-US" dirty="0" err="1"/>
              <a:t>paradigmed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dirty="0"/>
              <a:t>Dynamically typed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Singled Threaded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Follows ECMAScript specifications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A039E3E-5729-4C2C-9A18-D2FA7502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35" y="2592549"/>
            <a:ext cx="2303755" cy="2303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59E32-9E9C-45A3-940F-760290527535}"/>
              </a:ext>
            </a:extLst>
          </p:cNvPr>
          <p:cNvSpPr txBox="1"/>
          <p:nvPr/>
        </p:nvSpPr>
        <p:spPr>
          <a:xfrm>
            <a:off x="1775401" y="6363712"/>
            <a:ext cx="559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4"/>
              </a:rPr>
              <a:t>https://upload.wikimedia.org/wikipedia/commons/thumb/9/99/</a:t>
            </a:r>
            <a:endParaRPr lang="en-US" sz="1200" dirty="0"/>
          </a:p>
          <a:p>
            <a:r>
              <a:rPr lang="en-US" sz="1200" dirty="0"/>
              <a:t>Unofficial_JavaScript_logo_2.svg/2048px-Unofficial_JavaScript_logo_2.svg.png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4669-388A-48E5-B9B5-08278751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Using with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3F12-DCF6-4CEF-845C-0E29DE8FC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HTML supports the use of JS with the &lt;script&gt; tag</a:t>
            </a:r>
          </a:p>
          <a:p>
            <a:r>
              <a:rPr lang="en-US" dirty="0"/>
              <a:t>Internal </a:t>
            </a:r>
            <a:r>
              <a:rPr lang="en-US" dirty="0" err="1"/>
              <a:t>Javascript</a:t>
            </a:r>
            <a:r>
              <a:rPr lang="en-US" dirty="0"/>
              <a:t> is written in the HTML file inside of the &lt;script&gt; tag</a:t>
            </a:r>
          </a:p>
          <a:p>
            <a:r>
              <a:rPr lang="en-US" dirty="0"/>
              <a:t>External </a:t>
            </a:r>
            <a:r>
              <a:rPr lang="en-US" dirty="0" err="1"/>
              <a:t>Javascript</a:t>
            </a:r>
            <a:r>
              <a:rPr lang="en-US" dirty="0"/>
              <a:t> is written in an external JS file and imported with the </a:t>
            </a:r>
            <a:r>
              <a:rPr lang="en-US" dirty="0" err="1"/>
              <a:t>src</a:t>
            </a:r>
            <a:r>
              <a:rPr lang="en-US" dirty="0"/>
              <a:t> attribute in the &lt;script&gt; tag</a:t>
            </a:r>
          </a:p>
          <a:p>
            <a:pPr lvl="1"/>
            <a:r>
              <a:rPr lang="en-US" dirty="0"/>
              <a:t>Best practice to load it at the bottom of the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AFCD6-79EF-46AC-8FD2-D30D8C39D7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C2D0-8C3F-449F-AB4F-A4665012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Syntax and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571B-A065-4146-A458-2944982ED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1"/>
            <a:ext cx="4191990" cy="5144512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Syntax Rules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Semicolon </a:t>
            </a:r>
            <a:r>
              <a:rPr lang="en-US" dirty="0" err="1"/>
              <a:t>opitional</a:t>
            </a:r>
            <a:endParaRPr lang="en-US" dirty="0"/>
          </a:p>
          <a:p>
            <a:r>
              <a:rPr lang="en-US" dirty="0"/>
              <a:t>White space doesn’t matter</a:t>
            </a:r>
          </a:p>
          <a:p>
            <a:r>
              <a:rPr lang="en-US" dirty="0"/>
              <a:t>Single and multi-line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8B69F-1A07-4DED-9B8E-64B533D1D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53296E7-8759-4B73-9461-2E61898F7ADF}"/>
              </a:ext>
            </a:extLst>
          </p:cNvPr>
          <p:cNvSpPr txBox="1">
            <a:spLocks/>
          </p:cNvSpPr>
          <p:nvPr/>
        </p:nvSpPr>
        <p:spPr>
          <a:xfrm>
            <a:off x="4572000" y="1219201"/>
            <a:ext cx="4191990" cy="51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dirty="0"/>
              <a:t>Variable Rules</a:t>
            </a:r>
          </a:p>
          <a:p>
            <a:r>
              <a:rPr lang="en-US" dirty="0"/>
              <a:t>Used to store values</a:t>
            </a:r>
          </a:p>
          <a:p>
            <a:r>
              <a:rPr lang="en-US" dirty="0"/>
              <a:t>Declare with var, let and const keywords</a:t>
            </a:r>
          </a:p>
          <a:p>
            <a:r>
              <a:rPr lang="en-US" dirty="0"/>
              <a:t>Must have a name</a:t>
            </a:r>
          </a:p>
          <a:p>
            <a:pPr lvl="1"/>
            <a:r>
              <a:rPr lang="en-US" dirty="0"/>
              <a:t>Name cannot be a keyword</a:t>
            </a:r>
          </a:p>
          <a:p>
            <a:pPr lvl="1"/>
            <a:r>
              <a:rPr lang="en-US" dirty="0"/>
              <a:t>Cannot start with special characters</a:t>
            </a:r>
          </a:p>
          <a:p>
            <a:r>
              <a:rPr lang="en-US" dirty="0"/>
              <a:t>Variable literals are your primitives</a:t>
            </a:r>
          </a:p>
        </p:txBody>
      </p:sp>
    </p:spTree>
    <p:extLst>
      <p:ext uri="{BB962C8B-B14F-4D97-AF65-F5344CB8AC3E}">
        <p14:creationId xmlns:p14="http://schemas.microsoft.com/office/powerpoint/2010/main" val="49950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E3CA-5A29-478E-99FE-5EF444A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7A13-9482-41D7-9194-7F6108579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91990" cy="3561071"/>
          </a:xfrm>
        </p:spPr>
        <p:txBody>
          <a:bodyPr/>
          <a:lstStyle/>
          <a:p>
            <a:pPr marL="565150" indent="-514350">
              <a:buSzPct val="115000"/>
              <a:buFont typeface="+mj-lt"/>
              <a:buAutoNum type="arabicPeriod"/>
            </a:pPr>
            <a:r>
              <a:rPr lang="en-US" sz="2000" dirty="0"/>
              <a:t>String</a:t>
            </a:r>
          </a:p>
          <a:p>
            <a:pPr lvl="1">
              <a:buSzPct val="115000"/>
            </a:pPr>
            <a:r>
              <a:rPr lang="en-US" sz="1600" dirty="0"/>
              <a:t>Text in single or double quotes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2000" dirty="0"/>
              <a:t>Number</a:t>
            </a:r>
          </a:p>
          <a:p>
            <a:pPr lvl="1">
              <a:buSzPct val="115000"/>
            </a:pPr>
            <a:r>
              <a:rPr lang="en-US" sz="1600" dirty="0"/>
              <a:t>Positive or Negative</a:t>
            </a:r>
          </a:p>
          <a:p>
            <a:pPr lvl="1">
              <a:buSzPct val="115000"/>
            </a:pPr>
            <a:r>
              <a:rPr lang="en-US" sz="1600" dirty="0"/>
              <a:t>Decimal or Integer</a:t>
            </a:r>
          </a:p>
          <a:p>
            <a:pPr lvl="1">
              <a:buSzPct val="115000"/>
            </a:pPr>
            <a:r>
              <a:rPr lang="en-US" sz="1600" dirty="0"/>
              <a:t>Nan or Infinity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2000" dirty="0"/>
              <a:t>Boolean</a:t>
            </a:r>
          </a:p>
          <a:p>
            <a:pPr lvl="1">
              <a:buSzPct val="115000"/>
            </a:pPr>
            <a:r>
              <a:rPr lang="en-US" sz="1600" dirty="0"/>
              <a:t>True or false</a:t>
            </a:r>
          </a:p>
          <a:p>
            <a:pPr marL="565150" indent="-514350">
              <a:buSzPct val="115000"/>
              <a:buFont typeface="+mj-lt"/>
              <a:buAutoNum type="arabicPeriod"/>
            </a:pPr>
            <a:r>
              <a:rPr lang="en-US" sz="2000" dirty="0"/>
              <a:t>Null</a:t>
            </a:r>
          </a:p>
          <a:p>
            <a:pPr lvl="1">
              <a:buSzPct val="115000"/>
            </a:pPr>
            <a:r>
              <a:rPr lang="en-US" sz="1600" dirty="0"/>
              <a:t>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4360-E973-49DC-AC4A-C43C34392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D95F67-7B4D-45A8-A822-DC0E42543785}"/>
              </a:ext>
            </a:extLst>
          </p:cNvPr>
          <p:cNvSpPr txBox="1">
            <a:spLocks/>
          </p:cNvSpPr>
          <p:nvPr/>
        </p:nvSpPr>
        <p:spPr>
          <a:xfrm>
            <a:off x="4572000" y="1481446"/>
            <a:ext cx="4191990" cy="35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5150" indent="-514350">
              <a:buSzPct val="115000"/>
              <a:buFont typeface="+mj-lt"/>
              <a:buAutoNum type="arabicPeriod" startAt="5"/>
            </a:pPr>
            <a:r>
              <a:rPr lang="en-US" sz="2000" dirty="0"/>
              <a:t>Undefined</a:t>
            </a:r>
          </a:p>
          <a:p>
            <a:pPr lvl="1">
              <a:buSzPct val="115000"/>
            </a:pPr>
            <a:r>
              <a:rPr lang="en-US" sz="1600" dirty="0"/>
              <a:t>Declared but not initialized</a:t>
            </a:r>
          </a:p>
          <a:p>
            <a:pPr marL="565150" indent="-514350">
              <a:buSzPct val="115000"/>
              <a:buFont typeface="+mj-lt"/>
              <a:buAutoNum type="arabicPeriod" startAt="5"/>
            </a:pPr>
            <a:r>
              <a:rPr lang="en-US" sz="2000" dirty="0"/>
              <a:t>Object</a:t>
            </a:r>
          </a:p>
          <a:p>
            <a:pPr lvl="1">
              <a:buSzPct val="115000"/>
            </a:pPr>
            <a:r>
              <a:rPr lang="en-US" sz="1600" dirty="0"/>
              <a:t>Key value pairs</a:t>
            </a:r>
          </a:p>
          <a:p>
            <a:pPr lvl="1">
              <a:buSzPct val="115000"/>
            </a:pPr>
            <a:r>
              <a:rPr lang="en-US" sz="1600" dirty="0"/>
              <a:t>Key is a string, value is anything</a:t>
            </a:r>
          </a:p>
          <a:p>
            <a:pPr lvl="1">
              <a:buSzPct val="115000"/>
            </a:pPr>
            <a:r>
              <a:rPr lang="en-US" sz="1600" dirty="0"/>
              <a:t>Access properties via .notation, or [brackets]</a:t>
            </a:r>
          </a:p>
          <a:p>
            <a:pPr marL="565150" indent="-514350">
              <a:buSzPct val="115000"/>
              <a:buFont typeface="+mj-lt"/>
              <a:buAutoNum type="arabicPeriod" startAt="5"/>
            </a:pPr>
            <a:r>
              <a:rPr lang="en-US" sz="2000" dirty="0"/>
              <a:t>Symbol</a:t>
            </a:r>
          </a:p>
          <a:p>
            <a:pPr lvl="1">
              <a:buSzPct val="115000"/>
            </a:pPr>
            <a:r>
              <a:rPr lang="en-US" sz="1600" dirty="0"/>
              <a:t>Used to create unique ids for objects or iterators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43E2EB-62CE-41CA-823C-84C937DF801F}"/>
              </a:ext>
            </a:extLst>
          </p:cNvPr>
          <p:cNvSpPr txBox="1">
            <a:spLocks/>
          </p:cNvSpPr>
          <p:nvPr/>
        </p:nvSpPr>
        <p:spPr>
          <a:xfrm>
            <a:off x="159572" y="5042518"/>
            <a:ext cx="8604418" cy="168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SzPct val="115000"/>
              <a:buNone/>
            </a:pPr>
            <a:r>
              <a:rPr lang="en-US" sz="1600" dirty="0"/>
              <a:t>Type Coercion</a:t>
            </a:r>
          </a:p>
          <a:p>
            <a:pPr>
              <a:buSzPct val="115000"/>
            </a:pPr>
            <a:r>
              <a:rPr lang="en-US" sz="1600" dirty="0"/>
              <a:t>Converting a value from one datatype to another</a:t>
            </a:r>
          </a:p>
          <a:p>
            <a:pPr>
              <a:buSzPct val="115000"/>
            </a:pPr>
            <a:r>
              <a:rPr lang="en-US" sz="1600" dirty="0"/>
              <a:t>Explicit: var num = new Number(“3”)</a:t>
            </a:r>
          </a:p>
          <a:p>
            <a:pPr>
              <a:buSzPct val="115000"/>
            </a:pPr>
            <a:r>
              <a:rPr lang="en-US" sz="1600" dirty="0"/>
              <a:t>Implicit: var div = “3”/4</a:t>
            </a:r>
          </a:p>
        </p:txBody>
      </p:sp>
    </p:spTree>
    <p:extLst>
      <p:ext uri="{BB962C8B-B14F-4D97-AF65-F5344CB8AC3E}">
        <p14:creationId xmlns:p14="http://schemas.microsoft.com/office/powerpoint/2010/main" val="43193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93CF-2F2C-44BC-B490-DA52812E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437F-942A-4CF3-88DE-4672AE7D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Object that stores a list of values</a:t>
            </a:r>
          </a:p>
          <a:p>
            <a:r>
              <a:rPr lang="en-US" sz="2000" dirty="0"/>
              <a:t>Store any and all data types in a single array</a:t>
            </a:r>
          </a:p>
          <a:p>
            <a:r>
              <a:rPr lang="en-US" sz="2000" dirty="0"/>
              <a:t>Index starting at 0</a:t>
            </a:r>
          </a:p>
          <a:p>
            <a:r>
              <a:rPr lang="en-US" sz="2000" dirty="0"/>
              <a:t>Accessed via index inside of brackets</a:t>
            </a:r>
          </a:p>
          <a:p>
            <a:r>
              <a:rPr lang="en-US" sz="2000" dirty="0"/>
              <a:t>Has a length property</a:t>
            </a:r>
          </a:p>
          <a:p>
            <a:r>
              <a:rPr lang="en-US" sz="2000" dirty="0"/>
              <a:t>Dynamically sized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9F54A-6A57-4F7B-97D2-747EC52C9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E164548-8216-442F-9CFF-3A3A1F2F350D}"/>
              </a:ext>
            </a:extLst>
          </p:cNvPr>
          <p:cNvSpPr txBox="1">
            <a:spLocks/>
          </p:cNvSpPr>
          <p:nvPr/>
        </p:nvSpPr>
        <p:spPr>
          <a:xfrm>
            <a:off x="4572000" y="1481446"/>
            <a:ext cx="4191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Useful built-in methods</a:t>
            </a:r>
          </a:p>
          <a:p>
            <a:r>
              <a:rPr lang="en-US" sz="2000" dirty="0"/>
              <a:t>.push()</a:t>
            </a:r>
          </a:p>
          <a:p>
            <a:r>
              <a:rPr lang="en-US" sz="2000" dirty="0"/>
              <a:t>.pop()</a:t>
            </a:r>
          </a:p>
          <a:p>
            <a:r>
              <a:rPr lang="en-US" sz="2000" dirty="0"/>
              <a:t>.foreach()</a:t>
            </a:r>
          </a:p>
          <a:p>
            <a:r>
              <a:rPr lang="en-US" sz="2000" dirty="0"/>
              <a:t>.filter()</a:t>
            </a:r>
          </a:p>
          <a:p>
            <a:r>
              <a:rPr lang="en-US" sz="2000" dirty="0"/>
              <a:t>.map()</a:t>
            </a:r>
          </a:p>
          <a:p>
            <a:r>
              <a:rPr lang="en-US" sz="2000" dirty="0"/>
              <a:t>.slice()</a:t>
            </a:r>
          </a:p>
        </p:txBody>
      </p:sp>
    </p:spTree>
    <p:extLst>
      <p:ext uri="{BB962C8B-B14F-4D97-AF65-F5344CB8AC3E}">
        <p14:creationId xmlns:p14="http://schemas.microsoft.com/office/powerpoint/2010/main" val="234963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D69D3-571C-4111-8626-87FDA3080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56694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CCEF-774A-4251-AEBD-498E63A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Operators and 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1873-BA89-4EB9-B714-824DFF08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4506686" cy="4525963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Operators perform some logic on single or multiple operands and produce a result</a:t>
            </a:r>
          </a:p>
          <a:p>
            <a:r>
              <a:rPr lang="en-US" sz="2000" dirty="0"/>
              <a:t>Arithmetic:</a:t>
            </a:r>
          </a:p>
          <a:p>
            <a:pPr lvl="1"/>
            <a:r>
              <a:rPr lang="en-US" sz="1600" dirty="0"/>
              <a:t>-, +, *, /, %, ++, --</a:t>
            </a:r>
          </a:p>
          <a:p>
            <a:r>
              <a:rPr lang="en-US" sz="2000" dirty="0"/>
              <a:t>Comparison: </a:t>
            </a:r>
          </a:p>
          <a:p>
            <a:pPr lvl="1"/>
            <a:r>
              <a:rPr lang="en-US" sz="1600" dirty="0"/>
              <a:t>==, ===, !=, &gt;, &lt;, &gt;=, &lt;=</a:t>
            </a:r>
          </a:p>
          <a:p>
            <a:r>
              <a:rPr lang="en-US" sz="2000" dirty="0"/>
              <a:t>Logical: </a:t>
            </a:r>
          </a:p>
          <a:p>
            <a:pPr lvl="1"/>
            <a:r>
              <a:rPr lang="en-US" sz="1600" dirty="0"/>
              <a:t>&amp;&amp;, ||, !</a:t>
            </a:r>
          </a:p>
          <a:p>
            <a:r>
              <a:rPr lang="en-US" sz="2000" dirty="0"/>
              <a:t>Assignment:</a:t>
            </a:r>
          </a:p>
          <a:p>
            <a:pPr lvl="1"/>
            <a:r>
              <a:rPr lang="en-US" sz="1600" dirty="0"/>
              <a:t>=, +=, -=, *=, /=, %=</a:t>
            </a:r>
          </a:p>
          <a:p>
            <a:r>
              <a:rPr lang="en-US" sz="2000" dirty="0"/>
              <a:t>Ternary Operator</a:t>
            </a:r>
          </a:p>
          <a:p>
            <a:pPr lvl="1"/>
            <a:r>
              <a:rPr lang="en-US" sz="1600" dirty="0"/>
              <a:t>Condition ? Value :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BDBC2-246C-4B29-A3E1-2763322B0B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467276D-31B1-4F7A-83A9-197ED6B60DDD}"/>
              </a:ext>
            </a:extLst>
          </p:cNvPr>
          <p:cNvSpPr txBox="1">
            <a:spLocks/>
          </p:cNvSpPr>
          <p:nvPr/>
        </p:nvSpPr>
        <p:spPr>
          <a:xfrm>
            <a:off x="4572000" y="1219200"/>
            <a:ext cx="4572000" cy="322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000" dirty="0"/>
              <a:t>Control flow breaks the regular flow of our JS scripts</a:t>
            </a:r>
          </a:p>
          <a:p>
            <a:r>
              <a:rPr lang="en-US" sz="2000" dirty="0"/>
              <a:t>if/else</a:t>
            </a:r>
          </a:p>
          <a:p>
            <a:r>
              <a:rPr lang="en-US" sz="2000" dirty="0"/>
              <a:t>for loop</a:t>
            </a:r>
          </a:p>
          <a:p>
            <a:r>
              <a:rPr lang="en-US" sz="2000" dirty="0"/>
              <a:t>for in loop</a:t>
            </a:r>
          </a:p>
          <a:p>
            <a:r>
              <a:rPr lang="en-US" sz="2000" dirty="0"/>
              <a:t>for of loop</a:t>
            </a:r>
          </a:p>
          <a:p>
            <a:r>
              <a:rPr lang="en-US" sz="2000" dirty="0"/>
              <a:t>while loop</a:t>
            </a:r>
          </a:p>
          <a:p>
            <a:r>
              <a:rPr lang="en-US" sz="2000" dirty="0"/>
              <a:t>do while loop</a:t>
            </a:r>
          </a:p>
        </p:txBody>
      </p:sp>
    </p:spTree>
    <p:extLst>
      <p:ext uri="{BB962C8B-B14F-4D97-AF65-F5344CB8AC3E}">
        <p14:creationId xmlns:p14="http://schemas.microsoft.com/office/powerpoint/2010/main" val="5127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87E-5F97-411F-B8C2-EACCB058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== vs ===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D7C2-27CB-4447-AA83-DE76176EB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Both == and === are used to compare objects</a:t>
            </a:r>
          </a:p>
          <a:p>
            <a:r>
              <a:rPr lang="en-US" dirty="0"/>
              <a:t>== compares two variables but does not take their types into account</a:t>
            </a:r>
          </a:p>
          <a:p>
            <a:r>
              <a:rPr lang="en-US" dirty="0"/>
              <a:t>== can convert datatypes to make two variables “equal”</a:t>
            </a:r>
          </a:p>
          <a:p>
            <a:r>
              <a:rPr lang="en-US" dirty="0"/>
              <a:t>=== compares variables AND their datatypes</a:t>
            </a:r>
          </a:p>
          <a:p>
            <a:r>
              <a:rPr lang="en-US" dirty="0"/>
              <a:t>=== will only return true if the variables are strictly equal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BE63-503E-4B12-B185-C127A87D2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617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858</Words>
  <Application>Microsoft Office PowerPoint</Application>
  <PresentationFormat>On-screen Show (4:3)</PresentationFormat>
  <Paragraphs>172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2_Custom Design</vt:lpstr>
      <vt:lpstr>Week 3 Day 2</vt:lpstr>
      <vt:lpstr>Javascript</vt:lpstr>
      <vt:lpstr>Javascript: Using with HTML</vt:lpstr>
      <vt:lpstr>Javascript: Syntax and Variables</vt:lpstr>
      <vt:lpstr>Javascript: Datatypes</vt:lpstr>
      <vt:lpstr>Javascript: Arrays</vt:lpstr>
      <vt:lpstr>PowerPoint Presentation</vt:lpstr>
      <vt:lpstr>Javascript: Operators and Control Flow</vt:lpstr>
      <vt:lpstr>Javascript: == vs ===</vt:lpstr>
      <vt:lpstr>Javascript: Truthy and Falsey</vt:lpstr>
      <vt:lpstr>PowerPoint Presentation</vt:lpstr>
      <vt:lpstr>Javascript: Functional Programming</vt:lpstr>
      <vt:lpstr>PowerPoint Presentation</vt:lpstr>
      <vt:lpstr>Javascript: Variable Scopes</vt:lpstr>
      <vt:lpstr>Javascript: Hoisting</vt:lpstr>
      <vt:lpstr>Javascript: ES6</vt:lpstr>
      <vt:lpstr>Javascript: this keyword and strict keyword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14</cp:revision>
  <dcterms:modified xsi:type="dcterms:W3CDTF">2022-02-01T19:56:53Z</dcterms:modified>
</cp:coreProperties>
</file>