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4 Day 2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DevOps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8BF0-1B37-49C1-AAB3-BBA1B7D3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General Purpose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1F792-D845-4CAE-90D0-E76FC974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191990" cy="4882266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Super User Do</a:t>
            </a:r>
          </a:p>
          <a:p>
            <a:r>
              <a:rPr lang="en-US" dirty="0" err="1"/>
              <a:t>sudo</a:t>
            </a:r>
            <a:r>
              <a:rPr lang="en-US" dirty="0"/>
              <a:t> `command`</a:t>
            </a:r>
          </a:p>
          <a:p>
            <a:pPr marL="50800" indent="0">
              <a:buNone/>
            </a:pPr>
            <a:r>
              <a:rPr lang="en-US" dirty="0"/>
              <a:t>Clear Command Line</a:t>
            </a:r>
          </a:p>
          <a:p>
            <a:r>
              <a:rPr lang="en-US" dirty="0"/>
              <a:t>clear</a:t>
            </a:r>
          </a:p>
          <a:p>
            <a:pPr marL="50800" indent="0">
              <a:buNone/>
            </a:pPr>
            <a:r>
              <a:rPr lang="en-US" dirty="0"/>
              <a:t>Print a string</a:t>
            </a:r>
          </a:p>
          <a:p>
            <a:r>
              <a:rPr lang="en-US" dirty="0"/>
              <a:t>echo string</a:t>
            </a:r>
          </a:p>
          <a:p>
            <a:pPr marL="50800" indent="0">
              <a:buNone/>
            </a:pPr>
            <a:r>
              <a:rPr lang="en-US" dirty="0"/>
              <a:t>Redirect Output to a file</a:t>
            </a:r>
          </a:p>
          <a:p>
            <a:r>
              <a:rPr lang="en-US" dirty="0"/>
              <a:t>&gt; </a:t>
            </a:r>
          </a:p>
          <a:p>
            <a:pPr lvl="1"/>
            <a:r>
              <a:rPr lang="en-US" dirty="0"/>
              <a:t>ex. echo hello &gt; hello.txt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D584B-2B72-41F0-A48A-8DE168733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36F092A-9293-4DFC-994A-07D145895EE3}"/>
              </a:ext>
            </a:extLst>
          </p:cNvPr>
          <p:cNvSpPr txBox="1">
            <a:spLocks/>
          </p:cNvSpPr>
          <p:nvPr/>
        </p:nvSpPr>
        <p:spPr>
          <a:xfrm>
            <a:off x="4572000" y="1481446"/>
            <a:ext cx="419199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dirty="0"/>
              <a:t>Redirect Output to a file but append</a:t>
            </a:r>
          </a:p>
          <a:p>
            <a:r>
              <a:rPr lang="en-US" dirty="0"/>
              <a:t>&gt;&gt;</a:t>
            </a:r>
          </a:p>
          <a:p>
            <a:pPr lvl="1"/>
            <a:r>
              <a:rPr lang="en-US" dirty="0"/>
              <a:t>ex. echo hello &gt;&gt; hello.txt</a:t>
            </a:r>
          </a:p>
          <a:p>
            <a:pPr marL="50800" indent="0">
              <a:buNone/>
            </a:pPr>
            <a:r>
              <a:rPr lang="en-US" dirty="0"/>
              <a:t>Match patterns in a file</a:t>
            </a:r>
          </a:p>
          <a:p>
            <a:r>
              <a:rPr lang="en-US" dirty="0"/>
              <a:t>grep</a:t>
            </a:r>
          </a:p>
        </p:txBody>
      </p:sp>
    </p:spTree>
    <p:extLst>
      <p:ext uri="{BB962C8B-B14F-4D97-AF65-F5344CB8AC3E}">
        <p14:creationId xmlns:p14="http://schemas.microsoft.com/office/powerpoint/2010/main" val="275500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0D25-9134-4587-9579-C4DD86A7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File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49A19-129D-4FF2-B60C-93EA3868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19199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Create a file</a:t>
            </a:r>
          </a:p>
          <a:p>
            <a:r>
              <a:rPr lang="en-US" dirty="0"/>
              <a:t>touch filename</a:t>
            </a:r>
          </a:p>
          <a:p>
            <a:pPr marL="50800" indent="0">
              <a:buNone/>
            </a:pPr>
            <a:r>
              <a:rPr lang="en-US" dirty="0"/>
              <a:t>Print content of file</a:t>
            </a:r>
          </a:p>
          <a:p>
            <a:r>
              <a:rPr lang="en-US" dirty="0"/>
              <a:t>cat</a:t>
            </a:r>
          </a:p>
          <a:p>
            <a:pPr marL="50800" indent="0">
              <a:buNone/>
            </a:pPr>
            <a:r>
              <a:rPr lang="en-US" dirty="0"/>
              <a:t>Print first or last 10 lines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tail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FBBB1-F237-4A8D-B3F6-8A1143EA75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9165A9-DA24-4EA9-A33F-F00D81E868F4}"/>
              </a:ext>
            </a:extLst>
          </p:cNvPr>
          <p:cNvSpPr txBox="1">
            <a:spLocks/>
          </p:cNvSpPr>
          <p:nvPr/>
        </p:nvSpPr>
        <p:spPr>
          <a:xfrm>
            <a:off x="4952010" y="1219200"/>
            <a:ext cx="4191990" cy="51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Copy file</a:t>
            </a:r>
          </a:p>
          <a:p>
            <a:r>
              <a:rPr lang="en-US" sz="2400" dirty="0"/>
              <a:t>cp from to</a:t>
            </a:r>
          </a:p>
          <a:p>
            <a:pPr marL="50800" indent="0">
              <a:buNone/>
            </a:pPr>
            <a:r>
              <a:rPr lang="en-US" sz="2400" dirty="0"/>
              <a:t>Copy Directory</a:t>
            </a:r>
          </a:p>
          <a:p>
            <a:r>
              <a:rPr lang="en-US" sz="2400" dirty="0"/>
              <a:t>cp –r from to</a:t>
            </a:r>
          </a:p>
          <a:p>
            <a:pPr marL="50800" indent="0">
              <a:buNone/>
            </a:pPr>
            <a:r>
              <a:rPr lang="en-US" sz="2400" dirty="0"/>
              <a:t>Rename a file</a:t>
            </a:r>
          </a:p>
          <a:p>
            <a:r>
              <a:rPr lang="en-US" sz="2400" dirty="0"/>
              <a:t>mv old new</a:t>
            </a:r>
          </a:p>
          <a:p>
            <a:pPr marL="50800" indent="0">
              <a:buNone/>
            </a:pPr>
            <a:r>
              <a:rPr lang="en-US" sz="2400" dirty="0"/>
              <a:t>Move a file to a new directory</a:t>
            </a:r>
          </a:p>
          <a:p>
            <a:r>
              <a:rPr lang="en-US" sz="2400" dirty="0"/>
              <a:t>mv file ./</a:t>
            </a:r>
            <a:r>
              <a:rPr lang="en-US" sz="2400" dirty="0" err="1"/>
              <a:t>dir</a:t>
            </a:r>
            <a:endParaRPr lang="en-US" sz="2400" dirty="0"/>
          </a:p>
          <a:p>
            <a:pPr marL="50800" indent="0">
              <a:buNone/>
            </a:pPr>
            <a:r>
              <a:rPr lang="en-US" sz="2400" dirty="0"/>
              <a:t>Rename a directory</a:t>
            </a:r>
          </a:p>
          <a:p>
            <a:r>
              <a:rPr lang="en-US" sz="2400" dirty="0"/>
              <a:t>mv –r old new</a:t>
            </a:r>
          </a:p>
          <a:p>
            <a:pPr marL="5080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4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9C77-55EF-48E6-83E9-29B3C89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File Commands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5644D-5DDC-477F-BCEC-9FA4C680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19199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Delete a file</a:t>
            </a:r>
          </a:p>
          <a:p>
            <a:r>
              <a:rPr lang="en-US" dirty="0"/>
              <a:t>rm file</a:t>
            </a:r>
          </a:p>
          <a:p>
            <a:pPr marL="50800" indent="0">
              <a:buNone/>
            </a:pPr>
            <a:r>
              <a:rPr lang="en-US" dirty="0"/>
              <a:t>Delete a directory</a:t>
            </a:r>
          </a:p>
          <a:p>
            <a:r>
              <a:rPr lang="en-US" dirty="0"/>
              <a:t>rm –r ./</a:t>
            </a:r>
            <a:r>
              <a:rPr lang="en-US" dirty="0" err="1"/>
              <a:t>dir</a:t>
            </a:r>
            <a:endParaRPr lang="en-US" dirty="0"/>
          </a:p>
          <a:p>
            <a:pPr marL="50800" indent="0">
              <a:buNone/>
            </a:pPr>
            <a:r>
              <a:rPr lang="en-US" dirty="0"/>
              <a:t>Delete your entire existence</a:t>
            </a:r>
          </a:p>
          <a:p>
            <a:r>
              <a:rPr lang="en-US" dirty="0"/>
              <a:t>rm –rf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F4363-B183-473E-90BB-9E2F579A72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23C01EE-7732-496E-B59E-CAC10997844D}"/>
              </a:ext>
            </a:extLst>
          </p:cNvPr>
          <p:cNvSpPr txBox="1">
            <a:spLocks/>
          </p:cNvSpPr>
          <p:nvPr/>
        </p:nvSpPr>
        <p:spPr>
          <a:xfrm>
            <a:off x="4572000" y="1481445"/>
            <a:ext cx="4191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dirty="0"/>
              <a:t>Count words in a file</a:t>
            </a:r>
          </a:p>
          <a:p>
            <a:r>
              <a:rPr lang="en-US" dirty="0" err="1"/>
              <a:t>wc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-c –bytes </a:t>
            </a:r>
            <a:r>
              <a:rPr lang="en-US" dirty="0" err="1"/>
              <a:t>btye</a:t>
            </a:r>
            <a:r>
              <a:rPr lang="en-US" dirty="0"/>
              <a:t> count</a:t>
            </a:r>
          </a:p>
          <a:p>
            <a:pPr lvl="1"/>
            <a:r>
              <a:rPr lang="en-US" dirty="0"/>
              <a:t>-m –chars char count</a:t>
            </a:r>
          </a:p>
          <a:p>
            <a:pPr lvl="1"/>
            <a:r>
              <a:rPr lang="en-US" dirty="0"/>
              <a:t>-l –lines </a:t>
            </a:r>
            <a:r>
              <a:rPr lang="en-US" dirty="0" err="1"/>
              <a:t>lines</a:t>
            </a:r>
            <a:endParaRPr lang="en-US" dirty="0"/>
          </a:p>
          <a:p>
            <a:pPr lvl="1"/>
            <a:r>
              <a:rPr lang="en-US" dirty="0"/>
              <a:t>-w –words word count</a:t>
            </a:r>
          </a:p>
          <a:p>
            <a:pPr marL="50800" indent="0">
              <a:buNone/>
            </a:pPr>
            <a:r>
              <a:rPr lang="en-US" dirty="0"/>
              <a:t>Link a file to another</a:t>
            </a:r>
          </a:p>
          <a:p>
            <a:r>
              <a:rPr lang="en-US" dirty="0"/>
              <a:t>ln</a:t>
            </a:r>
          </a:p>
        </p:txBody>
      </p:sp>
    </p:spTree>
    <p:extLst>
      <p:ext uri="{BB962C8B-B14F-4D97-AF65-F5344CB8AC3E}">
        <p14:creationId xmlns:p14="http://schemas.microsoft.com/office/powerpoint/2010/main" val="251547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ED8A-8167-4EB2-805F-C0743626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File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0FC97-7812-460C-96DB-82DA967F7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Three types of permissions</a:t>
            </a:r>
          </a:p>
          <a:p>
            <a:r>
              <a:rPr lang="en-US" dirty="0"/>
              <a:t>Owner</a:t>
            </a:r>
          </a:p>
          <a:p>
            <a:r>
              <a:rPr lang="en-US" dirty="0"/>
              <a:t>Group</a:t>
            </a:r>
          </a:p>
          <a:p>
            <a:r>
              <a:rPr lang="en-US" dirty="0"/>
              <a:t>Other</a:t>
            </a:r>
          </a:p>
          <a:p>
            <a:pPr marL="50800" indent="0">
              <a:buNone/>
            </a:pPr>
            <a:r>
              <a:rPr lang="en-US" dirty="0"/>
              <a:t>Assign permissions based on one of the above</a:t>
            </a:r>
          </a:p>
          <a:p>
            <a:r>
              <a:rPr lang="en-US" dirty="0"/>
              <a:t>Use the </a:t>
            </a:r>
            <a:r>
              <a:rPr lang="en-US" dirty="0" err="1"/>
              <a:t>chmod</a:t>
            </a:r>
            <a:r>
              <a:rPr lang="en-US" dirty="0"/>
              <a:t> command with three binary numbers between 0 and 7 to grant permissions</a:t>
            </a:r>
          </a:p>
          <a:p>
            <a:r>
              <a:rPr lang="en-US" dirty="0"/>
              <a:t>Or with the less intuitive way with letters and + -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F2779-AB17-4A74-A1D6-43F1633D95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8E0D-72DC-4E5D-A359-14354564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File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185D-0532-4049-BAD1-D4C2A3A0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3533775"/>
            <a:ext cx="8383980" cy="2488334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Example</a:t>
            </a:r>
          </a:p>
          <a:p>
            <a:r>
              <a:rPr lang="en-US" dirty="0" err="1"/>
              <a:t>Chmod</a:t>
            </a:r>
            <a:r>
              <a:rPr lang="en-US" dirty="0"/>
              <a:t> 754</a:t>
            </a:r>
          </a:p>
          <a:p>
            <a:pPr lvl="1"/>
            <a:r>
              <a:rPr lang="en-US" dirty="0"/>
              <a:t>7 grants owner all permissions</a:t>
            </a:r>
          </a:p>
          <a:p>
            <a:pPr lvl="1"/>
            <a:r>
              <a:rPr lang="en-US" dirty="0"/>
              <a:t>5 grants group read and execute</a:t>
            </a:r>
          </a:p>
          <a:p>
            <a:pPr lvl="1"/>
            <a:r>
              <a:rPr lang="en-US" dirty="0"/>
              <a:t>4 grants others read only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11A58-FC5F-485D-8410-6BAD378772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63F696D-8649-4F66-9259-2AEBF1BA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219200"/>
            <a:ext cx="5419725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A3F8D-8883-47BE-A97F-D141288B9E9D}"/>
              </a:ext>
            </a:extLst>
          </p:cNvPr>
          <p:cNvSpPr txBox="1"/>
          <p:nvPr/>
        </p:nvSpPr>
        <p:spPr>
          <a:xfrm>
            <a:off x="1030513" y="6396335"/>
            <a:ext cx="819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http://2.bp.blogspot.com/-V2eWUJugBJ0/Ui4Y1TJ45aI/AAAAAAAAAzQ/gwxcb-GlTGA/s1600/chmod4.png</a:t>
            </a:r>
          </a:p>
        </p:txBody>
      </p:sp>
    </p:spTree>
    <p:extLst>
      <p:ext uri="{BB962C8B-B14F-4D97-AF65-F5344CB8AC3E}">
        <p14:creationId xmlns:p14="http://schemas.microsoft.com/office/powerpoint/2010/main" val="30190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C403-4A9F-4C7F-8085-C00CBF62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Environment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32229-2B29-4FE5-BB20-A3A96B7BF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Values accessible by the entire machine</a:t>
            </a:r>
          </a:p>
          <a:p>
            <a:r>
              <a:rPr lang="en-US" dirty="0"/>
              <a:t>Set them with the export command</a:t>
            </a:r>
          </a:p>
          <a:p>
            <a:pPr lvl="1"/>
            <a:r>
              <a:rPr lang="en-US" dirty="0"/>
              <a:t>export SERVER_PASS=password</a:t>
            </a:r>
          </a:p>
          <a:p>
            <a:r>
              <a:rPr lang="en-US" dirty="0"/>
              <a:t>Set environments variables each time you open the terminal</a:t>
            </a:r>
          </a:p>
          <a:p>
            <a:pPr lvl="1"/>
            <a:r>
              <a:rPr lang="en-US" dirty="0"/>
              <a:t>Place the export command in a startup file such as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Remove a environment variable with</a:t>
            </a:r>
          </a:p>
          <a:p>
            <a:pPr lvl="1"/>
            <a:r>
              <a:rPr lang="en-US" dirty="0"/>
              <a:t>unset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4ECF8-964C-4E8A-BA7E-B5BEFA2A09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5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BAA5-60A5-40E0-ADFD-A88F692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Package Managers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50E5-A0D4-4B10-B67D-7FC9D17E5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Allow you to download/install software</a:t>
            </a:r>
          </a:p>
          <a:p>
            <a:r>
              <a:rPr lang="en-US" dirty="0"/>
              <a:t>RPM: Red Hat Package Manager</a:t>
            </a:r>
          </a:p>
          <a:p>
            <a:r>
              <a:rPr lang="en-US" dirty="0"/>
              <a:t>APT: Advanced Package Tool</a:t>
            </a:r>
          </a:p>
          <a:p>
            <a:r>
              <a:rPr lang="en-US" dirty="0"/>
              <a:t>YUM: </a:t>
            </a:r>
            <a:r>
              <a:rPr lang="en-US" dirty="0" err="1"/>
              <a:t>Yellowdog</a:t>
            </a:r>
            <a:r>
              <a:rPr lang="en-US" dirty="0"/>
              <a:t> Updater Modifier</a:t>
            </a:r>
          </a:p>
          <a:p>
            <a:r>
              <a:rPr lang="en-US" dirty="0"/>
              <a:t>DPKG: Debian Package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EAFC-19B0-42C6-8324-5E29ED7AF7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9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98FB-6418-48C5-B6FF-326C3C7B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File Editors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3CBF-5E40-4055-9534-FC42B761F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Allow us to write to/edit files in Linux</a:t>
            </a:r>
          </a:p>
          <a:p>
            <a:r>
              <a:rPr lang="en-US" dirty="0"/>
              <a:t>vi/vim:</a:t>
            </a:r>
          </a:p>
          <a:p>
            <a:r>
              <a:rPr lang="en-US" dirty="0"/>
              <a:t>nano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BD17D-F895-45EB-97E8-A5D1EF3009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2279AA3-174A-4BBE-8402-93149522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8" y="3223491"/>
            <a:ext cx="3333389" cy="3338945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D1A19B69-8EC5-4486-BED7-00FF3052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00" y="3328061"/>
            <a:ext cx="2847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6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0C2F-6C81-4310-8F19-019FCE59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1553-D558-417B-B2CE-081412E47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Combination of Development and Operations</a:t>
            </a:r>
          </a:p>
          <a:p>
            <a:r>
              <a:rPr lang="en-US" dirty="0"/>
              <a:t>Combine production, deployment, and maintenance</a:t>
            </a:r>
          </a:p>
          <a:p>
            <a:r>
              <a:rPr lang="en-US" dirty="0"/>
              <a:t>Expedite app development through automation</a:t>
            </a:r>
          </a:p>
          <a:p>
            <a:r>
              <a:rPr lang="en-US" dirty="0"/>
              <a:t>Save money</a:t>
            </a:r>
          </a:p>
          <a:p>
            <a:r>
              <a:rPr lang="en-US" dirty="0"/>
              <a:t>Decrease time between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09056-8E92-40A6-ADFA-0A6D58066C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1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87A5-EC56-4FA2-849C-DEAE3693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DevOps: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4FD5-E4F6-4D67-A138-FF0FA79990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5D98338F-0D68-445D-BE39-5F902E40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" y="1219199"/>
            <a:ext cx="7751618" cy="5063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282835-ED4F-4668-8BC8-9E04DF44AA76}"/>
              </a:ext>
            </a:extLst>
          </p:cNvPr>
          <p:cNvSpPr txBox="1"/>
          <p:nvPr/>
        </p:nvSpPr>
        <p:spPr>
          <a:xfrm>
            <a:off x="1339374" y="6550223"/>
            <a:ext cx="660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https://www.shalb.com/wp-content/uploads/2019/11/Devops1.jpeg</a:t>
            </a:r>
          </a:p>
        </p:txBody>
      </p:sp>
    </p:spTree>
    <p:extLst>
      <p:ext uri="{BB962C8B-B14F-4D97-AF65-F5344CB8AC3E}">
        <p14:creationId xmlns:p14="http://schemas.microsoft.com/office/powerpoint/2010/main" val="379660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GitFlow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 used for apps that need a complex work flow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Developed by Vincent Driessen</a:t>
            </a:r>
          </a:p>
          <a:p>
            <a:pPr marL="635000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Manages large projects via strict branching strategies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use: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Run git flow in </a:t>
            </a:r>
            <a:r>
              <a:rPr lang="en-US" dirty="0" err="1"/>
              <a:t>gitbash</a:t>
            </a:r>
            <a:r>
              <a:rPr lang="en-US" dirty="0"/>
              <a:t> or install with brew install git-flow on </a:t>
            </a:r>
            <a:r>
              <a:rPr lang="en-US" dirty="0" err="1"/>
              <a:t>macos</a:t>
            </a: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endParaRPr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6148-F7DB-474A-BEB1-7D1CA0C5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DevOps: 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E2EC-D644-4706-9823-C4BAADA00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Process of consistently merging code into a central repository</a:t>
            </a:r>
          </a:p>
          <a:p>
            <a:r>
              <a:rPr lang="en-US" sz="2400" dirty="0"/>
              <a:t>Team mentality</a:t>
            </a:r>
          </a:p>
          <a:p>
            <a:r>
              <a:rPr lang="en-US" sz="2400" dirty="0"/>
              <a:t>Achieved when all members practice consistent merging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Most up to date code</a:t>
            </a:r>
          </a:p>
          <a:p>
            <a:pPr lvl="1"/>
            <a:r>
              <a:rPr lang="en-US" sz="2000" dirty="0"/>
              <a:t>Detect broken builds</a:t>
            </a:r>
          </a:p>
          <a:p>
            <a:pPr lvl="1"/>
            <a:r>
              <a:rPr lang="en-US" sz="2000" dirty="0"/>
              <a:t>Easily tested</a:t>
            </a:r>
          </a:p>
          <a:p>
            <a:pPr lvl="1"/>
            <a:r>
              <a:rPr lang="en-US" sz="2000" dirty="0"/>
              <a:t>Reduces development risk</a:t>
            </a:r>
          </a:p>
          <a:p>
            <a:pPr lvl="1"/>
            <a:r>
              <a:rPr lang="en-US" sz="2000" dirty="0"/>
              <a:t>Reduces overall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A0B32-1BCE-4F68-91EB-C7A4C58B8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64C0AC-67C5-4EC5-8F7F-C125F2CC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77" y="3744427"/>
            <a:ext cx="3892915" cy="234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1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F658-2A11-4BCF-8A41-0191566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DevOps: Continuous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5E23B-E0BF-4333-A456-0E54A6FEA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Automated building, management, and testing of a software</a:t>
            </a:r>
          </a:p>
          <a:p>
            <a:r>
              <a:rPr lang="en-US" sz="2400" dirty="0"/>
              <a:t>Take the code being pushed and</a:t>
            </a:r>
          </a:p>
          <a:p>
            <a:pPr lvl="1"/>
            <a:r>
              <a:rPr lang="en-US" sz="2000" dirty="0"/>
              <a:t>Build it</a:t>
            </a:r>
          </a:p>
          <a:p>
            <a:pPr lvl="1"/>
            <a:r>
              <a:rPr lang="en-US" sz="2000" dirty="0"/>
              <a:t>Test it</a:t>
            </a:r>
          </a:p>
          <a:p>
            <a:pPr lvl="1"/>
            <a:r>
              <a:rPr lang="en-US" sz="2000" dirty="0"/>
              <a:t>Deploy it to a production like environment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Reduced risk in deployment</a:t>
            </a:r>
          </a:p>
          <a:p>
            <a:pPr lvl="1"/>
            <a:r>
              <a:rPr lang="en-US" sz="2000" dirty="0"/>
              <a:t>Predictable progress</a:t>
            </a:r>
          </a:p>
          <a:p>
            <a:pPr lvl="1"/>
            <a:r>
              <a:rPr lang="en-US" sz="2000" dirty="0"/>
              <a:t>Frequent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DADB1-EC1F-4A09-B7E7-D3ABFC662F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7641-067C-49A3-8FC8-FD06DF4B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DevOps: 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469E2-60EA-4A40-8125-ABE38E7BA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The final stage of completely automated software production</a:t>
            </a:r>
          </a:p>
          <a:p>
            <a:r>
              <a:rPr lang="en-US" sz="2000" dirty="0"/>
              <a:t>One step farther than Continuous Delivery</a:t>
            </a:r>
          </a:p>
          <a:p>
            <a:r>
              <a:rPr lang="en-US" sz="2000" dirty="0"/>
              <a:t>Benefits</a:t>
            </a:r>
          </a:p>
          <a:p>
            <a:pPr lvl="1"/>
            <a:r>
              <a:rPr lang="en-US" sz="1800" dirty="0"/>
              <a:t>Even faster development</a:t>
            </a:r>
          </a:p>
          <a:p>
            <a:pPr lvl="1"/>
            <a:r>
              <a:rPr lang="en-US" sz="1800" dirty="0"/>
              <a:t>Releases are less risky</a:t>
            </a:r>
          </a:p>
          <a:p>
            <a:pPr lvl="1"/>
            <a:r>
              <a:rPr lang="en-US" sz="1800" dirty="0"/>
              <a:t>Increased communication is a good thing</a:t>
            </a:r>
          </a:p>
          <a:p>
            <a:r>
              <a:rPr lang="en-US" sz="2000" dirty="0"/>
              <a:t>Risks</a:t>
            </a:r>
          </a:p>
          <a:p>
            <a:pPr lvl="1"/>
            <a:r>
              <a:rPr lang="en-US" sz="1800" dirty="0"/>
              <a:t>Larger investment in engineering and testing</a:t>
            </a:r>
          </a:p>
          <a:p>
            <a:pPr lvl="1"/>
            <a:r>
              <a:rPr lang="en-US" sz="1800" dirty="0"/>
              <a:t>More documentation</a:t>
            </a:r>
          </a:p>
          <a:p>
            <a:pPr lvl="1"/>
            <a:r>
              <a:rPr lang="en-US" sz="1800" dirty="0"/>
              <a:t>Ongoing maintenance of pipeline</a:t>
            </a:r>
          </a:p>
          <a:p>
            <a:pPr lvl="1"/>
            <a:r>
              <a:rPr lang="en-US" sz="1800" dirty="0"/>
              <a:t>Feature flags are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B7E7E-447B-48D8-B6A8-69F5B97BA8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4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559D8D-A877-4D47-9605-CC56CA4523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54C1A4-673A-40CD-A380-193C7961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46"/>
            <a:ext cx="9144000" cy="5214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3B278-17A3-41A4-B899-40280D8D5B32}"/>
              </a:ext>
            </a:extLst>
          </p:cNvPr>
          <p:cNvSpPr txBox="1"/>
          <p:nvPr/>
        </p:nvSpPr>
        <p:spPr>
          <a:xfrm>
            <a:off x="2475111" y="5929746"/>
            <a:ext cx="419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https://i.stack.imgur.com/yOofB.png</a:t>
            </a:r>
          </a:p>
        </p:txBody>
      </p:sp>
    </p:spTree>
    <p:extLst>
      <p:ext uri="{BB962C8B-B14F-4D97-AF65-F5344CB8AC3E}">
        <p14:creationId xmlns:p14="http://schemas.microsoft.com/office/powerpoint/2010/main" val="221401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9DE4-FFB6-4559-9557-FD97EF19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r>
              <a:rPr lang="en-US" dirty="0"/>
              <a:t>: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6422A-78EE-47D4-B65D-905A59077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 err="1"/>
              <a:t>Gitflow</a:t>
            </a:r>
            <a:r>
              <a:rPr lang="en-US" dirty="0"/>
              <a:t> is composed of several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B057B-B8F3-4400-BF1A-507C0764C0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088A675-5646-4F0D-B463-40261714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08" y="2122690"/>
            <a:ext cx="6749184" cy="4146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FD09E-D7E2-4B3A-8DB3-061C03D37EE7}"/>
              </a:ext>
            </a:extLst>
          </p:cNvPr>
          <p:cNvSpPr txBox="1"/>
          <p:nvPr/>
        </p:nvSpPr>
        <p:spPr>
          <a:xfrm>
            <a:off x="159572" y="6543966"/>
            <a:ext cx="86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https://dnncommunity.org/blogs/Post/1470/Basic-Git-Flow-For-Making-Open-Source-Contributions-on-GitHub</a:t>
            </a:r>
          </a:p>
        </p:txBody>
      </p:sp>
    </p:spTree>
    <p:extLst>
      <p:ext uri="{BB962C8B-B14F-4D97-AF65-F5344CB8AC3E}">
        <p14:creationId xmlns:p14="http://schemas.microsoft.com/office/powerpoint/2010/main" val="414516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9D7D-B9DB-418D-A84E-FE79DB73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r>
              <a:rPr lang="en-US" dirty="0"/>
              <a:t>: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24591-AF95-47EF-A819-9539DAE4E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pull requests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&gt; Pull Request Tab &gt; New Pull Request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UI will walk you through</a:t>
            </a:r>
          </a:p>
          <a:p>
            <a:r>
              <a:rPr lang="en-US" dirty="0"/>
              <a:t>Be sure to always pull before modifying code</a:t>
            </a:r>
          </a:p>
          <a:p>
            <a:pPr lvl="1"/>
            <a:r>
              <a:rPr lang="en-US" dirty="0"/>
              <a:t>Failure to do so could cause merge conflicts</a:t>
            </a:r>
          </a:p>
          <a:p>
            <a:pPr lvl="1"/>
            <a:r>
              <a:rPr lang="en-US" dirty="0"/>
              <a:t>Some conflicts are fixable on the </a:t>
            </a:r>
            <a:r>
              <a:rPr lang="en-US" dirty="0" err="1"/>
              <a:t>Github</a:t>
            </a:r>
            <a:r>
              <a:rPr lang="en-US" dirty="0"/>
              <a:t> website</a:t>
            </a:r>
          </a:p>
          <a:p>
            <a:pPr lvl="1"/>
            <a:r>
              <a:rPr lang="en-US" dirty="0"/>
              <a:t>Others you will have to look for the conflicts that git marks for you, choose which change you want, and commit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0EAC0-ADFB-4D0A-82E0-B007AFDA0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2D33-7350-4899-8C8F-F6B4F0CF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Unix: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25CB-80D3-489E-ADAD-D2EEF9077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Open source OS developed in AT&amp;T Bell Lab in the 70’s</a:t>
            </a:r>
          </a:p>
          <a:p>
            <a:r>
              <a:rPr lang="en-US" dirty="0"/>
              <a:t>Once a small terminal based OS</a:t>
            </a:r>
          </a:p>
          <a:p>
            <a:r>
              <a:rPr lang="en-US" dirty="0"/>
              <a:t>Now the largest OS family promised of hundreds</a:t>
            </a:r>
          </a:p>
          <a:p>
            <a:pPr lvl="1"/>
            <a:r>
              <a:rPr lang="en-US" dirty="0"/>
              <a:t>Including Linux and MacOS</a:t>
            </a:r>
          </a:p>
          <a:p>
            <a:r>
              <a:rPr lang="en-US" dirty="0"/>
              <a:t>Original shell was called 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New shell is called </a:t>
            </a:r>
            <a:r>
              <a:rPr lang="en-US" dirty="0" err="1"/>
              <a:t>Bourne</a:t>
            </a:r>
            <a:r>
              <a:rPr lang="en-US" dirty="0"/>
              <a:t> Again Shell</a:t>
            </a:r>
          </a:p>
          <a:p>
            <a:pPr lvl="1"/>
            <a:r>
              <a:rPr lang="en-US" dirty="0"/>
              <a:t>bash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A4482-40AA-452D-8C8B-177B58F41D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DCC68-07FF-471C-854E-722C5A75F8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8DB45E8-CF01-45F7-83F4-FBA1D4D6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92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E0C054-74D0-4325-833E-8CE3A9D78B15}"/>
              </a:ext>
            </a:extLst>
          </p:cNvPr>
          <p:cNvSpPr txBox="1"/>
          <p:nvPr/>
        </p:nvSpPr>
        <p:spPr>
          <a:xfrm>
            <a:off x="2495149" y="5974198"/>
            <a:ext cx="4153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https://i.stack.imgur.com/G2Xri.png</a:t>
            </a:r>
          </a:p>
        </p:txBody>
      </p:sp>
    </p:spTree>
    <p:extLst>
      <p:ext uri="{BB962C8B-B14F-4D97-AF65-F5344CB8AC3E}">
        <p14:creationId xmlns:p14="http://schemas.microsoft.com/office/powerpoint/2010/main" val="129983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A279-525E-4D7F-AFE7-D0762442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Unix: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5E87-9881-43E2-9A81-17CADFCBC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Most well known Unix based OS</a:t>
            </a:r>
          </a:p>
          <a:p>
            <a:r>
              <a:rPr lang="en-US" dirty="0"/>
              <a:t>Created by Linus Torvalds</a:t>
            </a:r>
          </a:p>
          <a:p>
            <a:pPr lvl="1"/>
            <a:r>
              <a:rPr lang="en-US" dirty="0"/>
              <a:t>Updated by the opensource community</a:t>
            </a:r>
          </a:p>
          <a:p>
            <a:r>
              <a:rPr lang="en-US" dirty="0"/>
              <a:t>Hundreds of distributions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 err="1"/>
              <a:t>Redhat</a:t>
            </a:r>
            <a:endParaRPr lang="en-US" dirty="0"/>
          </a:p>
          <a:p>
            <a:pPr lvl="1"/>
            <a:r>
              <a:rPr lang="en-US" dirty="0"/>
              <a:t>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3CBF0-F1F1-4E9F-AE6F-F722E55DDC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C2E9F94-066A-4A31-A594-6D3AC162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4976669"/>
            <a:ext cx="1790676" cy="1569605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57DF7363-A757-4E78-89D1-0FD3BF66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57" y="4901334"/>
            <a:ext cx="2293697" cy="1720273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6ADC650-4B5A-4F3F-B100-5BCDDEB9B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404" y="5243658"/>
            <a:ext cx="3714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8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B8E2-4AC7-4EF7-BC5B-6DAD075F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Command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05F92-F86F-463B-9B50-38BE506AA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Linux file system is a tree like directory with the root mapping to /</a:t>
            </a:r>
          </a:p>
          <a:p>
            <a:r>
              <a:rPr lang="en-US" dirty="0"/>
              <a:t>Home directory mapped to ~</a:t>
            </a:r>
          </a:p>
          <a:p>
            <a:r>
              <a:rPr lang="en-US" dirty="0"/>
              <a:t>Everything is considered a file, even folders</a:t>
            </a:r>
          </a:p>
          <a:p>
            <a:r>
              <a:rPr lang="en-US" dirty="0"/>
              <a:t>Commands </a:t>
            </a:r>
            <a:r>
              <a:rPr lang="en-US" dirty="0" err="1"/>
              <a:t>Args</a:t>
            </a:r>
            <a:r>
              <a:rPr lang="en-US" dirty="0"/>
              <a:t> and Flags</a:t>
            </a:r>
          </a:p>
          <a:p>
            <a:pPr lvl="1"/>
            <a:r>
              <a:rPr lang="en-US" dirty="0"/>
              <a:t>Commands modified by </a:t>
            </a:r>
            <a:r>
              <a:rPr lang="en-US" dirty="0" err="1"/>
              <a:t>args</a:t>
            </a:r>
            <a:r>
              <a:rPr lang="en-US" dirty="0"/>
              <a:t> and flags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are strings that come after the command</a:t>
            </a:r>
          </a:p>
          <a:p>
            <a:pPr lvl="1"/>
            <a:r>
              <a:rPr lang="en-US" dirty="0"/>
              <a:t>Flags are denoted by a single or double dash, special options you can enable for your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DCD59-7507-4BE1-8F02-CD8A137E0B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98AD-F8EF-4FFC-B12B-CD25B378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Linux: Navigate and Directory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8661-34FE-45DA-988D-5B6E329D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748145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The most important command: 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1DB2E-2A34-4D20-9AFC-8C090511DF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52BFA9-1C03-466F-BD4E-E21E32F8A08D}"/>
              </a:ext>
            </a:extLst>
          </p:cNvPr>
          <p:cNvSpPr txBox="1">
            <a:spLocks/>
          </p:cNvSpPr>
          <p:nvPr/>
        </p:nvSpPr>
        <p:spPr>
          <a:xfrm>
            <a:off x="380010" y="1967345"/>
            <a:ext cx="4191990" cy="255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Change directory: cd</a:t>
            </a:r>
          </a:p>
          <a:p>
            <a:r>
              <a:rPr lang="en-US" sz="2400" dirty="0"/>
              <a:t>Root directory: cd /</a:t>
            </a:r>
          </a:p>
          <a:p>
            <a:r>
              <a:rPr lang="en-US" sz="2400" dirty="0"/>
              <a:t>Home directory: cd ~</a:t>
            </a:r>
          </a:p>
          <a:p>
            <a:r>
              <a:rPr lang="en-US" sz="2400" dirty="0"/>
              <a:t>Up on directory: cd ..</a:t>
            </a:r>
          </a:p>
          <a:p>
            <a:r>
              <a:rPr lang="en-US" sz="2400" dirty="0"/>
              <a:t>Into a directory: cd ./</a:t>
            </a:r>
            <a:r>
              <a:rPr lang="en-US" sz="2400" dirty="0" err="1"/>
              <a:t>dir</a:t>
            </a:r>
            <a:endParaRPr lang="en-US" sz="2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00B16C2-BEE8-468A-AF74-F2DFA7D0C234}"/>
              </a:ext>
            </a:extLst>
          </p:cNvPr>
          <p:cNvSpPr txBox="1">
            <a:spLocks/>
          </p:cNvSpPr>
          <p:nvPr/>
        </p:nvSpPr>
        <p:spPr>
          <a:xfrm>
            <a:off x="4572000" y="1912258"/>
            <a:ext cx="4191990" cy="255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Listing files: ls</a:t>
            </a:r>
          </a:p>
          <a:p>
            <a:r>
              <a:rPr lang="en-US" sz="2400" dirty="0"/>
              <a:t>Contents of current directory: ls</a:t>
            </a:r>
          </a:p>
          <a:p>
            <a:r>
              <a:rPr lang="en-US" sz="2400" dirty="0"/>
              <a:t>See hidden items: ls –a</a:t>
            </a:r>
          </a:p>
          <a:p>
            <a:r>
              <a:rPr lang="en-US" sz="2400" dirty="0"/>
              <a:t>Contents of specific directory ls: ./</a:t>
            </a:r>
            <a:r>
              <a:rPr lang="en-US" sz="2400" dirty="0" err="1"/>
              <a:t>dir</a:t>
            </a:r>
            <a:endParaRPr lang="en-US"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A031A3-0A9F-4378-AF6C-6F478EF3EF78}"/>
              </a:ext>
            </a:extLst>
          </p:cNvPr>
          <p:cNvSpPr txBox="1">
            <a:spLocks/>
          </p:cNvSpPr>
          <p:nvPr/>
        </p:nvSpPr>
        <p:spPr>
          <a:xfrm>
            <a:off x="380010" y="5017655"/>
            <a:ext cx="4191990" cy="124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Make a directory: </a:t>
            </a:r>
            <a:r>
              <a:rPr lang="en-US" sz="2400" dirty="0" err="1"/>
              <a:t>mkdir</a:t>
            </a:r>
            <a:endParaRPr lang="en-US" sz="2400" dirty="0"/>
          </a:p>
          <a:p>
            <a:r>
              <a:rPr lang="en-US" sz="2400" dirty="0" err="1"/>
              <a:t>mkdir</a:t>
            </a:r>
            <a:r>
              <a:rPr lang="en-US" sz="2400" dirty="0"/>
              <a:t> </a:t>
            </a:r>
            <a:r>
              <a:rPr lang="en-US" sz="2400" dirty="0" err="1"/>
              <a:t>dirname</a:t>
            </a:r>
            <a:r>
              <a:rPr lang="en-US" sz="2400" dirty="0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F7D15C-1865-4578-A997-9FF808FD0C70}"/>
              </a:ext>
            </a:extLst>
          </p:cNvPr>
          <p:cNvSpPr txBox="1">
            <a:spLocks/>
          </p:cNvSpPr>
          <p:nvPr/>
        </p:nvSpPr>
        <p:spPr>
          <a:xfrm>
            <a:off x="4572000" y="5017655"/>
            <a:ext cx="4191990" cy="124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Print the current directory: </a:t>
            </a:r>
            <a:r>
              <a:rPr lang="en-US" sz="2400" dirty="0" err="1"/>
              <a:t>pwd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74943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957</Words>
  <Application>Microsoft Office PowerPoint</Application>
  <PresentationFormat>On-screen Show (4:3)</PresentationFormat>
  <Paragraphs>203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2_Custom Design</vt:lpstr>
      <vt:lpstr>Week 4 Day 2</vt:lpstr>
      <vt:lpstr>GitFlow</vt:lpstr>
      <vt:lpstr>Gitflow: Branches</vt:lpstr>
      <vt:lpstr>Gitflow: Best Practices</vt:lpstr>
      <vt:lpstr>Unix: Introduction</vt:lpstr>
      <vt:lpstr>PowerPoint Presentation</vt:lpstr>
      <vt:lpstr>Unix: Linux</vt:lpstr>
      <vt:lpstr>Linux: Command Basics</vt:lpstr>
      <vt:lpstr>Linux: Navigate and Directory Commands</vt:lpstr>
      <vt:lpstr>Linux: General Purpose Commands</vt:lpstr>
      <vt:lpstr>Linux: File Commands</vt:lpstr>
      <vt:lpstr>Linux: File Commands Continued</vt:lpstr>
      <vt:lpstr>Linux: File Permissions</vt:lpstr>
      <vt:lpstr>Linux: File Permissions</vt:lpstr>
      <vt:lpstr>Linux: Environment Variables</vt:lpstr>
      <vt:lpstr>Linux: Package Managers</vt:lpstr>
      <vt:lpstr>Linux: File Editors</vt:lpstr>
      <vt:lpstr>Intro to DevOps</vt:lpstr>
      <vt:lpstr>DevOps: Processes</vt:lpstr>
      <vt:lpstr>DevOps: Continuous Integration</vt:lpstr>
      <vt:lpstr>DevOps: Continuous Delivery</vt:lpstr>
      <vt:lpstr>DevOps: Continuous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18</cp:revision>
  <dcterms:modified xsi:type="dcterms:W3CDTF">2022-02-04T00:14:57Z</dcterms:modified>
</cp:coreProperties>
</file>